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424" r:id="rId2"/>
    <p:sldId id="695" r:id="rId3"/>
    <p:sldId id="699" r:id="rId4"/>
    <p:sldId id="696" r:id="rId5"/>
    <p:sldId id="697" r:id="rId6"/>
    <p:sldId id="698" r:id="rId7"/>
    <p:sldId id="700" r:id="rId8"/>
    <p:sldId id="701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648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5CA"/>
    <a:srgbClr val="43E5ED"/>
    <a:srgbClr val="4DDFE3"/>
    <a:srgbClr val="00FF99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18" y="10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E4B7E-01C4-4265-9359-F8994C58B9D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217C-70D7-4572-B384-D914D9908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9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1350" y="1420813"/>
            <a:ext cx="5106988" cy="38306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2934-2F63-43DF-B80E-75885F5EC227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A042-F9AF-4D76-A568-C63903AC9315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A528-19A2-4E69-9F4B-A1640B4F3E50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0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7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 userDrawn="1"/>
        </p:nvSpPr>
        <p:spPr bwMode="auto">
          <a:xfrm>
            <a:off x="5684869" y="6571493"/>
            <a:ext cx="3387725" cy="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0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세종대학교  컨소시엄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B341-6059-46A7-9235-733DC2F3E0B5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8BD1-7A48-48DD-B810-98615F54FD9E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7AC-3AD2-4519-8202-6289508952E0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550-7F00-4C6A-AD7B-8BD22A53BBE7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935-9FC3-45E4-8805-B54BE0589B60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F9FF-6FD9-4D12-89F0-82A783569328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E7BB-8DA8-44D6-BFC7-AE6886040AA4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9D11-BE14-4300-8E72-6307637BBE09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4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B28B-C6F3-4095-A7C4-77D25075E1E7}" type="datetime1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3D05-92A5-42CD-81A3-C8617834F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64315" y="2204169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600" b="1" dirty="0" err="1" smtClean="0">
                <a:solidFill>
                  <a:srgbClr val="1F497D">
                    <a:lumMod val="75000"/>
                  </a:srgbClr>
                </a:solidFill>
              </a:rPr>
              <a:t>박스권</a:t>
            </a:r>
            <a:r>
              <a:rPr kumimoji="1" lang="ko-KR" altLang="en-US" sz="3600" b="1" dirty="0" smtClean="0">
                <a:solidFill>
                  <a:srgbClr val="1F497D">
                    <a:lumMod val="75000"/>
                  </a:srgbClr>
                </a:solidFill>
              </a:rPr>
              <a:t> 돌파 전략</a:t>
            </a:r>
            <a:endParaRPr kumimoji="1" lang="ko-KR" altLang="en-US" sz="3600" b="1" dirty="0">
              <a:solidFill>
                <a:srgbClr val="1F497D">
                  <a:lumMod val="75000"/>
                </a:srgb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85852" y="2928934"/>
            <a:ext cx="6643734" cy="15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53693" y="4305172"/>
            <a:ext cx="3908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년 </a:t>
            </a:r>
            <a:r>
              <a:rPr kumimoji="1"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kumimoji="1"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29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 </a:t>
            </a:r>
            <a:r>
              <a: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</a:t>
            </a:r>
            <a:r>
              <a:rPr kumimoji="1"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요일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윤학림</a:t>
            </a: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endParaRPr kumimoji="1"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모멘텀</a:t>
            </a:r>
            <a:r>
              <a:rPr lang="en-US" altLang="ko-KR" dirty="0" smtClean="0"/>
              <a:t>(Momentum)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1448" y="823784"/>
                <a:ext cx="8023654" cy="2362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박스권 돌파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ko-KR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모멘텀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박스권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돌파 시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모멘텀은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좋은 가이드가 될 수 있음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모멘텀이란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주가의 변동률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주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주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돌파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신호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POA  &amp;&amp;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주가</a:t>
                </a:r>
                <a:r>
                  <a:rPr lang="en-US" altLang="ko-KR" sz="1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저항선</a:t>
                </a:r>
                <a:r>
                  <a:rPr lang="en-US" altLang="ko-KR" sz="1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&amp;&amp;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모멘텀</a:t>
                </a:r>
                <a:r>
                  <a:rPr lang="en-US" altLang="ko-KR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 </a:t>
                </a:r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MACD</a:t>
                </a:r>
                <a:r>
                  <a:rPr lang="en-US" altLang="ko-KR" sz="1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ko-KR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48" y="823784"/>
                <a:ext cx="8023654" cy="2362313"/>
              </a:xfrm>
              <a:prstGeom prst="rect">
                <a:avLst/>
              </a:prstGeom>
              <a:blipFill rotWithShape="0">
                <a:blip r:embed="rId2"/>
                <a:stretch>
                  <a:fillRect l="-304" b="-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7" y="3186097"/>
            <a:ext cx="4992128" cy="33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</a:t>
            </a:r>
            <a:r>
              <a:rPr lang="en-US" altLang="ko-KR" dirty="0" smtClean="0"/>
              <a:t>– Pivot Points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High: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박스권에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포함되며 고가가 저항선과 같거나 클 때의 고가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Low: 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박스권에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포함되며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저가가 지지선과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같거나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작을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때의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저가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46" y="2361960"/>
            <a:ext cx="5717058" cy="36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</a:t>
            </a:r>
            <a:r>
              <a:rPr lang="en-US" altLang="ko-KR" dirty="0" smtClean="0"/>
              <a:t>– Pivot Points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돌파 신호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 &amp;&amp;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종가가 저항선을 돌파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Pivot High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21" y="1863259"/>
            <a:ext cx="6128950" cy="40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</a:t>
            </a:r>
            <a:r>
              <a:rPr lang="en-US" altLang="ko-KR" dirty="0" smtClean="0"/>
              <a:t>– MACD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MACD(Moving Average Convergence Divergence)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가장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단순하면서도 신뢰성이 높은 기술적 지표중의 하나임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MACD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단기지수이동평균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장기지수이동평균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(26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돌파 신호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 &amp;&amp;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저항선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MACD &gt;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지수이동평균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20" y="2734963"/>
            <a:ext cx="5136510" cy="34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거래량</a:t>
            </a:r>
            <a:r>
              <a:rPr lang="en-US" altLang="ko-KR" dirty="0" smtClean="0"/>
              <a:t>, MACD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위의 예제에서 보여준 지수들을 혼합하여 신호를 잡을 수 있음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장점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잡힌 신호는 신뢰도가 높음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신호가 잘 잡히지 않고 장기투자로 될 가능성이 높음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돌파 신호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 &amp;&amp;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거래량 대폭 증가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MACD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지수이동평균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97" y="2607963"/>
            <a:ext cx="504155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거래량</a:t>
            </a:r>
            <a:r>
              <a:rPr lang="en-US" altLang="ko-KR" dirty="0" smtClean="0"/>
              <a:t>, MACD, Pivot Point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본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예제는 거래량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MACD, Pivot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지수를 혼합하여 사용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진입 신호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 &amp;&amp;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거래량 대폭 증가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MACD &gt;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단기지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이동평균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Pivot High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86" y="2170115"/>
            <a:ext cx="5568778" cy="37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거래량</a:t>
            </a:r>
            <a:r>
              <a:rPr lang="en-US" altLang="ko-KR" dirty="0" smtClean="0"/>
              <a:t>, MACD</a:t>
            </a:r>
            <a:r>
              <a:rPr lang="en-US" altLang="ko-KR" dirty="0"/>
              <a:t>, Pivot Point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본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예제는 거래량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MACD, Pivot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지수를 혼합하여 사용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MACD &lt;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지수이동평균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이기 때문에 신호가 잡히지 않음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32" y="1915476"/>
            <a:ext cx="5766486" cy="39332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36043" y="2290119"/>
            <a:ext cx="337752" cy="4366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손절</a:t>
            </a:r>
            <a:r>
              <a:rPr lang="en-US" altLang="ko-KR" dirty="0" smtClean="0"/>
              <a:t>(</a:t>
            </a:r>
            <a:r>
              <a:rPr lang="en-US" altLang="ko-KR" dirty="0" smtClean="0"/>
              <a:t>Stop Loss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(Stop Loss)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이란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투자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손실을 제한하기 위한 조치를 뜻함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매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매도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손실을 제한하기 위해 행하는 매도를 뜻함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손절이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중요한 이유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손실 관리는 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위험 관리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이고 이것은 곧 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자금 관리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임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손익은 비 대칭성을 가짐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5" y="3501440"/>
            <a:ext cx="6057900" cy="1419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5085421"/>
            <a:ext cx="323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</a:t>
            </a:r>
            <a:r>
              <a:rPr lang="en-US" altLang="ko-KR" sz="1600" dirty="0"/>
              <a:t>: http://stock79.tistory.com/82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1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손절</a:t>
            </a:r>
            <a:r>
              <a:rPr lang="en-US" altLang="ko-KR" dirty="0" smtClean="0"/>
              <a:t>(</a:t>
            </a:r>
            <a:r>
              <a:rPr lang="en-US" altLang="ko-KR" dirty="0" smtClean="0"/>
              <a:t>Stop Loss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본 자료에서 제안한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값을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선으로 정함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값이 가변적이지 않음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59" y="2455895"/>
            <a:ext cx="5667632" cy="37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손절</a:t>
            </a:r>
            <a:r>
              <a:rPr lang="en-US" altLang="ko-KR" dirty="0" smtClean="0"/>
              <a:t>(</a:t>
            </a:r>
            <a:r>
              <a:rPr lang="en-US" altLang="ko-KR" dirty="0" smtClean="0"/>
              <a:t>Stop Loss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ATR(Average True Range)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사용한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손절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시간에 따른 가격 변화의 정도인 변동성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(Volatility)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나타내는 지표임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계산 공식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첫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 =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저가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처음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마지막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일에 대한 일간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값의 평균임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이전의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곱함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최근 날짜의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TR(True Range)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값을 더함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나눔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25" y="3639940"/>
            <a:ext cx="4333100" cy="28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전략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박스권이란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주가가 크게 움직이지 않고 일정한 가격폭 안에서 움직이는 것을 말함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이런 움직임을 다른 용어로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횡보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라고도 말함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지지선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(Support Line)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주가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파동의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저점과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저점을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연결하는 선을 말함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저항선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(Resistance Line)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지지선과 반대 개념으로 주가 파동의 고점과 고점을 연결하는 선을 말함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64" y="3621302"/>
            <a:ext cx="49434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7764" y="5724537"/>
            <a:ext cx="278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</a:t>
            </a:r>
            <a:r>
              <a:rPr lang="en-US" altLang="ko-KR" sz="1600" dirty="0"/>
              <a:t>: http://winstock.net/450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32670" y="4522573"/>
            <a:ext cx="1326292" cy="741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656702" y="4233434"/>
            <a:ext cx="1346887" cy="7323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2062" y="3173125"/>
            <a:ext cx="244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감사합니다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09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전략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2059433"/>
            <a:ext cx="8007178" cy="346406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042984" y="3253946"/>
            <a:ext cx="5577016" cy="32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74088" y="4007708"/>
            <a:ext cx="5577016" cy="32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773" y="2848905"/>
            <a:ext cx="113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저항선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3773" y="4066643"/>
            <a:ext cx="113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지지선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19665" y="1161949"/>
            <a:ext cx="802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지지선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저항선 예시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전략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돌파 전략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주가가 일정한 구간에서 횡보하다가 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박스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돌파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했을 때 매수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매도하는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전략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임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돌파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매매법은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실전에서 상당히 중요함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주가가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상단</a:t>
            </a:r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저항선</a:t>
            </a:r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돌파 할 때 큰 수익이 동반될 확률이 높다고 함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돌파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매매시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종목 선정의 핵심적인 요소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장기간 횡보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최소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2-3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개월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횡보 기간이 길면 길수록 좋음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폭이 좁은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박스권의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폭이 좁으면 좁을수록 좋음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대량거래를 동반한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돌파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 돌파 시 거래량이 많으면 많을수록 좋음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하지만 요소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횡보 기간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폭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거래량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정할 때 정해진 기준이 없으므로 주식 차트를 분석하여 패턴을 찾아야 함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주요 특징 패턴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자형 상승 패턴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향후 강한 상승을 준비하는 조정을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눌림목이라고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하며 보통 상승 후 조정을 거치고 다시 상승함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양봉 연속 상승 종목 패턴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종가가 상승하는 양봉이 연속적으로 이어지는 패턴은 대표적인 강세 예고 패턴이라고 함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75" y="1703431"/>
            <a:ext cx="3048000" cy="1857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50" y="4184499"/>
            <a:ext cx="2533650" cy="1733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7192" y="5918049"/>
            <a:ext cx="278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</a:t>
            </a:r>
            <a:r>
              <a:rPr lang="en-US" altLang="ko-KR" sz="1600" dirty="0"/>
              <a:t>: http://</a:t>
            </a:r>
            <a:r>
              <a:rPr lang="en-US" altLang="ko-KR" sz="1600" dirty="0" smtClean="0"/>
              <a:t>winstock.net/423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9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주요 특징 패턴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지지선 급전반등 종목 패턴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돌파 갭 상승 양봉 상승 패턴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주가가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박스권에서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조정을 받다가 최대 매물대인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박스권을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돌파하면서 양봉 캔들을 유지하는 경우로 강한 매수 타이밍 신호가 됨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45" y="1274301"/>
            <a:ext cx="2476500" cy="1419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58" y="4287969"/>
            <a:ext cx="2581275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4858" y="5783394"/>
            <a:ext cx="278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</a:t>
            </a:r>
            <a:r>
              <a:rPr lang="en-US" altLang="ko-KR" sz="1600" dirty="0"/>
              <a:t>: http://</a:t>
            </a:r>
            <a:r>
              <a:rPr lang="en-US" altLang="ko-KR" sz="1600" dirty="0" smtClean="0"/>
              <a:t>winstock.net/423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36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관련 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제목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Breakout Trading Newsletter Explanatory Notes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년도</a:t>
            </a: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요약</a:t>
            </a: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  <a:cs typeface="Times New Roman" panose="02020603050405020304" pitchFamily="18" charset="0"/>
              </a:rPr>
              <a:t>박스권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 돌파 정의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 err="1" smtClean="0">
                <a:latin typeface="+mn-ea"/>
                <a:cs typeface="Times New Roman" panose="02020603050405020304" pitchFamily="18" charset="0"/>
              </a:rPr>
              <a:t>박스권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 돌파 패턴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매수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매도 신호</a:t>
            </a:r>
            <a:r>
              <a:rPr lang="en-US" altLang="ko-KR" sz="16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+mn-ea"/>
                <a:cs typeface="Times New Roman" panose="02020603050405020304" pitchFamily="18" charset="0"/>
              </a:rPr>
              <a:t>등을 소개함</a:t>
            </a:r>
            <a:endParaRPr lang="en-US" altLang="ko-KR" sz="1600" dirty="0" smtClean="0">
              <a:latin typeface="+mn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관련 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돌파 정의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POA(Point of Agreement)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존재하고 해당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상향 돌파 시 매수하는 전략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POA(Point of Agreement)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주가 변동이 점차적으로 작아지고 저항선과 지지선의 간격이 작아지면서 생기는 점을 가리 킴 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0" y="2638315"/>
            <a:ext cx="5309810" cy="34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박스권</a:t>
            </a:r>
            <a:r>
              <a:rPr lang="ko-KR" altLang="en-US" dirty="0" smtClean="0"/>
              <a:t> 돌파 관련 자료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823784"/>
            <a:ext cx="80236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자료에서는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박스권을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폭풍 전의 고요함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이라고 표현함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이유는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박스권을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상향 돌파했을 경우 강한 상승추세를 가지기 때문임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전제 조건은 많은 거래량이 동반되어야 함 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03" y="2150077"/>
            <a:ext cx="5286744" cy="35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3373</TotalTime>
  <Words>724</Words>
  <Application>Microsoft Office PowerPoint</Application>
  <PresentationFormat>화면 슬라이드 쇼(4:3)</PresentationFormat>
  <Paragraphs>125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나눔고딕</vt:lpstr>
      <vt:lpstr>나눔고딕 ExtraBold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박스권 돌파 전략</vt:lpstr>
      <vt:lpstr>박스권 돌파 전략</vt:lpstr>
      <vt:lpstr>박스권 돌파 전략</vt:lpstr>
      <vt:lpstr>박스권 돌파 주요 특징 패턴</vt:lpstr>
      <vt:lpstr>박스권 돌파 주요 특징 패턴</vt:lpstr>
      <vt:lpstr>박스권 돌파 관련 자료</vt:lpstr>
      <vt:lpstr>박스권 돌파 관련 자료</vt:lpstr>
      <vt:lpstr>박스권 돌파 관련 자료</vt:lpstr>
      <vt:lpstr>박스권 돌파 – 모멘텀(Momentum)</vt:lpstr>
      <vt:lpstr>박스권 돌파 – Pivot Points</vt:lpstr>
      <vt:lpstr>박스권 돌파 – Pivot Points</vt:lpstr>
      <vt:lpstr>박스권 돌파 – MACD</vt:lpstr>
      <vt:lpstr>박스권 돌파 – 거래량, MACD</vt:lpstr>
      <vt:lpstr>박스권 돌파 – 거래량, MACD, Pivot Point</vt:lpstr>
      <vt:lpstr>박스권 돌파 – 거래량, MACD, Pivot Point </vt:lpstr>
      <vt:lpstr>손절(Stop Loss)</vt:lpstr>
      <vt:lpstr>손절(Stop Loss) 방법1</vt:lpstr>
      <vt:lpstr>손절(Stop Loss) 방법2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Portfolio Management</dc:title>
  <dc:creator>Yoo</dc:creator>
  <cp:lastModifiedBy>haklim</cp:lastModifiedBy>
  <cp:revision>383</cp:revision>
  <cp:lastPrinted>2017-03-03T04:34:58Z</cp:lastPrinted>
  <dcterms:created xsi:type="dcterms:W3CDTF">2016-12-31T00:04:00Z</dcterms:created>
  <dcterms:modified xsi:type="dcterms:W3CDTF">2017-03-29T05:44:15Z</dcterms:modified>
</cp:coreProperties>
</file>