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8" r:id="rId1"/>
    <p:sldMasterId id="2147483744" r:id="rId2"/>
    <p:sldMasterId id="2147483756" r:id="rId3"/>
  </p:sldMasterIdLst>
  <p:notesMasterIdLst>
    <p:notesMasterId r:id="rId16"/>
  </p:notesMasterIdLst>
  <p:sldIdLst>
    <p:sldId id="678" r:id="rId4"/>
    <p:sldId id="864" r:id="rId5"/>
    <p:sldId id="844" r:id="rId6"/>
    <p:sldId id="869" r:id="rId7"/>
    <p:sldId id="870" r:id="rId8"/>
    <p:sldId id="871" r:id="rId9"/>
    <p:sldId id="872" r:id="rId10"/>
    <p:sldId id="873" r:id="rId11"/>
    <p:sldId id="874" r:id="rId12"/>
    <p:sldId id="875" r:id="rId13"/>
    <p:sldId id="867" r:id="rId14"/>
    <p:sldId id="703" r:id="rId15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17"/>
      <p:italic r:id="rId18"/>
    </p:embeddedFont>
    <p:embeddedFont>
      <p:font typeface="나눔고딕" panose="020D0604000000000000" pitchFamily="50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나눔고딕 ExtraBold" panose="020D0904000000000000" pitchFamily="50" charset="-127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6B6"/>
    <a:srgbClr val="FFFFCC"/>
    <a:srgbClr val="00A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2" autoAdjust="0"/>
    <p:restoredTop sz="96453" autoAdjust="0"/>
  </p:normalViewPr>
  <p:slideViewPr>
    <p:cSldViewPr>
      <p:cViewPr varScale="1">
        <p:scale>
          <a:sx n="101" d="100"/>
          <a:sy n="101" d="100"/>
        </p:scale>
        <p:origin x="114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955"/>
    </p:cViewPr>
  </p:sorterViewPr>
  <p:notesViewPr>
    <p:cSldViewPr>
      <p:cViewPr varScale="1">
        <p:scale>
          <a:sx n="88" d="100"/>
          <a:sy n="88" d="100"/>
        </p:scale>
        <p:origin x="21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98F42-5324-4C51-B5A1-4961C721B625}" type="datetimeFigureOut">
              <a:rPr lang="ko-KR" altLang="en-US" smtClean="0"/>
              <a:pPr/>
              <a:t>2017-03-27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56A67-1248-4E5A-B48B-106F6DC07D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3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85850" y="1204913"/>
            <a:ext cx="4332288" cy="32496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52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D:\05.이미지소스\platform\HiRe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559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79512" y="404664"/>
            <a:ext cx="5961866" cy="83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defTabSz="914290" eaLnBrk="1" hangingPunct="1"/>
            <a:r>
              <a:rPr lang="ko-KR" altLang="en-US" sz="2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스마트폰 기반 주요 시설원예작물 병해충 </a:t>
            </a:r>
            <a:endParaRPr lang="en-US" altLang="ko-KR" sz="24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914290" eaLnBrk="1" hangingPunct="1"/>
            <a:r>
              <a:rPr lang="ko-KR" altLang="en-US" sz="2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진단</a:t>
            </a:r>
            <a:r>
              <a:rPr lang="en-US" altLang="ko-KR" sz="2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2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처방 시스템 구축 및 실증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89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CAD23-5FF2-4FF0-84EF-FABEF708D5F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16319-C4EA-4681-ADD8-34343D6EE44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3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8219E-7400-490C-A0A1-488E3BDEEFE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0953E-A2F8-4017-9328-CC1A6144ED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24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43983-5048-4E0F-AFEA-F71728A22C2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C9358-BDF8-4B87-840B-CD0A31094C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441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0759D-E28F-4E44-B30D-F442943419D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D351B-A3B2-44C0-BD60-48A11337F8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751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8F806-1CF9-4147-8821-C74DF9F5BF4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10DB1-F1FF-447C-B76D-5ABD4A70AE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177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B7632-B3FF-494B-BB6B-49ED5EDE6A0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34DB5-0EA1-4BD4-BED1-79E6F7CD98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229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C228D-D28F-494F-A80A-53E1BC5CE4E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AD7C0-4996-46D8-96FF-5A503106F6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471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E337C-CD28-458F-AD72-CC3451B4224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E9AC1-C069-4B92-9C12-659169A2DF5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9800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0C822-8948-49AC-8ED8-4255C634DD4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031F0-7878-4931-89F4-F2FCDF8188F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15088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50B21-BF76-434C-B878-B4F9F4AD83A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F57F1-A03D-43F4-8752-D6BA0A6B6FB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9613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29550" y="6572250"/>
            <a:ext cx="1235319" cy="241300"/>
          </a:xfrm>
        </p:spPr>
        <p:txBody>
          <a:bodyPr anchor="ctr"/>
          <a:lstStyle>
            <a:lvl1pPr>
              <a:defRPr sz="1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smtClean="0">
                <a:solidFill>
                  <a:prstClr val="black"/>
                </a:solidFill>
              </a:rPr>
              <a:t> </a:t>
            </a:r>
            <a:fld id="{030A7968-D633-460B-80F0-E03F654BFADE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10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F04B4-FC30-40E2-938E-2AA8CA502A6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C8F6E-0523-41E6-B648-4AC69A2140F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77395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B2217-6A46-4B0F-B8AB-911D86A3485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D28E2-AE7E-4EF4-BE5A-CC006DCB1F3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34777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DF65-3B04-4F23-8A57-AEBD93CD396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EF6C-6A7C-4180-BDDD-F90B4141501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297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18B4E-1068-4B7A-9DC5-678102811EE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EA725-425B-495A-B443-325BCC9BEDC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98522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AEA79-0F91-4F7D-B426-61752650700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D6EF6-2DB3-4895-ADF6-085D41D98D6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20037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3D713-03AB-4695-9D97-E75138AFE72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86BA9-91B7-48C3-90C8-BCE6F74BECD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1317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09A6D-C4C0-48C9-8BA6-0F4DB9A941D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146C2-86C1-4848-B8E6-19F3BBA3BC9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0599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A2877-B955-403E-BC20-9FA9D449CE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84061-3ADD-4F69-A67E-86CC9682B1E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3185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 userDrawn="1"/>
        </p:nvGrpSpPr>
        <p:grpSpPr>
          <a:xfrm>
            <a:off x="438962" y="0"/>
            <a:ext cx="8705041" cy="825500"/>
            <a:chOff x="438959" y="0"/>
            <a:chExt cx="8705041" cy="866775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438959" y="0"/>
              <a:ext cx="8705041" cy="866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9"/>
            <p:cNvGrpSpPr/>
            <p:nvPr userDrawn="1"/>
          </p:nvGrpSpPr>
          <p:grpSpPr>
            <a:xfrm>
              <a:off x="438960" y="0"/>
              <a:ext cx="79200" cy="866775"/>
              <a:chOff x="438960" y="0"/>
              <a:chExt cx="79200" cy="1277257"/>
            </a:xfrm>
          </p:grpSpPr>
          <p:sp>
            <p:nvSpPr>
              <p:cNvPr id="14" name="직사각형 13"/>
              <p:cNvSpPr/>
              <p:nvPr userDrawn="1"/>
            </p:nvSpPr>
            <p:spPr>
              <a:xfrm>
                <a:off x="439173" y="0"/>
                <a:ext cx="78773" cy="1277257"/>
              </a:xfrm>
              <a:prstGeom prst="rect">
                <a:avLst/>
              </a:prstGeom>
              <a:gradFill>
                <a:gsLst>
                  <a:gs pos="0">
                    <a:srgbClr val="0A61A6"/>
                  </a:gs>
                  <a:gs pos="100000">
                    <a:srgbClr val="07447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다리꼴 11"/>
              <p:cNvSpPr/>
              <p:nvPr userDrawn="1"/>
            </p:nvSpPr>
            <p:spPr>
              <a:xfrm rot="16200000" flipH="1">
                <a:off x="111620" y="505935"/>
                <a:ext cx="733880" cy="79200"/>
              </a:xfrm>
              <a:custGeom>
                <a:avLst/>
                <a:gdLst>
                  <a:gd name="connsiteX0" fmla="*/ 0 w 733880"/>
                  <a:gd name="connsiteY0" fmla="*/ 79200 h 79200"/>
                  <a:gd name="connsiteX1" fmla="*/ 19800 w 733880"/>
                  <a:gd name="connsiteY1" fmla="*/ 0 h 79200"/>
                  <a:gd name="connsiteX2" fmla="*/ 714080 w 733880"/>
                  <a:gd name="connsiteY2" fmla="*/ 0 h 79200"/>
                  <a:gd name="connsiteX3" fmla="*/ 733880 w 733880"/>
                  <a:gd name="connsiteY3" fmla="*/ 79200 h 79200"/>
                  <a:gd name="connsiteX4" fmla="*/ 0 w 733880"/>
                  <a:gd name="connsiteY4" fmla="*/ 79200 h 79200"/>
                  <a:gd name="connsiteX0" fmla="*/ 0 w 733880"/>
                  <a:gd name="connsiteY0" fmla="*/ 79200 h 79200"/>
                  <a:gd name="connsiteX1" fmla="*/ 19800 w 733880"/>
                  <a:gd name="connsiteY1" fmla="*/ 0 h 79200"/>
                  <a:gd name="connsiteX2" fmla="*/ 321174 w 733880"/>
                  <a:gd name="connsiteY2" fmla="*/ 0 h 79200"/>
                  <a:gd name="connsiteX3" fmla="*/ 733880 w 733880"/>
                  <a:gd name="connsiteY3" fmla="*/ 79200 h 79200"/>
                  <a:gd name="connsiteX4" fmla="*/ 0 w 733880"/>
                  <a:gd name="connsiteY4" fmla="*/ 79200 h 7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3880" h="79200">
                    <a:moveTo>
                      <a:pt x="0" y="79200"/>
                    </a:moveTo>
                    <a:lnTo>
                      <a:pt x="19800" y="0"/>
                    </a:lnTo>
                    <a:lnTo>
                      <a:pt x="321174" y="0"/>
                    </a:lnTo>
                    <a:lnTo>
                      <a:pt x="733880" y="79200"/>
                    </a:lnTo>
                    <a:lnTo>
                      <a:pt x="0" y="79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7000"/>
                    </a:schemeClr>
                  </a:gs>
                  <a:gs pos="100000">
                    <a:schemeClr val="bg1">
                      <a:alpha val="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514351" y="168281"/>
            <a:ext cx="8253248" cy="504825"/>
          </a:xfrm>
        </p:spPr>
        <p:txBody>
          <a:bodyPr>
            <a:noAutofit/>
          </a:bodyPr>
          <a:lstStyle>
            <a:lvl1pPr marL="0" indent="0">
              <a:buNone/>
              <a:defRPr sz="3200" b="1" spc="-300">
                <a:solidFill>
                  <a:srgbClr val="074477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1" name="슬라이드 번호 개체 틀 5"/>
          <p:cNvSpPr txBox="1">
            <a:spLocks/>
          </p:cNvSpPr>
          <p:nvPr userDrawn="1"/>
        </p:nvSpPr>
        <p:spPr>
          <a:xfrm>
            <a:off x="8768587" y="6540272"/>
            <a:ext cx="415403" cy="16457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산돌고딕B" pitchFamily="50" charset="-127"/>
                <a:ea typeface="산돌고딕B" pitchFamily="50" charset="-127"/>
              </a:defRPr>
            </a:lvl1pPr>
          </a:lstStyle>
          <a:p>
            <a:pPr algn="l" defTabSz="914354">
              <a:defRPr/>
            </a:pPr>
            <a:fld id="{31D0FB6C-8241-4BF1-B77E-AFC56E1836EB}" type="slidenum"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pPr algn="l" defTabSz="914354">
                <a:defRPr/>
              </a:pPr>
              <a:t>‹#›</a:t>
            </a:fld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" name="Picture 3" descr="http://kmug.co.kr/board/data/logo/%BC%BC%C1%BE%B4%EB%B7%CE%B0%ED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5" y="6357958"/>
            <a:ext cx="1028775" cy="4286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1548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768587" y="6540272"/>
            <a:ext cx="415403" cy="16457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산돌고딕B" pitchFamily="50" charset="-127"/>
                <a:ea typeface="산돌고딕B" pitchFamily="50" charset="-127"/>
              </a:defRPr>
            </a:lvl1pPr>
          </a:lstStyle>
          <a:p>
            <a:pPr algn="l" defTabSz="914354">
              <a:defRPr/>
            </a:pPr>
            <a:fld id="{31D0FB6C-8241-4BF1-B77E-AFC56E1836EB}" type="slidenum"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pPr algn="l" defTabSz="914354">
                <a:defRPr/>
              </a:pPr>
              <a:t>‹#›</a:t>
            </a:fld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5" name="Picture 3" descr="http://kmug.co.kr/board/data/logo/%BC%BC%C1%BE%B4%EB%B7%CE%B0%ED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5" y="6357958"/>
            <a:ext cx="1028775" cy="4286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8311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9"/>
          <p:cNvSpPr>
            <a:spLocks noChangeArrowheads="1"/>
          </p:cNvSpPr>
          <p:nvPr userDrawn="1"/>
        </p:nvSpPr>
        <p:spPr bwMode="auto">
          <a:xfrm flipV="1">
            <a:off x="0" y="620688"/>
            <a:ext cx="9144000" cy="14287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3175">
            <a:noFill/>
            <a:miter lim="800000"/>
            <a:headEnd/>
            <a:tailEnd/>
          </a:ln>
          <a:effectLst/>
        </p:spPr>
        <p:txBody>
          <a:bodyPr wrap="none" lIns="95784" tIns="47892" rIns="95784" bIns="47892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사다리꼴 3"/>
          <p:cNvSpPr/>
          <p:nvPr userDrawn="1"/>
        </p:nvSpPr>
        <p:spPr bwMode="auto">
          <a:xfrm flipV="1">
            <a:off x="-1" y="-177"/>
            <a:ext cx="1176729" cy="644105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사다리꼴 4"/>
          <p:cNvSpPr/>
          <p:nvPr userDrawn="1"/>
        </p:nvSpPr>
        <p:spPr bwMode="auto">
          <a:xfrm flipV="1">
            <a:off x="1116766" y="-177"/>
            <a:ext cx="8027233" cy="644105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8828300" y="-177"/>
            <a:ext cx="71438" cy="64410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슬라이드 번호 개체 틀 5"/>
          <p:cNvSpPr txBox="1">
            <a:spLocks/>
          </p:cNvSpPr>
          <p:nvPr userDrawn="1"/>
        </p:nvSpPr>
        <p:spPr>
          <a:xfrm>
            <a:off x="4183857" y="6537465"/>
            <a:ext cx="776287" cy="31115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fld id="{E845080E-6F73-427B-BD83-BB058B421A60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 pitchFamily="34" charset="0"/>
              </a:rPr>
              <a:pPr algn="ctr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 pitchFamily="34" charset="0"/>
            </a:endParaRP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30"/>
          <p:cNvSpPr txBox="1">
            <a:spLocks noChangeArrowheads="1"/>
          </p:cNvSpPr>
          <p:nvPr userDrawn="1"/>
        </p:nvSpPr>
        <p:spPr bwMode="auto">
          <a:xfrm>
            <a:off x="5684869" y="6571493"/>
            <a:ext cx="3387725" cy="25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4" tIns="47892" rIns="95784" bIns="47892">
            <a:spAutoFit/>
          </a:bodyPr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 latinLnBrk="0"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</a:rPr>
              <a:t>세종대학교  컨소시엄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86789" y="36102"/>
            <a:ext cx="944169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 ExtraBold" pitchFamily="50" charset="-127"/>
                <a:cs typeface="Arial" pitchFamily="34" charset="0"/>
              </a:rPr>
              <a:t>                   </a:t>
            </a:r>
            <a:endParaRPr lang="ko-KR" altLang="en-US" sz="14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나눔고딕 ExtraBold" pitchFamily="50" charset="-127"/>
              <a:cs typeface="Arial" pitchFamily="34" charset="0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176728" y="65793"/>
            <a:ext cx="7571736" cy="488926"/>
          </a:xfrm>
        </p:spPr>
        <p:txBody>
          <a:bodyPr>
            <a:normAutofit/>
          </a:bodyPr>
          <a:lstStyle>
            <a:lvl1pPr algn="l"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497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 userDrawn="1"/>
        </p:nvGrpSpPr>
        <p:grpSpPr>
          <a:xfrm>
            <a:off x="438962" y="0"/>
            <a:ext cx="8705041" cy="825500"/>
            <a:chOff x="438959" y="0"/>
            <a:chExt cx="8705041" cy="866775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438959" y="0"/>
              <a:ext cx="8705041" cy="866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9"/>
            <p:cNvGrpSpPr/>
            <p:nvPr userDrawn="1"/>
          </p:nvGrpSpPr>
          <p:grpSpPr>
            <a:xfrm>
              <a:off x="438960" y="0"/>
              <a:ext cx="79200" cy="866775"/>
              <a:chOff x="438960" y="0"/>
              <a:chExt cx="79200" cy="1277257"/>
            </a:xfrm>
          </p:grpSpPr>
          <p:sp>
            <p:nvSpPr>
              <p:cNvPr id="14" name="직사각형 13"/>
              <p:cNvSpPr/>
              <p:nvPr userDrawn="1"/>
            </p:nvSpPr>
            <p:spPr>
              <a:xfrm>
                <a:off x="439173" y="0"/>
                <a:ext cx="78773" cy="1277257"/>
              </a:xfrm>
              <a:prstGeom prst="rect">
                <a:avLst/>
              </a:prstGeom>
              <a:gradFill>
                <a:gsLst>
                  <a:gs pos="0">
                    <a:srgbClr val="0A61A6"/>
                  </a:gs>
                  <a:gs pos="100000">
                    <a:srgbClr val="07447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다리꼴 11"/>
              <p:cNvSpPr/>
              <p:nvPr userDrawn="1"/>
            </p:nvSpPr>
            <p:spPr>
              <a:xfrm rot="16200000" flipH="1">
                <a:off x="111620" y="505935"/>
                <a:ext cx="733880" cy="79200"/>
              </a:xfrm>
              <a:custGeom>
                <a:avLst/>
                <a:gdLst>
                  <a:gd name="connsiteX0" fmla="*/ 0 w 733880"/>
                  <a:gd name="connsiteY0" fmla="*/ 79200 h 79200"/>
                  <a:gd name="connsiteX1" fmla="*/ 19800 w 733880"/>
                  <a:gd name="connsiteY1" fmla="*/ 0 h 79200"/>
                  <a:gd name="connsiteX2" fmla="*/ 714080 w 733880"/>
                  <a:gd name="connsiteY2" fmla="*/ 0 h 79200"/>
                  <a:gd name="connsiteX3" fmla="*/ 733880 w 733880"/>
                  <a:gd name="connsiteY3" fmla="*/ 79200 h 79200"/>
                  <a:gd name="connsiteX4" fmla="*/ 0 w 733880"/>
                  <a:gd name="connsiteY4" fmla="*/ 79200 h 79200"/>
                  <a:gd name="connsiteX0" fmla="*/ 0 w 733880"/>
                  <a:gd name="connsiteY0" fmla="*/ 79200 h 79200"/>
                  <a:gd name="connsiteX1" fmla="*/ 19800 w 733880"/>
                  <a:gd name="connsiteY1" fmla="*/ 0 h 79200"/>
                  <a:gd name="connsiteX2" fmla="*/ 321174 w 733880"/>
                  <a:gd name="connsiteY2" fmla="*/ 0 h 79200"/>
                  <a:gd name="connsiteX3" fmla="*/ 733880 w 733880"/>
                  <a:gd name="connsiteY3" fmla="*/ 79200 h 79200"/>
                  <a:gd name="connsiteX4" fmla="*/ 0 w 733880"/>
                  <a:gd name="connsiteY4" fmla="*/ 79200 h 7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3880" h="79200">
                    <a:moveTo>
                      <a:pt x="0" y="79200"/>
                    </a:moveTo>
                    <a:lnTo>
                      <a:pt x="19800" y="0"/>
                    </a:lnTo>
                    <a:lnTo>
                      <a:pt x="321174" y="0"/>
                    </a:lnTo>
                    <a:lnTo>
                      <a:pt x="733880" y="79200"/>
                    </a:lnTo>
                    <a:lnTo>
                      <a:pt x="0" y="79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7000"/>
                    </a:schemeClr>
                  </a:gs>
                  <a:gs pos="100000">
                    <a:schemeClr val="bg1">
                      <a:alpha val="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514351" y="168281"/>
            <a:ext cx="8253248" cy="504825"/>
          </a:xfrm>
        </p:spPr>
        <p:txBody>
          <a:bodyPr>
            <a:noAutofit/>
          </a:bodyPr>
          <a:lstStyle>
            <a:lvl1pPr marL="0" indent="0">
              <a:buNone/>
              <a:defRPr sz="3200" b="1" spc="-300">
                <a:solidFill>
                  <a:srgbClr val="074477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1" name="슬라이드 번호 개체 틀 5"/>
          <p:cNvSpPr txBox="1">
            <a:spLocks/>
          </p:cNvSpPr>
          <p:nvPr userDrawn="1"/>
        </p:nvSpPr>
        <p:spPr>
          <a:xfrm>
            <a:off x="8768587" y="6540272"/>
            <a:ext cx="415403" cy="16457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산돌고딕B" pitchFamily="50" charset="-127"/>
                <a:ea typeface="산돌고딕B" pitchFamily="50" charset="-127"/>
              </a:defRPr>
            </a:lvl1pPr>
          </a:lstStyle>
          <a:p>
            <a:pPr algn="l" defTabSz="914354">
              <a:defRPr/>
            </a:pPr>
            <a:fld id="{31D0FB6C-8241-4BF1-B77E-AFC56E1836EB}" type="slidenum"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pPr algn="l" defTabSz="914354">
                <a:defRPr/>
              </a:pPr>
              <a:t>‹#›</a:t>
            </a:fld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" name="Picture 3" descr="http://kmug.co.kr/board/data/logo/%BC%BC%C1%BE%B4%EB%B7%CE%B0%ED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5" y="6357958"/>
            <a:ext cx="1028775" cy="4286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1149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 userDrawn="1"/>
        </p:nvGrpSpPr>
        <p:grpSpPr>
          <a:xfrm>
            <a:off x="438962" y="0"/>
            <a:ext cx="8705041" cy="825500"/>
            <a:chOff x="438959" y="0"/>
            <a:chExt cx="8705041" cy="866775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438959" y="0"/>
              <a:ext cx="8705041" cy="866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9"/>
            <p:cNvGrpSpPr/>
            <p:nvPr userDrawn="1"/>
          </p:nvGrpSpPr>
          <p:grpSpPr>
            <a:xfrm>
              <a:off x="438960" y="0"/>
              <a:ext cx="79200" cy="866775"/>
              <a:chOff x="438960" y="0"/>
              <a:chExt cx="79200" cy="1277257"/>
            </a:xfrm>
          </p:grpSpPr>
          <p:sp>
            <p:nvSpPr>
              <p:cNvPr id="14" name="직사각형 13"/>
              <p:cNvSpPr/>
              <p:nvPr userDrawn="1"/>
            </p:nvSpPr>
            <p:spPr>
              <a:xfrm>
                <a:off x="439173" y="0"/>
                <a:ext cx="78773" cy="1277257"/>
              </a:xfrm>
              <a:prstGeom prst="rect">
                <a:avLst/>
              </a:prstGeom>
              <a:gradFill>
                <a:gsLst>
                  <a:gs pos="0">
                    <a:srgbClr val="0A61A6"/>
                  </a:gs>
                  <a:gs pos="100000">
                    <a:srgbClr val="07447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다리꼴 11"/>
              <p:cNvSpPr/>
              <p:nvPr userDrawn="1"/>
            </p:nvSpPr>
            <p:spPr>
              <a:xfrm rot="16200000" flipH="1">
                <a:off x="111620" y="505935"/>
                <a:ext cx="733880" cy="79200"/>
              </a:xfrm>
              <a:custGeom>
                <a:avLst/>
                <a:gdLst>
                  <a:gd name="connsiteX0" fmla="*/ 0 w 733880"/>
                  <a:gd name="connsiteY0" fmla="*/ 79200 h 79200"/>
                  <a:gd name="connsiteX1" fmla="*/ 19800 w 733880"/>
                  <a:gd name="connsiteY1" fmla="*/ 0 h 79200"/>
                  <a:gd name="connsiteX2" fmla="*/ 714080 w 733880"/>
                  <a:gd name="connsiteY2" fmla="*/ 0 h 79200"/>
                  <a:gd name="connsiteX3" fmla="*/ 733880 w 733880"/>
                  <a:gd name="connsiteY3" fmla="*/ 79200 h 79200"/>
                  <a:gd name="connsiteX4" fmla="*/ 0 w 733880"/>
                  <a:gd name="connsiteY4" fmla="*/ 79200 h 79200"/>
                  <a:gd name="connsiteX0" fmla="*/ 0 w 733880"/>
                  <a:gd name="connsiteY0" fmla="*/ 79200 h 79200"/>
                  <a:gd name="connsiteX1" fmla="*/ 19800 w 733880"/>
                  <a:gd name="connsiteY1" fmla="*/ 0 h 79200"/>
                  <a:gd name="connsiteX2" fmla="*/ 321174 w 733880"/>
                  <a:gd name="connsiteY2" fmla="*/ 0 h 79200"/>
                  <a:gd name="connsiteX3" fmla="*/ 733880 w 733880"/>
                  <a:gd name="connsiteY3" fmla="*/ 79200 h 79200"/>
                  <a:gd name="connsiteX4" fmla="*/ 0 w 733880"/>
                  <a:gd name="connsiteY4" fmla="*/ 79200 h 7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3880" h="79200">
                    <a:moveTo>
                      <a:pt x="0" y="79200"/>
                    </a:moveTo>
                    <a:lnTo>
                      <a:pt x="19800" y="0"/>
                    </a:lnTo>
                    <a:lnTo>
                      <a:pt x="321174" y="0"/>
                    </a:lnTo>
                    <a:lnTo>
                      <a:pt x="733880" y="79200"/>
                    </a:lnTo>
                    <a:lnTo>
                      <a:pt x="0" y="79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7000"/>
                    </a:schemeClr>
                  </a:gs>
                  <a:gs pos="100000">
                    <a:schemeClr val="bg1">
                      <a:alpha val="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514351" y="168281"/>
            <a:ext cx="8253248" cy="504825"/>
          </a:xfrm>
        </p:spPr>
        <p:txBody>
          <a:bodyPr>
            <a:noAutofit/>
          </a:bodyPr>
          <a:lstStyle>
            <a:lvl1pPr marL="0" indent="0">
              <a:buNone/>
              <a:defRPr sz="3200" b="1" spc="-300">
                <a:solidFill>
                  <a:srgbClr val="074477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1" name="슬라이드 번호 개체 틀 5"/>
          <p:cNvSpPr txBox="1">
            <a:spLocks/>
          </p:cNvSpPr>
          <p:nvPr userDrawn="1"/>
        </p:nvSpPr>
        <p:spPr>
          <a:xfrm>
            <a:off x="8768587" y="6540272"/>
            <a:ext cx="415403" cy="16457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산돌고딕B" pitchFamily="50" charset="-127"/>
                <a:ea typeface="산돌고딕B" pitchFamily="50" charset="-127"/>
              </a:defRPr>
            </a:lvl1pPr>
          </a:lstStyle>
          <a:p>
            <a:pPr algn="l" defTabSz="914354">
              <a:defRPr/>
            </a:pPr>
            <a:fld id="{31D0FB6C-8241-4BF1-B77E-AFC56E1836EB}" type="slidenum"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pPr algn="l" defTabSz="914354">
                <a:defRPr/>
              </a:pPr>
              <a:t>‹#›</a:t>
            </a:fld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" name="Picture 3" descr="http://kmug.co.kr/board/data/logo/%BC%BC%C1%BE%B4%EB%B7%CE%B0%ED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5" y="6357958"/>
            <a:ext cx="1028775" cy="4286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2987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9"/>
          <p:cNvSpPr>
            <a:spLocks noChangeArrowheads="1"/>
          </p:cNvSpPr>
          <p:nvPr userDrawn="1"/>
        </p:nvSpPr>
        <p:spPr bwMode="auto">
          <a:xfrm flipV="1">
            <a:off x="0" y="620688"/>
            <a:ext cx="9144000" cy="14287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3175">
            <a:noFill/>
            <a:miter lim="800000"/>
            <a:headEnd/>
            <a:tailEnd/>
          </a:ln>
          <a:effectLst/>
        </p:spPr>
        <p:txBody>
          <a:bodyPr wrap="none" lIns="95784" tIns="47892" rIns="95784" bIns="47892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사다리꼴 3"/>
          <p:cNvSpPr/>
          <p:nvPr userDrawn="1"/>
        </p:nvSpPr>
        <p:spPr bwMode="auto">
          <a:xfrm flipV="1">
            <a:off x="-1" y="-177"/>
            <a:ext cx="1176729" cy="644105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사다리꼴 4"/>
          <p:cNvSpPr/>
          <p:nvPr userDrawn="1"/>
        </p:nvSpPr>
        <p:spPr bwMode="auto">
          <a:xfrm flipV="1">
            <a:off x="1116766" y="-177"/>
            <a:ext cx="8027233" cy="644105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8828300" y="-177"/>
            <a:ext cx="71438" cy="64410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슬라이드 번호 개체 틀 5"/>
          <p:cNvSpPr txBox="1">
            <a:spLocks/>
          </p:cNvSpPr>
          <p:nvPr userDrawn="1"/>
        </p:nvSpPr>
        <p:spPr>
          <a:xfrm>
            <a:off x="4183857" y="6537465"/>
            <a:ext cx="776287" cy="31115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fld id="{E845080E-6F73-427B-BD83-BB058B421A60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 pitchFamily="34" charset="0"/>
              </a:rPr>
              <a:pPr algn="ctr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 pitchFamily="34" charset="0"/>
            </a:endParaRP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86789" y="36102"/>
            <a:ext cx="944169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 ExtraBold" pitchFamily="50" charset="-127"/>
                <a:cs typeface="Arial" pitchFamily="34" charset="0"/>
              </a:rPr>
              <a:t>                   </a:t>
            </a:r>
            <a:endParaRPr lang="ko-KR" altLang="en-US" sz="14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나눔고딕 ExtraBold" pitchFamily="50" charset="-127"/>
              <a:cs typeface="Arial" pitchFamily="34" charset="0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176728" y="65793"/>
            <a:ext cx="7571736" cy="488926"/>
          </a:xfrm>
        </p:spPr>
        <p:txBody>
          <a:bodyPr>
            <a:normAutofit/>
          </a:bodyPr>
          <a:lstStyle>
            <a:lvl1pPr algn="l"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05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290"/>
            <a:fld id="{18E2AEF8-F52D-466F-9D5D-878707E8206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290"/>
              <a:t>2017-03-27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29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290"/>
            <a:fld id="{14C3EB37-3EF6-4EE5-9310-4A006FEA504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29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609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ChangeArrowheads="1"/>
          </p:cNvSpPr>
          <p:nvPr userDrawn="1"/>
        </p:nvSpPr>
        <p:spPr bwMode="auto">
          <a:xfrm>
            <a:off x="0" y="138884"/>
            <a:ext cx="9144000" cy="7540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3175">
            <a:noFill/>
            <a:miter lim="800000"/>
            <a:headEnd/>
            <a:tailEnd/>
          </a:ln>
          <a:effectLst/>
        </p:spPr>
        <p:txBody>
          <a:bodyPr wrap="none" lIns="95784" tIns="47892" rIns="95784" bIns="47892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Rectangle 29"/>
          <p:cNvSpPr>
            <a:spLocks noChangeArrowheads="1"/>
          </p:cNvSpPr>
          <p:nvPr userDrawn="1"/>
        </p:nvSpPr>
        <p:spPr bwMode="auto">
          <a:xfrm flipV="1">
            <a:off x="0" y="485052"/>
            <a:ext cx="9144000" cy="14287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3175">
            <a:noFill/>
            <a:miter lim="800000"/>
            <a:headEnd/>
            <a:tailEnd/>
          </a:ln>
          <a:effectLst/>
        </p:spPr>
        <p:txBody>
          <a:bodyPr wrap="none" lIns="95784" tIns="47892" rIns="95784" bIns="47892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사다리꼴 3"/>
          <p:cNvSpPr/>
          <p:nvPr userDrawn="1"/>
        </p:nvSpPr>
        <p:spPr bwMode="auto">
          <a:xfrm flipV="1">
            <a:off x="-1" y="198748"/>
            <a:ext cx="1176729" cy="288000"/>
          </a:xfrm>
          <a:prstGeom prst="trapezoid">
            <a:avLst>
              <a:gd name="adj" fmla="val 0"/>
            </a:avLst>
          </a:prstGeom>
          <a:solidFill>
            <a:srgbClr val="4C4D4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사다리꼴 4"/>
          <p:cNvSpPr/>
          <p:nvPr userDrawn="1"/>
        </p:nvSpPr>
        <p:spPr bwMode="auto">
          <a:xfrm flipV="1">
            <a:off x="1116766" y="198748"/>
            <a:ext cx="8027233" cy="288000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8828300" y="198748"/>
            <a:ext cx="71438" cy="288000"/>
          </a:xfrm>
          <a:prstGeom prst="rect">
            <a:avLst/>
          </a:prstGeom>
          <a:solidFill>
            <a:srgbClr val="4C4D4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182337" y="192535"/>
            <a:ext cx="5333879" cy="2880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dirty="0">
                <a:solidFill>
                  <a:srgbClr val="4C4D4F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rgbClr val="044217"/>
                </a:solidFill>
                <a:latin typeface="나눔고딕 ExtraBold" pitchFamily="50" charset="-127"/>
                <a:ea typeface="나눔고딕 ExtraBold" pitchFamily="50" charset="-127"/>
              </a:rPr>
              <a:t>제목 타이틀을 넣으세요</a:t>
            </a:r>
            <a:endParaRPr lang="ko-KR" altLang="en-US" sz="1400" dirty="0">
              <a:solidFill>
                <a:srgbClr val="044217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슬라이드 번호 개체 틀 5"/>
          <p:cNvSpPr txBox="1">
            <a:spLocks/>
          </p:cNvSpPr>
          <p:nvPr userDrawn="1"/>
        </p:nvSpPr>
        <p:spPr>
          <a:xfrm>
            <a:off x="4183857" y="6537465"/>
            <a:ext cx="776287" cy="31115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fld id="{E845080E-6F73-427B-BD83-BB058B421A60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 pitchFamily="34" charset="0"/>
              </a:rPr>
              <a:pPr algn="ctr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 pitchFamily="34" charset="0"/>
            </a:endParaRP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30"/>
          <p:cNvSpPr txBox="1">
            <a:spLocks noChangeArrowheads="1"/>
          </p:cNvSpPr>
          <p:nvPr userDrawn="1"/>
        </p:nvSpPr>
        <p:spPr bwMode="auto">
          <a:xfrm>
            <a:off x="5684869" y="6571493"/>
            <a:ext cx="3387725" cy="25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4" tIns="47892" rIns="95784" bIns="47892">
            <a:spAutoFit/>
          </a:bodyPr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 latinLnBrk="0">
              <a:defRPr/>
            </a:pP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</a:rPr>
              <a:t>유누스 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</a:rPr>
              <a:t>컨소시엄</a:t>
            </a:r>
          </a:p>
        </p:txBody>
      </p:sp>
      <p:sp>
        <p:nvSpPr>
          <p:cNvPr id="24" name="Text Box 30"/>
          <p:cNvSpPr txBox="1">
            <a:spLocks noChangeArrowheads="1"/>
          </p:cNvSpPr>
          <p:nvPr userDrawn="1"/>
        </p:nvSpPr>
        <p:spPr bwMode="auto">
          <a:xfrm>
            <a:off x="6588224" y="232278"/>
            <a:ext cx="2228598" cy="22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5784" tIns="47892" rIns="95784" bIns="47892">
            <a:spAutoFit/>
          </a:bodyPr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010"/>
              </a:lnSpc>
              <a:spcBef>
                <a:spcPct val="50000"/>
              </a:spcBef>
              <a:defRPr/>
            </a:pPr>
            <a:r>
              <a:rPr lang="ko-KR" altLang="en-US" sz="80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인터랙티브 실감형 디지털 통합 전시 플랫폼 </a:t>
            </a:r>
            <a:endParaRPr lang="en-US" altLang="ko-KR" sz="800" dirty="0" smtClean="0">
              <a:solidFill>
                <a:prstClr val="black">
                  <a:lumMod val="65000"/>
                  <a:lumOff val="3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6789" y="235026"/>
            <a:ext cx="944169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 ExtraBold" pitchFamily="50" charset="-127"/>
                <a:cs typeface="Arial" pitchFamily="34" charset="0"/>
              </a:rPr>
              <a:t>                   </a:t>
            </a:r>
            <a:endParaRPr lang="ko-KR" altLang="en-US" sz="14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나눔고딕 ExtraBold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976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553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215"/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440CF-5A05-4203-BC18-2718252FD44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DED0A-7D84-4C05-B18A-438C308B799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4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B668A-3470-4360-9B20-8A3F07DDE3B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DC802-7846-4181-96AE-C76057CB79D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23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553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6"/>
            <a:ext cx="7886700" cy="1500187"/>
          </a:xfrm>
        </p:spPr>
        <p:txBody>
          <a:bodyPr/>
          <a:lstStyle>
            <a:lvl1pPr marL="0" indent="0">
              <a:buNone/>
              <a:defRPr sz="2215">
                <a:solidFill>
                  <a:schemeClr val="tx1"/>
                </a:solidFill>
              </a:defRPr>
            </a:lvl1pPr>
            <a:lvl2pPr marL="422041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B9E66-BA4F-439C-97D1-E72E9252915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0399A-D5C1-434F-86BC-2F72131E87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0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723D-54F7-4EE0-B14E-A3EB12325A8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58A83-083F-4011-817C-9F8F83B2D1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66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90"/>
            <a:fld id="{18E2AEF8-F52D-466F-9D5D-878707E8206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290"/>
              <a:t>2017-03-27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9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90"/>
            <a:fld id="{14C3EB37-3EF6-4EE5-9310-4A006FEA504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29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35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91" r:id="rId2"/>
    <p:sldLayoutId id="2147483694" r:id="rId3"/>
    <p:sldLayoutId id="2147483695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ctr" defTabSz="91429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91429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defTabSz="91429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91429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91429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3" indent="-228573" algn="l" defTabSz="91429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1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1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D2E188BA-371E-44A9-8E08-14F115FC74A3}" type="datetime1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2017-03-27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8" smtClean="0">
                <a:solidFill>
                  <a:srgbClr val="898989"/>
                </a:solidFill>
              </a:defRPr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FFB8BD3F-8C0B-4DB2-8F3A-EE1FF5FBC37D}" type="slidenum">
              <a:rPr kumimoji="1" lang="ko-KR" altLang="en-US">
                <a:latin typeface="Arial" panose="020B0604020202020204" pitchFamily="34" charset="0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02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 panose="020F0302020204030204" pitchFamily="34" charset="0"/>
        </a:defRPr>
      </a:lvl5pPr>
      <a:lvl6pPr marL="422041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 panose="020F0302020204030204" pitchFamily="34" charset="0"/>
        </a:defRPr>
      </a:lvl6pPr>
      <a:lvl7pPr marL="844083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 panose="020F0302020204030204" pitchFamily="34" charset="0"/>
        </a:defRPr>
      </a:lvl7pPr>
      <a:lvl8pPr marL="1266124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 panose="020F0302020204030204" pitchFamily="34" charset="0"/>
        </a:defRPr>
      </a:lvl8pPr>
      <a:lvl9pPr marL="1688165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11021" indent="-211021" algn="l" rtl="0" eaLnBrk="0" fontAlgn="base" latinLnBrk="1" hangingPunct="0">
        <a:lnSpc>
          <a:spcPct val="90000"/>
        </a:lnSpc>
        <a:spcBef>
          <a:spcPts val="923"/>
        </a:spcBef>
        <a:spcAft>
          <a:spcPct val="0"/>
        </a:spcAft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33062" indent="-211021" algn="l" rtl="0" eaLnBrk="0" fontAlgn="base" latinLnBrk="1" hangingPunct="0">
        <a:lnSpc>
          <a:spcPct val="90000"/>
        </a:lnSpc>
        <a:spcBef>
          <a:spcPts val="462"/>
        </a:spcBef>
        <a:spcAft>
          <a:spcPct val="0"/>
        </a:spcAft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rtl="0" eaLnBrk="0" fontAlgn="base" latinLnBrk="1" hangingPunct="0">
        <a:lnSpc>
          <a:spcPct val="90000"/>
        </a:lnSpc>
        <a:spcBef>
          <a:spcPts val="462"/>
        </a:spcBef>
        <a:spcAft>
          <a:spcPct val="0"/>
        </a:spcAft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rtl="0" eaLnBrk="0" fontAlgn="base" latinLnBrk="1" hangingPunct="0">
        <a:lnSpc>
          <a:spcPct val="90000"/>
        </a:lnSpc>
        <a:spcBef>
          <a:spcPts val="462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rtl="0" eaLnBrk="0" fontAlgn="base" latinLnBrk="1" hangingPunct="0">
        <a:lnSpc>
          <a:spcPct val="90000"/>
        </a:lnSpc>
        <a:spcBef>
          <a:spcPts val="462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5E753FE-F4D0-4F35-BF44-F0350C9A45A6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F4B8AAE-31D6-4464-9D3B-F98E3E44D66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24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88" r:id="rId16"/>
  </p:sldLayoutIdLst>
  <p:transition>
    <p:fade/>
  </p:transition>
  <p:hf sldNum="0"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ko.wikipedia.org/wiki/%EC%84%9C%ED%8F%AC%ED%8A%B8_%EB%B2%A1%ED%84%B0_%EB%A8%B8%EC%8B%A0" TargetMode="Externa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enden17/blog/blob/master/post/ms.scikit-learn.v.md" TargetMode="External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hapter5k.blogspot.kr/2016/01/supervised-learning-unsupervised.html" TargetMode="External"/><Relationship Id="rId2" Type="http://schemas.openxmlformats.org/officeDocument/2006/relationships/hyperlink" Target="http://sanghyukchun.github.io/57/" TargetMode="Externa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hyperlink" Target="http://unlimitedpower.tistory.com/entry/NLP-Naive-Bayesian-Classification%EB%82%98%EC%9D%B4%EB%B8%8C-%EB%B2%A0%EC%9D%B4%EC%A6%88-%EB%B6%84%EB%A5%98" TargetMode="Externa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eamless.tistory.com/entry/Decision-Tree" TargetMode="External"/><Relationship Id="rId2" Type="http://schemas.openxmlformats.org/officeDocument/2006/relationships/hyperlink" Target="https://ko.wikipedia.org/wiki/%EA%B2%B0%EC%A0%95_%ED%8A%B8%EB%A6%AC_%ED%95%99%EC%8A%B5%EB%B2%95" TargetMode="Externa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ko.wikipedia.org/wiki/%EB%9E%9C%EB%8D%A4_%ED%8F%AC%EB%A0%88%EC%8A%A4%ED%8A%B8" TargetMode="Externa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5" descr="C:\Documents and Settings\구영현\바탕 화면\sejong ci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6336963"/>
            <a:ext cx="1048243" cy="33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500034" y="2278613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600" b="1" dirty="0" smtClean="0">
                <a:solidFill>
                  <a:srgbClr val="1F497D">
                    <a:lumMod val="75000"/>
                  </a:srgbClr>
                </a:solidFill>
              </a:rPr>
              <a:t>Machine Learning with </a:t>
            </a:r>
            <a:r>
              <a:rPr kumimoji="1" lang="en-US" altLang="ko-KR" sz="3600" b="1" dirty="0" err="1" smtClean="0">
                <a:solidFill>
                  <a:srgbClr val="1F497D">
                    <a:lumMod val="75000"/>
                  </a:srgbClr>
                </a:solidFill>
              </a:rPr>
              <a:t>Scikit</a:t>
            </a:r>
            <a:r>
              <a:rPr kumimoji="1" lang="en-US" altLang="ko-KR" sz="3600" b="1" dirty="0" smtClean="0">
                <a:solidFill>
                  <a:srgbClr val="1F497D">
                    <a:lumMod val="75000"/>
                  </a:srgbClr>
                </a:solidFill>
              </a:rPr>
              <a:t> Learn</a:t>
            </a:r>
            <a:endParaRPr kumimoji="1" lang="ko-KR" altLang="en-US" sz="3600" b="1" dirty="0">
              <a:solidFill>
                <a:srgbClr val="1F497D">
                  <a:lumMod val="75000"/>
                </a:srgb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285852" y="2928934"/>
            <a:ext cx="6643734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17974" y="4437112"/>
            <a:ext cx="390805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2017. </a:t>
            </a:r>
            <a:r>
              <a:rPr kumimoji="1"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kumimoji="1"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29.</a:t>
            </a:r>
            <a:endParaRPr kumimoji="1"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세종대학교 컴퓨터공학과</a:t>
            </a:r>
            <a:endParaRPr kumimoji="1"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빅데이터</a:t>
            </a:r>
            <a:r>
              <a:rPr kumimoji="1"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연구실</a:t>
            </a:r>
            <a:endParaRPr kumimoji="1"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정원희</a:t>
            </a:r>
            <a:endParaRPr kumimoji="1"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Machine Learning Algorithm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788511"/>
            <a:ext cx="8928992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 smtClean="0"/>
              <a:t>Support Vector Machine (SVM)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카테고리들 중 어느 하나에 속한 데이터의 집합이 주어졌을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이를 바탕으로 새로운 데이터가 어느 카테고리에 속할지 판단하는 선형 분류 모델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데이터가 사상된 공간에서 데이터간 가장 큰 폭을 갖는 경계</a:t>
            </a:r>
            <a:r>
              <a:rPr lang="en-US" altLang="ko-KR" sz="1400" dirty="0"/>
              <a:t>, </a:t>
            </a:r>
            <a:r>
              <a:rPr lang="ko-KR" altLang="en-US" sz="1400" dirty="0"/>
              <a:t>평면을 찾는 알고리즘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위 그림에서 초록색 평면은 두 클래스의 점들을 제대로 분류하고 있지 않음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빨간색과 파란색 평면은 제대로 분류하지만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빨간색 평면이 두 클래스와 더 큰 마진을 가지고 분류하고 있으므로 분류 모델로 더 적합함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hlinkClick r:id="rId2"/>
              </a:rPr>
              <a:t>https</a:t>
            </a:r>
            <a:r>
              <a:rPr lang="en-US" altLang="ko-KR" sz="1000" dirty="0">
                <a:hlinkClick r:id="rId2"/>
              </a:rPr>
              <a:t>://ko.wikipedia.org/wiki/%EC%84%9C%ED%8F%AC%ED%8A%B8_%EB%B2%A1%ED%84%B0_%</a:t>
            </a:r>
            <a:r>
              <a:rPr lang="en-US" altLang="ko-KR" sz="1000" dirty="0" smtClean="0">
                <a:hlinkClick r:id="rId2"/>
              </a:rPr>
              <a:t>EB%A8%B8%EC%8B%A0</a:t>
            </a:r>
            <a:r>
              <a:rPr lang="en-US" altLang="ko-KR" sz="1000" dirty="0" smtClean="0"/>
              <a:t> </a:t>
            </a:r>
            <a:endParaRPr lang="en-US" altLang="ko-KR" sz="1000" dirty="0"/>
          </a:p>
        </p:txBody>
      </p:sp>
      <p:pic>
        <p:nvPicPr>
          <p:cNvPr id="6" name="_x259507104" descr="EMB0000277c066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301" y="2242088"/>
            <a:ext cx="1885398" cy="198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4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788511"/>
            <a:ext cx="8928992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 err="1" smtClean="0"/>
              <a:t>Scikit</a:t>
            </a:r>
            <a:r>
              <a:rPr lang="en-US" altLang="ko-KR" sz="1600" dirty="0" smtClean="0"/>
              <a:t>-Learn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/>
              <a:t>현재 </a:t>
            </a:r>
            <a:r>
              <a:rPr lang="ko-KR" altLang="en-US" sz="1400" dirty="0" err="1" smtClean="0"/>
              <a:t>파이썬으로</a:t>
            </a:r>
            <a:r>
              <a:rPr lang="ko-KR" altLang="en-US" sz="1400" dirty="0" smtClean="0"/>
              <a:t> 구현된 가장 유명한 기계 학습 오픈 소스 라이브러리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/>
              <a:t>라이브러리는 크게 지도 학습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비지도 학습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모델 선택 및 평가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 변환으로 구성되어 있음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hlinkClick r:id="rId2"/>
              </a:rPr>
              <a:t>http://</a:t>
            </a:r>
            <a:r>
              <a:rPr lang="en-US" altLang="ko-KR" sz="1400" dirty="0" smtClean="0">
                <a:hlinkClick r:id="rId2"/>
              </a:rPr>
              <a:t>scikit-learn.org/stable/#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000" dirty="0">
                <a:hlinkClick r:id="rId3"/>
              </a:rPr>
              <a:t>https://</a:t>
            </a:r>
            <a:r>
              <a:rPr lang="en-US" altLang="ko-KR" sz="1000" dirty="0" smtClean="0">
                <a:hlinkClick r:id="rId3"/>
              </a:rPr>
              <a:t>github.com/brenden17/blog/blob/master/post/ms.scikit-learn.v.md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0086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3" y="770243"/>
            <a:ext cx="7886700" cy="219347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0" y="6492899"/>
            <a:ext cx="9144000" cy="365125"/>
          </a:xfrm>
        </p:spPr>
        <p:txBody>
          <a:bodyPr/>
          <a:lstStyle/>
          <a:p>
            <a:pPr algn="ctr">
              <a:defRPr/>
            </a:pPr>
            <a:fld id="{EA80399A-D5C1-434F-86BC-2F72131E8742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12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2910" y="1455052"/>
            <a:ext cx="7858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감사합니다</a:t>
            </a:r>
            <a:r>
              <a:rPr lang="en-US" altLang="ko-K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.</a:t>
            </a:r>
            <a:endParaRPr lang="ko-KR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6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980728"/>
            <a:ext cx="6200287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/>
              <a:t>Machine Learning Algorithms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err="1"/>
              <a:t>Scikit</a:t>
            </a:r>
            <a:r>
              <a:rPr lang="en-US" altLang="ko-KR" b="1" dirty="0"/>
              <a:t> </a:t>
            </a:r>
            <a:r>
              <a:rPr lang="en-US" altLang="ko-KR" b="1" dirty="0" smtClean="0"/>
              <a:t>Learn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/>
              <a:t>Example </a:t>
            </a:r>
            <a:r>
              <a:rPr lang="en-US" altLang="ko-KR" b="1" dirty="0" smtClean="0"/>
              <a:t>(Machine Learning with </a:t>
            </a:r>
            <a:r>
              <a:rPr lang="en-US" altLang="ko-KR" b="1" dirty="0" err="1" smtClean="0"/>
              <a:t>Scikit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Learn.ipynb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56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Machine Learning Algorithm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788511"/>
            <a:ext cx="892899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smtClean="0"/>
              <a:t>기계학습 </a:t>
            </a:r>
            <a:r>
              <a:rPr lang="en-US" altLang="ko-KR" sz="1600" dirty="0" smtClean="0"/>
              <a:t>(Machine Learning)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/>
              <a:t>컴퓨터에게 사람이 직접 명시적으로 </a:t>
            </a:r>
            <a:r>
              <a:rPr lang="en-US" altLang="ko-KR" sz="1400" dirty="0" smtClean="0"/>
              <a:t>logic</a:t>
            </a:r>
            <a:r>
              <a:rPr lang="ko-KR" altLang="en-US" sz="1400" dirty="0" smtClean="0"/>
              <a:t>을 지시하지 않아도 데이터를 통해 컴퓨터가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학습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을 하고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/>
              <a:t>그것을 사용해 컴퓨터가 자동으로 문제를 해결하도록 하는 것 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smtClean="0"/>
              <a:t>기계학습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알고리즘의 학습 방법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/>
              <a:t>지도 학습 </a:t>
            </a:r>
            <a:r>
              <a:rPr lang="en-US" altLang="ko-KR" sz="1400" dirty="0" smtClean="0"/>
              <a:t>(supervised learning)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데이터에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예측하고자 하는 목적 속성</a:t>
            </a:r>
            <a:r>
              <a:rPr lang="en-US" altLang="ko-KR" sz="1400" dirty="0" smtClean="0"/>
              <a:t>(target feature, </a:t>
            </a:r>
            <a:r>
              <a:rPr lang="ko-KR" altLang="en-US" sz="1400" dirty="0" smtClean="0"/>
              <a:t>답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이 있어 모델을 구축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데이터에 알고리즘을 적용하여 함수를 추론하고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함수를 통해 컴퓨터가 알아서 답을 </a:t>
            </a:r>
            <a:r>
              <a:rPr lang="ko-KR" altLang="en-US" sz="1400" dirty="0" err="1" smtClean="0"/>
              <a:t>찾도록함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명확한 </a:t>
            </a:r>
            <a:r>
              <a:rPr lang="en-US" altLang="ko-KR" sz="1400" dirty="0" smtClean="0"/>
              <a:t>input, output</a:t>
            </a:r>
            <a:r>
              <a:rPr lang="ko-KR" altLang="en-US" sz="1400" dirty="0" smtClean="0"/>
              <a:t>이 존재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ex) </a:t>
            </a:r>
            <a:r>
              <a:rPr lang="ko-KR" altLang="en-US" sz="1400" dirty="0" err="1" smtClean="0"/>
              <a:t>스팸</a:t>
            </a:r>
            <a:r>
              <a:rPr lang="ko-KR" altLang="en-US" sz="1400" dirty="0" smtClean="0"/>
              <a:t> 메일 분류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정상 메일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스팸</a:t>
            </a:r>
            <a:r>
              <a:rPr lang="ko-KR" altLang="en-US" sz="1400" dirty="0" smtClean="0"/>
              <a:t> 메일</a:t>
            </a:r>
            <a:r>
              <a:rPr lang="en-US" altLang="ko-KR" sz="1400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/>
              <a:t>비지도 학습 </a:t>
            </a:r>
            <a:r>
              <a:rPr lang="en-US" altLang="ko-KR" sz="1400" dirty="0" smtClean="0"/>
              <a:t>(unsupervised learning)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목적 속성 없이 모델을 구축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컴퓨터가 알아서 분류를 하고 의미 있는 값을 보여줌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데이터가 어떻게 구성되어 있는지 보기 위해 사용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일종의 </a:t>
            </a:r>
            <a:r>
              <a:rPr lang="ko-KR" altLang="en-US" sz="1400" dirty="0" err="1" smtClean="0"/>
              <a:t>그룹핑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ex) </a:t>
            </a:r>
            <a:r>
              <a:rPr lang="ko-KR" altLang="en-US" sz="1400" dirty="0" smtClean="0"/>
              <a:t>고객 성향 분석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>
                <a:hlinkClick r:id="rId2"/>
              </a:rPr>
              <a:t>http://sanghyukchun.github.io/57</a:t>
            </a:r>
            <a:r>
              <a:rPr lang="en-US" altLang="ko-KR" sz="1000" dirty="0" smtClean="0">
                <a:hlinkClick r:id="rId2"/>
              </a:rPr>
              <a:t>/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>
                <a:hlinkClick r:id="rId3"/>
              </a:rPr>
              <a:t>http://</a:t>
            </a:r>
            <a:r>
              <a:rPr lang="en-US" altLang="ko-KR" sz="1000" dirty="0" smtClean="0">
                <a:hlinkClick r:id="rId3"/>
              </a:rPr>
              <a:t>chapter5k.blogspot.kr/2016/01/supervised-learning-unsupervised.html</a:t>
            </a:r>
            <a:r>
              <a:rPr lang="en-US" altLang="ko-KR" sz="1000" dirty="0" smtClean="0"/>
              <a:t> 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02863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Machine Learning Algorithm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788511"/>
            <a:ext cx="8928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 smtClean="0"/>
              <a:t>Supervised machine learning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algorithm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smtClean="0"/>
              <a:t>Naïve Bayes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smtClean="0"/>
              <a:t>Decision Tree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smtClean="0"/>
              <a:t>Random Forest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smtClean="0"/>
              <a:t>Support Vector Machine (SVM)</a:t>
            </a:r>
          </a:p>
        </p:txBody>
      </p:sp>
    </p:spTree>
    <p:extLst>
      <p:ext uri="{BB962C8B-B14F-4D97-AF65-F5344CB8AC3E}">
        <p14:creationId xmlns:p14="http://schemas.microsoft.com/office/powerpoint/2010/main" val="193769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Machine Learning Algorithm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788511"/>
            <a:ext cx="8928992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 smtClean="0"/>
              <a:t>Naïve Bayes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분류 대상의 확률적인 특성을 이용하며 분류 속성들은 서로 독립이라는 가정하에 </a:t>
            </a:r>
            <a:r>
              <a:rPr lang="ko-KR" altLang="en-US" sz="1400" dirty="0" smtClean="0"/>
              <a:t>실행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기본 원리는 조건부 확률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사건 </a:t>
            </a:r>
            <a:r>
              <a:rPr lang="en-US" altLang="ko-KR" sz="1400" dirty="0"/>
              <a:t>A</a:t>
            </a:r>
            <a:r>
              <a:rPr lang="ko-KR" altLang="en-US" sz="1400" dirty="0"/>
              <a:t>가 일어났을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사건 </a:t>
            </a:r>
            <a:r>
              <a:rPr lang="en-US" altLang="ko-KR" sz="1400" dirty="0"/>
              <a:t>B</a:t>
            </a:r>
            <a:r>
              <a:rPr lang="ko-KR" altLang="en-US" sz="1400" dirty="0"/>
              <a:t>가 일어날 확률 </a:t>
            </a:r>
            <a:r>
              <a:rPr lang="en-US" altLang="ko-KR" sz="1400" dirty="0"/>
              <a:t>P(B|A)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위 공식을 활용해 반대로  </a:t>
            </a:r>
            <a:r>
              <a:rPr lang="en-US" altLang="ko-KR" sz="1400" dirty="0"/>
              <a:t>P(A|B) </a:t>
            </a:r>
            <a:r>
              <a:rPr lang="ko-KR" altLang="en-US" sz="1400" dirty="0"/>
              <a:t>구할 수 있음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이 원리를 데이터 분류에 적용한 것이 </a:t>
            </a:r>
            <a:r>
              <a:rPr lang="en-US" altLang="ko-KR" sz="1400" dirty="0"/>
              <a:t>Naïve Bayes Classification </a:t>
            </a:r>
            <a:r>
              <a:rPr lang="ko-KR" altLang="en-US" sz="1400" dirty="0"/>
              <a:t>알고리즘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/>
              <a:t>예제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각 문서의 키워드와 장르를 표시한 표</a:t>
            </a:r>
            <a:endParaRPr lang="ko-KR" altLang="en-US" sz="1400" dirty="0"/>
          </a:p>
        </p:txBody>
      </p:sp>
      <p:pic>
        <p:nvPicPr>
          <p:cNvPr id="8" name="_x437838320" descr="DRW00000ff822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804" y="2290498"/>
            <a:ext cx="1744392" cy="40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117810"/>
              </p:ext>
            </p:extLst>
          </p:nvPr>
        </p:nvGraphicFramePr>
        <p:xfrm>
          <a:off x="1796467" y="4149080"/>
          <a:ext cx="5551066" cy="197053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03325"/>
                <a:gridCol w="2797386"/>
                <a:gridCol w="1850355"/>
              </a:tblGrid>
              <a:tr h="3067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effectLst/>
                          <a:latin typeface="+mn-lt"/>
                        </a:rPr>
                        <a:t>Doc</a:t>
                      </a:r>
                      <a:r>
                        <a:rPr lang="en-US" sz="1200" b="1" kern="0" spc="0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1" kern="0" spc="0" dirty="0" smtClean="0">
                          <a:effectLst/>
                          <a:latin typeface="+mn-lt"/>
                        </a:rPr>
                        <a:t>No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effectLst/>
                          <a:latin typeface="+mn-lt"/>
                        </a:rPr>
                        <a:t>Words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effectLst/>
                          <a:latin typeface="+mn-lt"/>
                        </a:rPr>
                        <a:t>Class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</a:tr>
              <a:tr h="3067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  <a:latin typeface="+mn-lt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  <a:latin typeface="+mn-lt"/>
                        </a:rPr>
                        <a:t>fun, couple, love, love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  <a:latin typeface="+mn-lt"/>
                        </a:rPr>
                        <a:t>comedy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67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  <a:latin typeface="+mn-lt"/>
                        </a:rPr>
                        <a:t>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  <a:latin typeface="+mn-lt"/>
                        </a:rPr>
                        <a:t>fast, furious, shoot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  <a:latin typeface="+mn-lt"/>
                        </a:rPr>
                        <a:t>action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67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  <a:latin typeface="+mn-lt"/>
                        </a:rPr>
                        <a:t>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  <a:latin typeface="+mn-lt"/>
                        </a:rPr>
                        <a:t>couple, fly, fast, fun, fun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  <a:latin typeface="+mn-lt"/>
                        </a:rPr>
                        <a:t>comedy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67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  <a:latin typeface="+mn-lt"/>
                        </a:rPr>
                        <a:t>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  <a:latin typeface="+mn-lt"/>
                        </a:rPr>
                        <a:t>furious, shoot, shoot, fun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  <a:latin typeface="+mn-lt"/>
                        </a:rPr>
                        <a:t>action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67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  <a:latin typeface="+mn-lt"/>
                        </a:rPr>
                        <a:t>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  <a:latin typeface="+mn-lt"/>
                        </a:rPr>
                        <a:t>fly, fast, shoot, love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  <a:latin typeface="+mn-lt"/>
                        </a:rPr>
                        <a:t>action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41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Machine Learning Algorithm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788511"/>
            <a:ext cx="892899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표와 </a:t>
            </a:r>
            <a:r>
              <a:rPr lang="ko-KR" altLang="en-US" sz="1400" dirty="0"/>
              <a:t>같이 </a:t>
            </a:r>
            <a:r>
              <a:rPr lang="en-US" altLang="ko-KR" sz="1400" dirty="0"/>
              <a:t>5</a:t>
            </a:r>
            <a:r>
              <a:rPr lang="ko-KR" altLang="en-US" sz="1400" dirty="0"/>
              <a:t>개의 문서가 </a:t>
            </a:r>
            <a:r>
              <a:rPr lang="en-US" altLang="ko-KR" sz="1400" dirty="0"/>
              <a:t>training data</a:t>
            </a:r>
            <a:r>
              <a:rPr lang="ko-KR" altLang="en-US" sz="1400" dirty="0"/>
              <a:t>이며</a:t>
            </a:r>
            <a:r>
              <a:rPr lang="en-US" altLang="ko-KR" sz="1400" dirty="0"/>
              <a:t>, </a:t>
            </a:r>
            <a:r>
              <a:rPr lang="ko-KR" altLang="en-US" sz="1400" dirty="0"/>
              <a:t>카테고리는 </a:t>
            </a:r>
            <a:r>
              <a:rPr lang="en-US" altLang="ko-KR" sz="1400" dirty="0"/>
              <a:t>comedy, action </a:t>
            </a:r>
            <a:r>
              <a:rPr lang="ko-KR" altLang="en-US" sz="1400" dirty="0"/>
              <a:t>두 개임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Test data</a:t>
            </a:r>
            <a:r>
              <a:rPr lang="ko-KR" altLang="en-US" sz="1400" dirty="0"/>
              <a:t>가 다음과 같이 주어졌을 때</a:t>
            </a:r>
            <a:r>
              <a:rPr lang="en-US" altLang="ko-KR" sz="1400" dirty="0"/>
              <a:t>, </a:t>
            </a:r>
            <a:r>
              <a:rPr lang="ko-KR" altLang="en-US" sz="1400" dirty="0"/>
              <a:t>해당 문서가 어느 장르에 속하는지 분류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Test document(data)’s words : fast, furious, fun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우선 </a:t>
            </a:r>
            <a:r>
              <a:rPr lang="en-US" altLang="ko-KR" sz="1400" dirty="0"/>
              <a:t>test document</a:t>
            </a:r>
            <a:r>
              <a:rPr lang="ko-KR" altLang="en-US" sz="1400" dirty="0"/>
              <a:t>의 단어들을 기반으로 각 장르에 대한 빈도 </a:t>
            </a:r>
            <a:r>
              <a:rPr lang="ko-KR" altLang="en-US" sz="1400" dirty="0" smtClean="0"/>
              <a:t>확인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위 표의 빈도를 사용해 확률을 계산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Test document</a:t>
            </a:r>
            <a:r>
              <a:rPr lang="ko-KR" altLang="en-US" sz="1400" dirty="0"/>
              <a:t>의 장르가 </a:t>
            </a:r>
            <a:r>
              <a:rPr lang="en-US" altLang="ko-KR" sz="1400" dirty="0"/>
              <a:t>comedy</a:t>
            </a:r>
            <a:r>
              <a:rPr lang="ko-KR" altLang="en-US" sz="1400" dirty="0"/>
              <a:t>일 </a:t>
            </a:r>
            <a:r>
              <a:rPr lang="ko-KR" altLang="en-US" sz="1400" dirty="0" smtClean="0"/>
              <a:t>확률</a:t>
            </a:r>
            <a:endParaRPr lang="ko-KR" altLang="en-US" sz="1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270482"/>
              </p:ext>
            </p:extLst>
          </p:nvPr>
        </p:nvGraphicFramePr>
        <p:xfrm>
          <a:off x="2166937" y="2204864"/>
          <a:ext cx="4810125" cy="22989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34030"/>
                <a:gridCol w="1776095"/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effectLst/>
                          <a:latin typeface="+mn-lt"/>
                        </a:rPr>
                        <a:t>정의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effectLst/>
                          <a:latin typeface="+mn-lt"/>
                        </a:rPr>
                        <a:t>빈도수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  <a:latin typeface="+mn-lt"/>
                        </a:rPr>
                        <a:t>count(fast, comedy)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  <a:latin typeface="+mn-lt"/>
                        </a:rPr>
                        <a:t>count(fast, action)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  <a:latin typeface="+mn-lt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  <a:latin typeface="+mn-lt"/>
                        </a:rPr>
                        <a:t>count(furious, comedy)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  <a:latin typeface="+mn-lt"/>
                        </a:rPr>
                        <a:t>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  <a:latin typeface="+mn-lt"/>
                        </a:rPr>
                        <a:t>count(furious, action)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  <a:latin typeface="+mn-lt"/>
                        </a:rPr>
                        <a:t>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  <a:latin typeface="+mn-lt"/>
                        </a:rPr>
                        <a:t>count(fun, comedy)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  <a:latin typeface="+mn-lt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  <a:latin typeface="+mn-lt"/>
                        </a:rPr>
                        <a:t>count(fun, action)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  <a:latin typeface="+mn-lt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_x259513584" descr="DRW0000277c06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5" y="5301208"/>
            <a:ext cx="6258588" cy="62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4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Machine Learning Algorithm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788511"/>
            <a:ext cx="892899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Test document</a:t>
            </a:r>
            <a:r>
              <a:rPr lang="ko-KR" altLang="en-US" sz="1400" dirty="0"/>
              <a:t>의 장르가 </a:t>
            </a:r>
            <a:r>
              <a:rPr lang="en-US" altLang="ko-KR" sz="1400" dirty="0"/>
              <a:t>action</a:t>
            </a:r>
            <a:r>
              <a:rPr lang="ko-KR" altLang="en-US" sz="1400" dirty="0"/>
              <a:t>일 확률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계산 결과 </a:t>
            </a:r>
            <a:r>
              <a:rPr lang="en-US" altLang="ko-KR" sz="1400" dirty="0"/>
              <a:t>P(</a:t>
            </a:r>
            <a:r>
              <a:rPr lang="en-US" altLang="ko-KR" sz="1400" dirty="0" err="1"/>
              <a:t>action|d</a:t>
            </a:r>
            <a:r>
              <a:rPr lang="en-US" altLang="ko-KR" sz="1400" dirty="0"/>
              <a:t>)</a:t>
            </a:r>
            <a:r>
              <a:rPr lang="ko-KR" altLang="en-US" sz="1400" dirty="0"/>
              <a:t>가 </a:t>
            </a:r>
            <a:r>
              <a:rPr lang="en-US" altLang="ko-KR" sz="1400" dirty="0"/>
              <a:t>P(</a:t>
            </a:r>
            <a:r>
              <a:rPr lang="en-US" altLang="ko-KR" sz="1400" dirty="0" err="1"/>
              <a:t>comedy|d</a:t>
            </a:r>
            <a:r>
              <a:rPr lang="en-US" altLang="ko-KR" sz="1400" dirty="0"/>
              <a:t>)</a:t>
            </a:r>
            <a:r>
              <a:rPr lang="ko-KR" altLang="en-US" sz="1400" dirty="0"/>
              <a:t>보다 크므로 주어진 </a:t>
            </a:r>
            <a:r>
              <a:rPr lang="en-US" altLang="ko-KR" sz="1400" dirty="0"/>
              <a:t>test document</a:t>
            </a:r>
            <a:r>
              <a:rPr lang="ko-KR" altLang="en-US" sz="1400" dirty="0"/>
              <a:t>의 장르는 </a:t>
            </a:r>
            <a:r>
              <a:rPr lang="en-US" altLang="ko-KR" sz="1400" dirty="0"/>
              <a:t>action</a:t>
            </a:r>
            <a:r>
              <a:rPr lang="ko-KR" altLang="en-US" sz="1400" dirty="0"/>
              <a:t>으로 </a:t>
            </a:r>
            <a:r>
              <a:rPr lang="ko-KR" altLang="en-US" sz="1400" dirty="0" smtClean="0"/>
              <a:t>분류됨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000" dirty="0">
                <a:hlinkClick r:id="rId2"/>
              </a:rPr>
              <a:t>http://unlimitedpower.tistory.com/entry/NLP-Naive-Bayesian-Classification%EB%82%98%EC%9D%B4%EB%B8%8C-%EB%B2%A0%EC%9D%B4%EC%A6%88-%</a:t>
            </a:r>
            <a:r>
              <a:rPr lang="en-US" altLang="ko-KR" sz="1000" dirty="0" smtClean="0">
                <a:hlinkClick r:id="rId2"/>
              </a:rPr>
              <a:t>EB%B6%84%EB%A5%98</a:t>
            </a:r>
            <a:endParaRPr lang="ko-KR" altLang="en-US" sz="1000" dirty="0"/>
          </a:p>
        </p:txBody>
      </p:sp>
      <p:pic>
        <p:nvPicPr>
          <p:cNvPr id="8" name="_x259512064" descr="DRW0000277c06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70" y="1267358"/>
            <a:ext cx="6016727" cy="64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81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Machine Learning Algorithm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788511"/>
            <a:ext cx="8928992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 smtClean="0"/>
              <a:t>Decision Tree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각 </a:t>
            </a:r>
            <a:r>
              <a:rPr lang="ko-KR" altLang="en-US" sz="1400" dirty="0" err="1"/>
              <a:t>노드에서</a:t>
            </a:r>
            <a:r>
              <a:rPr lang="ko-KR" altLang="en-US" sz="1400" dirty="0"/>
              <a:t> 주어진 데이터의 변수 값에 따라 적합하게 분류를 진행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err="1"/>
              <a:t>타이타닉호</a:t>
            </a:r>
            <a:r>
              <a:rPr lang="ko-KR" altLang="en-US" sz="1400" dirty="0"/>
              <a:t> 탑승객의 생존 여부를 나타내는 </a:t>
            </a:r>
            <a:r>
              <a:rPr lang="en-US" altLang="ko-KR" sz="1400" dirty="0"/>
              <a:t>decision tree</a:t>
            </a:r>
            <a:r>
              <a:rPr lang="ko-KR" altLang="en-US" sz="1400" dirty="0"/>
              <a:t>의 예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장점 </a:t>
            </a:r>
            <a:r>
              <a:rPr lang="en-US" altLang="ko-KR" sz="1400" dirty="0"/>
              <a:t>: </a:t>
            </a:r>
            <a:r>
              <a:rPr lang="ko-KR" altLang="en-US" sz="1400" dirty="0"/>
              <a:t>계산 비용이 적고 학습 결과를 사람이 이해하기 쉬움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단점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과적합</a:t>
            </a:r>
            <a:r>
              <a:rPr lang="ko-KR" altLang="en-US" sz="1400" dirty="0"/>
              <a:t> 문제 발생 가능성이 높음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err="1"/>
              <a:t>과적합</a:t>
            </a:r>
            <a:r>
              <a:rPr lang="ko-KR" altLang="en-US" sz="1400" dirty="0"/>
              <a:t> </a:t>
            </a:r>
            <a:r>
              <a:rPr lang="en-US" altLang="ko-KR" sz="1400" dirty="0"/>
              <a:t>(Over fitting) : </a:t>
            </a:r>
            <a:r>
              <a:rPr lang="ko-KR" altLang="en-US" sz="1400" dirty="0"/>
              <a:t>분류 모델이 학습 데이터에만 최적화 되어 실제 데이터를 적용했을 때 성능이 낮게 나타나는 </a:t>
            </a:r>
            <a:r>
              <a:rPr lang="ko-KR" altLang="en-US" sz="1400" dirty="0" smtClean="0"/>
              <a:t>현상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>
                <a:hlinkClick r:id="rId2"/>
              </a:rPr>
              <a:t>https://ko.wikipedia.org/wiki/%EA%B2%B0%EC%A0%95_%ED%8A%B8%EB%A6%AC_%</a:t>
            </a:r>
            <a:r>
              <a:rPr lang="en-US" altLang="ko-KR" sz="1000" dirty="0" smtClean="0">
                <a:hlinkClick r:id="rId2"/>
              </a:rPr>
              <a:t>ED%95%99%EC%8A%B5%EB%B2%95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en-US" altLang="ko-KR" sz="1000" dirty="0">
                <a:hlinkClick r:id="rId3"/>
              </a:rPr>
              <a:t>http://</a:t>
            </a:r>
            <a:r>
              <a:rPr lang="en-US" altLang="ko-KR" sz="1000" dirty="0" smtClean="0">
                <a:hlinkClick r:id="rId3"/>
              </a:rPr>
              <a:t>seamless.tistory.com/entry/Decision-Tree</a:t>
            </a:r>
            <a:r>
              <a:rPr lang="en-US" altLang="ko-KR" sz="1000" dirty="0" smtClean="0"/>
              <a:t> </a:t>
            </a:r>
            <a:endParaRPr lang="en-US" altLang="ko-KR" sz="1000" dirty="0"/>
          </a:p>
        </p:txBody>
      </p:sp>
      <p:pic>
        <p:nvPicPr>
          <p:cNvPr id="6" name="_x259508384" descr="EMB0000277c065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80" y="1844824"/>
            <a:ext cx="2719450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99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Machine Learning Algorithm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788511"/>
            <a:ext cx="8928992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 smtClean="0"/>
              <a:t>Random Forest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Decision Tree</a:t>
            </a:r>
            <a:r>
              <a:rPr lang="ko-KR" altLang="en-US" sz="1400" dirty="0"/>
              <a:t>와 </a:t>
            </a:r>
            <a:r>
              <a:rPr lang="en-US" altLang="ko-KR" sz="1400" dirty="0"/>
              <a:t>ensemble </a:t>
            </a:r>
            <a:r>
              <a:rPr lang="ko-KR" altLang="en-US" sz="1400" dirty="0"/>
              <a:t>학습 기법을 사용해 정확도 높임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Ensemble </a:t>
            </a:r>
            <a:r>
              <a:rPr lang="ko-KR" altLang="en-US" sz="1400" dirty="0"/>
              <a:t>학습은 주어진 데이터로부터 여러 모델을 학습한 후</a:t>
            </a:r>
            <a:r>
              <a:rPr lang="en-US" altLang="ko-KR" sz="1400" dirty="0"/>
              <a:t>, </a:t>
            </a:r>
            <a:r>
              <a:rPr lang="ko-KR" altLang="en-US" sz="1400" dirty="0"/>
              <a:t>여러 모델들의 결과를 종합해 사용함으로써 정확도를 높이는 방법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Ensemble </a:t>
            </a:r>
            <a:r>
              <a:rPr lang="ko-KR" altLang="en-US" sz="1400" dirty="0"/>
              <a:t>모델에서 결과를 도출할 때 각 모델들의 결과 중 가장 많은 결과를 최종 결과값으로 도출하는 </a:t>
            </a:r>
            <a:r>
              <a:rPr lang="en-US" altLang="ko-KR" sz="1400" dirty="0"/>
              <a:t>voting </a:t>
            </a:r>
            <a:r>
              <a:rPr lang="ko-KR" altLang="en-US" sz="1400" dirty="0"/>
              <a:t>방식 활용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/>
              <a:t>여러 개의 모델을 사용함으로써 </a:t>
            </a:r>
            <a:r>
              <a:rPr lang="ko-KR" altLang="en-US" sz="1400" dirty="0" err="1"/>
              <a:t>과적합</a:t>
            </a:r>
            <a:r>
              <a:rPr lang="ko-KR" altLang="en-US" sz="1400" dirty="0"/>
              <a:t> 문제를 피할 수 있다는 점에서 성능이 뛰어남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>
                <a:hlinkClick r:id="rId2"/>
              </a:rPr>
              <a:t>https://ko.wikipedia.org/wiki/%EB%9E%9C%EB%8D%A4_%</a:t>
            </a:r>
            <a:r>
              <a:rPr lang="en-US" altLang="ko-KR" sz="1000" dirty="0" smtClean="0">
                <a:hlinkClick r:id="rId2"/>
              </a:rPr>
              <a:t>ED%8F%AC%EB%A0%88%EC%8A%A4%ED%8A%B8</a:t>
            </a:r>
            <a:r>
              <a:rPr lang="en-US" altLang="ko-KR" sz="1000" dirty="0" smtClean="0"/>
              <a:t> </a:t>
            </a:r>
            <a:endParaRPr lang="en-US" altLang="ko-KR" sz="1000" dirty="0"/>
          </a:p>
        </p:txBody>
      </p:sp>
      <p:pic>
        <p:nvPicPr>
          <p:cNvPr id="5" name="_x259508224" descr="EMB0000277c06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12976"/>
            <a:ext cx="5328592" cy="141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33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17242</TotalTime>
  <Words>619</Words>
  <Application>Microsoft Office PowerPoint</Application>
  <PresentationFormat>화면 슬라이드 쇼(4:3)</PresentationFormat>
  <Paragraphs>179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Wingdings</vt:lpstr>
      <vt:lpstr>굴림</vt:lpstr>
      <vt:lpstr>Arial</vt:lpstr>
      <vt:lpstr>Calibri Light</vt:lpstr>
      <vt:lpstr>나눔고딕</vt:lpstr>
      <vt:lpstr>맑은 고딕</vt:lpstr>
      <vt:lpstr>나눔고딕 ExtraBold</vt:lpstr>
      <vt:lpstr>Calibri</vt:lpstr>
      <vt:lpstr>1_Office 테마</vt:lpstr>
      <vt:lpstr>5_Office 테마</vt:lpstr>
      <vt:lpstr>6_Office 테마</vt:lpstr>
      <vt:lpstr>PowerPoint 프레젠테이션</vt:lpstr>
      <vt:lpstr>Contents</vt:lpstr>
      <vt:lpstr>Machine Learning Algorithm</vt:lpstr>
      <vt:lpstr>Machine Learning Algorithm</vt:lpstr>
      <vt:lpstr>Machine Learning Algorithm</vt:lpstr>
      <vt:lpstr>Machine Learning Algorithm</vt:lpstr>
      <vt:lpstr>Machine Learning Algorithm</vt:lpstr>
      <vt:lpstr>Machine Learning Algorithm</vt:lpstr>
      <vt:lpstr>Machine Learning Algorithm</vt:lpstr>
      <vt:lpstr>Machine Learning Algorithm</vt:lpstr>
      <vt:lpstr>Scikit-Learn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디지털통합전시플랫폼 개발 발표본</dc:title>
  <dc:creator>hsjang</dc:creator>
  <cp:lastModifiedBy>cwh</cp:lastModifiedBy>
  <cp:revision>869</cp:revision>
  <dcterms:created xsi:type="dcterms:W3CDTF">2006-10-05T04:04:58Z</dcterms:created>
  <dcterms:modified xsi:type="dcterms:W3CDTF">2017-03-27T01:22:40Z</dcterms:modified>
</cp:coreProperties>
</file>