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3" r:id="rId3"/>
    <p:sldId id="306" r:id="rId4"/>
    <p:sldId id="313" r:id="rId5"/>
    <p:sldId id="315" r:id="rId6"/>
    <p:sldId id="319" r:id="rId7"/>
    <p:sldId id="308" r:id="rId8"/>
    <p:sldId id="311" r:id="rId9"/>
    <p:sldId id="316" r:id="rId10"/>
    <p:sldId id="317" r:id="rId11"/>
    <p:sldId id="318" r:id="rId12"/>
    <p:sldId id="320" r:id="rId13"/>
    <p:sldId id="321" r:id="rId14"/>
    <p:sldId id="322" r:id="rId15"/>
    <p:sldId id="323" r:id="rId16"/>
    <p:sldId id="325" r:id="rId17"/>
    <p:sldId id="324" r:id="rId18"/>
    <p:sldId id="293" r:id="rId1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jin" initials="Y" lastIdx="1" clrIdx="0">
    <p:extLst>
      <p:ext uri="{19B8F6BF-5375-455C-9EA6-DF929625EA0E}">
        <p15:presenceInfo xmlns:p15="http://schemas.microsoft.com/office/powerpoint/2012/main" userId="Yeoj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44"/>
    <a:srgbClr val="FF6969"/>
    <a:srgbClr val="FFB3B3"/>
    <a:srgbClr val="FFF3F3"/>
    <a:srgbClr val="FFC1C1"/>
    <a:srgbClr val="FE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0" autoAdjust="0"/>
    <p:restoredTop sz="94660"/>
  </p:normalViewPr>
  <p:slideViewPr>
    <p:cSldViewPr>
      <p:cViewPr varScale="1">
        <p:scale>
          <a:sx n="98" d="100"/>
          <a:sy n="98" d="100"/>
        </p:scale>
        <p:origin x="70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13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23559-9C4A-4CA7-AF04-B7F0667899FB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88CFD-12B7-4B1C-95A0-65754DE66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15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85850" y="1204913"/>
            <a:ext cx="4332288" cy="32496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85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92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378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714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422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72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472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667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68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85850" y="1204913"/>
            <a:ext cx="4333875" cy="32512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822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1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1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186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695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53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628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78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58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88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4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128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768588" y="6540274"/>
            <a:ext cx="415403" cy="16457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산돌고딕B" pitchFamily="50" charset="-127"/>
                <a:ea typeface="산돌고딕B" pitchFamily="50" charset="-127"/>
              </a:defRPr>
            </a:lvl1pPr>
          </a:lstStyle>
          <a:p>
            <a:pPr algn="l" defTabSz="914354">
              <a:defRPr/>
            </a:pPr>
            <a:fld id="{31D0FB6C-8241-4BF1-B77E-AFC56E1836EB}" type="slidenum"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pPr algn="l" defTabSz="914354">
                <a:defRPr/>
              </a:pPr>
              <a:t>‹#›</a:t>
            </a:fld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5" name="Picture 3" descr="http://kmug.co.kr/board/data/logo/%BC%BC%C1%BE%B4%EB%B7%CE%B0%ED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6" y="6357958"/>
            <a:ext cx="1028775" cy="4286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8817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 userDrawn="1"/>
        </p:nvGrpSpPr>
        <p:grpSpPr>
          <a:xfrm>
            <a:off x="438963" y="0"/>
            <a:ext cx="8705041" cy="825500"/>
            <a:chOff x="438959" y="0"/>
            <a:chExt cx="8705041" cy="866775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438959" y="0"/>
              <a:ext cx="8705041" cy="866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4" name="그룹 9"/>
            <p:cNvGrpSpPr/>
            <p:nvPr userDrawn="1"/>
          </p:nvGrpSpPr>
          <p:grpSpPr>
            <a:xfrm>
              <a:off x="438960" y="0"/>
              <a:ext cx="79200" cy="866775"/>
              <a:chOff x="438960" y="0"/>
              <a:chExt cx="79200" cy="1277257"/>
            </a:xfrm>
          </p:grpSpPr>
          <p:sp>
            <p:nvSpPr>
              <p:cNvPr id="14" name="직사각형 13"/>
              <p:cNvSpPr/>
              <p:nvPr userDrawn="1"/>
            </p:nvSpPr>
            <p:spPr>
              <a:xfrm>
                <a:off x="439173" y="0"/>
                <a:ext cx="78773" cy="1277257"/>
              </a:xfrm>
              <a:prstGeom prst="rect">
                <a:avLst/>
              </a:prstGeom>
              <a:gradFill>
                <a:gsLst>
                  <a:gs pos="0">
                    <a:srgbClr val="0A61A6"/>
                  </a:gs>
                  <a:gs pos="100000">
                    <a:srgbClr val="07447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사다리꼴 11"/>
              <p:cNvSpPr/>
              <p:nvPr userDrawn="1"/>
            </p:nvSpPr>
            <p:spPr>
              <a:xfrm rot="16200000" flipH="1">
                <a:off x="111620" y="505935"/>
                <a:ext cx="733880" cy="79200"/>
              </a:xfrm>
              <a:custGeom>
                <a:avLst/>
                <a:gdLst>
                  <a:gd name="connsiteX0" fmla="*/ 0 w 733880"/>
                  <a:gd name="connsiteY0" fmla="*/ 79200 h 79200"/>
                  <a:gd name="connsiteX1" fmla="*/ 19800 w 733880"/>
                  <a:gd name="connsiteY1" fmla="*/ 0 h 79200"/>
                  <a:gd name="connsiteX2" fmla="*/ 714080 w 733880"/>
                  <a:gd name="connsiteY2" fmla="*/ 0 h 79200"/>
                  <a:gd name="connsiteX3" fmla="*/ 733880 w 733880"/>
                  <a:gd name="connsiteY3" fmla="*/ 79200 h 79200"/>
                  <a:gd name="connsiteX4" fmla="*/ 0 w 733880"/>
                  <a:gd name="connsiteY4" fmla="*/ 79200 h 79200"/>
                  <a:gd name="connsiteX0" fmla="*/ 0 w 733880"/>
                  <a:gd name="connsiteY0" fmla="*/ 79200 h 79200"/>
                  <a:gd name="connsiteX1" fmla="*/ 19800 w 733880"/>
                  <a:gd name="connsiteY1" fmla="*/ 0 h 79200"/>
                  <a:gd name="connsiteX2" fmla="*/ 321174 w 733880"/>
                  <a:gd name="connsiteY2" fmla="*/ 0 h 79200"/>
                  <a:gd name="connsiteX3" fmla="*/ 733880 w 733880"/>
                  <a:gd name="connsiteY3" fmla="*/ 79200 h 79200"/>
                  <a:gd name="connsiteX4" fmla="*/ 0 w 733880"/>
                  <a:gd name="connsiteY4" fmla="*/ 79200 h 7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3880" h="79200">
                    <a:moveTo>
                      <a:pt x="0" y="79200"/>
                    </a:moveTo>
                    <a:lnTo>
                      <a:pt x="19800" y="0"/>
                    </a:lnTo>
                    <a:lnTo>
                      <a:pt x="321174" y="0"/>
                    </a:lnTo>
                    <a:lnTo>
                      <a:pt x="733880" y="79200"/>
                    </a:lnTo>
                    <a:lnTo>
                      <a:pt x="0" y="79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7000"/>
                    </a:schemeClr>
                  </a:gs>
                  <a:gs pos="100000">
                    <a:schemeClr val="bg1">
                      <a:alpha val="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514351" y="168283"/>
            <a:ext cx="8253248" cy="504825"/>
          </a:xfrm>
        </p:spPr>
        <p:txBody>
          <a:bodyPr>
            <a:noAutofit/>
          </a:bodyPr>
          <a:lstStyle>
            <a:lvl1pPr marL="0" indent="0">
              <a:buNone/>
              <a:defRPr sz="3200" b="1" spc="-300">
                <a:solidFill>
                  <a:srgbClr val="074477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1" name="슬라이드 번호 개체 틀 5"/>
          <p:cNvSpPr txBox="1">
            <a:spLocks/>
          </p:cNvSpPr>
          <p:nvPr userDrawn="1"/>
        </p:nvSpPr>
        <p:spPr>
          <a:xfrm>
            <a:off x="8768588" y="6540274"/>
            <a:ext cx="415403" cy="16457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산돌고딕B" pitchFamily="50" charset="-127"/>
                <a:ea typeface="산돌고딕B" pitchFamily="50" charset="-127"/>
              </a:defRPr>
            </a:lvl1pPr>
          </a:lstStyle>
          <a:p>
            <a:pPr marL="0" marR="0" lvl="0" indent="0" algn="l" defTabSz="91435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0FB6C-8241-4BF1-B77E-AFC56E1836EB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pPr marL="0" marR="0" lvl="0" indent="0" algn="l" defTabSz="91435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" name="Picture 3" descr="http://kmug.co.kr/board/data/logo/%BC%BC%C1%BE%B4%EB%B7%CE%B0%ED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6" y="6357958"/>
            <a:ext cx="1028775" cy="4286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643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1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7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6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51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3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0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5617D-D653-454F-80EC-9D8BDF461855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1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journal/0306-4573_Information_Processing_Manageme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" y="-8626"/>
            <a:ext cx="9144000" cy="6858000"/>
          </a:xfrm>
          <a:prstGeom prst="rect">
            <a:avLst/>
          </a:prstGeom>
        </p:spPr>
      </p:pic>
      <p:pic>
        <p:nvPicPr>
          <p:cNvPr id="10" name="Picture 5" descr="C:\Documents and Settings\구영현\바탕 화면\sejong ci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4" y="6336967"/>
            <a:ext cx="1048243" cy="33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076" y="2289066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spc="100" dirty="0" smtClean="0">
                <a:solidFill>
                  <a:srgbClr val="1927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understanding text-based stock price prediction models</a:t>
            </a:r>
            <a:endParaRPr kumimoji="1" lang="en-US" altLang="ko-KR" sz="4000" b="1" spc="100" dirty="0" smtClean="0">
              <a:solidFill>
                <a:srgbClr val="1927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18456" y="4846219"/>
            <a:ext cx="23006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이여진 연구원</a:t>
            </a:r>
            <a:endParaRPr kumimoji="1" lang="en-US" altLang="ko-KR" sz="2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  <a:r>
              <a:rPr kumimoji="1" lang="ko-KR" alt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년 </a:t>
            </a:r>
            <a:r>
              <a:rPr kumimoji="1" lang="en-US" altLang="ko-KR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06</a:t>
            </a:r>
            <a:r>
              <a:rPr kumimoji="1" lang="ko-KR" alt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월 </a:t>
            </a:r>
            <a:r>
              <a:rPr kumimoji="1" lang="en-US" altLang="ko-KR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07</a:t>
            </a:r>
            <a:r>
              <a:rPr kumimoji="1" lang="ko-KR" alt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일</a:t>
            </a:r>
            <a:endParaRPr kumimoji="1" lang="en-US" altLang="ko-KR" sz="2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51520" y="2997746"/>
            <a:ext cx="864096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7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Input Data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8166" y="1268760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2. Technical indicators</a:t>
            </a: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Relative Strength Index (RSI)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2) Williams %R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3) Psychological Line (PSY)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4) The Bias Indicator</a:t>
            </a: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28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Target </a:t>
            </a:r>
            <a:r>
              <a:rPr lang="en-US" altLang="ko-KR" dirty="0" smtClean="0"/>
              <a:t>Data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08166" y="1268760"/>
                <a:ext cx="8256322" cy="4591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Stock quote data acquisition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Two datasets from stock symbols on the Euronext Brussels Stock Exchange.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1) per day datasets from Jan 1. 2007 ~ Mar 25. 2012.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2) per min datasets from Jan 1. 2012 ~ Mar 5. 2012.</a:t>
                </a:r>
              </a:p>
              <a:p>
                <a:endParaRPr lang="en-US" altLang="ko-KR" dirty="0" smtClean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AutoNum type="arabicPeriod" startAt="2"/>
                </a:pPr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Quote-to-label mapping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Choose binary classification (up/down movement) : relative movement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Formula : 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>
                  <a:solidFill>
                    <a:sysClr val="windowText" lastClr="00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 &gt;= 0 : positive inclination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 &lt; 0 : negative inclination 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>
                  <a:solidFill>
                    <a:sysClr val="windowText" lastClr="00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Time window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For per day datasets :  24 h.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For per min datasets : 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 min ~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 min.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66" y="1268760"/>
                <a:ext cx="8256322" cy="4591129"/>
              </a:xfrm>
              <a:prstGeom prst="rect">
                <a:avLst/>
              </a:prstGeom>
              <a:blipFill rotWithShape="0">
                <a:blip r:embed="rId3"/>
                <a:stretch>
                  <a:fillRect l="-738" t="-1195" b="-1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View the MathML sour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01008"/>
            <a:ext cx="1080120" cy="41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62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Results – Individual model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8166" y="1268760"/>
            <a:ext cx="8256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Accuracy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No clear winning design choice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when looking at the accuracies.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* Lag t example : buy and sell after 1 minute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 (it means the price will increase during the timeframe 1 minute)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224" y="2924944"/>
            <a:ext cx="5797502" cy="342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8166" y="1268760"/>
            <a:ext cx="82563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2. Area under curve (AUC)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It is not always possible to build a model that performs better than random classifier (AUC of random classifier : 50%).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The technical indicators perform very well, useful for predicting stock price behavior.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Sentiment results are inconsistent and often underperform as compared to the bag-of-words.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212976"/>
            <a:ext cx="5184576" cy="348675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444208" y="3789040"/>
            <a:ext cx="648072" cy="291068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95419" y="5538717"/>
            <a:ext cx="648072" cy="19000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Results – Individual model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0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8166" y="1268760"/>
            <a:ext cx="82563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3. Rate of return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N.A means that the model did not decide to buy any of the stock.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All short trading time span systems (&lt;= 8m) performed positively.</a:t>
            </a: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B.C given a conscious and informed trader, it is reasonable to assume that the bulk of these actions should be visible in the first minutes after the appearance of the news article.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44" y="3717032"/>
            <a:ext cx="8558955" cy="280831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2892" y="4632960"/>
            <a:ext cx="8356009" cy="7402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Results – Individual model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6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8166" y="1268760"/>
            <a:ext cx="825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4. Share Ratio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96" y="3789040"/>
            <a:ext cx="8539957" cy="2764557"/>
          </a:xfrm>
          <a:prstGeom prst="rect">
            <a:avLst/>
          </a:prstGeom>
        </p:spPr>
      </p:pic>
      <p:sp>
        <p:nvSpPr>
          <p:cNvPr id="6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Results – Individual model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35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8166" y="1037392"/>
            <a:ext cx="82563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5. Hybrid model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- Build a hybrid system that includes all three of the previous types of input variables.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Input Variables : 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1) for per-min settings </a:t>
            </a:r>
            <a:r>
              <a:rPr lang="en-US" altLang="ko-KR" dirty="0">
                <a:solidFill>
                  <a:sysClr val="windowText" lastClr="000000"/>
                </a:solidFill>
              </a:rPr>
              <a:t>(90)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3 time windows (week, half hour, 5min) X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5 technical indicators X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3 document contexts (full, paragraph, title) X 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sentiment scores X 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bag-of-words scores </a:t>
            </a: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  2) for per-day settings (30) 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3 </a:t>
            </a:r>
            <a:r>
              <a:rPr lang="en-US" altLang="ko-KR" dirty="0">
                <a:solidFill>
                  <a:sysClr val="windowText" lastClr="000000"/>
                </a:solidFill>
              </a:rPr>
              <a:t>document contexts (full, paragraph, title) X 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  sentiment scores X 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  bag-of-words scores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</a:t>
            </a:r>
          </a:p>
        </p:txBody>
      </p:sp>
      <p:pic>
        <p:nvPicPr>
          <p:cNvPr id="7170" name="Picture 2" descr="View the MathML sou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096" y="5949280"/>
            <a:ext cx="5156462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Results – Hybrid model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2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Results  - Hybrid model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8166" y="1037392"/>
            <a:ext cx="8256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5. Hybrid model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In terms of the </a:t>
            </a:r>
            <a:r>
              <a:rPr lang="en-US" altLang="ko-KR" dirty="0" smtClean="0">
                <a:solidFill>
                  <a:srgbClr val="0070C0"/>
                </a:solidFill>
              </a:rPr>
              <a:t>accuracy and AUC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the hybrid model </a:t>
            </a:r>
            <a:r>
              <a:rPr lang="en-US" altLang="ko-KR" dirty="0" smtClean="0">
                <a:solidFill>
                  <a:srgbClr val="0070C0"/>
                </a:solidFill>
              </a:rPr>
              <a:t>roughly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s</a:t>
            </a:r>
            <a:r>
              <a:rPr lang="en-US" altLang="ko-KR" dirty="0" smtClean="0">
                <a:solidFill>
                  <a:srgbClr val="0070C0"/>
                </a:solidFill>
              </a:rPr>
              <a:t>hows the same behavior.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-  In terms of </a:t>
            </a:r>
            <a:r>
              <a:rPr lang="en-US" altLang="ko-KR" dirty="0" smtClean="0">
                <a:solidFill>
                  <a:srgbClr val="0070C0"/>
                </a:solidFill>
              </a:rPr>
              <a:t>return rates and Sharpe ratio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the models reach some high levels, but this is countered by the fact that some of the built models compare </a:t>
            </a:r>
            <a:r>
              <a:rPr lang="en-US" altLang="ko-KR" dirty="0" smtClean="0">
                <a:solidFill>
                  <a:srgbClr val="0070C0"/>
                </a:solidFill>
              </a:rPr>
              <a:t>equal or slightly worse than the individual models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39" y="3119451"/>
            <a:ext cx="7013845" cy="35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-8626"/>
            <a:ext cx="9144000" cy="685800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264800" y="2854677"/>
            <a:ext cx="2459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3600" b="1" spc="-2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92761"/>
                </a:solidFill>
                <a:latin typeface="+mn-ea"/>
                <a:ea typeface="+mn-ea"/>
              </a:rPr>
              <a:t>감사합니다</a:t>
            </a:r>
            <a:r>
              <a:rPr lang="en-US" altLang="ko-KR" sz="3600" b="1" spc="-2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92761"/>
                </a:solidFill>
                <a:latin typeface="+mn-ea"/>
                <a:ea typeface="+mn-ea"/>
              </a:rPr>
              <a:t>.</a:t>
            </a:r>
            <a:endParaRPr lang="ko-KR" altLang="en-US" sz="3600" b="1" spc="-2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19276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5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Paper Info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351" y="1196752"/>
            <a:ext cx="87241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smtClean="0"/>
              <a:t>Title : </a:t>
            </a:r>
            <a:r>
              <a:rPr lang="en-US" altLang="ko-KR" dirty="0" smtClean="0"/>
              <a:t>Evaluating and understanding text-based stock price prediction models</a:t>
            </a:r>
            <a:endParaRPr lang="en-US" altLang="ko-KR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2. Authors : </a:t>
            </a:r>
            <a:r>
              <a:rPr lang="en-US" altLang="ko-KR" dirty="0" err="1" smtClean="0"/>
              <a:t>Enric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Junque</a:t>
            </a:r>
            <a:r>
              <a:rPr lang="en-US" altLang="ko-KR" dirty="0" smtClean="0"/>
              <a:t> de </a:t>
            </a:r>
            <a:r>
              <a:rPr lang="en-US" altLang="ko-KR" dirty="0" err="1" smtClean="0"/>
              <a:t>Fortuny</a:t>
            </a:r>
            <a:r>
              <a:rPr lang="en-US" altLang="ko-KR" dirty="0" smtClean="0"/>
              <a:t>, Tom De </a:t>
            </a:r>
            <a:r>
              <a:rPr lang="en-US" altLang="ko-KR" dirty="0" err="1" smtClean="0"/>
              <a:t>Smedt</a:t>
            </a:r>
            <a:r>
              <a:rPr lang="en-US" altLang="ko-KR" dirty="0" smtClean="0"/>
              <a:t>, David Martens, </a:t>
            </a:r>
          </a:p>
          <a:p>
            <a:r>
              <a:rPr lang="en-US" altLang="ko-KR" dirty="0" smtClean="0"/>
              <a:t>Walter </a:t>
            </a:r>
            <a:r>
              <a:rPr lang="en-US" altLang="ko-KR" dirty="0" err="1" smtClean="0"/>
              <a:t>Daelemans</a:t>
            </a:r>
            <a:endParaRPr lang="en-US" altLang="ko-KR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3. Published in : </a:t>
            </a:r>
            <a:r>
              <a:rPr lang="en-US" altLang="ko-KR" dirty="0">
                <a:hlinkClick r:id="rId3"/>
              </a:rPr>
              <a:t>Information Processing &amp; Management</a:t>
            </a:r>
            <a:r>
              <a:rPr lang="en-US" altLang="ko-KR" dirty="0"/>
              <a:t> 50(2) · March 2014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8820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Abstract &amp; Introduction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14351" y="1124744"/>
            <a:ext cx="8208912" cy="403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Discuss some of the (dis)advantages of the most widely used performance metrics.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Design novel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stock price prediction models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based on state-of-the-art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text-mining techniques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Contribution 1. Build empirical models to try to counter-act the validity of the two theories (efficient market hypothesis, Random walk Theory) based on the fact that humans do not always act rationally.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Contribution 2.Use different evaluation metrics and show how the model can be used as a decision support tool.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ko-KR" altLang="en-US" i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26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Evaluation of empirical models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14351" y="1124744"/>
            <a:ext cx="8208912" cy="352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tx1"/>
                </a:solidFill>
              </a:rPr>
              <a:t>Most of the metrics </a:t>
            </a:r>
            <a:r>
              <a:rPr lang="en-US" altLang="ko-KR" b="1" dirty="0" smtClean="0">
                <a:solidFill>
                  <a:schemeClr val="tx1"/>
                </a:solidFill>
              </a:rPr>
              <a:t>do not give an accurate representation of the usefulness</a:t>
            </a:r>
            <a:r>
              <a:rPr lang="en-US" altLang="ko-KR" dirty="0" smtClean="0">
                <a:solidFill>
                  <a:schemeClr val="tx1"/>
                </a:solidFill>
              </a:rPr>
              <a:t> of the trading model.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tx1"/>
                </a:solidFill>
              </a:rPr>
              <a:t>One can only </a:t>
            </a:r>
            <a:r>
              <a:rPr lang="en-US" altLang="ko-KR" b="1" dirty="0" smtClean="0">
                <a:solidFill>
                  <a:schemeClr val="tx1"/>
                </a:solidFill>
              </a:rPr>
              <a:t>gain insights</a:t>
            </a:r>
            <a:r>
              <a:rPr lang="en-US" altLang="ko-KR" dirty="0" smtClean="0">
                <a:solidFill>
                  <a:schemeClr val="tx1"/>
                </a:solidFill>
              </a:rPr>
              <a:t> into the validity of a previously constructed model </a:t>
            </a:r>
            <a:r>
              <a:rPr lang="en-US" altLang="ko-KR" b="1" dirty="0" smtClean="0">
                <a:solidFill>
                  <a:schemeClr val="tx1"/>
                </a:solidFill>
              </a:rPr>
              <a:t>by combining various additional evaluation methods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&lt;evaluation methods&gt; 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1. Accuracy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Popular evaluation metrics.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Measures the percentage of correct predictions out of the total amount of prediction made.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Drawback :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difficult to assert whether the built models are valid due to the fact that the </a:t>
            </a:r>
            <a:r>
              <a:rPr lang="en-US" altLang="ko-KR" b="1" dirty="0" smtClean="0">
                <a:solidFill>
                  <a:srgbClr val="0070C0"/>
                </a:solidFill>
              </a:rPr>
              <a:t>data in the test set is generally not uniformly distributed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2462" y="4553478"/>
            <a:ext cx="7514033" cy="203132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Example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&lt;Premise&gt;</a:t>
            </a:r>
          </a:p>
          <a:p>
            <a:r>
              <a:rPr lang="en-US" altLang="ko-KR" dirty="0" smtClean="0"/>
              <a:t>1. </a:t>
            </a:r>
            <a:r>
              <a:rPr lang="en-US" altLang="ko-KR" dirty="0">
                <a:solidFill>
                  <a:sysClr val="windowText" lastClr="000000"/>
                </a:solidFill>
              </a:rPr>
              <a:t>trading model always predict class 1</a:t>
            </a:r>
          </a:p>
          <a:p>
            <a:r>
              <a:rPr lang="en-US" altLang="ko-KR" dirty="0" smtClean="0"/>
              <a:t>2. Target label contain 70% class 1 examples, 30% class 2 examples.</a:t>
            </a:r>
          </a:p>
          <a:p>
            <a:r>
              <a:rPr lang="en-US" altLang="ko-KR" dirty="0" smtClean="0"/>
              <a:t>&lt;Conclusion&gt;</a:t>
            </a:r>
          </a:p>
          <a:p>
            <a:r>
              <a:rPr lang="en-US" altLang="ko-KR" dirty="0" smtClean="0"/>
              <a:t>Accuracy would be 70% 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771800" y="4293096"/>
            <a:ext cx="216024" cy="25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46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Evaluation of empirical models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514351" y="1124744"/>
                <a:ext cx="8208912" cy="4320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dirty="0" smtClean="0">
                    <a:solidFill>
                      <a:srgbClr val="0070C0"/>
                    </a:solidFill>
                  </a:rPr>
                  <a:t>2. Area Under the Receiver Operating Characteristic Curve (AUC)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ysClr val="windowText" lastClr="000000"/>
                    </a:solidFill>
                  </a:rPr>
                  <a:t>Measure performance of the classification model over the complete range of possible cut-off values.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ysClr val="windowText" lastClr="000000"/>
                    </a:solidFill>
                  </a:rPr>
                  <a:t>Advantage 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>
                    <a:solidFill>
                      <a:sysClr val="windowText" lastClr="000000"/>
                    </a:solidFill>
                  </a:rPr>
                  <a:t>can cope with skewed distributions of target label data.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>
                    <a:solidFill>
                      <a:sysClr val="windowText" lastClr="000000"/>
                    </a:solidFill>
                  </a:rPr>
                  <a:t>easy to compare with random predictions </a:t>
                </a:r>
              </a:p>
              <a:p>
                <a:pPr lvl="2"/>
                <a:r>
                  <a:rPr lang="en-US" altLang="ko-KR" dirty="0">
                    <a:solidFill>
                      <a:sysClr val="windowText" lastClr="000000"/>
                    </a:solidFill>
                  </a:rPr>
                  <a:t>    (AUC value of a random classifier is 50%)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ysClr val="windowText" lastClr="000000"/>
                    </a:solidFill>
                  </a:rPr>
                  <a:t>Drawback : less useful in evaluating the real world operational value of a classifier</a:t>
                </a:r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.</a:t>
                </a:r>
                <a:endParaRPr lang="en-US" altLang="ko-KR" b="1" dirty="0" smtClean="0">
                  <a:solidFill>
                    <a:srgbClr val="0070C0"/>
                  </a:solidFill>
                </a:endParaRPr>
              </a:p>
              <a:p>
                <a:r>
                  <a:rPr lang="en-US" altLang="ko-KR" b="1" dirty="0" smtClean="0">
                    <a:solidFill>
                      <a:srgbClr val="0070C0"/>
                    </a:solidFill>
                  </a:rPr>
                  <a:t>3. Result of Return (ROR)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ysClr val="windowText" lastClr="000000"/>
                    </a:solidFill>
                  </a:rPr>
                  <a:t>Formula 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ysClr val="windowText" lastClr="000000"/>
                            </a:solidFill>
                          </a:rPr>
                          <m:t> 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ysClr val="windowText" lastClr="000000"/>
                    </a:solidFill>
                  </a:rPr>
                  <a:t> : selling price,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ysClr val="windowText" lastClr="000000"/>
                            </a:solidFill>
                          </a:rPr>
                          <m:t> 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ysClr val="windowText" lastClr="000000"/>
                    </a:solidFill>
                  </a:rPr>
                  <a:t> : initial buying price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ysClr val="windowText" lastClr="000000"/>
                    </a:solidFill>
                  </a:rPr>
                  <a:t>Drawback : does not </a:t>
                </a:r>
                <a:r>
                  <a:rPr lang="en-US" altLang="ko-KR" b="1" dirty="0">
                    <a:solidFill>
                      <a:sysClr val="windowText" lastClr="000000"/>
                    </a:solidFill>
                  </a:rPr>
                  <a:t>take into account the actual risk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undertaken by trading</a:t>
                </a:r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.</a:t>
                </a:r>
                <a:endParaRPr lang="en-US" altLang="ko-KR" b="1" dirty="0" smtClean="0">
                  <a:solidFill>
                    <a:srgbClr val="0070C0"/>
                  </a:solidFill>
                </a:endParaRPr>
              </a:p>
              <a:p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1" y="1124744"/>
                <a:ext cx="8208912" cy="4320480"/>
              </a:xfrm>
              <a:prstGeom prst="rect">
                <a:avLst/>
              </a:prstGeom>
              <a:blipFill rotWithShape="0">
                <a:blip r:embed="rId3"/>
                <a:stretch>
                  <a:fillRect l="-5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View the MathML sour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409" y="3981054"/>
            <a:ext cx="1171575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01196" y="5013176"/>
            <a:ext cx="5184576" cy="147732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Trading rule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- </a:t>
            </a:r>
            <a:r>
              <a:rPr lang="en-US" altLang="ko-KR" b="1" dirty="0" smtClean="0">
                <a:solidFill>
                  <a:srgbClr val="0070C0"/>
                </a:solidFill>
              </a:rPr>
              <a:t>Buy</a:t>
            </a:r>
            <a:r>
              <a:rPr lang="en-US" altLang="ko-KR" dirty="0" smtClean="0"/>
              <a:t> at time </a:t>
            </a:r>
            <a:r>
              <a:rPr lang="en-US" altLang="ko-KR" b="1" dirty="0" smtClean="0"/>
              <a:t>t </a:t>
            </a:r>
            <a:r>
              <a:rPr lang="en-US" altLang="ko-KR" dirty="0" smtClean="0"/>
              <a:t>when the model predicts the price is likely to go up within some time frame, </a:t>
            </a:r>
            <a:r>
              <a:rPr lang="en-US" altLang="ko-KR" b="1" dirty="0" smtClean="0"/>
              <a:t>lag </a:t>
            </a:r>
            <a:r>
              <a:rPr lang="en-US" altLang="ko-KR" b="1" dirty="0" err="1" smtClean="0"/>
              <a:t>t+l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en-US" altLang="ko-KR" b="1" dirty="0" smtClean="0">
                <a:solidFill>
                  <a:srgbClr val="0070C0"/>
                </a:solidFill>
              </a:rPr>
              <a:t>Sell</a:t>
            </a:r>
            <a:r>
              <a:rPr lang="en-US" altLang="ko-KR" dirty="0" smtClean="0"/>
              <a:t> the stock at time </a:t>
            </a:r>
            <a:r>
              <a:rPr lang="en-US" altLang="ko-KR" b="1" dirty="0" err="1" smtClean="0"/>
              <a:t>t+l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5840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Evaluation of empirical models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514351" y="1124744"/>
                <a:ext cx="8208912" cy="144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dirty="0" smtClean="0">
                    <a:solidFill>
                      <a:srgbClr val="0070C0"/>
                    </a:solidFill>
                  </a:rPr>
                  <a:t>4. Sharpe Ratio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Formula : 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ysClr val="windowText" lastClr="000000"/>
                            </a:solidFill>
                          </a:rPr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: risk-free rate of return,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ysClr val="windowText" lastClr="000000"/>
                            </a:solidFill>
                          </a:rPr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:average return of x.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ysClr val="windowText" lastClr="000000"/>
                            </a:solidFill>
                          </a:rPr>
                          <m:t> 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 : standard deviation of the average return of x. 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1" y="1124744"/>
                <a:ext cx="8208912" cy="1440160"/>
              </a:xfrm>
              <a:prstGeom prst="rect">
                <a:avLst/>
              </a:prstGeom>
              <a:blipFill rotWithShape="0">
                <a:blip r:embed="rId3"/>
                <a:stretch>
                  <a:fillRect l="-5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View the MathML sour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56792"/>
            <a:ext cx="10572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6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Methodology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14351" y="3871679"/>
            <a:ext cx="8208912" cy="1943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Input Dat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Stock tick data (quote data), stock news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ysClr val="windowText" lastClr="000000"/>
                </a:solidFill>
              </a:rPr>
              <a:t>Two types of features : technical indicators, text-related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ysClr val="windowText" lastClr="000000"/>
                </a:solidFill>
              </a:rPr>
              <a:t>Target : quote-to-labeled data.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Model Building (SVM)</a:t>
            </a:r>
          </a:p>
        </p:txBody>
      </p:sp>
      <p:pic>
        <p:nvPicPr>
          <p:cNvPr id="3074" name="Picture 2" descr="The main set-up of the model learning, operating and evaluation procedure. A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07" y="1177391"/>
            <a:ext cx="65532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65610" y="3254980"/>
            <a:ext cx="679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Fig. The main set-up of the model learning, operating and evaluation procedure.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876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Input Data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836712"/>
            <a:ext cx="9144000" cy="3062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Stock news data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1) Acquisition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Corpus from 671,751 articles published in on-line versions of all major Flemish newspapers in 2007 until March 2012.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Articles gathered using a custom web-crawler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Query keywords : organization name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Reduce the scope of the data to include only below part of the article. (3 cases)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Include only the headline. </a:t>
            </a:r>
            <a:r>
              <a:rPr lang="en-US" altLang="ko-KR" b="1" dirty="0" smtClean="0">
                <a:solidFill>
                  <a:srgbClr val="0070C0"/>
                </a:solidFill>
              </a:rPr>
              <a:t>(Title)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Use all textual data of the article </a:t>
            </a:r>
            <a:r>
              <a:rPr lang="en-US" altLang="ko-KR" b="1" dirty="0" smtClean="0">
                <a:solidFill>
                  <a:srgbClr val="0070C0"/>
                </a:solidFill>
              </a:rPr>
              <a:t>(Full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Use only textual data in the same paragraph as the first occurrence of the keyword. </a:t>
            </a:r>
            <a:r>
              <a:rPr lang="en-US" altLang="ko-KR" b="1" dirty="0" smtClean="0">
                <a:solidFill>
                  <a:srgbClr val="0070C0"/>
                </a:solidFill>
              </a:rPr>
              <a:t>(Paragraph)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491" y="3898866"/>
            <a:ext cx="5688632" cy="294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Input Data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8166" y="1268760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r>
              <a:rPr lang="en-US" altLang="ko-KR" dirty="0">
                <a:solidFill>
                  <a:sysClr val="windowText" lastClr="000000"/>
                </a:solidFill>
              </a:rPr>
              <a:t>) Preprocessing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ysClr val="windowText" lastClr="000000"/>
                </a:solidFill>
              </a:rPr>
              <a:t>Convert to canonical form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ysClr val="windowText" lastClr="000000"/>
                </a:solidFill>
              </a:rPr>
              <a:t>Delete stop-words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ysClr val="windowText" lastClr="000000"/>
                </a:solidFill>
              </a:rPr>
              <a:t>Build a dictionary(bag-of-words) containing all of words contained in corpus. -&gt; documents d can be represented as a bag-of-words.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ysClr val="windowText" lastClr="000000"/>
                </a:solidFill>
              </a:rPr>
              <a:t>Make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tfidf</a:t>
            </a:r>
            <a:r>
              <a:rPr lang="en-US" altLang="ko-KR" dirty="0">
                <a:solidFill>
                  <a:sysClr val="windowText" lastClr="000000"/>
                </a:solidFill>
              </a:rPr>
              <a:t> matrix.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ysClr val="windowText" lastClr="000000"/>
                </a:solidFill>
              </a:rPr>
              <a:t>Tfidf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t,d,D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 =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tf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t,d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 x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idf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t,D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ysClr val="windowText" lastClr="000000"/>
                </a:solidFill>
              </a:rPr>
              <a:t>Tf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: term-frequency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ysClr val="windowText" lastClr="000000"/>
                </a:solidFill>
              </a:rPr>
              <a:t>Idf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: inverse document frequency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Calculate sentiment polarity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calculate the polarity(</a:t>
            </a:r>
            <a:r>
              <a:rPr lang="en-US" altLang="ko-KR" dirty="0" smtClean="0">
                <a:solidFill>
                  <a:srgbClr val="0070C0"/>
                </a:solidFill>
              </a:rPr>
              <a:t>positive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or </a:t>
            </a:r>
            <a:r>
              <a:rPr lang="en-US" altLang="ko-KR" dirty="0" smtClean="0">
                <a:solidFill>
                  <a:srgbClr val="FF0000"/>
                </a:solidFill>
              </a:rPr>
              <a:t>negative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 of each adjective that occurs in the input text with scores between +1.0 and -1.0.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19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2667</TotalTime>
  <Words>1122</Words>
  <Application>Microsoft Office PowerPoint</Application>
  <PresentationFormat>화면 슬라이드 쇼(4:3)</PresentationFormat>
  <Paragraphs>166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Yeojin</cp:lastModifiedBy>
  <cp:revision>199</cp:revision>
  <cp:lastPrinted>2016-03-07T07:45:13Z</cp:lastPrinted>
  <dcterms:created xsi:type="dcterms:W3CDTF">2016-02-17T00:33:19Z</dcterms:created>
  <dcterms:modified xsi:type="dcterms:W3CDTF">2017-06-07T05:41:33Z</dcterms:modified>
</cp:coreProperties>
</file>