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424" r:id="rId2"/>
    <p:sldId id="720" r:id="rId3"/>
    <p:sldId id="700" r:id="rId4"/>
    <p:sldId id="701" r:id="rId5"/>
    <p:sldId id="714" r:id="rId6"/>
    <p:sldId id="721" r:id="rId7"/>
    <p:sldId id="722" r:id="rId8"/>
    <p:sldId id="713" r:id="rId9"/>
    <p:sldId id="715" r:id="rId10"/>
    <p:sldId id="716" r:id="rId11"/>
    <p:sldId id="717" r:id="rId12"/>
    <p:sldId id="718" r:id="rId13"/>
    <p:sldId id="723" r:id="rId14"/>
    <p:sldId id="725" r:id="rId15"/>
    <p:sldId id="724" r:id="rId16"/>
    <p:sldId id="719" r:id="rId17"/>
    <p:sldId id="726" r:id="rId18"/>
    <p:sldId id="727" r:id="rId19"/>
    <p:sldId id="728" r:id="rId20"/>
    <p:sldId id="729" r:id="rId21"/>
    <p:sldId id="730" r:id="rId22"/>
    <p:sldId id="648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5CA"/>
    <a:srgbClr val="43E5ED"/>
    <a:srgbClr val="4DDFE3"/>
    <a:srgbClr val="00FF99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53" y="542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E4B7E-01C4-4265-9359-F8994C58B9D7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217C-70D7-4572-B384-D914D990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9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1350" y="1420813"/>
            <a:ext cx="5106988" cy="38306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2934-2F63-43DF-B80E-75885F5EC227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A042-F9AF-4D76-A568-C63903AC9315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A528-19A2-4E69-9F4B-A1640B4F3E50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0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7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620688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-177"/>
            <a:ext cx="1176729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-177"/>
            <a:ext cx="8027233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-177"/>
            <a:ext cx="71438" cy="64410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 userDrawn="1"/>
        </p:nvSpPr>
        <p:spPr bwMode="auto">
          <a:xfrm>
            <a:off x="5684869" y="6571493"/>
            <a:ext cx="3387725" cy="25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latinLnBrk="0"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세종대학교  컨소시엄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89" y="36102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76728" y="65793"/>
            <a:ext cx="7571736" cy="488926"/>
          </a:xfrm>
        </p:spPr>
        <p:txBody>
          <a:bodyPr>
            <a:normAutofit/>
          </a:bodyPr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483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B341-6059-46A7-9235-733DC2F3E0B5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8BD1-7A48-48DD-B810-98615F54FD9E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7AC-3AD2-4519-8202-6289508952E0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550-7F00-4C6A-AD7B-8BD22A53BBE7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935-9FC3-45E4-8805-B54BE0589B60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1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F9FF-6FD9-4D12-89F0-82A783569328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BB-8DA8-44D6-BFC7-AE6886040AA4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9D11-BE14-4300-8E72-6307637BBE09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4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B28B-C6F3-4095-A7C4-77D25075E1E7}" type="datetime1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64315" y="1180404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srgbClr val="1F497D">
                    <a:lumMod val="75000"/>
                  </a:srgbClr>
                </a:solidFill>
              </a:rPr>
              <a:t>Comparing Profitability of Day Trading Using ORB Strategies on Index Futures Markets in Taiwan, Hong-</a:t>
            </a:r>
            <a:r>
              <a:rPr kumimoji="1" lang="en-US" altLang="ko-KR" sz="3600" b="1" dirty="0" err="1">
                <a:solidFill>
                  <a:srgbClr val="1F497D">
                    <a:lumMod val="75000"/>
                  </a:srgbClr>
                </a:solidFill>
              </a:rPr>
              <a:t>kong</a:t>
            </a:r>
            <a:r>
              <a:rPr kumimoji="1" lang="en-US" altLang="ko-KR" sz="3600" b="1" dirty="0">
                <a:solidFill>
                  <a:srgbClr val="1F497D">
                    <a:lumMod val="75000"/>
                  </a:srgbClr>
                </a:solidFill>
              </a:rPr>
              <a:t>, and USA</a:t>
            </a:r>
            <a:endParaRPr kumimoji="1" lang="ko-KR" altLang="en-US" sz="3600" b="1" dirty="0">
              <a:solidFill>
                <a:srgbClr val="1F497D">
                  <a:lumMod val="75000"/>
                </a:srgb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52" y="2928934"/>
            <a:ext cx="664373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53693" y="4305172"/>
            <a:ext cx="3908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2017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 </a:t>
            </a: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kumimoji="1"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r>
              <a:rPr kumimoji="1"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일 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수요일</a:t>
            </a:r>
            <a:endParaRPr kumimoji="1"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정다운</a:t>
            </a:r>
            <a:endParaRPr kumimoji="1"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0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0" y="2247011"/>
            <a:ext cx="3857232" cy="3871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67" y="2289591"/>
            <a:ext cx="4258698" cy="3786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1448" y="823784"/>
            <a:ext cx="8023654" cy="14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신호가 잡힌 데이터를 확인 했을 때 데이터에 적용 했을 때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PMVR,PMMV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에 상관관계를 확인 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확인 결과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개 종목에서 유사함을 나타냄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5" y="1579103"/>
            <a:ext cx="4100545" cy="3699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75" y="1593416"/>
            <a:ext cx="3864387" cy="3671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3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014413"/>
            <a:ext cx="5172075" cy="482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3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448" y="823784"/>
            <a:ext cx="7867016" cy="40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앞에서 실험결과에서 가장 유사한 반응을 가진 데이터 셋끼리 연수익률 밑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P-Value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확인 결과 매우 유사한 결과 확인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DJIA, S&amp;P, NASDAQ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서로 유사함을 확인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모두 거래 시작 후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분에 가장 높은 수익률 생김 또한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0.02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로 낮은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P-Value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Average Annual Return =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연평균 수익률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P-Value =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유의확률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통계분석에서 가장 많이 나오며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중요한 개념중의 하나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값이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0.05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보다 작으면 유의한 차이가 있다라고 하며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0.05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보다 큰 경우에는 유의한 차이가 </a:t>
            </a:r>
            <a:r>
              <a:rPr lang="ko-KR" altLang="en-US" sz="1600" dirty="0" err="1">
                <a:latin typeface="+mn-ea"/>
                <a:cs typeface="Times New Roman" panose="02020603050405020304" pitchFamily="18" charset="0"/>
              </a:rPr>
              <a:t>없다라고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  함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4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448" y="823784"/>
            <a:ext cx="78670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P-Value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란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?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모든 통계는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귀무가설에서부터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시작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즉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귀무가설이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맞다는 가정을 하면 거기서부터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검정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통계량의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분포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존재하게 되며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실제 구한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검정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통계량의 수치가 그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분포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신뢰구간안에 들면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귀무가설이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맞는거고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수치가 그 분포에서 벗어나면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귀무가설을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기각하면 되는 것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예를들면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귀무가설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차두리는 차범근 친자다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검정하고 싶으면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귀무가설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(H0):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차두리는 차범근 친자다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대립가설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(H1):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차두리는 차범근 친자가 아니다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위에서 말했듯이 통계는 항상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귀무가설이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맞다는 가정으로 시작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통계과정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귀무가설이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맞다고 가정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그러면 그 때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차두리키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검정통계량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분포를 따른다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예를 들어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정규분포라고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하자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위의 정규분포는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범위 내에 들어갈 확률이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말은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신뢰구간이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이란 말과 같다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즉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벗어난 수치 가령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보다 크게 나올 확률은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0.01(1%)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매우 희박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여기서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0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3" y="1252843"/>
            <a:ext cx="3779814" cy="43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628" y="1236578"/>
            <a:ext cx="3805836" cy="4384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02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2" y="1236578"/>
            <a:ext cx="3779814" cy="4384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62" y="1278539"/>
            <a:ext cx="3714105" cy="4300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4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9" y="1242757"/>
            <a:ext cx="3728418" cy="4372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05" y="1285696"/>
            <a:ext cx="3728418" cy="4286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029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18" y="796637"/>
            <a:ext cx="4537364" cy="5264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73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8" y="1142316"/>
            <a:ext cx="7375971" cy="4880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75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 prediction correctness (DPC) and returns from simulations in the evaluating period will be calculated and used as tools for determining the final model for the next process.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DPC is obtained by calculating the percentage of correct predictions during the testing period.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52274"/>
            <a:ext cx="6553200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08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9" y="987137"/>
            <a:ext cx="7992341" cy="4883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129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81448" y="823784"/>
                <a:ext cx="7867016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결론적으로 우리는 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ORB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전략에 매개변수를 바꾼 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PMMV,PMVR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을 이용하여 비슷한 전략인 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TRB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전략과에 비교성능 테스트를 하였을 때 훨씬 좋은 결과를 얻을 수 있었다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수정된 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ORB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전략으로 테스트 했을 시 평균 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10%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이상에 수익률과 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2%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보다 낮은 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P-value 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값을 얻을 수 있었다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가장 좋은 성적을 낸 선물은 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TAIEX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이다</a:t>
                </a:r>
                <a:r>
                  <a:rPr lang="en-US" altLang="ko-KR" sz="1600" dirty="0">
                    <a:latin typeface="+mn-ea"/>
                    <a:cs typeface="Times New Roman" panose="02020603050405020304" pitchFamily="18" charset="0"/>
                  </a:rPr>
                  <a:t>. 22.6%</a:t>
                </a:r>
                <a:r>
                  <a:rPr lang="ko-KR" altLang="en-US" sz="1600" dirty="0">
                    <a:latin typeface="+mn-ea"/>
                    <a:cs typeface="Times New Roman" panose="02020603050405020304" pitchFamily="18" charset="0"/>
                  </a:rPr>
                  <a:t>라는 높은 수익률과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값을 얻었다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48" y="823784"/>
                <a:ext cx="7867016" cy="2954655"/>
              </a:xfrm>
              <a:prstGeom prst="rect">
                <a:avLst/>
              </a:prstGeom>
              <a:blipFill>
                <a:blip r:embed="rId2"/>
                <a:stretch>
                  <a:fillRect l="-310" r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64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2062" y="3173125"/>
            <a:ext cx="244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7098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논문발표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제목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Profitability of Day Trading Using ORB Strategies on Index Futures Markets in Taiwan, Hong-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USA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년도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2014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요약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선물 시장 지수 데이터를 사용해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ORB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전략의 변형을 연구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개 시장의 선물 시장데이터를 기반으로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ORB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전략의 매개 변수 선정 및 테스트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(E-mini S&amp;P 500, E-mini DJIA, E-mini NASDAQ, HSI, TAIEX)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매개변수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PMMV(per minute mean of volume), PMVR(per minute variance of return)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이용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TRB(trading range break)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전략과 비교했을 때와 수정된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ORB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전략을 적용했을 때 차이점을 비교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6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ORB </a:t>
            </a:r>
            <a:r>
              <a:rPr lang="ko-KR" altLang="en-US" dirty="0"/>
              <a:t>전략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1448" y="823784"/>
                <a:ext cx="8023654" cy="5923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전략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(Opening Range Breakout)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통계에 따르면 주식의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1/3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시장 첫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분 이내에 하루의 최고 또는 최저 를 나타나고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2/3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분 이후에 하루의 최고 또는 최저가를 나타냄 이 특성을 이용한 전략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주된 내용 선물 시장의 경제 현상을 기반으로 한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전략의 매개변수를 설정하여 테스트 함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TRB(trading range break)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전략과 비교했을 때와 수정된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전략을 적용했을 때 차이점을 비교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수정 매개변수 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𝑃𝑀𝑀𝑉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(1)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(2)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𝑃𝑀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𝑉𝑅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(3)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해당 변수로 계산 후 나온 해당시간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으로 거래신호 생성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PMMV, PMVR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은 시장시간안에 큰 거래량과 큰 파동을 찾을 때 사용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해당 시간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분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d=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해당 날짜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장 시작 시간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장 마치는 시간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N =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전체 장이 열린 날 수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해당 시간에 가격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48" y="823784"/>
                <a:ext cx="8023654" cy="5923545"/>
              </a:xfrm>
              <a:prstGeom prst="rect">
                <a:avLst/>
              </a:prstGeom>
              <a:blipFill>
                <a:blip r:embed="rId2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1448" y="823784"/>
                <a:ext cx="8023654" cy="522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수정 거래신호는 저항과 지지를 바탕으로 함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저항은 정해진 기간의 가장 높은 가격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지지는 정해진 기간의 가장 낮은 가격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가격이 상한선을 통과하거나 하한선 아래로 떨어지면 거래신호 생성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가격이 저항 수준 이상으로 움직인다면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구매력이 판매 압력을 통해 깨진다는 것을 의미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가격은 여전히 추세로 움직임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기간 동안 구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해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진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변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값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으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로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생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된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값이 시장기간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값보다 클 시  구매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cs typeface="Times New Roman" panose="020206030504050203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𝑡𝑏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𝑡𝑝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>
                        <a:latin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  <a:cs typeface="Times New Roman" panose="02020603050405020304" pitchFamily="18" charset="0"/>
                      </a:rPr>
                      <m:t>Buy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Case2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가격이 지지 수준 이하로 떨어진다면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판매 강도가 구매 압력보다 높음을 의미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가격은 이전 경향과 동일하게 하락함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기간 동안 구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해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진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변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수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값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으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로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생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된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값이 시장기간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값보다 적을 시  판매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𝑡𝑏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𝑡𝑝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>
                        <a:latin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  <a:cs typeface="Times New Roman" panose="02020603050405020304" pitchFamily="18" charset="0"/>
                      </a:rPr>
                      <m:t>Sell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48" y="823784"/>
                <a:ext cx="8023654" cy="5229637"/>
              </a:xfrm>
              <a:prstGeom prst="rect">
                <a:avLst/>
              </a:prstGeom>
              <a:blipFill>
                <a:blip r:embed="rId2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5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57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E-mini S&amp;P 500, E-mini DJIA, E-mini NASDAQ, HSI, TAIEX 5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개의 선물 시장의 전체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분봉 데이터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년 이상 데이터 사용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E-mini DJIA, HIS = 2003.01.02~2013.12.02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E-mini S&amp;P 500, E-mini NASDAQ = 2001.01.02~2013.12.02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TAIEX = 2001.01.02~2013.11.28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첫 테스트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Summary statistics for daily returns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PMMV, PMVR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로 구한 전체 기간 중 하루 수익률에 주식간 수익률평균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수익률 표준편차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오차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신호가 잡힌 정도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상관관계 분석을 함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*,**,***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표시를 두어 각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Full Samples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와 두개의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Subperiod</a:t>
            </a:r>
            <a:r>
              <a:rPr lang="ko-KR" altLang="en-US" sz="1600" dirty="0" err="1">
                <a:latin typeface="+mn-ea"/>
                <a:cs typeface="Times New Roman" panose="02020603050405020304" pitchFamily="18" charset="0"/>
              </a:rPr>
              <a:t>와에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 상관관계 비교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*=10, **=5, ***=1 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각 수치는 차이를 나타냄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테스트 기간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Samples =  2001.01.02 or 2003.01.02 ~ 2013.11.28 or 2013.12.02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Subperiod(1) = 2001.01.02 or 2003.01.02 ~ 2007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Subperiod(2) = 2007~2013.11.28 or 2013.12.02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14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Full Samples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데이터와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Subperiod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를 나누어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PMMV,PMVR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수치를 이용하여 비슷한 정도를 측정하고 이것을 해당 수익률을 구할 때 사용하여 수익률 테스트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과거엔 이랬는데 나중에도 똑같은 현상이 발견될까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?”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하는 내용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4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50" y="888273"/>
            <a:ext cx="4122014" cy="5367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1448" y="823784"/>
            <a:ext cx="374500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기본적인 기술적 분석을 사용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E-mini DJIA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데이터는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Full Samples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와 두번째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Subperiod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가 매우 유사한 관계인 것을 알 수 있음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E-mini S&amp;P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데이터는 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Full Samples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와 두번째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Subperiod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DJIA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보다 관계가 낮지만 유사한 것을 알 수 있음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3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ORB </a:t>
            </a:r>
            <a:r>
              <a:rPr lang="ko-KR" altLang="en-US" dirty="0"/>
              <a:t>전략 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9" y="882350"/>
            <a:ext cx="4043295" cy="533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1448" y="823784"/>
            <a:ext cx="374500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HIS, TAIEX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는 데이터간 서로 유사관계가 별로 없는 것을 확인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4890</TotalTime>
  <Words>1115</Words>
  <Application>Microsoft Office PowerPoint</Application>
  <PresentationFormat>화면 슬라이드 쇼(4:3)</PresentationFormat>
  <Paragraphs>103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나눔고딕</vt:lpstr>
      <vt:lpstr>나눔고딕 ExtraBold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보충</vt:lpstr>
      <vt:lpstr>논문발표</vt:lpstr>
      <vt:lpstr>ORB 전략</vt:lpstr>
      <vt:lpstr>수정ORB 전략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Portfolio Management</dc:title>
  <dc:creator>Yoo</dc:creator>
  <cp:lastModifiedBy>JeongDaWoon</cp:lastModifiedBy>
  <cp:revision>416</cp:revision>
  <cp:lastPrinted>2017-03-03T04:34:58Z</cp:lastPrinted>
  <dcterms:created xsi:type="dcterms:W3CDTF">2016-12-31T00:04:00Z</dcterms:created>
  <dcterms:modified xsi:type="dcterms:W3CDTF">2017-04-07T15:08:19Z</dcterms:modified>
</cp:coreProperties>
</file>