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314" r:id="rId3"/>
    <p:sldId id="306" r:id="rId4"/>
    <p:sldId id="313" r:id="rId5"/>
    <p:sldId id="308" r:id="rId6"/>
    <p:sldId id="311" r:id="rId7"/>
    <p:sldId id="307" r:id="rId8"/>
    <p:sldId id="309" r:id="rId9"/>
    <p:sldId id="312" r:id="rId10"/>
    <p:sldId id="293" r:id="rId1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ojin" initials="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0044"/>
    <a:srgbClr val="FF6969"/>
    <a:srgbClr val="FFB3B3"/>
    <a:srgbClr val="FFF3F3"/>
    <a:srgbClr val="FFC1C1"/>
    <a:srgbClr val="FE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0" autoAdjust="0"/>
    <p:restoredTop sz="94660"/>
  </p:normalViewPr>
  <p:slideViewPr>
    <p:cSldViewPr>
      <p:cViewPr>
        <p:scale>
          <a:sx n="87" d="100"/>
          <a:sy n="87" d="100"/>
        </p:scale>
        <p:origin x="38" y="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13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23559-9C4A-4CA7-AF04-B7F0667899FB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88CFD-12B7-4B1C-95A0-65754DE66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15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85850" y="1204913"/>
            <a:ext cx="4332288" cy="32496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85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85850" y="1204913"/>
            <a:ext cx="4333875" cy="32512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822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12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010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186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628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78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89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833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8CFD-12B7-4B1C-95A0-65754DE6639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443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88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4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128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768588" y="6540274"/>
            <a:ext cx="415403" cy="16457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산돌고딕B" pitchFamily="50" charset="-127"/>
                <a:ea typeface="산돌고딕B" pitchFamily="50" charset="-127"/>
              </a:defRPr>
            </a:lvl1pPr>
          </a:lstStyle>
          <a:p>
            <a:pPr algn="l" defTabSz="914354">
              <a:defRPr/>
            </a:pPr>
            <a:fld id="{31D0FB6C-8241-4BF1-B77E-AFC56E1836EB}" type="slidenum"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pPr algn="l" defTabSz="914354">
                <a:defRPr/>
              </a:pPr>
              <a:t>‹#›</a:t>
            </a:fld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5" name="Picture 3" descr="http://kmug.co.kr/board/data/logo/%BC%BC%C1%BE%B4%EB%B7%CE%B0%ED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6" y="6357958"/>
            <a:ext cx="1028775" cy="4286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8817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 userDrawn="1"/>
        </p:nvGrpSpPr>
        <p:grpSpPr>
          <a:xfrm>
            <a:off x="438963" y="0"/>
            <a:ext cx="8705041" cy="825500"/>
            <a:chOff x="438959" y="0"/>
            <a:chExt cx="8705041" cy="866775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438959" y="0"/>
              <a:ext cx="8705041" cy="866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4" name="그룹 9"/>
            <p:cNvGrpSpPr/>
            <p:nvPr userDrawn="1"/>
          </p:nvGrpSpPr>
          <p:grpSpPr>
            <a:xfrm>
              <a:off x="438960" y="0"/>
              <a:ext cx="79200" cy="866775"/>
              <a:chOff x="438960" y="0"/>
              <a:chExt cx="79200" cy="1277257"/>
            </a:xfrm>
          </p:grpSpPr>
          <p:sp>
            <p:nvSpPr>
              <p:cNvPr id="14" name="직사각형 13"/>
              <p:cNvSpPr/>
              <p:nvPr userDrawn="1"/>
            </p:nvSpPr>
            <p:spPr>
              <a:xfrm>
                <a:off x="439173" y="0"/>
                <a:ext cx="78773" cy="1277257"/>
              </a:xfrm>
              <a:prstGeom prst="rect">
                <a:avLst/>
              </a:prstGeom>
              <a:gradFill>
                <a:gsLst>
                  <a:gs pos="0">
                    <a:srgbClr val="0A61A6"/>
                  </a:gs>
                  <a:gs pos="100000">
                    <a:srgbClr val="07447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5" name="사다리꼴 11"/>
              <p:cNvSpPr/>
              <p:nvPr userDrawn="1"/>
            </p:nvSpPr>
            <p:spPr>
              <a:xfrm rot="16200000" flipH="1">
                <a:off x="111620" y="505935"/>
                <a:ext cx="733880" cy="79200"/>
              </a:xfrm>
              <a:custGeom>
                <a:avLst/>
                <a:gdLst>
                  <a:gd name="connsiteX0" fmla="*/ 0 w 733880"/>
                  <a:gd name="connsiteY0" fmla="*/ 79200 h 79200"/>
                  <a:gd name="connsiteX1" fmla="*/ 19800 w 733880"/>
                  <a:gd name="connsiteY1" fmla="*/ 0 h 79200"/>
                  <a:gd name="connsiteX2" fmla="*/ 714080 w 733880"/>
                  <a:gd name="connsiteY2" fmla="*/ 0 h 79200"/>
                  <a:gd name="connsiteX3" fmla="*/ 733880 w 733880"/>
                  <a:gd name="connsiteY3" fmla="*/ 79200 h 79200"/>
                  <a:gd name="connsiteX4" fmla="*/ 0 w 733880"/>
                  <a:gd name="connsiteY4" fmla="*/ 79200 h 79200"/>
                  <a:gd name="connsiteX0" fmla="*/ 0 w 733880"/>
                  <a:gd name="connsiteY0" fmla="*/ 79200 h 79200"/>
                  <a:gd name="connsiteX1" fmla="*/ 19800 w 733880"/>
                  <a:gd name="connsiteY1" fmla="*/ 0 h 79200"/>
                  <a:gd name="connsiteX2" fmla="*/ 321174 w 733880"/>
                  <a:gd name="connsiteY2" fmla="*/ 0 h 79200"/>
                  <a:gd name="connsiteX3" fmla="*/ 733880 w 733880"/>
                  <a:gd name="connsiteY3" fmla="*/ 79200 h 79200"/>
                  <a:gd name="connsiteX4" fmla="*/ 0 w 733880"/>
                  <a:gd name="connsiteY4" fmla="*/ 79200 h 7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3880" h="79200">
                    <a:moveTo>
                      <a:pt x="0" y="79200"/>
                    </a:moveTo>
                    <a:lnTo>
                      <a:pt x="19800" y="0"/>
                    </a:lnTo>
                    <a:lnTo>
                      <a:pt x="321174" y="0"/>
                    </a:lnTo>
                    <a:lnTo>
                      <a:pt x="733880" y="79200"/>
                    </a:lnTo>
                    <a:lnTo>
                      <a:pt x="0" y="79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37000"/>
                    </a:schemeClr>
                  </a:gs>
                  <a:gs pos="100000">
                    <a:schemeClr val="bg1">
                      <a:alpha val="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514351" y="168283"/>
            <a:ext cx="8253248" cy="504825"/>
          </a:xfrm>
        </p:spPr>
        <p:txBody>
          <a:bodyPr>
            <a:noAutofit/>
          </a:bodyPr>
          <a:lstStyle>
            <a:lvl1pPr marL="0" indent="0">
              <a:buNone/>
              <a:defRPr sz="3200" b="1" spc="-300">
                <a:solidFill>
                  <a:srgbClr val="074477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1" name="슬라이드 번호 개체 틀 5"/>
          <p:cNvSpPr txBox="1">
            <a:spLocks/>
          </p:cNvSpPr>
          <p:nvPr userDrawn="1"/>
        </p:nvSpPr>
        <p:spPr>
          <a:xfrm>
            <a:off x="8768588" y="6540274"/>
            <a:ext cx="415403" cy="16457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산돌고딕B" pitchFamily="50" charset="-127"/>
                <a:ea typeface="산돌고딕B" pitchFamily="50" charset="-127"/>
              </a:defRPr>
            </a:lvl1pPr>
          </a:lstStyle>
          <a:p>
            <a:pPr marL="0" marR="0" lvl="0" indent="0" algn="l" defTabSz="91435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D0FB6C-8241-4BF1-B77E-AFC56E1836EB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pPr marL="0" marR="0" lvl="0" indent="0" algn="l" defTabSz="91435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0" name="Picture 3" descr="http://kmug.co.kr/board/data/logo/%BC%BC%C1%BE%B4%EB%B7%CE%B0%ED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6" y="6357958"/>
            <a:ext cx="1028775" cy="4286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643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1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7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6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7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51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5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23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617D-D653-454F-80EC-9D8BDF46185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00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5617D-D653-454F-80EC-9D8BDF461855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EAE1E-6190-4B5D-8A58-9AFCB0235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1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" y="-8626"/>
            <a:ext cx="9144000" cy="6858000"/>
          </a:xfrm>
          <a:prstGeom prst="rect">
            <a:avLst/>
          </a:prstGeom>
        </p:spPr>
      </p:pic>
      <p:pic>
        <p:nvPicPr>
          <p:cNvPr id="10" name="Picture 5" descr="C:\Documents and Settings\구영현\바탕 화면\sejong ci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4" y="6336967"/>
            <a:ext cx="1048243" cy="33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076" y="2289066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spc="100" dirty="0" smtClean="0">
                <a:solidFill>
                  <a:srgbClr val="1927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Detecting Stock Market Manipulation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spc="100" dirty="0" smtClean="0">
                <a:solidFill>
                  <a:srgbClr val="1927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Using Supervised Learning Algorithms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418456" y="4846219"/>
            <a:ext cx="230063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이여진 연구원</a:t>
            </a:r>
            <a:endParaRPr kumimoji="1" lang="en-US" altLang="ko-KR" sz="2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2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2017</a:t>
            </a:r>
            <a:r>
              <a:rPr kumimoji="1" lang="ko-KR" alt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년 </a:t>
            </a:r>
            <a:r>
              <a:rPr kumimoji="1" lang="en-US" altLang="ko-KR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05</a:t>
            </a:r>
            <a:r>
              <a:rPr kumimoji="1" lang="ko-KR" altLang="en-U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월 </a:t>
            </a:r>
            <a:r>
              <a:rPr kumimoji="1" lang="en-US" altLang="ko-KR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r>
              <a:rPr kumimoji="1" lang="ko-KR" altLang="en-U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일</a:t>
            </a:r>
            <a:endParaRPr kumimoji="1" lang="en-US" altLang="ko-KR" sz="2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51520" y="2997746"/>
            <a:ext cx="864096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7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-8626"/>
            <a:ext cx="9144000" cy="685800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3264800" y="2854677"/>
            <a:ext cx="2459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3600" b="1" spc="-2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192761"/>
                </a:solidFill>
                <a:latin typeface="+mn-ea"/>
                <a:ea typeface="+mn-ea"/>
              </a:rPr>
              <a:t>감사합니다</a:t>
            </a:r>
            <a:r>
              <a:rPr lang="en-US" altLang="ko-KR" sz="3600" b="1" spc="-2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192761"/>
                </a:solidFill>
                <a:latin typeface="+mn-ea"/>
                <a:ea typeface="+mn-ea"/>
              </a:rPr>
              <a:t>.</a:t>
            </a:r>
            <a:endParaRPr lang="ko-KR" altLang="en-US" sz="3600" b="1" spc="-2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19276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51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Paper Info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4351" y="1196752"/>
            <a:ext cx="8253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smtClean="0"/>
              <a:t>Title : </a:t>
            </a:r>
            <a:endParaRPr lang="en-US" altLang="ko-KR" b="1" dirty="0"/>
          </a:p>
          <a:p>
            <a:r>
              <a:rPr lang="en-US" altLang="ko-KR" dirty="0" smtClean="0"/>
              <a:t>Detecting </a:t>
            </a:r>
            <a:r>
              <a:rPr lang="en-US" altLang="ko-KR" dirty="0" smtClean="0"/>
              <a:t>Stock Market Manipulation using Supervised Learning </a:t>
            </a:r>
            <a:r>
              <a:rPr lang="en-US" altLang="ko-KR" dirty="0" smtClean="0"/>
              <a:t>Algorithms</a:t>
            </a:r>
            <a:endParaRPr lang="en-US" altLang="ko-KR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2. Authors : </a:t>
            </a:r>
            <a:r>
              <a:rPr lang="en-US" altLang="ko-KR" dirty="0" err="1" smtClean="0"/>
              <a:t>Koosha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Golmohammandi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Osmar</a:t>
            </a:r>
            <a:r>
              <a:rPr lang="en-US" altLang="ko-KR" dirty="0" smtClean="0"/>
              <a:t> R. </a:t>
            </a:r>
            <a:r>
              <a:rPr lang="en-US" altLang="ko-KR" dirty="0" err="1" smtClean="0"/>
              <a:t>Zaiane</a:t>
            </a:r>
            <a:r>
              <a:rPr lang="en-US" altLang="ko-KR" dirty="0" smtClean="0"/>
              <a:t> 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3. Published in : </a:t>
            </a:r>
            <a:r>
              <a:rPr lang="en-US" altLang="ko-KR" dirty="0" smtClean="0"/>
              <a:t>Data Science and Advanced Analytics (DSAA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b="1" dirty="0" smtClean="0"/>
              <a:t>4. </a:t>
            </a:r>
            <a:r>
              <a:rPr lang="en-US" altLang="ko-KR" b="1" dirty="0" smtClean="0"/>
              <a:t>Published on </a:t>
            </a:r>
            <a:r>
              <a:rPr lang="en-US" altLang="ko-KR" dirty="0" smtClean="0"/>
              <a:t>: 2014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7974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Abstract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14351" y="1124744"/>
            <a:ext cx="8208912" cy="4032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This paper use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supervised learning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algorithms to identify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suspicious transactions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in relation to *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market manipulation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in stock market.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Using a case study of manipulated stocks during 2003.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Adopting CART, conditional inference trees, C5.0, Random Forest, Naïve Bayes, Neural Networks, SVM and KNN for classification of manipulated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samples (8).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ysClr val="windowText" lastClr="000000"/>
                </a:solidFill>
              </a:rPr>
              <a:t>Naïve Bayes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outperform other learning methods.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*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Market manipulation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definition (in this paper)</a:t>
            </a: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: </a:t>
            </a:r>
            <a:r>
              <a:rPr lang="en-US" altLang="ko-KR" i="1" dirty="0" smtClean="0">
                <a:solidFill>
                  <a:sysClr val="windowText" lastClr="000000"/>
                </a:solidFill>
              </a:rPr>
              <a:t>market manipulation involves international attempts to </a:t>
            </a:r>
            <a:r>
              <a:rPr lang="en-US" altLang="ko-KR" b="1" i="1" dirty="0" smtClean="0">
                <a:solidFill>
                  <a:sysClr val="windowText" lastClr="000000"/>
                </a:solidFill>
              </a:rPr>
              <a:t>deceive</a:t>
            </a:r>
            <a:r>
              <a:rPr lang="en-US" altLang="ko-KR" i="1" dirty="0" smtClean="0">
                <a:solidFill>
                  <a:sysClr val="windowText" lastClr="000000"/>
                </a:solidFill>
              </a:rPr>
              <a:t> investors by </a:t>
            </a:r>
            <a:r>
              <a:rPr lang="en-US" altLang="ko-KR" b="1" i="1" dirty="0" smtClean="0">
                <a:solidFill>
                  <a:sysClr val="windowText" lastClr="000000"/>
                </a:solidFill>
              </a:rPr>
              <a:t>affecting or controlling the </a:t>
            </a:r>
            <a:r>
              <a:rPr lang="en-US" altLang="ko-KR" b="1" i="1" dirty="0" smtClean="0">
                <a:solidFill>
                  <a:srgbClr val="0070C0"/>
                </a:solidFill>
              </a:rPr>
              <a:t>price</a:t>
            </a:r>
            <a:r>
              <a:rPr lang="en-US" altLang="ko-KR" i="1" dirty="0" smtClean="0">
                <a:solidFill>
                  <a:sysClr val="windowText" lastClr="000000"/>
                </a:solidFill>
              </a:rPr>
              <a:t> of a security or </a:t>
            </a:r>
            <a:r>
              <a:rPr lang="en-US" altLang="ko-KR" b="1" i="1" dirty="0" smtClean="0">
                <a:solidFill>
                  <a:sysClr val="windowText" lastClr="000000"/>
                </a:solidFill>
              </a:rPr>
              <a:t>interfering</a:t>
            </a:r>
            <a:r>
              <a:rPr lang="en-US" altLang="ko-KR" i="1" dirty="0" smtClean="0">
                <a:solidFill>
                  <a:sysClr val="windowText" lastClr="000000"/>
                </a:solidFill>
              </a:rPr>
              <a:t> with the fair market to gain profit.</a:t>
            </a:r>
            <a:endParaRPr lang="ko-KR" altLang="en-US" i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26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14351" y="1124744"/>
            <a:ext cx="8208912" cy="5733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rgbClr val="0070C0"/>
                </a:solidFill>
              </a:rPr>
              <a:t>Securities fraud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is divided into 5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categories (FBI report 2010)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High yield investment fraud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Broker embezzlement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ysClr val="windowText" lastClr="000000"/>
                </a:solidFill>
              </a:rPr>
              <a:t>L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ate-day trading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ysClr val="windowText" lastClr="000000"/>
                </a:solidFill>
              </a:rPr>
              <a:t>Market manipulation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b="1" i="1" dirty="0">
              <a:solidFill>
                <a:sysClr val="windowText" lastClr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rgbClr val="0070C0"/>
                </a:solidFill>
              </a:rPr>
              <a:t>Market manipulation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is divided into 3 groups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ysClr val="windowText" lastClr="000000"/>
                </a:solidFill>
              </a:rPr>
              <a:t>Marking the close 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purchasing or selling a security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at the very end of the training day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ysClr val="windowText" lastClr="000000"/>
                </a:solidFill>
              </a:rPr>
              <a:t>a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t a significantly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higher price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than the security’s current traded price,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ysClr val="windowText" lastClr="000000"/>
                </a:solidFill>
              </a:rPr>
              <a:t>t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hus making it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appear to be higher value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than it actually 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ysClr val="windowText" lastClr="000000"/>
                </a:solidFill>
              </a:rPr>
              <a:t>Wash trades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ysClr val="windowText" lastClr="000000"/>
                </a:solidFill>
              </a:rPr>
              <a:t>p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urchasing or selling a security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simultaneously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ysClr val="windowText" lastClr="000000"/>
                </a:solidFill>
              </a:rPr>
              <a:t>t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o artificially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increase trading volume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ysClr val="windowText" lastClr="000000"/>
                </a:solidFill>
              </a:rPr>
              <a:t>g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iving the impression that the security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is more in demand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than it actually 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ysClr val="windowText" lastClr="000000"/>
                </a:solidFill>
              </a:rPr>
              <a:t>C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ornering the market 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ysClr val="windowText" lastClr="000000"/>
                </a:solidFill>
              </a:rPr>
              <a:t>a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cquiring a lot of shares of a particular security type,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ysClr val="windowText" lastClr="000000"/>
                </a:solidFill>
              </a:rPr>
              <a:t>t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o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control its price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  <a:p>
            <a:pPr lvl="1"/>
            <a:endParaRPr lang="en-US" altLang="ko-K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46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Dataset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14351" y="836712"/>
            <a:ext cx="8208912" cy="5949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Dataset(named </a:t>
            </a:r>
            <a:r>
              <a:rPr lang="en-US" altLang="ko-KR" i="1" dirty="0" smtClean="0">
                <a:solidFill>
                  <a:sysClr val="windowText" lastClr="000000"/>
                </a:solidFill>
              </a:rPr>
              <a:t>manipulated cases dataset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 is based on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market manipulation cases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pursued by the US Securities and Exchange Commission(SEC) between January and December of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2003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           &lt;positive samples, manipulated cases&gt;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In addition, the * Standard and Poor’s COMPUSTAT database was used to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1)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provide supplementary information and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2)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include non-manipulated stocks. &lt;negative samples, normal cases&gt;</a:t>
            </a:r>
          </a:p>
          <a:p>
            <a:pPr algn="r"/>
            <a:r>
              <a:rPr lang="en-US" altLang="ko-KR" sz="1400" dirty="0">
                <a:solidFill>
                  <a:sysClr val="windowText" lastClr="000000"/>
                </a:solidFill>
              </a:rPr>
              <a:t>* Standard and Poor’s COMPUSTAT database</a:t>
            </a:r>
          </a:p>
          <a:p>
            <a:pPr algn="r"/>
            <a:r>
              <a:rPr lang="en-US" altLang="ko-KR" sz="1400" dirty="0">
                <a:solidFill>
                  <a:sysClr val="windowText" lastClr="000000"/>
                </a:solidFill>
              </a:rPr>
              <a:t> Standard and Poor is an </a:t>
            </a:r>
            <a:r>
              <a:rPr lang="en-US" altLang="ko-KR" sz="1400" u="sng" dirty="0">
                <a:solidFill>
                  <a:schemeClr val="tx1"/>
                </a:solidFill>
              </a:rPr>
              <a:t>American financial services and credit rating agency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that has been publishing financial research and analysis on stocks and bonds.</a:t>
            </a:r>
            <a:endParaRPr lang="ko-KR" altLang="en-US" sz="1400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&lt; Dataset &gt;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Entire data :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175,738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(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hourly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transactional data) of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64 issuers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Period : between January and December of 2003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Category of issuers (64) : 8 manipulated stocks, 56 non-manipulated stocks (25 similar stocks, 31 dissimilar stocks)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manipulated stocks (</a:t>
            </a:r>
            <a:r>
              <a:rPr lang="en-US" altLang="ko-KR" dirty="0" smtClean="0">
                <a:solidFill>
                  <a:srgbClr val="0070C0"/>
                </a:solidFill>
              </a:rPr>
              <a:t>positive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samples)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ysClr val="windowText" lastClr="000000"/>
                </a:solidFill>
              </a:rPr>
              <a:t>s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imilar stocks (</a:t>
            </a:r>
            <a:r>
              <a:rPr lang="en-US" altLang="ko-KR" dirty="0" smtClean="0">
                <a:solidFill>
                  <a:srgbClr val="FF0000"/>
                </a:solidFill>
              </a:rPr>
              <a:t>negative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samples) : stocks similar to manipulated stocks (similarity based on market capitalization, beta, and industry sector)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ysClr val="windowText" lastClr="000000"/>
                </a:solidFill>
              </a:rPr>
              <a:t>d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issimilar stocks (</a:t>
            </a:r>
            <a:r>
              <a:rPr lang="en-US" altLang="ko-KR" dirty="0" smtClean="0">
                <a:solidFill>
                  <a:srgbClr val="FF0000"/>
                </a:solidFill>
              </a:rPr>
              <a:t>negative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samples) : as a control for comparison of manipulated and non-manipulated cases with similar characteristics. </a:t>
            </a:r>
          </a:p>
        </p:txBody>
      </p:sp>
    </p:spTree>
    <p:extLst>
      <p:ext uri="{BB962C8B-B14F-4D97-AF65-F5344CB8AC3E}">
        <p14:creationId xmlns:p14="http://schemas.microsoft.com/office/powerpoint/2010/main" val="404876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Dataset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14351" y="836712"/>
            <a:ext cx="8208912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&lt; Dataset &gt;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Features :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69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data attributes which include </a:t>
            </a:r>
            <a:r>
              <a:rPr lang="en-US" altLang="ko-KR" u="sng" dirty="0" smtClean="0">
                <a:solidFill>
                  <a:srgbClr val="0070C0"/>
                </a:solidFill>
              </a:rPr>
              <a:t>price change, volumes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The number of samples for training : 27,025 (approximately 15%)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The number of samples for testing : 148,713 (approximately 85%)</a:t>
            </a:r>
          </a:p>
          <a:p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07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Methodology (Supervised Algorithms)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4351" y="1196752"/>
            <a:ext cx="79460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smtClean="0"/>
              <a:t>CART (Classification and  Regression Tree) </a:t>
            </a:r>
          </a:p>
          <a:p>
            <a:pPr marL="342900" indent="-342900">
              <a:buAutoNum type="arabicPeriod"/>
            </a:pPr>
            <a:r>
              <a:rPr lang="en-US" altLang="ko-KR" b="1" dirty="0" smtClean="0"/>
              <a:t>C5.0 </a:t>
            </a:r>
          </a:p>
          <a:p>
            <a:pPr marL="342900" indent="-342900">
              <a:buAutoNum type="arabicPeriod"/>
            </a:pPr>
            <a:r>
              <a:rPr lang="en-US" altLang="ko-KR" b="1" dirty="0" err="1" smtClean="0"/>
              <a:t>CTree</a:t>
            </a:r>
            <a:r>
              <a:rPr lang="en-US" altLang="ko-KR" b="1" dirty="0" smtClean="0"/>
              <a:t> (Conditional </a:t>
            </a:r>
            <a:r>
              <a:rPr lang="en-US" altLang="ko-KR" b="1" dirty="0"/>
              <a:t>Inference </a:t>
            </a:r>
            <a:r>
              <a:rPr lang="en-US" altLang="ko-KR" b="1" dirty="0" smtClean="0"/>
              <a:t>Trees) 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 smtClean="0"/>
              <a:t>Naïve Bayes 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 smtClean="0"/>
              <a:t>Neural Networks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 smtClean="0"/>
              <a:t>Support Vector Machines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 smtClean="0"/>
              <a:t>K-Nearest Neighbor </a:t>
            </a:r>
          </a:p>
          <a:p>
            <a:endParaRPr lang="en-US" altLang="ko-KR" b="1" dirty="0"/>
          </a:p>
          <a:p>
            <a:r>
              <a:rPr lang="en-US" altLang="ko-KR" dirty="0" smtClean="0"/>
              <a:t>* CART, C5.0, </a:t>
            </a:r>
            <a:r>
              <a:rPr lang="en-US" altLang="ko-KR" dirty="0" err="1" smtClean="0"/>
              <a:t>CTree</a:t>
            </a:r>
            <a:r>
              <a:rPr lang="en-US" altLang="ko-KR" dirty="0" smtClean="0"/>
              <a:t> are type of decision tree algorithms respectively.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&lt; Classification &gt;</a:t>
            </a:r>
          </a:p>
          <a:p>
            <a:r>
              <a:rPr lang="en-US" altLang="ko-KR" dirty="0" smtClean="0"/>
              <a:t>- predicting the class of Y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∈ {0,1} based on a feature set of X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X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… ,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Y = 0 (negative, non-manipulated sample)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Y = 1 (positive, manipulated sample)</a:t>
            </a:r>
          </a:p>
        </p:txBody>
      </p:sp>
    </p:spTree>
    <p:extLst>
      <p:ext uri="{BB962C8B-B14F-4D97-AF65-F5344CB8AC3E}">
        <p14:creationId xmlns:p14="http://schemas.microsoft.com/office/powerpoint/2010/main" val="27393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Performance Evaluation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14351" y="1124744"/>
            <a:ext cx="8208912" cy="4608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tx1"/>
                </a:solidFill>
              </a:rPr>
              <a:t>Measurement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arenR"/>
            </a:pPr>
            <a:r>
              <a:rPr lang="en-US" altLang="ko-KR" dirty="0">
                <a:solidFill>
                  <a:schemeClr val="tx1"/>
                </a:solidFill>
              </a:rPr>
              <a:t>Sensitivity (Recall) : measures the performance of the model in </a:t>
            </a:r>
            <a:r>
              <a:rPr lang="en-US" altLang="ko-KR" dirty="0">
                <a:solidFill>
                  <a:srgbClr val="0070C0"/>
                </a:solidFill>
              </a:rPr>
              <a:t>correctly classifying </a:t>
            </a:r>
            <a:r>
              <a:rPr lang="en-US" altLang="ko-KR" dirty="0" smtClean="0">
                <a:solidFill>
                  <a:srgbClr val="0070C0"/>
                </a:solidFill>
              </a:rPr>
              <a:t>manipulated samples as positive.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a.k.a</a:t>
            </a:r>
            <a:r>
              <a:rPr lang="en-US" altLang="ko-KR" dirty="0" smtClean="0">
                <a:solidFill>
                  <a:schemeClr val="tx1"/>
                </a:solidFill>
              </a:rPr>
              <a:t> true positive rate)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AutoNum type="arabicParenR" startAt="2"/>
            </a:pPr>
            <a:r>
              <a:rPr lang="en-US" altLang="ko-KR" dirty="0" smtClean="0">
                <a:solidFill>
                  <a:schemeClr val="tx1"/>
                </a:solidFill>
              </a:rPr>
              <a:t>Specificity : measures the performance of the model in </a:t>
            </a:r>
            <a:r>
              <a:rPr lang="en-US" altLang="ko-KR" dirty="0" smtClean="0">
                <a:solidFill>
                  <a:srgbClr val="0070C0"/>
                </a:solidFill>
              </a:rPr>
              <a:t>correctly classifying non-manipulated samples as negative. 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a.k.a</a:t>
            </a:r>
            <a:r>
              <a:rPr lang="en-US" altLang="ko-KR" dirty="0" smtClean="0">
                <a:solidFill>
                  <a:schemeClr val="tx1"/>
                </a:solidFill>
              </a:rPr>
              <a:t> true negative rate)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pPr marL="342900" indent="-342900">
              <a:buAutoNum type="arabicParenR" startAt="3"/>
            </a:pPr>
            <a:r>
              <a:rPr lang="en-US" altLang="ko-KR" dirty="0" smtClean="0">
                <a:solidFill>
                  <a:schemeClr val="tx1"/>
                </a:solidFill>
              </a:rPr>
              <a:t>Accuracy</a:t>
            </a:r>
          </a:p>
          <a:p>
            <a:pPr marL="342900" indent="-342900">
              <a:buAutoNum type="arabicParenR" startAt="3"/>
            </a:pP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arenR" startAt="4"/>
            </a:pPr>
            <a:r>
              <a:rPr lang="en-US" altLang="ko-KR" dirty="0" smtClean="0">
                <a:solidFill>
                  <a:schemeClr val="tx1"/>
                </a:solidFill>
              </a:rPr>
              <a:t>F</a:t>
            </a: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</a:rPr>
              <a:t> measure :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the harmonic mean of precision and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sensitivity.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i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11" y="5662599"/>
            <a:ext cx="4019550" cy="1085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11" y="2132856"/>
            <a:ext cx="1222243" cy="4583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11" y="3509718"/>
            <a:ext cx="1202421" cy="400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82517" y="3356992"/>
                <a:ext cx="3863231" cy="332398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sz="1400" dirty="0" smtClean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/>
                  <a:t>TP (True</a:t>
                </a:r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Positive) : </a:t>
                </a:r>
              </a:p>
              <a:p>
                <a:r>
                  <a:rPr lang="en-US" altLang="ko-KR" sz="1400" dirty="0" smtClean="0"/>
                  <a:t>The number of </a:t>
                </a:r>
                <a:r>
                  <a:rPr lang="en-US" altLang="ko-KR" sz="1400" dirty="0" smtClean="0">
                    <a:solidFill>
                      <a:srgbClr val="0070C0"/>
                    </a:solidFill>
                  </a:rPr>
                  <a:t>manipulated</a:t>
                </a:r>
                <a:r>
                  <a:rPr lang="en-US" altLang="ko-KR" sz="1400" dirty="0" smtClean="0"/>
                  <a:t> cases classified as </a:t>
                </a:r>
                <a:r>
                  <a:rPr lang="en-US" altLang="ko-KR" sz="1400" dirty="0" smtClean="0">
                    <a:solidFill>
                      <a:srgbClr val="0070C0"/>
                    </a:solidFill>
                  </a:rPr>
                  <a:t>positive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/>
                  <a:t>FP (False Positive) : </a:t>
                </a:r>
              </a:p>
              <a:p>
                <a:r>
                  <a:rPr lang="en-US" altLang="ko-KR" sz="1400" dirty="0" smtClean="0"/>
                  <a:t>The number of 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non-manipulated</a:t>
                </a:r>
                <a:r>
                  <a:rPr lang="en-US" altLang="ko-KR" sz="1400" dirty="0" smtClean="0"/>
                  <a:t> cases classified as </a:t>
                </a:r>
                <a:r>
                  <a:rPr lang="en-US" altLang="ko-KR" sz="1400" dirty="0" smtClean="0">
                    <a:solidFill>
                      <a:srgbClr val="0070C0"/>
                    </a:solidFill>
                  </a:rPr>
                  <a:t>positive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/>
                  <a:t>TN (True Negative) : </a:t>
                </a:r>
              </a:p>
              <a:p>
                <a:r>
                  <a:rPr lang="en-US" altLang="ko-KR" sz="1400" dirty="0" smtClean="0"/>
                  <a:t>The number of 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non-manipulated </a:t>
                </a:r>
                <a:r>
                  <a:rPr lang="en-US" altLang="ko-KR" sz="1400" dirty="0" smtClean="0"/>
                  <a:t>cases classified as 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negative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/>
                  <a:t>FN (False Negative) :</a:t>
                </a:r>
              </a:p>
              <a:p>
                <a:r>
                  <a:rPr lang="en-US" altLang="ko-KR" sz="1400" dirty="0" smtClean="0"/>
                  <a:t>The number of </a:t>
                </a:r>
                <a:r>
                  <a:rPr lang="en-US" altLang="ko-KR" sz="1400" dirty="0" smtClean="0">
                    <a:solidFill>
                      <a:srgbClr val="0070C0"/>
                    </a:solidFill>
                  </a:rPr>
                  <a:t>manipulated</a:t>
                </a:r>
                <a:r>
                  <a:rPr lang="en-US" altLang="ko-KR" sz="1400" dirty="0" smtClean="0"/>
                  <a:t> cases classified as 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negative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ko-KR" alt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1400" dirty="0" smtClean="0">
                    <a:solidFill>
                      <a:schemeClr val="tx1"/>
                    </a:solidFill>
                  </a:rPr>
                  <a:t> : 2 </a:t>
                </a:r>
              </a:p>
              <a:p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517" y="3356992"/>
                <a:ext cx="3863231" cy="3323987"/>
              </a:xfrm>
              <a:prstGeom prst="rect">
                <a:avLst/>
              </a:prstGeom>
              <a:blipFill rotWithShape="0">
                <a:blip r:embed="rId6"/>
                <a:stretch>
                  <a:fillRect l="-314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511" y="4343271"/>
            <a:ext cx="24669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1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1"/>
          <p:cNvSpPr txBox="1">
            <a:spLocks/>
          </p:cNvSpPr>
          <p:nvPr/>
        </p:nvSpPr>
        <p:spPr>
          <a:xfrm>
            <a:off x="514351" y="188640"/>
            <a:ext cx="8253248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7447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Performance Evaluation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14351" y="1124744"/>
            <a:ext cx="820891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2.  Performance Evaluation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039186"/>
            <a:ext cx="5914943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9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2428</TotalTime>
  <Words>751</Words>
  <Application>Microsoft Office PowerPoint</Application>
  <PresentationFormat>화면 슬라이드 쇼(4:3)</PresentationFormat>
  <Paragraphs>115</Paragraphs>
  <Slides>10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dys-1</cp:lastModifiedBy>
  <cp:revision>182</cp:revision>
  <cp:lastPrinted>2016-03-07T07:45:13Z</cp:lastPrinted>
  <dcterms:created xsi:type="dcterms:W3CDTF">2016-02-17T00:33:19Z</dcterms:created>
  <dcterms:modified xsi:type="dcterms:W3CDTF">2017-05-24T06:15:33Z</dcterms:modified>
</cp:coreProperties>
</file>