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302" r:id="rId4"/>
    <p:sldId id="300" r:id="rId5"/>
    <p:sldId id="299" r:id="rId6"/>
    <p:sldId id="301" r:id="rId7"/>
    <p:sldId id="293" r:id="rId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44"/>
    <a:srgbClr val="FF6969"/>
    <a:srgbClr val="FFB3B3"/>
    <a:srgbClr val="FFF3F3"/>
    <a:srgbClr val="FFC1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75" d="100"/>
          <a:sy n="75" d="100"/>
        </p:scale>
        <p:origin x="271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23559-9C4A-4CA7-AF04-B7F0667899FB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88CFD-12B7-4B1C-95A0-65754DE66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5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2288" cy="32496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1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7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51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41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3875" cy="3251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2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4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2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5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6" y="6357958"/>
            <a:ext cx="1028775" cy="428628"/>
          </a:xfrm>
          <a:prstGeom prst="rect">
            <a:avLst/>
          </a:prstGeom>
          <a:noFill/>
        </p:spPr>
      </p:pic>
      <p:pic>
        <p:nvPicPr>
          <p:cNvPr id="7" name="Picture 2" descr="C:\Users\gu\Desktop\logo.gif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6438737"/>
            <a:ext cx="1426246" cy="25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450291544" descr="EMB00001d6831fc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24" y="116632"/>
            <a:ext cx="1830934" cy="59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17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438963" y="0"/>
            <a:ext cx="8705041" cy="825500"/>
            <a:chOff x="438959" y="0"/>
            <a:chExt cx="8705041" cy="86677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438959" y="0"/>
              <a:ext cx="8705041" cy="866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4" name="그룹 9"/>
            <p:cNvGrpSpPr/>
            <p:nvPr userDrawn="1"/>
          </p:nvGrpSpPr>
          <p:grpSpPr>
            <a:xfrm>
              <a:off x="438960" y="0"/>
              <a:ext cx="79200" cy="866775"/>
              <a:chOff x="438960" y="0"/>
              <a:chExt cx="79200" cy="1277257"/>
            </a:xfrm>
          </p:grpSpPr>
          <p:sp>
            <p:nvSpPr>
              <p:cNvPr id="14" name="직사각형 13"/>
              <p:cNvSpPr/>
              <p:nvPr userDrawn="1"/>
            </p:nvSpPr>
            <p:spPr>
              <a:xfrm>
                <a:off x="439173" y="0"/>
                <a:ext cx="78773" cy="1277257"/>
              </a:xfrm>
              <a:prstGeom prst="rect">
                <a:avLst/>
              </a:prstGeom>
              <a:gradFill>
                <a:gsLst>
                  <a:gs pos="0">
                    <a:srgbClr val="0A61A6"/>
                  </a:gs>
                  <a:gs pos="100000">
                    <a:srgbClr val="07447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사다리꼴 11"/>
              <p:cNvSpPr/>
              <p:nvPr userDrawn="1"/>
            </p:nvSpPr>
            <p:spPr>
              <a:xfrm rot="16200000" flipH="1">
                <a:off x="111620" y="505935"/>
                <a:ext cx="733880" cy="79200"/>
              </a:xfrm>
              <a:custGeom>
                <a:avLst/>
                <a:gdLst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714080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321174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880" h="79200">
                    <a:moveTo>
                      <a:pt x="0" y="79200"/>
                    </a:moveTo>
                    <a:lnTo>
                      <a:pt x="19800" y="0"/>
                    </a:lnTo>
                    <a:lnTo>
                      <a:pt x="321174" y="0"/>
                    </a:lnTo>
                    <a:lnTo>
                      <a:pt x="733880" y="79200"/>
                    </a:lnTo>
                    <a:lnTo>
                      <a:pt x="0" y="79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7000"/>
                    </a:schemeClr>
                  </a:gs>
                  <a:gs pos="100000">
                    <a:schemeClr val="bg1">
                      <a:alpha val="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14351" y="168283"/>
            <a:ext cx="8253248" cy="504825"/>
          </a:xfrm>
        </p:spPr>
        <p:txBody>
          <a:bodyPr>
            <a:noAutofit/>
          </a:bodyPr>
          <a:lstStyle>
            <a:lvl1pPr marL="0" indent="0">
              <a:buNone/>
              <a:defRPr sz="3200" b="1" spc="-300">
                <a:solidFill>
                  <a:srgbClr val="074477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marL="0" marR="0" lvl="0" indent="0" algn="l" defTabSz="91435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0FB6C-8241-4BF1-B77E-AFC56E1836E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pPr marL="0" marR="0" lvl="0" indent="0" algn="l" defTabSz="91435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6" y="6357958"/>
            <a:ext cx="1028775" cy="428628"/>
          </a:xfrm>
          <a:prstGeom prst="rect">
            <a:avLst/>
          </a:prstGeom>
          <a:noFill/>
        </p:spPr>
      </p:pic>
      <p:pic>
        <p:nvPicPr>
          <p:cNvPr id="13" name="Picture 2" descr="C:\Users\gu\Desktop\logo.gif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6438737"/>
            <a:ext cx="1426246" cy="25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450291544" descr="EMB00001d6831fc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24" y="116632"/>
            <a:ext cx="1830934" cy="59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43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1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7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1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3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0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1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archive/Anaconda3-2.4.0-Windows-x86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d.uci.edu/~gohlke/pythonlibs/#pyqt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iwoom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kiwoom.com/nkw.templateFrameSet.do?m=m14080000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" y="-8626"/>
            <a:ext cx="9144000" cy="6858000"/>
          </a:xfrm>
          <a:prstGeom prst="rect">
            <a:avLst/>
          </a:prstGeom>
        </p:spPr>
      </p:pic>
      <p:pic>
        <p:nvPicPr>
          <p:cNvPr id="10" name="Picture 5" descr="C:\Documents and Settings\구영현\바탕 화면\sejong ci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4" y="6336967"/>
            <a:ext cx="1048243" cy="3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1086" y="2289066"/>
            <a:ext cx="82153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000" b="1" spc="100" dirty="0" err="1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파이썬을</a:t>
            </a:r>
            <a:r>
              <a:rPr kumimoji="1" lang="ko-KR" altLang="en-US" sz="4000" b="1" spc="100" dirty="0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이용한 시스템 </a:t>
            </a:r>
            <a:r>
              <a:rPr kumimoji="1" lang="ko-KR" altLang="en-US" sz="4000" b="1" spc="100" dirty="0" err="1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트레이딩</a:t>
            </a:r>
            <a:endParaRPr kumimoji="1" lang="en-US" altLang="ko-KR" sz="4000" b="1" spc="100" dirty="0" smtClean="0">
              <a:solidFill>
                <a:srgbClr val="1927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000" b="1" spc="100" dirty="0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실습 개발 환경 준비 </a:t>
            </a:r>
            <a:endParaRPr kumimoji="1" lang="en-US" altLang="ko-KR" sz="4000" b="1" spc="100" dirty="0" smtClean="0">
              <a:solidFill>
                <a:srgbClr val="1927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18456" y="4846219"/>
            <a:ext cx="23006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이여진 연구원</a:t>
            </a:r>
            <a:endParaRPr kumimoji="1" lang="en-US" altLang="ko-KR" sz="2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r>
              <a:rPr kumimoji="1" lang="ko-KR" alt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년 </a:t>
            </a:r>
            <a:r>
              <a:rPr kumimoji="1" lang="en-US" altLang="ko-KR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03</a:t>
            </a:r>
            <a:r>
              <a:rPr kumimoji="1" lang="ko-KR" alt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월 </a:t>
            </a:r>
            <a:r>
              <a:rPr kumimoji="1" lang="en-US" altLang="ko-K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kumimoji="1" lang="ko-KR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일</a:t>
            </a:r>
            <a:endParaRPr kumimoji="1" lang="en-US" altLang="ko-KR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285852" y="2928934"/>
            <a:ext cx="6643734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[1/4] Anaconda3 + PyQt4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0694" y="1124744"/>
            <a:ext cx="88405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Anaconda3 </a:t>
            </a:r>
            <a:r>
              <a:rPr lang="ko-KR" altLang="en-US" b="1" dirty="0"/>
              <a:t>설치 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Anaconda 3 2.4.0 x86</a:t>
            </a:r>
            <a:r>
              <a:rPr lang="en-US" altLang="ko-KR" dirty="0"/>
              <a:t> </a:t>
            </a:r>
            <a:r>
              <a:rPr lang="ko-KR" altLang="en-US" b="1" dirty="0"/>
              <a:t>권장</a:t>
            </a:r>
            <a:r>
              <a:rPr lang="en-US" altLang="ko-KR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설치파일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repo.continuum.io/archive/Anaconda3-2.4.0-Windows-x86.exe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기존에 다른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패키지나 다른 버전의 </a:t>
            </a:r>
            <a:r>
              <a:rPr lang="en-US" altLang="ko-KR" dirty="0" smtClean="0"/>
              <a:t>Anaconda</a:t>
            </a:r>
            <a:r>
              <a:rPr lang="ko-KR" altLang="en-US" dirty="0" smtClean="0"/>
              <a:t>가 존재한다면 </a:t>
            </a:r>
            <a:endParaRPr lang="en-US" altLang="ko-KR" dirty="0" smtClean="0"/>
          </a:p>
          <a:p>
            <a:r>
              <a:rPr lang="ko-KR" altLang="en-US" dirty="0" smtClean="0"/>
              <a:t>   설치 후 환경 변수 </a:t>
            </a:r>
            <a:r>
              <a:rPr lang="en-US" altLang="ko-KR" dirty="0" smtClean="0"/>
              <a:t>‘Path’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폴더 아래 </a:t>
            </a:r>
            <a:r>
              <a:rPr lang="en-US" altLang="ko-KR" dirty="0" smtClean="0"/>
              <a:t>Scripts </a:t>
            </a:r>
            <a:r>
              <a:rPr lang="ko-KR" altLang="en-US" dirty="0" smtClean="0"/>
              <a:t>폴더 추가 필요</a:t>
            </a:r>
            <a:endParaRPr lang="en-US" altLang="ko-KR" dirty="0" smtClean="0"/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증권사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 API+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32bit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Interpreter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에서만 동작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PyQt4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다운로드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창 실행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pip(python package installer)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3" y="3739649"/>
            <a:ext cx="5857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[1/4] Anaconda3 + PyQt4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0694" y="1124744"/>
            <a:ext cx="68698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Pip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(window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whl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사용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</a:rPr>
              <a:t>1) </a:t>
            </a:r>
            <a:r>
              <a:rPr lang="en-US" altLang="ko-KR" dirty="0">
                <a:latin typeface="맑은 고딕" panose="020B0503020000020004" pitchFamily="50" charset="-127"/>
                <a:hlinkClick r:id="rId3"/>
              </a:rPr>
              <a:t>http://www.lfd.uci.edu/~gohlke/pythonlibs/#</a:t>
            </a:r>
            <a:r>
              <a:rPr lang="en-US" altLang="ko-KR" dirty="0" smtClean="0">
                <a:latin typeface="맑은 고딕" panose="020B0503020000020004" pitchFamily="50" charset="-127"/>
                <a:hlinkClick r:id="rId3"/>
              </a:rPr>
              <a:t>pyqt4</a:t>
            </a:r>
            <a:r>
              <a:rPr lang="en-US" altLang="ko-KR" dirty="0" smtClean="0">
                <a:latin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</a:rPr>
              <a:t>접속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PyQt4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PyQt4-4.11.4-cp35-cp35m-win32.whl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Anaconda3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아래로 파일 이동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창 열기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&gt; python –m pip install PyQt4-4.11.4-cp35-cp35m-win32.whl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Pip</a:t>
            </a:r>
            <a:r>
              <a:rPr lang="ko-KR" altLang="en-US" dirty="0"/>
              <a:t>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4141346"/>
            <a:ext cx="4476750" cy="2571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76" y="3324795"/>
            <a:ext cx="6572250" cy="352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94" y="4306402"/>
            <a:ext cx="3533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</a:t>
            </a:r>
            <a:r>
              <a:rPr lang="en-US" altLang="ko-KR" dirty="0"/>
              <a:t>2</a:t>
            </a:r>
            <a:r>
              <a:rPr lang="en-US" altLang="ko-KR" dirty="0" smtClean="0"/>
              <a:t>/4] </a:t>
            </a:r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Open API+ </a:t>
            </a:r>
            <a:r>
              <a:rPr lang="ko-KR" altLang="en-US" dirty="0" smtClean="0"/>
              <a:t>개발 환경 준비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0694" y="1124744"/>
            <a:ext cx="80874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키움증권</a:t>
            </a:r>
            <a:r>
              <a:rPr lang="ko-KR" altLang="en-US" b="1" dirty="0" smtClean="0"/>
              <a:t> 계좌 생성 </a:t>
            </a:r>
            <a:r>
              <a:rPr lang="en-US" altLang="ko-KR" b="1" dirty="0" smtClean="0">
                <a:solidFill>
                  <a:schemeClr val="tx2"/>
                </a:solidFill>
              </a:rPr>
              <a:t>(</a:t>
            </a:r>
            <a:r>
              <a:rPr lang="ko-KR" altLang="en-US" b="1" dirty="0" smtClean="0">
                <a:solidFill>
                  <a:schemeClr val="tx2"/>
                </a:solidFill>
              </a:rPr>
              <a:t>모의 투자용</a:t>
            </a:r>
            <a:r>
              <a:rPr lang="en-US" altLang="ko-KR" b="1" dirty="0" smtClean="0">
                <a:solidFill>
                  <a:schemeClr val="tx2"/>
                </a:solidFill>
              </a:rPr>
              <a:t>)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/>
              <a:t>및 </a:t>
            </a:r>
            <a:r>
              <a:rPr lang="ko-KR" altLang="en-US" b="1" dirty="0" err="1" smtClean="0"/>
              <a:t>키움증권</a:t>
            </a:r>
            <a:r>
              <a:rPr lang="ko-KR" altLang="en-US" b="1" dirty="0" smtClean="0"/>
              <a:t> 사이트 회원가입 </a:t>
            </a:r>
            <a:r>
              <a:rPr lang="en-US" altLang="ko-KR" b="1" dirty="0" smtClean="0"/>
              <a:t>(ID </a:t>
            </a:r>
            <a:r>
              <a:rPr lang="ko-KR" altLang="en-US" b="1" dirty="0" smtClean="0"/>
              <a:t>생성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키움증권</a:t>
            </a:r>
            <a:r>
              <a:rPr lang="ko-KR" altLang="en-US" dirty="0" smtClean="0"/>
              <a:t> 계좌 생성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키움증권</a:t>
            </a:r>
            <a:r>
              <a:rPr lang="ko-KR" altLang="en-US" dirty="0" smtClean="0"/>
              <a:t> 계좌개설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err="1" smtClean="0"/>
              <a:t>키움증권</a:t>
            </a:r>
            <a:r>
              <a:rPr lang="ko-KR" altLang="en-US" dirty="0" smtClean="0"/>
              <a:t> 사이트 회원가입 </a:t>
            </a:r>
            <a:r>
              <a:rPr lang="en-US" altLang="ko-KR" dirty="0" smtClean="0"/>
              <a:t>(ID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http://kiwoom.com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sz="1600" dirty="0" smtClean="0"/>
              <a:t>* </a:t>
            </a:r>
            <a:r>
              <a:rPr lang="ko-KR" altLang="en-US" sz="1600" dirty="0" err="1" smtClean="0"/>
              <a:t>계좌해지는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내정보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계좌추가 및 해지</a:t>
            </a:r>
            <a:endParaRPr lang="en-US" altLang="ko-KR" sz="1600" dirty="0" smtClean="0"/>
          </a:p>
          <a:p>
            <a:r>
              <a:rPr lang="ko-KR" altLang="en-US" sz="1600" dirty="0" smtClean="0"/>
              <a:t>  에서 가능합니다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749" y="1700808"/>
            <a:ext cx="4314850" cy="4301408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3635896" y="184482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1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[3/4] </a:t>
            </a:r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Open API+ </a:t>
            </a:r>
            <a:r>
              <a:rPr lang="ko-KR" altLang="en-US" dirty="0" smtClean="0"/>
              <a:t>개발 환경 준비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0694" y="1124744"/>
            <a:ext cx="8506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키움증권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Open API+ </a:t>
            </a:r>
            <a:r>
              <a:rPr lang="ko-KR" altLang="en-US" b="1" dirty="0" smtClean="0"/>
              <a:t>서비스 사용 등록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www2.kiwoom.com/nkw.templateFrameSet.do?m=m1408000000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서비스 사용</a:t>
            </a:r>
            <a:r>
              <a:rPr lang="en-US" altLang="ko-KR" dirty="0"/>
              <a:t>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해지 </a:t>
            </a:r>
            <a:r>
              <a:rPr lang="en-US" altLang="ko-KR" dirty="0" smtClean="0"/>
              <a:t>Tab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 후 등록하기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243986"/>
            <a:ext cx="6242360" cy="44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</a:t>
            </a:r>
            <a:r>
              <a:rPr lang="en-US" altLang="ko-KR" dirty="0"/>
              <a:t>4</a:t>
            </a:r>
            <a:r>
              <a:rPr lang="en-US" altLang="ko-KR" dirty="0" smtClean="0"/>
              <a:t>/4] </a:t>
            </a:r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Open API+ </a:t>
            </a:r>
            <a:r>
              <a:rPr lang="ko-KR" altLang="en-US" dirty="0" smtClean="0"/>
              <a:t>개발 환경 준비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0694" y="1124744"/>
            <a:ext cx="8743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err="1" smtClean="0"/>
              <a:t>키움증권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Open API+ </a:t>
            </a:r>
            <a:r>
              <a:rPr lang="ko-KR" altLang="en-US" b="1" dirty="0" smtClean="0"/>
              <a:t>모듈 다운로드 및 설치</a:t>
            </a:r>
            <a:endParaRPr lang="en-US" altLang="ko-KR" b="1" dirty="0" smtClean="0"/>
          </a:p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모의 투자 테스트를 위한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모의투자 참가 신청</a:t>
            </a:r>
            <a:r>
              <a:rPr lang="en-US" altLang="ko-KR" b="1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Step4</a:t>
            </a:r>
            <a:r>
              <a:rPr lang="ko-KR" altLang="en-US" dirty="0" smtClean="0"/>
              <a:t>의 상시 모의투자 신청하러 가기 버튼 클릭 </a:t>
            </a:r>
            <a:endParaRPr lang="en-US" altLang="ko-KR" dirty="0" smtClean="0"/>
          </a:p>
          <a:p>
            <a:r>
              <a:rPr lang="en-US" altLang="ko-KR" b="1" dirty="0" smtClean="0"/>
              <a:t>7. </a:t>
            </a:r>
            <a:r>
              <a:rPr lang="ko-KR" altLang="en-US" b="1" dirty="0" smtClean="0"/>
              <a:t>개발가이드 참조 및 </a:t>
            </a:r>
            <a:r>
              <a:rPr lang="en-US" altLang="ko-KR" b="1" dirty="0" smtClean="0"/>
              <a:t>KOA Studio </a:t>
            </a:r>
            <a:r>
              <a:rPr lang="ko-KR" altLang="en-US" b="1" dirty="0" smtClean="0"/>
              <a:t>다운로드</a:t>
            </a:r>
            <a:endParaRPr lang="en-US" altLang="ko-KR" dirty="0" smtClean="0"/>
          </a:p>
          <a:p>
            <a:pPr algn="r"/>
            <a:r>
              <a:rPr lang="en-US" altLang="ko-KR" sz="1600" dirty="0"/>
              <a:t>KOA Studio : </a:t>
            </a:r>
            <a:r>
              <a:rPr lang="ko-KR" altLang="en-US" sz="1600" dirty="0"/>
              <a:t>개발 편의를 위해 제공하는 프로그램</a:t>
            </a:r>
            <a:endParaRPr lang="en-US" altLang="ko-KR" sz="1600" dirty="0"/>
          </a:p>
          <a:p>
            <a:pPr algn="r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708920"/>
            <a:ext cx="5594288" cy="40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-8626"/>
            <a:ext cx="9144000" cy="6858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264800" y="2854677"/>
            <a:ext cx="2459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3600" b="1" spc="-2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rPr>
              <a:t>감사합니다</a:t>
            </a:r>
            <a:r>
              <a:rPr lang="en-US" altLang="ko-KR" sz="3600" b="1" spc="-2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rPr>
              <a:t>.</a:t>
            </a:r>
            <a:endParaRPr lang="ko-KR" altLang="en-US" sz="3600" b="1" spc="-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19276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303</Words>
  <Application>Microsoft Office PowerPoint</Application>
  <PresentationFormat>화면 슬라이드 쇼(4:3)</PresentationFormat>
  <Paragraphs>58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Yeojin</cp:lastModifiedBy>
  <cp:revision>139</cp:revision>
  <cp:lastPrinted>2016-03-07T07:45:13Z</cp:lastPrinted>
  <dcterms:created xsi:type="dcterms:W3CDTF">2016-02-17T00:33:19Z</dcterms:created>
  <dcterms:modified xsi:type="dcterms:W3CDTF">2017-03-22T00:38:27Z</dcterms:modified>
</cp:coreProperties>
</file>