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1772" r:id="rId2"/>
    <p:sldId id="1962" r:id="rId3"/>
    <p:sldId id="1963" r:id="rId4"/>
    <p:sldId id="2005" r:id="rId5"/>
    <p:sldId id="1984" r:id="rId6"/>
    <p:sldId id="2006" r:id="rId7"/>
    <p:sldId id="1964" r:id="rId8"/>
    <p:sldId id="1965" r:id="rId9"/>
    <p:sldId id="1957" r:id="rId10"/>
    <p:sldId id="1978" r:id="rId11"/>
    <p:sldId id="1976" r:id="rId12"/>
    <p:sldId id="2007" r:id="rId13"/>
    <p:sldId id="1987" r:id="rId14"/>
    <p:sldId id="2009" r:id="rId15"/>
    <p:sldId id="1988" r:id="rId16"/>
    <p:sldId id="2010" r:id="rId17"/>
    <p:sldId id="2011" r:id="rId18"/>
    <p:sldId id="2012" r:id="rId19"/>
    <p:sldId id="1989" r:id="rId20"/>
    <p:sldId id="2013" r:id="rId21"/>
    <p:sldId id="2014" r:id="rId22"/>
    <p:sldId id="2015" r:id="rId23"/>
    <p:sldId id="2016" r:id="rId24"/>
    <p:sldId id="2017" r:id="rId25"/>
    <p:sldId id="1990" r:id="rId26"/>
    <p:sldId id="2018" r:id="rId27"/>
    <p:sldId id="2019" r:id="rId28"/>
    <p:sldId id="2021" r:id="rId29"/>
    <p:sldId id="2020" r:id="rId30"/>
    <p:sldId id="2022" r:id="rId31"/>
    <p:sldId id="2023" r:id="rId32"/>
    <p:sldId id="1991" r:id="rId33"/>
    <p:sldId id="2024" r:id="rId34"/>
    <p:sldId id="1992" r:id="rId35"/>
    <p:sldId id="1993" r:id="rId36"/>
    <p:sldId id="1994" r:id="rId37"/>
    <p:sldId id="1995" r:id="rId38"/>
    <p:sldId id="1996" r:id="rId39"/>
    <p:sldId id="2025" r:id="rId40"/>
    <p:sldId id="2026" r:id="rId41"/>
    <p:sldId id="2027" r:id="rId42"/>
    <p:sldId id="1997" r:id="rId43"/>
    <p:sldId id="1998" r:id="rId44"/>
    <p:sldId id="1999" r:id="rId45"/>
    <p:sldId id="2000" r:id="rId46"/>
    <p:sldId id="2001" r:id="rId47"/>
    <p:sldId id="2028" r:id="rId48"/>
    <p:sldId id="2002" r:id="rId49"/>
    <p:sldId id="2003" r:id="rId50"/>
    <p:sldId id="2004" r:id="rId51"/>
    <p:sldId id="1895" r:id="rId52"/>
  </p:sldIdLst>
  <p:sldSz cx="9144000" cy="6858000" type="screen4x3"/>
  <p:notesSz cx="6797675" cy="9928225"/>
  <p:defaultTextStyle>
    <a:defPPr>
      <a:defRPr lang="ko-KR"/>
    </a:defPPr>
    <a:lvl1pPr algn="ctr" rtl="0" fontAlgn="base" latinLnBrk="1">
      <a:spcBef>
        <a:spcPct val="0"/>
      </a:spcBef>
      <a:spcAft>
        <a:spcPct val="0"/>
      </a:spcAft>
      <a:defRPr kumimoji="1" kern="1200">
        <a:solidFill>
          <a:schemeClr val="tx1"/>
        </a:solidFill>
        <a:latin typeface="굴림" charset="-127"/>
        <a:ea typeface="굴림" charset="-127"/>
        <a:cs typeface="+mn-cs"/>
      </a:defRPr>
    </a:lvl1pPr>
    <a:lvl2pPr marL="457200" algn="ctr" rtl="0" fontAlgn="base" latinLnBrk="1">
      <a:spcBef>
        <a:spcPct val="0"/>
      </a:spcBef>
      <a:spcAft>
        <a:spcPct val="0"/>
      </a:spcAft>
      <a:defRPr kumimoji="1" kern="1200">
        <a:solidFill>
          <a:schemeClr val="tx1"/>
        </a:solidFill>
        <a:latin typeface="굴림" charset="-127"/>
        <a:ea typeface="굴림" charset="-127"/>
        <a:cs typeface="+mn-cs"/>
      </a:defRPr>
    </a:lvl2pPr>
    <a:lvl3pPr marL="914400" algn="ctr" rtl="0" fontAlgn="base" latinLnBrk="1">
      <a:spcBef>
        <a:spcPct val="0"/>
      </a:spcBef>
      <a:spcAft>
        <a:spcPct val="0"/>
      </a:spcAft>
      <a:defRPr kumimoji="1" kern="1200">
        <a:solidFill>
          <a:schemeClr val="tx1"/>
        </a:solidFill>
        <a:latin typeface="굴림" charset="-127"/>
        <a:ea typeface="굴림" charset="-127"/>
        <a:cs typeface="+mn-cs"/>
      </a:defRPr>
    </a:lvl3pPr>
    <a:lvl4pPr marL="1371600" algn="ctr" rtl="0" fontAlgn="base" latinLnBrk="1">
      <a:spcBef>
        <a:spcPct val="0"/>
      </a:spcBef>
      <a:spcAft>
        <a:spcPct val="0"/>
      </a:spcAft>
      <a:defRPr kumimoji="1" kern="1200">
        <a:solidFill>
          <a:schemeClr val="tx1"/>
        </a:solidFill>
        <a:latin typeface="굴림" charset="-127"/>
        <a:ea typeface="굴림" charset="-127"/>
        <a:cs typeface="+mn-cs"/>
      </a:defRPr>
    </a:lvl4pPr>
    <a:lvl5pPr marL="1828800" algn="ctr"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8"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9900"/>
    <a:srgbClr val="FFC000"/>
    <a:srgbClr val="074477"/>
    <a:srgbClr val="99CCFF"/>
    <a:srgbClr val="5585BF"/>
    <a:srgbClr val="DCE6F2"/>
    <a:srgbClr val="FFFFFF"/>
    <a:srgbClr val="FFFFCC"/>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테마 스타일 2 - 강조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7" autoAdjust="0"/>
    <p:restoredTop sz="81147" autoAdjust="0"/>
  </p:normalViewPr>
  <p:slideViewPr>
    <p:cSldViewPr>
      <p:cViewPr varScale="1">
        <p:scale>
          <a:sx n="98" d="100"/>
          <a:sy n="98" d="100"/>
        </p:scale>
        <p:origin x="-2004"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8388"/>
    </p:cViewPr>
  </p:sorterViewPr>
  <p:notesViewPr>
    <p:cSldViewPr>
      <p:cViewPr varScale="1">
        <p:scale>
          <a:sx n="76" d="100"/>
          <a:sy n="76" d="100"/>
        </p:scale>
        <p:origin x="-2226" y="-108"/>
      </p:cViewPr>
      <p:guideLst>
        <p:guide orient="horz" pos="3128"/>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3" y="12"/>
            <a:ext cx="2946247" cy="496811"/>
          </a:xfrm>
          <a:prstGeom prst="rect">
            <a:avLst/>
          </a:prstGeom>
        </p:spPr>
        <p:txBody>
          <a:bodyPr vert="horz" lIns="92693" tIns="46349" rIns="92693" bIns="46349" rtlCol="0"/>
          <a:lstStyle>
            <a:lvl1pPr algn="l">
              <a:defRPr sz="1200"/>
            </a:lvl1pPr>
          </a:lstStyle>
          <a:p>
            <a:endParaRPr lang="ko-KR" altLang="en-US"/>
          </a:p>
        </p:txBody>
      </p:sp>
      <p:sp>
        <p:nvSpPr>
          <p:cNvPr id="3" name="날짜 개체 틀 2"/>
          <p:cNvSpPr>
            <a:spLocks noGrp="1"/>
          </p:cNvSpPr>
          <p:nvPr>
            <p:ph type="dt" sz="quarter" idx="1"/>
          </p:nvPr>
        </p:nvSpPr>
        <p:spPr>
          <a:xfrm>
            <a:off x="3849827" y="12"/>
            <a:ext cx="2946246" cy="496811"/>
          </a:xfrm>
          <a:prstGeom prst="rect">
            <a:avLst/>
          </a:prstGeom>
        </p:spPr>
        <p:txBody>
          <a:bodyPr vert="horz" lIns="92693" tIns="46349" rIns="92693" bIns="46349" rtlCol="0"/>
          <a:lstStyle>
            <a:lvl1pPr algn="r">
              <a:defRPr sz="1200"/>
            </a:lvl1pPr>
          </a:lstStyle>
          <a:p>
            <a:fld id="{44FA4C08-A54F-4863-82FF-FB1B9624D23B}" type="datetimeFigureOut">
              <a:rPr lang="ko-KR" altLang="en-US" smtClean="0"/>
              <a:pPr/>
              <a:t>2017-04-05</a:t>
            </a:fld>
            <a:endParaRPr lang="ko-KR" altLang="en-US"/>
          </a:p>
        </p:txBody>
      </p:sp>
      <p:sp>
        <p:nvSpPr>
          <p:cNvPr id="4" name="바닥글 개체 틀 3"/>
          <p:cNvSpPr>
            <a:spLocks noGrp="1"/>
          </p:cNvSpPr>
          <p:nvPr>
            <p:ph type="ftr" sz="quarter" idx="2"/>
          </p:nvPr>
        </p:nvSpPr>
        <p:spPr>
          <a:xfrm>
            <a:off x="13" y="9429818"/>
            <a:ext cx="2946247" cy="496810"/>
          </a:xfrm>
          <a:prstGeom prst="rect">
            <a:avLst/>
          </a:prstGeom>
        </p:spPr>
        <p:txBody>
          <a:bodyPr vert="horz" lIns="92693" tIns="46349" rIns="92693" bIns="46349"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49827" y="9429818"/>
            <a:ext cx="2946246" cy="496810"/>
          </a:xfrm>
          <a:prstGeom prst="rect">
            <a:avLst/>
          </a:prstGeom>
        </p:spPr>
        <p:txBody>
          <a:bodyPr vert="horz" lIns="92693" tIns="46349" rIns="92693" bIns="46349" rtlCol="0" anchor="b"/>
          <a:lstStyle>
            <a:lvl1pPr algn="r">
              <a:defRPr sz="1200"/>
            </a:lvl1pPr>
          </a:lstStyle>
          <a:p>
            <a:fld id="{902878C1-240F-46FD-B498-D8D15F35DDD8}" type="slidenum">
              <a:rPr lang="ko-KR" altLang="en-US" smtClean="0"/>
              <a:pPr/>
              <a:t>‹#›</a:t>
            </a:fld>
            <a:endParaRPr lang="ko-KR" altLang="en-US"/>
          </a:p>
        </p:txBody>
      </p:sp>
    </p:spTree>
    <p:extLst>
      <p:ext uri="{BB962C8B-B14F-4D97-AF65-F5344CB8AC3E}">
        <p14:creationId xmlns:p14="http://schemas.microsoft.com/office/powerpoint/2010/main" val="32143493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0" y="0"/>
            <a:ext cx="2945661" cy="496412"/>
          </a:xfrm>
          <a:prstGeom prst="rect">
            <a:avLst/>
          </a:prstGeom>
        </p:spPr>
        <p:txBody>
          <a:bodyPr vert="horz" lIns="92693" tIns="46349" rIns="92693" bIns="46349"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50452" y="0"/>
            <a:ext cx="2945661" cy="496412"/>
          </a:xfrm>
          <a:prstGeom prst="rect">
            <a:avLst/>
          </a:prstGeom>
        </p:spPr>
        <p:txBody>
          <a:bodyPr vert="horz" lIns="92693" tIns="46349" rIns="92693" bIns="46349" rtlCol="0"/>
          <a:lstStyle>
            <a:lvl1pPr algn="r" fontAlgn="auto">
              <a:spcBef>
                <a:spcPts val="0"/>
              </a:spcBef>
              <a:spcAft>
                <a:spcPts val="0"/>
              </a:spcAft>
              <a:defRPr kumimoji="0" sz="1200" smtClean="0">
                <a:latin typeface="+mn-lt"/>
                <a:ea typeface="+mn-ea"/>
              </a:defRPr>
            </a:lvl1pPr>
          </a:lstStyle>
          <a:p>
            <a:pPr>
              <a:defRPr/>
            </a:pPr>
            <a:fld id="{9EBCE45E-95B7-42CE-B767-871FB1438D68}" type="datetimeFigureOut">
              <a:rPr lang="ko-KR" altLang="en-US"/>
              <a:pPr>
                <a:defRPr/>
              </a:pPr>
              <a:t>2017-04-05</a:t>
            </a:fld>
            <a:endParaRPr lang="ko-KR" altLang="en-US"/>
          </a:p>
        </p:txBody>
      </p:sp>
      <p:sp>
        <p:nvSpPr>
          <p:cNvPr id="4" name="슬라이드 이미지 개체 틀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2693" tIns="46349" rIns="92693" bIns="46349" rtlCol="0" anchor="ctr"/>
          <a:lstStyle/>
          <a:p>
            <a:pPr lvl="0"/>
            <a:endParaRPr lang="ko-KR" altLang="en-US" noProof="0"/>
          </a:p>
        </p:txBody>
      </p:sp>
      <p:sp>
        <p:nvSpPr>
          <p:cNvPr id="5" name="슬라이드 노트 개체 틀 4"/>
          <p:cNvSpPr>
            <a:spLocks noGrp="1"/>
          </p:cNvSpPr>
          <p:nvPr>
            <p:ph type="body" sz="quarter" idx="3"/>
          </p:nvPr>
        </p:nvSpPr>
        <p:spPr>
          <a:xfrm>
            <a:off x="679768" y="4715919"/>
            <a:ext cx="5438140" cy="4467701"/>
          </a:xfrm>
          <a:prstGeom prst="rect">
            <a:avLst/>
          </a:prstGeom>
        </p:spPr>
        <p:txBody>
          <a:bodyPr vert="horz" lIns="92693" tIns="46349" rIns="92693" bIns="46349"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10" y="9430092"/>
            <a:ext cx="2945661" cy="496412"/>
          </a:xfrm>
          <a:prstGeom prst="rect">
            <a:avLst/>
          </a:prstGeom>
        </p:spPr>
        <p:txBody>
          <a:bodyPr vert="horz" lIns="92693" tIns="46349" rIns="92693" bIns="46349"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50452" y="9430092"/>
            <a:ext cx="2945661" cy="496412"/>
          </a:xfrm>
          <a:prstGeom prst="rect">
            <a:avLst/>
          </a:prstGeom>
        </p:spPr>
        <p:txBody>
          <a:bodyPr vert="horz" lIns="92693" tIns="46349" rIns="92693" bIns="46349" rtlCol="0" anchor="b"/>
          <a:lstStyle>
            <a:lvl1pPr algn="r" fontAlgn="auto">
              <a:spcBef>
                <a:spcPts val="0"/>
              </a:spcBef>
              <a:spcAft>
                <a:spcPts val="0"/>
              </a:spcAft>
              <a:defRPr kumimoji="0" sz="1200" smtClean="0">
                <a:latin typeface="+mn-lt"/>
                <a:ea typeface="+mn-ea"/>
              </a:defRPr>
            </a:lvl1pPr>
          </a:lstStyle>
          <a:p>
            <a:pPr>
              <a:defRPr/>
            </a:pPr>
            <a:fld id="{53A87507-5BD1-41B4-8B1D-41EF11FBC48F}" type="slidenum">
              <a:rPr lang="ko-KR" altLang="en-US"/>
              <a:pPr>
                <a:defRPr/>
              </a:pPr>
              <a:t>‹#›</a:t>
            </a:fld>
            <a:endParaRPr lang="ko-KR" altLang="en-US"/>
          </a:p>
        </p:txBody>
      </p:sp>
    </p:spTree>
    <p:extLst>
      <p:ext uri="{BB962C8B-B14F-4D97-AF65-F5344CB8AC3E}">
        <p14:creationId xmlns:p14="http://schemas.microsoft.com/office/powerpoint/2010/main" val="822376813"/>
      </p:ext>
    </p:extLst>
  </p:cSld>
  <p:clrMap bg1="lt1" tx1="dk1" bg2="lt2" tx2="dk2" accent1="accent1" accent2="accent2" accent3="accent3" accent4="accent4" accent5="accent5" accent6="accent6" hlink="hlink" folHlink="folHlink"/>
  <p:hf sldNum="0" hdr="0" ftr="0" dt="0"/>
  <p:notesStyle>
    <a:lvl1pPr algn="l" rtl="0" fontAlgn="base" latinLnBrk="1">
      <a:spcBef>
        <a:spcPct val="30000"/>
      </a:spcBef>
      <a:spcAft>
        <a:spcPct val="0"/>
      </a:spcAft>
      <a:defRPr sz="1200" kern="1200">
        <a:solidFill>
          <a:schemeClr val="tx1"/>
        </a:solidFill>
        <a:latin typeface="+mn-lt"/>
        <a:ea typeface="+mn-ea"/>
        <a:cs typeface="+mn-cs"/>
      </a:defRPr>
    </a:lvl1pPr>
    <a:lvl2pPr marL="457200" algn="l" rtl="0" fontAlgn="base" latinLnBrk="1">
      <a:spcBef>
        <a:spcPct val="30000"/>
      </a:spcBef>
      <a:spcAft>
        <a:spcPct val="0"/>
      </a:spcAft>
      <a:defRPr sz="1200" kern="1200">
        <a:solidFill>
          <a:schemeClr val="tx1"/>
        </a:solidFill>
        <a:latin typeface="+mn-lt"/>
        <a:ea typeface="+mn-ea"/>
        <a:cs typeface="+mn-cs"/>
      </a:defRPr>
    </a:lvl2pPr>
    <a:lvl3pPr marL="914400" algn="l" rtl="0" fontAlgn="base" latinLnBrk="1">
      <a:spcBef>
        <a:spcPct val="30000"/>
      </a:spcBef>
      <a:spcAft>
        <a:spcPct val="0"/>
      </a:spcAft>
      <a:defRPr sz="1200" kern="1200">
        <a:solidFill>
          <a:schemeClr val="tx1"/>
        </a:solidFill>
        <a:latin typeface="+mn-lt"/>
        <a:ea typeface="+mn-ea"/>
        <a:cs typeface="+mn-cs"/>
      </a:defRPr>
    </a:lvl3pPr>
    <a:lvl4pPr marL="1371600" algn="l" rtl="0" fontAlgn="base" latinLnBrk="1">
      <a:spcBef>
        <a:spcPct val="30000"/>
      </a:spcBef>
      <a:spcAft>
        <a:spcPct val="0"/>
      </a:spcAft>
      <a:defRPr sz="1200" kern="1200">
        <a:solidFill>
          <a:schemeClr val="tx1"/>
        </a:solidFill>
        <a:latin typeface="+mn-lt"/>
        <a:ea typeface="+mn-ea"/>
        <a:cs typeface="+mn-cs"/>
      </a:defRPr>
    </a:lvl4pPr>
    <a:lvl5pPr marL="1828800" algn="l" rtl="0" fontAlgn="base" latinLnBrk="1">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85850" y="1204913"/>
            <a:ext cx="4332288" cy="3249612"/>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796CACF-C05F-4313-B43A-18328FA85786}" type="slidenum">
              <a:rPr lang="ko-KR" altLang="en-US" smtClean="0"/>
              <a:pPr/>
              <a:t>1</a:t>
            </a:fld>
            <a:endParaRPr lang="ko-KR" altLang="en-US"/>
          </a:p>
        </p:txBody>
      </p:sp>
    </p:spTree>
    <p:extLst>
      <p:ext uri="{BB962C8B-B14F-4D97-AF65-F5344CB8AC3E}">
        <p14:creationId xmlns:p14="http://schemas.microsoft.com/office/powerpoint/2010/main" val="162385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285656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257328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101614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40574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5125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940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453896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770317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smtClean="0"/>
          </a:p>
        </p:txBody>
      </p:sp>
    </p:spTree>
    <p:extLst>
      <p:ext uri="{BB962C8B-B14F-4D97-AF65-F5344CB8AC3E}">
        <p14:creationId xmlns:p14="http://schemas.microsoft.com/office/powerpoint/2010/main" val="4001594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116423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785151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smtClean="0"/>
          </a:p>
        </p:txBody>
      </p:sp>
    </p:spTree>
    <p:extLst>
      <p:ext uri="{BB962C8B-B14F-4D97-AF65-F5344CB8AC3E}">
        <p14:creationId xmlns:p14="http://schemas.microsoft.com/office/powerpoint/2010/main" val="504700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509990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31564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7786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5235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022975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290402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154317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794395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99818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489601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08881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945333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622658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54698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3085742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749631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587023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552918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4027407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079003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890622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9543109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96333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0467052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3095942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244836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140677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353981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796734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8482553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544292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7251330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723547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98626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2242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2364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83796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08171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pPr>
              <a:defRPr/>
            </a:pPr>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74FE9AC1-C069-4B92-9C12-659169A2DF5E}" type="slidenum">
              <a:rPr lang="ko-KR" altLang="en-US"/>
              <a:pPr>
                <a:defRPr/>
              </a:pPr>
              <a:t>‹#›</a:t>
            </a:fld>
            <a:endParaRPr lang="ko-KR"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8C0146C2-86C1-4848-B8E6-19F3BBA3BC92}" type="slidenum">
              <a:rPr lang="ko-KR" altLang="en-US"/>
              <a:pPr>
                <a:defRPr/>
              </a:pPr>
              <a:t>‹#›</a:t>
            </a:fld>
            <a:endParaRPr lang="ko-KR"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43184061-3ADD-4F69-A67E-86CC9682B1EA}" type="slidenum">
              <a:rPr lang="ko-KR" altLang="en-US"/>
              <a:pPr>
                <a:defRPr/>
              </a:pPr>
              <a:t>‹#›</a:t>
            </a:fld>
            <a:endParaRPr lang="ko-KR"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제목 슬라이드">
    <p:bg>
      <p:bgRef idx="1001">
        <a:schemeClr val="bg2"/>
      </p:bgRef>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슬라이드 번호 개체 틀 5"/>
          <p:cNvSpPr txBox="1">
            <a:spLocks/>
          </p:cNvSpPr>
          <p:nvPr userDrawn="1"/>
        </p:nvSpPr>
        <p:spPr>
          <a:xfrm>
            <a:off x="8768587" y="6540272"/>
            <a:ext cx="415403" cy="164575"/>
          </a:xfrm>
          <a:prstGeom prst="rect">
            <a:avLst/>
          </a:prstGeom>
          <a:noFill/>
        </p:spPr>
        <p:txBody>
          <a:bodyPr vert="horz" wrap="none" lIns="0" tIns="0" rIns="0" bIns="0" rtlCol="0" anchor="ctr" anchorCtr="0">
            <a:noAutofit/>
            <a:scene3d>
              <a:camera prst="orthographicFront"/>
              <a:lightRig rig="threePt" dir="t"/>
            </a:scene3d>
            <a:sp3d>
              <a:bevelT w="0"/>
            </a:sp3d>
          </a:bodyPr>
          <a:lstStyle>
            <a:lvl1pPr algn="ctr">
              <a:defRPr sz="1200">
                <a:solidFill>
                  <a:schemeClr val="tx1">
                    <a:lumMod val="75000"/>
                    <a:lumOff val="25000"/>
                  </a:schemeClr>
                </a:solidFill>
                <a:latin typeface="산돌고딕B" pitchFamily="50" charset="-127"/>
                <a:ea typeface="산돌고딕B" pitchFamily="50" charset="-127"/>
              </a:defRPr>
            </a:lvl1pPr>
          </a:lstStyle>
          <a:p>
            <a:pPr marL="0" marR="0" lvl="0" indent="0" algn="l" defTabSz="914354" rtl="0" eaLnBrk="1" fontAlgn="auto" latinLnBrk="1" hangingPunct="1">
              <a:lnSpc>
                <a:spcPct val="100000"/>
              </a:lnSpc>
              <a:spcBef>
                <a:spcPts val="0"/>
              </a:spcBef>
              <a:spcAft>
                <a:spcPts val="0"/>
              </a:spcAft>
              <a:buClrTx/>
              <a:buSzTx/>
              <a:buFontTx/>
              <a:buNone/>
              <a:tabLst/>
              <a:defRPr/>
            </a:pPr>
            <a:fld id="{31D0FB6C-8241-4BF1-B77E-AFC56E1836EB}" type="slidenum">
              <a:rPr kumimoji="0" lang="ko-KR" altLang="en-US" sz="1400" b="0" i="0" u="none" strike="noStrike" kern="1200" cap="none" spc="0" normalizeH="0" baseline="0" noProof="0" smtClean="0">
                <a:ln>
                  <a:noFill/>
                </a:ln>
                <a:solidFill>
                  <a:schemeClr val="tx1">
                    <a:lumMod val="75000"/>
                    <a:lumOff val="25000"/>
                  </a:schemeClr>
                </a:solidFill>
                <a:effectLst/>
                <a:uLnTx/>
                <a:uFillTx/>
                <a:latin typeface="Arial" pitchFamily="34" charset="0"/>
                <a:ea typeface="맑은 고딕" pitchFamily="50" charset="-127"/>
                <a:cs typeface="Arial" pitchFamily="34" charset="0"/>
              </a:rPr>
              <a:pPr marL="0" marR="0" lvl="0" indent="0" algn="l" defTabSz="914354" rtl="0" eaLnBrk="1" fontAlgn="auto" latinLnBrk="1" hangingPunct="1">
                <a:lnSpc>
                  <a:spcPct val="100000"/>
                </a:lnSpc>
                <a:spcBef>
                  <a:spcPts val="0"/>
                </a:spcBef>
                <a:spcAft>
                  <a:spcPts val="0"/>
                </a:spcAft>
                <a:buClrTx/>
                <a:buSzTx/>
                <a:buFontTx/>
                <a:buNone/>
                <a:tabLst/>
                <a:defRPr/>
              </a:pPr>
              <a:t>‹#›</a:t>
            </a:fld>
            <a:endParaRPr kumimoji="0" lang="en-US" altLang="ko-KR" sz="1400" b="0" i="0" u="none" strike="noStrike" kern="1200" cap="none" spc="0" normalizeH="0" baseline="0" noProof="0" dirty="0" smtClean="0">
              <a:ln>
                <a:noFill/>
              </a:ln>
              <a:solidFill>
                <a:schemeClr val="tx1">
                  <a:lumMod val="75000"/>
                  <a:lumOff val="25000"/>
                </a:schemeClr>
              </a:solidFill>
              <a:effectLst/>
              <a:uLnTx/>
              <a:uFillTx/>
              <a:latin typeface="Arial" pitchFamily="34" charset="0"/>
              <a:ea typeface="맑은 고딕" pitchFamily="50" charset="-127"/>
              <a:cs typeface="Arial" pitchFamily="34" charset="0"/>
            </a:endParaRPr>
          </a:p>
        </p:txBody>
      </p:sp>
      <p:pic>
        <p:nvPicPr>
          <p:cNvPr id="5" name="Picture 3" descr="http://kmug.co.kr/board/data/logo/%BC%BC%C1%BE%B4%EB%B7%CE%B0%ED.jpg"/>
          <p:cNvPicPr>
            <a:picLocks noChangeAspect="1" noChangeArrowheads="1"/>
          </p:cNvPicPr>
          <p:nvPr userDrawn="1"/>
        </p:nvPicPr>
        <p:blipFill>
          <a:blip r:embed="rId3" cstate="print">
            <a:clrChange>
              <a:clrFrom>
                <a:srgbClr val="FEFEFE"/>
              </a:clrFrom>
              <a:clrTo>
                <a:srgbClr val="FEFEFE">
                  <a:alpha val="0"/>
                </a:srgbClr>
              </a:clrTo>
            </a:clrChange>
          </a:blip>
          <a:srcRect/>
          <a:stretch>
            <a:fillRect/>
          </a:stretch>
        </p:blipFill>
        <p:spPr bwMode="auto">
          <a:xfrm>
            <a:off x="500035" y="6357958"/>
            <a:ext cx="1028775" cy="428628"/>
          </a:xfrm>
          <a:prstGeom prst="rect">
            <a:avLst/>
          </a:prstGeom>
          <a:noFill/>
        </p:spPr>
      </p:pic>
    </p:spTree>
    <p:extLst>
      <p:ext uri="{BB962C8B-B14F-4D97-AF65-F5344CB8AC3E}">
        <p14:creationId xmlns:p14="http://schemas.microsoft.com/office/powerpoint/2010/main" val="8583161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제목 슬라이드">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3" name="그룹 2"/>
          <p:cNvGrpSpPr/>
          <p:nvPr userDrawn="1"/>
        </p:nvGrpSpPr>
        <p:grpSpPr>
          <a:xfrm>
            <a:off x="438962" y="0"/>
            <a:ext cx="8705041" cy="825500"/>
            <a:chOff x="438959" y="0"/>
            <a:chExt cx="8705041" cy="866775"/>
          </a:xfrm>
        </p:grpSpPr>
        <p:sp>
          <p:nvSpPr>
            <p:cNvPr id="2" name="직사각형 1"/>
            <p:cNvSpPr/>
            <p:nvPr userDrawn="1"/>
          </p:nvSpPr>
          <p:spPr>
            <a:xfrm>
              <a:off x="438959" y="0"/>
              <a:ext cx="8705041" cy="8667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그룹 9"/>
            <p:cNvGrpSpPr/>
            <p:nvPr userDrawn="1"/>
          </p:nvGrpSpPr>
          <p:grpSpPr>
            <a:xfrm>
              <a:off x="438960" y="0"/>
              <a:ext cx="79200" cy="866775"/>
              <a:chOff x="438960" y="0"/>
              <a:chExt cx="79200" cy="1277257"/>
            </a:xfrm>
          </p:grpSpPr>
          <p:sp>
            <p:nvSpPr>
              <p:cNvPr id="14" name="직사각형 13"/>
              <p:cNvSpPr/>
              <p:nvPr userDrawn="1"/>
            </p:nvSpPr>
            <p:spPr>
              <a:xfrm>
                <a:off x="439173" y="0"/>
                <a:ext cx="78773" cy="1277257"/>
              </a:xfrm>
              <a:prstGeom prst="rect">
                <a:avLst/>
              </a:prstGeom>
              <a:gradFill>
                <a:gsLst>
                  <a:gs pos="0">
                    <a:srgbClr val="0A61A6"/>
                  </a:gs>
                  <a:gs pos="100000">
                    <a:srgbClr val="07447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사다리꼴 11"/>
              <p:cNvSpPr/>
              <p:nvPr userDrawn="1"/>
            </p:nvSpPr>
            <p:spPr>
              <a:xfrm rot="16200000" flipH="1">
                <a:off x="111620" y="505935"/>
                <a:ext cx="733880" cy="79200"/>
              </a:xfrm>
              <a:custGeom>
                <a:avLst/>
                <a:gdLst>
                  <a:gd name="connsiteX0" fmla="*/ 0 w 733880"/>
                  <a:gd name="connsiteY0" fmla="*/ 79200 h 79200"/>
                  <a:gd name="connsiteX1" fmla="*/ 19800 w 733880"/>
                  <a:gd name="connsiteY1" fmla="*/ 0 h 79200"/>
                  <a:gd name="connsiteX2" fmla="*/ 714080 w 733880"/>
                  <a:gd name="connsiteY2" fmla="*/ 0 h 79200"/>
                  <a:gd name="connsiteX3" fmla="*/ 733880 w 733880"/>
                  <a:gd name="connsiteY3" fmla="*/ 79200 h 79200"/>
                  <a:gd name="connsiteX4" fmla="*/ 0 w 733880"/>
                  <a:gd name="connsiteY4" fmla="*/ 79200 h 79200"/>
                  <a:gd name="connsiteX0" fmla="*/ 0 w 733880"/>
                  <a:gd name="connsiteY0" fmla="*/ 79200 h 79200"/>
                  <a:gd name="connsiteX1" fmla="*/ 19800 w 733880"/>
                  <a:gd name="connsiteY1" fmla="*/ 0 h 79200"/>
                  <a:gd name="connsiteX2" fmla="*/ 321174 w 733880"/>
                  <a:gd name="connsiteY2" fmla="*/ 0 h 79200"/>
                  <a:gd name="connsiteX3" fmla="*/ 733880 w 733880"/>
                  <a:gd name="connsiteY3" fmla="*/ 79200 h 79200"/>
                  <a:gd name="connsiteX4" fmla="*/ 0 w 733880"/>
                  <a:gd name="connsiteY4" fmla="*/ 79200 h 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880" h="79200">
                    <a:moveTo>
                      <a:pt x="0" y="79200"/>
                    </a:moveTo>
                    <a:lnTo>
                      <a:pt x="19800" y="0"/>
                    </a:lnTo>
                    <a:lnTo>
                      <a:pt x="321174" y="0"/>
                    </a:lnTo>
                    <a:lnTo>
                      <a:pt x="733880" y="79200"/>
                    </a:lnTo>
                    <a:lnTo>
                      <a:pt x="0" y="79200"/>
                    </a:lnTo>
                    <a:close/>
                  </a:path>
                </a:pathLst>
              </a:custGeom>
              <a:gradFill flip="none" rotWithShape="1">
                <a:gsLst>
                  <a:gs pos="0">
                    <a:schemeClr val="bg1">
                      <a:alpha val="37000"/>
                    </a:schemeClr>
                  </a:gs>
                  <a:gs pos="100000">
                    <a:schemeClr val="bg1">
                      <a:alpha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7" name="텍스트 개체 틀 16"/>
          <p:cNvSpPr>
            <a:spLocks noGrp="1"/>
          </p:cNvSpPr>
          <p:nvPr>
            <p:ph type="body" sz="quarter" idx="10"/>
          </p:nvPr>
        </p:nvSpPr>
        <p:spPr>
          <a:xfrm>
            <a:off x="514351" y="168281"/>
            <a:ext cx="8253248" cy="504825"/>
          </a:xfrm>
        </p:spPr>
        <p:txBody>
          <a:bodyPr>
            <a:noAutofit/>
          </a:bodyPr>
          <a:lstStyle>
            <a:lvl1pPr marL="0" indent="0">
              <a:buNone/>
              <a:defRPr sz="3200" b="1" spc="-300">
                <a:solidFill>
                  <a:srgbClr val="074477"/>
                </a:solidFill>
              </a:defRPr>
            </a:lvl1pPr>
          </a:lstStyle>
          <a:p>
            <a:pPr lvl="0"/>
            <a:r>
              <a:rPr lang="ko-KR" altLang="en-US" dirty="0" smtClean="0"/>
              <a:t>마스터 텍스트 스타일을 편집합니다</a:t>
            </a:r>
            <a:endParaRPr lang="ko-KR" altLang="en-US" dirty="0"/>
          </a:p>
        </p:txBody>
      </p:sp>
      <p:sp>
        <p:nvSpPr>
          <p:cNvPr id="11" name="슬라이드 번호 개체 틀 5"/>
          <p:cNvSpPr txBox="1">
            <a:spLocks/>
          </p:cNvSpPr>
          <p:nvPr userDrawn="1"/>
        </p:nvSpPr>
        <p:spPr>
          <a:xfrm>
            <a:off x="8768587" y="6540272"/>
            <a:ext cx="415403" cy="164575"/>
          </a:xfrm>
          <a:prstGeom prst="rect">
            <a:avLst/>
          </a:prstGeom>
          <a:noFill/>
        </p:spPr>
        <p:txBody>
          <a:bodyPr vert="horz" wrap="none" lIns="0" tIns="0" rIns="0" bIns="0" rtlCol="0" anchor="ctr" anchorCtr="0">
            <a:noAutofit/>
            <a:scene3d>
              <a:camera prst="orthographicFront"/>
              <a:lightRig rig="threePt" dir="t"/>
            </a:scene3d>
            <a:sp3d>
              <a:bevelT w="0"/>
            </a:sp3d>
          </a:bodyPr>
          <a:lstStyle>
            <a:lvl1pPr algn="ctr">
              <a:defRPr sz="1200">
                <a:solidFill>
                  <a:schemeClr val="tx1">
                    <a:lumMod val="75000"/>
                    <a:lumOff val="25000"/>
                  </a:schemeClr>
                </a:solidFill>
                <a:latin typeface="산돌고딕B" pitchFamily="50" charset="-127"/>
                <a:ea typeface="산돌고딕B" pitchFamily="50" charset="-127"/>
              </a:defRPr>
            </a:lvl1pPr>
          </a:lstStyle>
          <a:p>
            <a:pPr marL="0" marR="0" lvl="0" indent="0" algn="l" defTabSz="914354" rtl="0" eaLnBrk="1" fontAlgn="auto" latinLnBrk="1" hangingPunct="1">
              <a:lnSpc>
                <a:spcPct val="100000"/>
              </a:lnSpc>
              <a:spcBef>
                <a:spcPts val="0"/>
              </a:spcBef>
              <a:spcAft>
                <a:spcPts val="0"/>
              </a:spcAft>
              <a:buClrTx/>
              <a:buSzTx/>
              <a:buFontTx/>
              <a:buNone/>
              <a:tabLst/>
              <a:defRPr/>
            </a:pPr>
            <a:fld id="{31D0FB6C-8241-4BF1-B77E-AFC56E1836EB}" type="slidenum">
              <a:rPr kumimoji="0" lang="ko-KR" altLang="en-US" sz="1400" b="0" i="0" u="none" strike="noStrike" kern="1200" cap="none" spc="0" normalizeH="0" baseline="0" noProof="0" smtClean="0">
                <a:ln>
                  <a:noFill/>
                </a:ln>
                <a:solidFill>
                  <a:schemeClr val="tx1">
                    <a:lumMod val="75000"/>
                    <a:lumOff val="25000"/>
                  </a:schemeClr>
                </a:solidFill>
                <a:effectLst/>
                <a:uLnTx/>
                <a:uFillTx/>
                <a:latin typeface="Arial" pitchFamily="34" charset="0"/>
                <a:ea typeface="맑은 고딕" pitchFamily="50" charset="-127"/>
                <a:cs typeface="Arial" pitchFamily="34" charset="0"/>
              </a:rPr>
              <a:pPr marL="0" marR="0" lvl="0" indent="0" algn="l" defTabSz="914354" rtl="0" eaLnBrk="1" fontAlgn="auto" latinLnBrk="1" hangingPunct="1">
                <a:lnSpc>
                  <a:spcPct val="100000"/>
                </a:lnSpc>
                <a:spcBef>
                  <a:spcPts val="0"/>
                </a:spcBef>
                <a:spcAft>
                  <a:spcPts val="0"/>
                </a:spcAft>
                <a:buClrTx/>
                <a:buSzTx/>
                <a:buFontTx/>
                <a:buNone/>
                <a:tabLst/>
                <a:defRPr/>
              </a:pPr>
              <a:t>‹#›</a:t>
            </a:fld>
            <a:endParaRPr kumimoji="0" lang="ko-KR" altLang="en-US" sz="1400" b="0" i="0" u="none" strike="noStrike" kern="1200" cap="none" spc="0" normalizeH="0" baseline="0" noProof="0" dirty="0">
              <a:ln>
                <a:noFill/>
              </a:ln>
              <a:solidFill>
                <a:schemeClr val="tx1">
                  <a:lumMod val="75000"/>
                  <a:lumOff val="25000"/>
                </a:schemeClr>
              </a:solidFill>
              <a:effectLst/>
              <a:uLnTx/>
              <a:uFillTx/>
              <a:latin typeface="Arial" pitchFamily="34" charset="0"/>
              <a:ea typeface="맑은 고딕" pitchFamily="50" charset="-127"/>
              <a:cs typeface="Arial" pitchFamily="34" charset="0"/>
            </a:endParaRPr>
          </a:p>
        </p:txBody>
      </p:sp>
      <p:pic>
        <p:nvPicPr>
          <p:cNvPr id="10" name="Picture 3" descr="http://kmug.co.kr/board/data/logo/%BC%BC%C1%BE%B4%EB%B7%CE%B0%ED.jpg"/>
          <p:cNvPicPr>
            <a:picLocks noChangeAspect="1" noChangeArrowheads="1"/>
          </p:cNvPicPr>
          <p:nvPr userDrawn="1"/>
        </p:nvPicPr>
        <p:blipFill>
          <a:blip r:embed="rId3" cstate="print">
            <a:clrChange>
              <a:clrFrom>
                <a:srgbClr val="FEFEFE"/>
              </a:clrFrom>
              <a:clrTo>
                <a:srgbClr val="FEFEFE">
                  <a:alpha val="0"/>
                </a:srgbClr>
              </a:clrTo>
            </a:clrChange>
          </a:blip>
          <a:srcRect/>
          <a:stretch>
            <a:fillRect/>
          </a:stretch>
        </p:blipFill>
        <p:spPr bwMode="auto">
          <a:xfrm>
            <a:off x="500035" y="6357958"/>
            <a:ext cx="1028775" cy="428628"/>
          </a:xfrm>
          <a:prstGeom prst="rect">
            <a:avLst/>
          </a:prstGeom>
          <a:noFill/>
        </p:spPr>
      </p:pic>
    </p:spTree>
    <p:extLst>
      <p:ext uri="{BB962C8B-B14F-4D97-AF65-F5344CB8AC3E}">
        <p14:creationId xmlns:p14="http://schemas.microsoft.com/office/powerpoint/2010/main" val="307358857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제목 슬라이드">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3" name="그룹 2"/>
          <p:cNvGrpSpPr/>
          <p:nvPr userDrawn="1"/>
        </p:nvGrpSpPr>
        <p:grpSpPr>
          <a:xfrm>
            <a:off x="438962" y="0"/>
            <a:ext cx="8705041" cy="825500"/>
            <a:chOff x="438959" y="0"/>
            <a:chExt cx="8705041" cy="866775"/>
          </a:xfrm>
        </p:grpSpPr>
        <p:sp>
          <p:nvSpPr>
            <p:cNvPr id="2" name="직사각형 1"/>
            <p:cNvSpPr/>
            <p:nvPr userDrawn="1"/>
          </p:nvSpPr>
          <p:spPr>
            <a:xfrm>
              <a:off x="438959" y="0"/>
              <a:ext cx="8705041" cy="8667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그룹 9"/>
            <p:cNvGrpSpPr/>
            <p:nvPr userDrawn="1"/>
          </p:nvGrpSpPr>
          <p:grpSpPr>
            <a:xfrm>
              <a:off x="438960" y="0"/>
              <a:ext cx="79200" cy="866775"/>
              <a:chOff x="438960" y="0"/>
              <a:chExt cx="79200" cy="1277257"/>
            </a:xfrm>
          </p:grpSpPr>
          <p:sp>
            <p:nvSpPr>
              <p:cNvPr id="14" name="직사각형 13"/>
              <p:cNvSpPr/>
              <p:nvPr userDrawn="1"/>
            </p:nvSpPr>
            <p:spPr>
              <a:xfrm>
                <a:off x="439173" y="0"/>
                <a:ext cx="78773" cy="1277257"/>
              </a:xfrm>
              <a:prstGeom prst="rect">
                <a:avLst/>
              </a:prstGeom>
              <a:gradFill>
                <a:gsLst>
                  <a:gs pos="0">
                    <a:srgbClr val="0A61A6"/>
                  </a:gs>
                  <a:gs pos="100000">
                    <a:srgbClr val="07447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사다리꼴 11"/>
              <p:cNvSpPr/>
              <p:nvPr userDrawn="1"/>
            </p:nvSpPr>
            <p:spPr>
              <a:xfrm rot="16200000" flipH="1">
                <a:off x="111620" y="505935"/>
                <a:ext cx="733880" cy="79200"/>
              </a:xfrm>
              <a:custGeom>
                <a:avLst/>
                <a:gdLst>
                  <a:gd name="connsiteX0" fmla="*/ 0 w 733880"/>
                  <a:gd name="connsiteY0" fmla="*/ 79200 h 79200"/>
                  <a:gd name="connsiteX1" fmla="*/ 19800 w 733880"/>
                  <a:gd name="connsiteY1" fmla="*/ 0 h 79200"/>
                  <a:gd name="connsiteX2" fmla="*/ 714080 w 733880"/>
                  <a:gd name="connsiteY2" fmla="*/ 0 h 79200"/>
                  <a:gd name="connsiteX3" fmla="*/ 733880 w 733880"/>
                  <a:gd name="connsiteY3" fmla="*/ 79200 h 79200"/>
                  <a:gd name="connsiteX4" fmla="*/ 0 w 733880"/>
                  <a:gd name="connsiteY4" fmla="*/ 79200 h 79200"/>
                  <a:gd name="connsiteX0" fmla="*/ 0 w 733880"/>
                  <a:gd name="connsiteY0" fmla="*/ 79200 h 79200"/>
                  <a:gd name="connsiteX1" fmla="*/ 19800 w 733880"/>
                  <a:gd name="connsiteY1" fmla="*/ 0 h 79200"/>
                  <a:gd name="connsiteX2" fmla="*/ 321174 w 733880"/>
                  <a:gd name="connsiteY2" fmla="*/ 0 h 79200"/>
                  <a:gd name="connsiteX3" fmla="*/ 733880 w 733880"/>
                  <a:gd name="connsiteY3" fmla="*/ 79200 h 79200"/>
                  <a:gd name="connsiteX4" fmla="*/ 0 w 733880"/>
                  <a:gd name="connsiteY4" fmla="*/ 79200 h 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880" h="79200">
                    <a:moveTo>
                      <a:pt x="0" y="79200"/>
                    </a:moveTo>
                    <a:lnTo>
                      <a:pt x="19800" y="0"/>
                    </a:lnTo>
                    <a:lnTo>
                      <a:pt x="321174" y="0"/>
                    </a:lnTo>
                    <a:lnTo>
                      <a:pt x="733880" y="79200"/>
                    </a:lnTo>
                    <a:lnTo>
                      <a:pt x="0" y="79200"/>
                    </a:lnTo>
                    <a:close/>
                  </a:path>
                </a:pathLst>
              </a:custGeom>
              <a:gradFill flip="none" rotWithShape="1">
                <a:gsLst>
                  <a:gs pos="0">
                    <a:schemeClr val="bg1">
                      <a:alpha val="37000"/>
                    </a:schemeClr>
                  </a:gs>
                  <a:gs pos="100000">
                    <a:schemeClr val="bg1">
                      <a:alpha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7" name="텍스트 개체 틀 16"/>
          <p:cNvSpPr>
            <a:spLocks noGrp="1"/>
          </p:cNvSpPr>
          <p:nvPr>
            <p:ph type="body" sz="quarter" idx="10"/>
          </p:nvPr>
        </p:nvSpPr>
        <p:spPr>
          <a:xfrm>
            <a:off x="514351" y="168281"/>
            <a:ext cx="8253248" cy="504825"/>
          </a:xfrm>
        </p:spPr>
        <p:txBody>
          <a:bodyPr>
            <a:noAutofit/>
          </a:bodyPr>
          <a:lstStyle>
            <a:lvl1pPr marL="0" indent="0">
              <a:buNone/>
              <a:defRPr sz="3200" b="1" spc="-300">
                <a:solidFill>
                  <a:srgbClr val="074477"/>
                </a:solidFill>
              </a:defRPr>
            </a:lvl1pPr>
          </a:lstStyle>
          <a:p>
            <a:pPr lvl="0"/>
            <a:r>
              <a:rPr lang="ko-KR" altLang="en-US" dirty="0" smtClean="0"/>
              <a:t>마스터 텍스트 스타일을 편집합니다</a:t>
            </a:r>
            <a:endParaRPr lang="ko-KR" altLang="en-US" dirty="0"/>
          </a:p>
        </p:txBody>
      </p:sp>
      <p:sp>
        <p:nvSpPr>
          <p:cNvPr id="11" name="슬라이드 번호 개체 틀 5"/>
          <p:cNvSpPr txBox="1">
            <a:spLocks/>
          </p:cNvSpPr>
          <p:nvPr userDrawn="1"/>
        </p:nvSpPr>
        <p:spPr>
          <a:xfrm>
            <a:off x="8768587" y="6540272"/>
            <a:ext cx="415403" cy="164575"/>
          </a:xfrm>
          <a:prstGeom prst="rect">
            <a:avLst/>
          </a:prstGeom>
          <a:noFill/>
        </p:spPr>
        <p:txBody>
          <a:bodyPr vert="horz" wrap="none" lIns="0" tIns="0" rIns="0" bIns="0" rtlCol="0" anchor="ctr" anchorCtr="0">
            <a:noAutofit/>
            <a:scene3d>
              <a:camera prst="orthographicFront"/>
              <a:lightRig rig="threePt" dir="t"/>
            </a:scene3d>
            <a:sp3d>
              <a:bevelT w="0"/>
            </a:sp3d>
          </a:bodyPr>
          <a:lstStyle>
            <a:lvl1pPr algn="ctr">
              <a:defRPr sz="1200">
                <a:solidFill>
                  <a:schemeClr val="tx1">
                    <a:lumMod val="75000"/>
                    <a:lumOff val="25000"/>
                  </a:schemeClr>
                </a:solidFill>
                <a:latin typeface="산돌고딕B" pitchFamily="50" charset="-127"/>
                <a:ea typeface="산돌고딕B" pitchFamily="50" charset="-127"/>
              </a:defRPr>
            </a:lvl1pPr>
          </a:lstStyle>
          <a:p>
            <a:pPr marL="0" marR="0" lvl="0" indent="0" algn="l" defTabSz="914354" rtl="0" eaLnBrk="1" fontAlgn="auto" latinLnBrk="1" hangingPunct="1">
              <a:lnSpc>
                <a:spcPct val="100000"/>
              </a:lnSpc>
              <a:spcBef>
                <a:spcPts val="0"/>
              </a:spcBef>
              <a:spcAft>
                <a:spcPts val="0"/>
              </a:spcAft>
              <a:buClrTx/>
              <a:buSzTx/>
              <a:buFontTx/>
              <a:buNone/>
              <a:tabLst/>
              <a:defRPr/>
            </a:pPr>
            <a:fld id="{31D0FB6C-8241-4BF1-B77E-AFC56E1836EB}" type="slidenum">
              <a:rPr kumimoji="0" lang="ko-KR" altLang="en-US" sz="1400" b="0" i="0" u="none" strike="noStrike" kern="1200" cap="none" spc="0" normalizeH="0" baseline="0" noProof="0" smtClean="0">
                <a:ln>
                  <a:noFill/>
                </a:ln>
                <a:solidFill>
                  <a:schemeClr val="tx1">
                    <a:lumMod val="75000"/>
                    <a:lumOff val="25000"/>
                  </a:schemeClr>
                </a:solidFill>
                <a:effectLst/>
                <a:uLnTx/>
                <a:uFillTx/>
                <a:latin typeface="Arial" pitchFamily="34" charset="0"/>
                <a:ea typeface="맑은 고딕" pitchFamily="50" charset="-127"/>
                <a:cs typeface="Arial" pitchFamily="34" charset="0"/>
              </a:rPr>
              <a:pPr marL="0" marR="0" lvl="0" indent="0" algn="l" defTabSz="914354" rtl="0" eaLnBrk="1" fontAlgn="auto" latinLnBrk="1" hangingPunct="1">
                <a:lnSpc>
                  <a:spcPct val="100000"/>
                </a:lnSpc>
                <a:spcBef>
                  <a:spcPts val="0"/>
                </a:spcBef>
                <a:spcAft>
                  <a:spcPts val="0"/>
                </a:spcAft>
                <a:buClrTx/>
                <a:buSzTx/>
                <a:buFontTx/>
                <a:buNone/>
                <a:tabLst/>
                <a:defRPr/>
              </a:pPr>
              <a:t>‹#›</a:t>
            </a:fld>
            <a:endParaRPr kumimoji="0" lang="ko-KR" altLang="en-US" sz="1400" b="0" i="0" u="none" strike="noStrike" kern="1200" cap="none" spc="0" normalizeH="0" baseline="0" noProof="0" dirty="0">
              <a:ln>
                <a:noFill/>
              </a:ln>
              <a:solidFill>
                <a:schemeClr val="tx1">
                  <a:lumMod val="75000"/>
                  <a:lumOff val="25000"/>
                </a:schemeClr>
              </a:solidFill>
              <a:effectLst/>
              <a:uLnTx/>
              <a:uFillTx/>
              <a:latin typeface="Arial" pitchFamily="34" charset="0"/>
              <a:ea typeface="맑은 고딕" pitchFamily="50" charset="-127"/>
              <a:cs typeface="Arial" pitchFamily="34" charset="0"/>
            </a:endParaRPr>
          </a:p>
        </p:txBody>
      </p:sp>
      <p:pic>
        <p:nvPicPr>
          <p:cNvPr id="10" name="Picture 3" descr="http://kmug.co.kr/board/data/logo/%BC%BC%C1%BE%B4%EB%B7%CE%B0%ED.jpg"/>
          <p:cNvPicPr>
            <a:picLocks noChangeAspect="1" noChangeArrowheads="1"/>
          </p:cNvPicPr>
          <p:nvPr userDrawn="1"/>
        </p:nvPicPr>
        <p:blipFill>
          <a:blip r:embed="rId3" cstate="print">
            <a:clrChange>
              <a:clrFrom>
                <a:srgbClr val="FEFEFE"/>
              </a:clrFrom>
              <a:clrTo>
                <a:srgbClr val="FEFEFE">
                  <a:alpha val="0"/>
                </a:srgbClr>
              </a:clrTo>
            </a:clrChange>
          </a:blip>
          <a:srcRect/>
          <a:stretch>
            <a:fillRect/>
          </a:stretch>
        </p:blipFill>
        <p:spPr bwMode="auto">
          <a:xfrm>
            <a:off x="500035" y="6357958"/>
            <a:ext cx="1028775" cy="428628"/>
          </a:xfrm>
          <a:prstGeom prst="rect">
            <a:avLst/>
          </a:prstGeom>
          <a:noFill/>
        </p:spPr>
      </p:pic>
    </p:spTree>
    <p:extLst>
      <p:ext uri="{BB962C8B-B14F-4D97-AF65-F5344CB8AC3E}">
        <p14:creationId xmlns:p14="http://schemas.microsoft.com/office/powerpoint/2010/main" val="39681991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DE2031F0-7878-4931-89F4-F2FCDF8188F1}" type="slidenum">
              <a:rPr lang="ko-KR" altLang="en-US"/>
              <a:pPr>
                <a:defRPr/>
              </a:pPr>
              <a:t>‹#›</a:t>
            </a:fld>
            <a:endParaRPr lang="ko-KR"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400F57F1-A03D-43F4-8752-D6BA0A6B6FBD}" type="slidenum">
              <a:rPr lang="ko-KR" altLang="en-US"/>
              <a:pPr>
                <a:defRPr/>
              </a:pPr>
              <a:t>‹#›</a:t>
            </a:fld>
            <a:endParaRPr lang="ko-KR"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pPr>
              <a:defRPr/>
            </a:pPr>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1CEC8F6E-0523-41E6-B648-4AC69A2140F3}" type="slidenum">
              <a:rPr lang="ko-KR" altLang="en-US"/>
              <a:pPr>
                <a:defRPr/>
              </a:pPr>
              <a:t>‹#›</a:t>
            </a:fld>
            <a:endParaRPr lang="ko-KR"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pPr>
              <a:defRPr/>
            </a:pPr>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A0AD28E2-AE7E-4EF4-BE5A-CC006DCB1F3A}" type="slidenum">
              <a:rPr lang="ko-KR" altLang="en-US"/>
              <a:pPr>
                <a:defRPr/>
              </a:pPr>
              <a:t>‹#›</a:t>
            </a:fld>
            <a:endParaRPr lang="ko-KR"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pPr>
              <a:defRPr/>
            </a:pPr>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963BEF6C-6A7C-4180-BDDD-F90B4141501A}" type="slidenum">
              <a:rPr lang="ko-KR" altLang="en-US"/>
              <a:pPr>
                <a:defRPr/>
              </a:pPr>
              <a:t>‹#›</a:t>
            </a:fld>
            <a:endParaRPr lang="ko-KR"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AA0EA725-425B-495A-B443-325BCC9BEDC2}" type="slidenum">
              <a:rPr lang="ko-KR" altLang="en-US"/>
              <a:pPr>
                <a:defRPr/>
              </a:pPr>
              <a:t>‹#›</a:t>
            </a:fld>
            <a:endParaRPr lang="ko-KR"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8CD6EF6-2DB3-4895-ADF6-085D41D98D61}" type="slidenum">
              <a:rPr lang="ko-KR" altLang="en-US"/>
              <a:pPr>
                <a:defRPr/>
              </a:pPr>
              <a:t>‹#›</a:t>
            </a:fld>
            <a:endParaRPr lang="ko-KR"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AF286BA9-91B7-48C3-90C8-BCE6F74BECD6}" type="slidenum">
              <a:rPr lang="ko-KR" altLang="en-US"/>
              <a:pPr>
                <a:defRPr/>
              </a:pPr>
              <a:t>‹#›</a:t>
            </a:fld>
            <a:endParaRPr lang="ko-KR"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smtClean="0">
                <a:solidFill>
                  <a:schemeClr val="tx1">
                    <a:tint val="75000"/>
                  </a:schemeClr>
                </a:solidFill>
                <a:latin typeface="+mn-lt"/>
                <a:ea typeface="+mn-ea"/>
              </a:defRPr>
            </a:lvl1pPr>
          </a:lstStyle>
          <a:p>
            <a:pPr>
              <a:defRPr/>
            </a:pPr>
            <a:fld id="{FF4B8AAE-31D6-4464-9D3B-F98E3E44D66D}" type="slidenum">
              <a:rPr lang="ko-KR" altLang="en-US" smtClean="0"/>
              <a:pPr>
                <a:defRPr/>
              </a:pPr>
              <a:t>‹#›</a:t>
            </a:fld>
            <a:endParaRPr lang="ko-KR" altLang="en-US"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74" r:id="rId12"/>
    <p:sldLayoutId id="2147483740" r:id="rId13"/>
    <p:sldLayoutId id="2147483757" r:id="rId14"/>
  </p:sldLayoutIdLst>
  <p:transition>
    <p:fade/>
  </p:transition>
  <p:hf hdr="0" ftr="0" dt="0"/>
  <p:txStyles>
    <p:titleStyle>
      <a:lvl1pPr algn="ctr" rtl="0" fontAlgn="base" latinLnBrk="1">
        <a:spcBef>
          <a:spcPct val="0"/>
        </a:spcBef>
        <a:spcAft>
          <a:spcPct val="0"/>
        </a:spcAft>
        <a:defRPr sz="4400" kern="1200">
          <a:solidFill>
            <a:schemeClr val="tx1"/>
          </a:solidFill>
          <a:latin typeface="+mj-lt"/>
          <a:ea typeface="+mj-ea"/>
          <a:cs typeface="+mj-cs"/>
        </a:defRPr>
      </a:lvl1pPr>
      <a:lvl2pPr algn="ctr" rtl="0" fontAlgn="base" latinLnBrk="1">
        <a:spcBef>
          <a:spcPct val="0"/>
        </a:spcBef>
        <a:spcAft>
          <a:spcPct val="0"/>
        </a:spcAft>
        <a:defRPr sz="4400">
          <a:solidFill>
            <a:schemeClr val="tx1"/>
          </a:solidFill>
          <a:latin typeface="맑은 고딕" pitchFamily="50" charset="-127"/>
          <a:ea typeface="맑은 고딕" pitchFamily="50" charset="-127"/>
        </a:defRPr>
      </a:lvl2pPr>
      <a:lvl3pPr algn="ctr" rtl="0" fontAlgn="base" latinLnBrk="1">
        <a:spcBef>
          <a:spcPct val="0"/>
        </a:spcBef>
        <a:spcAft>
          <a:spcPct val="0"/>
        </a:spcAft>
        <a:defRPr sz="4400">
          <a:solidFill>
            <a:schemeClr val="tx1"/>
          </a:solidFill>
          <a:latin typeface="맑은 고딕" pitchFamily="50" charset="-127"/>
          <a:ea typeface="맑은 고딕" pitchFamily="50" charset="-127"/>
        </a:defRPr>
      </a:lvl3pPr>
      <a:lvl4pPr algn="ctr" rtl="0" fontAlgn="base" latinLnBrk="1">
        <a:spcBef>
          <a:spcPct val="0"/>
        </a:spcBef>
        <a:spcAft>
          <a:spcPct val="0"/>
        </a:spcAft>
        <a:defRPr sz="4400">
          <a:solidFill>
            <a:schemeClr val="tx1"/>
          </a:solidFill>
          <a:latin typeface="맑은 고딕" pitchFamily="50" charset="-127"/>
          <a:ea typeface="맑은 고딕" pitchFamily="50" charset="-127"/>
        </a:defRPr>
      </a:lvl4pPr>
      <a:lvl5pPr algn="ctr" rtl="0" fontAlgn="base" latinLnBrk="1">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그림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2" y="0"/>
            <a:ext cx="9144000" cy="6858000"/>
          </a:xfrm>
          <a:prstGeom prst="rect">
            <a:avLst/>
          </a:prstGeom>
        </p:spPr>
      </p:pic>
      <p:pic>
        <p:nvPicPr>
          <p:cNvPr id="10" name="Picture 5" descr="C:\Documents and Settings\구영현\바탕 화면\sejong ci.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282" y="6336963"/>
            <a:ext cx="1048243" cy="339483"/>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p:cNvSpPr/>
          <p:nvPr/>
        </p:nvSpPr>
        <p:spPr>
          <a:xfrm>
            <a:off x="447195" y="2026688"/>
            <a:ext cx="8215370" cy="830997"/>
          </a:xfrm>
          <a:prstGeom prst="rect">
            <a:avLst/>
          </a:prstGeom>
        </p:spPr>
        <p:txBody>
          <a:bodyPr wrap="square">
            <a:spAutoFit/>
          </a:bodyPr>
          <a:lstStyle/>
          <a:p>
            <a:r>
              <a:rPr lang="en-US" altLang="ko-KR" sz="2400" b="1" spc="100" dirty="0" smtClean="0">
                <a:solidFill>
                  <a:srgbClr val="192761"/>
                </a:solidFill>
                <a:effectLst>
                  <a:outerShdw blurRad="38100" dist="38100" dir="2700000" algn="tl">
                    <a:srgbClr val="000000">
                      <a:alpha val="43137"/>
                    </a:srgbClr>
                  </a:outerShdw>
                </a:effectLst>
                <a:latin typeface="+mn-ea"/>
                <a:ea typeface="+mn-ea"/>
              </a:rPr>
              <a:t>An adaptive stock index trading </a:t>
            </a:r>
          </a:p>
          <a:p>
            <a:r>
              <a:rPr lang="en-US" altLang="ko-KR" sz="2400" b="1" spc="100" dirty="0" smtClean="0">
                <a:solidFill>
                  <a:srgbClr val="192761"/>
                </a:solidFill>
                <a:effectLst>
                  <a:outerShdw blurRad="38100" dist="38100" dir="2700000" algn="tl">
                    <a:srgbClr val="000000">
                      <a:alpha val="43137"/>
                    </a:srgbClr>
                  </a:outerShdw>
                </a:effectLst>
                <a:latin typeface="+mn-ea"/>
                <a:ea typeface="+mn-ea"/>
              </a:rPr>
              <a:t>decision support system</a:t>
            </a:r>
            <a:endParaRPr lang="ko-KR" altLang="en-US" sz="2400" b="1" spc="100" dirty="0">
              <a:solidFill>
                <a:srgbClr val="192761"/>
              </a:solidFill>
              <a:effectLst>
                <a:outerShdw blurRad="38100" dist="38100" dir="2700000" algn="tl">
                  <a:srgbClr val="000000">
                    <a:alpha val="43137"/>
                  </a:srgbClr>
                </a:outerShdw>
              </a:effectLst>
              <a:latin typeface="+mn-ea"/>
              <a:ea typeface="+mn-ea"/>
            </a:endParaRPr>
          </a:p>
        </p:txBody>
      </p:sp>
      <p:sp>
        <p:nvSpPr>
          <p:cNvPr id="19" name="직사각형 18"/>
          <p:cNvSpPr/>
          <p:nvPr/>
        </p:nvSpPr>
        <p:spPr>
          <a:xfrm>
            <a:off x="3424068" y="4877867"/>
            <a:ext cx="2300630" cy="369332"/>
          </a:xfrm>
          <a:prstGeom prst="rect">
            <a:avLst/>
          </a:prstGeom>
        </p:spPr>
        <p:txBody>
          <a:bodyPr wrap="none">
            <a:spAutoFit/>
          </a:bodyPr>
          <a:lstStyle/>
          <a:p>
            <a:r>
              <a:rPr lang="en-US" altLang="ko-KR" b="1" dirty="0" smtClean="0">
                <a:solidFill>
                  <a:srgbClr val="002060"/>
                </a:solidFill>
                <a:latin typeface="Times New Roman" pitchFamily="18" charset="0"/>
                <a:ea typeface="맑은 고딕" pitchFamily="50" charset="-127"/>
                <a:cs typeface="Times New Roman" pitchFamily="18" charset="0"/>
              </a:rPr>
              <a:t>2017</a:t>
            </a:r>
            <a:r>
              <a:rPr lang="ko-KR" altLang="en-US" b="1" dirty="0" smtClean="0">
                <a:solidFill>
                  <a:srgbClr val="002060"/>
                </a:solidFill>
                <a:latin typeface="Times New Roman" pitchFamily="18" charset="0"/>
                <a:ea typeface="맑은 고딕" pitchFamily="50" charset="-127"/>
                <a:cs typeface="Times New Roman" pitchFamily="18" charset="0"/>
              </a:rPr>
              <a:t>년 </a:t>
            </a:r>
            <a:r>
              <a:rPr lang="en-US" altLang="ko-KR" b="1" dirty="0" smtClean="0">
                <a:solidFill>
                  <a:srgbClr val="002060"/>
                </a:solidFill>
                <a:latin typeface="Times New Roman" pitchFamily="18" charset="0"/>
                <a:ea typeface="맑은 고딕" pitchFamily="50" charset="-127"/>
                <a:cs typeface="Times New Roman" pitchFamily="18" charset="0"/>
              </a:rPr>
              <a:t>04</a:t>
            </a:r>
            <a:r>
              <a:rPr lang="ko-KR" altLang="en-US" b="1" dirty="0" smtClean="0">
                <a:solidFill>
                  <a:srgbClr val="002060"/>
                </a:solidFill>
                <a:latin typeface="Times New Roman" pitchFamily="18" charset="0"/>
                <a:ea typeface="맑은 고딕" pitchFamily="50" charset="-127"/>
                <a:cs typeface="Times New Roman" pitchFamily="18" charset="0"/>
              </a:rPr>
              <a:t>월 </a:t>
            </a:r>
            <a:r>
              <a:rPr lang="en-US" altLang="ko-KR" b="1" dirty="0">
                <a:solidFill>
                  <a:srgbClr val="002060"/>
                </a:solidFill>
                <a:latin typeface="Times New Roman" pitchFamily="18" charset="0"/>
                <a:ea typeface="맑은 고딕" pitchFamily="50" charset="-127"/>
                <a:cs typeface="Times New Roman" pitchFamily="18" charset="0"/>
              </a:rPr>
              <a:t>0</a:t>
            </a:r>
            <a:r>
              <a:rPr lang="en-US" altLang="ko-KR" b="1" dirty="0" smtClean="0">
                <a:solidFill>
                  <a:srgbClr val="002060"/>
                </a:solidFill>
                <a:latin typeface="Times New Roman" pitchFamily="18" charset="0"/>
                <a:ea typeface="맑은 고딕" pitchFamily="50" charset="-127"/>
                <a:cs typeface="Times New Roman" pitchFamily="18" charset="0"/>
              </a:rPr>
              <a:t>5</a:t>
            </a:r>
            <a:r>
              <a:rPr lang="ko-KR" altLang="en-US" b="1" dirty="0" smtClean="0">
                <a:solidFill>
                  <a:srgbClr val="002060"/>
                </a:solidFill>
                <a:latin typeface="Times New Roman" pitchFamily="18" charset="0"/>
                <a:ea typeface="맑은 고딕" pitchFamily="50" charset="-127"/>
                <a:cs typeface="Times New Roman" pitchFamily="18" charset="0"/>
              </a:rPr>
              <a:t>일</a:t>
            </a:r>
            <a:r>
              <a:rPr lang="en-US" altLang="ko-KR" b="1" dirty="0" smtClean="0">
                <a:solidFill>
                  <a:srgbClr val="002060"/>
                </a:solidFill>
                <a:latin typeface="Times New Roman" pitchFamily="18" charset="0"/>
                <a:ea typeface="맑은 고딕" pitchFamily="50" charset="-127"/>
                <a:cs typeface="Times New Roman" pitchFamily="18" charset="0"/>
              </a:rPr>
              <a:t>(</a:t>
            </a:r>
            <a:r>
              <a:rPr lang="ko-KR" altLang="en-US" b="1" dirty="0">
                <a:solidFill>
                  <a:srgbClr val="002060"/>
                </a:solidFill>
                <a:latin typeface="Times New Roman" pitchFamily="18" charset="0"/>
                <a:ea typeface="맑은 고딕" pitchFamily="50" charset="-127"/>
                <a:cs typeface="Times New Roman" pitchFamily="18" charset="0"/>
              </a:rPr>
              <a:t>수</a:t>
            </a:r>
            <a:r>
              <a:rPr lang="en-US" altLang="ko-KR" b="1" dirty="0" smtClean="0">
                <a:solidFill>
                  <a:srgbClr val="002060"/>
                </a:solidFill>
                <a:latin typeface="Times New Roman" pitchFamily="18" charset="0"/>
                <a:ea typeface="맑은 고딕" pitchFamily="50" charset="-127"/>
                <a:cs typeface="Times New Roman" pitchFamily="18" charset="0"/>
              </a:rPr>
              <a:t>)</a:t>
            </a:r>
            <a:endParaRPr lang="ko-KR" altLang="en-US" b="1" dirty="0">
              <a:solidFill>
                <a:srgbClr val="002060"/>
              </a:solidFill>
              <a:latin typeface="Times New Roman" pitchFamily="18" charset="0"/>
              <a:ea typeface="맑은 고딕" pitchFamily="50" charset="-127"/>
              <a:cs typeface="Times New Roman" pitchFamily="18" charset="0"/>
            </a:endParaRPr>
          </a:p>
        </p:txBody>
      </p:sp>
      <p:cxnSp>
        <p:nvCxnSpPr>
          <p:cNvPr id="22" name="직선 연결선 21"/>
          <p:cNvCxnSpPr/>
          <p:nvPr/>
        </p:nvCxnSpPr>
        <p:spPr>
          <a:xfrm>
            <a:off x="1285852" y="2928934"/>
            <a:ext cx="6643734" cy="158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98410" y="4345940"/>
            <a:ext cx="3712941" cy="523220"/>
          </a:xfrm>
          <a:prstGeom prst="rect">
            <a:avLst/>
          </a:prstGeom>
          <a:noFill/>
        </p:spPr>
        <p:txBody>
          <a:bodyPr wrap="none" rtlCol="0">
            <a:spAutoFit/>
          </a:bodyPr>
          <a:lstStyle/>
          <a:p>
            <a:r>
              <a:rPr lang="en-US" altLang="ko-KR" sz="2800" b="1" dirty="0" smtClean="0">
                <a:solidFill>
                  <a:schemeClr val="tx2">
                    <a:lumMod val="75000"/>
                  </a:schemeClr>
                </a:solidFill>
                <a:latin typeface="+mn-ea"/>
                <a:ea typeface="+mn-ea"/>
              </a:rPr>
              <a:t>BIGDATA LAB </a:t>
            </a:r>
            <a:r>
              <a:rPr lang="ko-KR" altLang="en-US" sz="2800" b="1" dirty="0" smtClean="0">
                <a:solidFill>
                  <a:schemeClr val="tx2">
                    <a:lumMod val="75000"/>
                  </a:schemeClr>
                </a:solidFill>
                <a:latin typeface="+mn-ea"/>
                <a:ea typeface="+mn-ea"/>
              </a:rPr>
              <a:t>정다운</a:t>
            </a:r>
            <a:endParaRPr lang="ko-KR" altLang="en-US" sz="2800" b="1" dirty="0">
              <a:solidFill>
                <a:schemeClr val="tx2">
                  <a:lumMod val="75000"/>
                </a:schemeClr>
              </a:solidFill>
              <a:latin typeface="+mn-ea"/>
              <a:ea typeface="+mn-ea"/>
            </a:endParaRPr>
          </a:p>
        </p:txBody>
      </p:sp>
      <p:sp>
        <p:nvSpPr>
          <p:cNvPr id="9" name="직사각형 8"/>
          <p:cNvSpPr/>
          <p:nvPr/>
        </p:nvSpPr>
        <p:spPr>
          <a:xfrm>
            <a:off x="466697" y="3073020"/>
            <a:ext cx="8215370" cy="454292"/>
          </a:xfrm>
          <a:prstGeom prst="rect">
            <a:avLst/>
          </a:prstGeom>
        </p:spPr>
        <p:txBody>
          <a:bodyPr wrap="square">
            <a:spAutoFit/>
          </a:bodyPr>
          <a:lstStyle/>
          <a:p>
            <a:pPr>
              <a:lnSpc>
                <a:spcPct val="150000"/>
              </a:lnSpc>
            </a:pPr>
            <a:r>
              <a:rPr lang="en-US" altLang="ko-KR" spc="100" dirty="0" smtClean="0">
                <a:latin typeface="+mn-ea"/>
                <a:ea typeface="+mn-ea"/>
              </a:rPr>
              <a:t>Wen-</a:t>
            </a:r>
            <a:r>
              <a:rPr lang="en-US" altLang="ko-KR" spc="100" dirty="0" err="1" smtClean="0">
                <a:latin typeface="+mn-ea"/>
                <a:ea typeface="+mn-ea"/>
              </a:rPr>
              <a:t>Chyuan</a:t>
            </a:r>
            <a:r>
              <a:rPr lang="en-US" altLang="ko-KR" spc="100" dirty="0" smtClean="0">
                <a:latin typeface="+mn-ea"/>
                <a:ea typeface="+mn-ea"/>
              </a:rPr>
              <a:t> Chiang, David </a:t>
            </a:r>
            <a:r>
              <a:rPr lang="en-US" altLang="ko-KR" spc="100" dirty="0" err="1" smtClean="0">
                <a:latin typeface="+mn-ea"/>
                <a:ea typeface="+mn-ea"/>
              </a:rPr>
              <a:t>Enke</a:t>
            </a:r>
            <a:r>
              <a:rPr lang="en-US" altLang="ko-KR" spc="100" dirty="0" smtClean="0">
                <a:latin typeface="+mn-ea"/>
                <a:ea typeface="+mn-ea"/>
              </a:rPr>
              <a:t>, Tong Wu, </a:t>
            </a:r>
            <a:r>
              <a:rPr lang="en-US" altLang="ko-KR" spc="100" dirty="0" err="1" smtClean="0">
                <a:latin typeface="+mn-ea"/>
                <a:ea typeface="+mn-ea"/>
              </a:rPr>
              <a:t>Renzhong</a:t>
            </a:r>
            <a:r>
              <a:rPr lang="en-US" altLang="ko-KR" spc="100" dirty="0" smtClean="0">
                <a:latin typeface="+mn-ea"/>
                <a:ea typeface="+mn-ea"/>
              </a:rPr>
              <a:t> Wang</a:t>
            </a:r>
            <a:endParaRPr lang="ko-KR" altLang="en-US" spc="100" dirty="0">
              <a:latin typeface="+mn-ea"/>
              <a:ea typeface="+mn-ea"/>
            </a:endParaRPr>
          </a:p>
        </p:txBody>
      </p:sp>
    </p:spTree>
    <p:extLst>
      <p:ext uri="{BB962C8B-B14F-4D97-AF65-F5344CB8AC3E}">
        <p14:creationId xmlns:p14="http://schemas.microsoft.com/office/powerpoint/2010/main" val="2771586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Background(Artificial neural network)</a:t>
            </a:r>
            <a:endParaRPr lang="ko-KR" altLang="en-US" dirty="0"/>
          </a:p>
          <a:p>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en-US" altLang="ko-KR" sz="1800" dirty="0" smtClean="0"/>
          </a:p>
          <a:p>
            <a:pPr>
              <a:lnSpc>
                <a:spcPct val="150000"/>
              </a:lnSpc>
            </a:pPr>
            <a:endParaRPr lang="en-US" altLang="ko-KR" sz="1800" dirty="0"/>
          </a:p>
          <a:p>
            <a:pPr>
              <a:lnSpc>
                <a:spcPct val="150000"/>
              </a:lnSpc>
            </a:pPr>
            <a:endParaRPr lang="en-US" altLang="ko-KR" sz="1800" dirty="0" smtClean="0"/>
          </a:p>
          <a:p>
            <a:pPr>
              <a:lnSpc>
                <a:spcPct val="150000"/>
              </a:lnSpc>
            </a:pPr>
            <a:endParaRPr lang="en-US" altLang="ko-KR" sz="1800" dirty="0"/>
          </a:p>
          <a:p>
            <a:pPr marL="0" indent="0">
              <a:lnSpc>
                <a:spcPct val="150000"/>
              </a:lnSpc>
              <a:buNone/>
            </a:pPr>
            <a:endParaRPr lang="en-US" altLang="ko-KR" sz="1800" dirty="0"/>
          </a:p>
          <a:p>
            <a:pPr marL="0" indent="0">
              <a:lnSpc>
                <a:spcPct val="150000"/>
              </a:lnSpc>
              <a:buNone/>
            </a:pPr>
            <a:endParaRPr lang="en-US" altLang="ko-KR" sz="1800" dirty="0"/>
          </a:p>
          <a:p>
            <a:pPr>
              <a:lnSpc>
                <a:spcPct val="150000"/>
              </a:lnSpc>
            </a:pPr>
            <a:r>
              <a:rPr lang="en-US" altLang="ko-KR" sz="1700" dirty="0" smtClean="0"/>
              <a:t>ANN(Artificial Neural Networks)</a:t>
            </a:r>
          </a:p>
          <a:p>
            <a:pPr>
              <a:lnSpc>
                <a:spcPct val="150000"/>
              </a:lnSpc>
            </a:pPr>
            <a:r>
              <a:rPr lang="en-GB" altLang="ko-KR" sz="1700" dirty="0">
                <a:ea typeface="굴림" panose="020B0600000101010101" pitchFamily="50" charset="-127"/>
              </a:rPr>
              <a:t>An artificial neural network is composed of many artificial neurons that are linked together according to a specific network architecture. The objective of the neural network is to transform the inputs into meaningful outputs.</a:t>
            </a:r>
          </a:p>
          <a:p>
            <a:pPr>
              <a:lnSpc>
                <a:spcPct val="150000"/>
              </a:lnSpc>
            </a:pPr>
            <a:endParaRPr lang="en-US" altLang="ko-KR" sz="1800" dirty="0" smtClean="0"/>
          </a:p>
        </p:txBody>
      </p:sp>
      <p:grpSp>
        <p:nvGrpSpPr>
          <p:cNvPr id="3" name="그룹 2"/>
          <p:cNvGrpSpPr/>
          <p:nvPr/>
        </p:nvGrpSpPr>
        <p:grpSpPr>
          <a:xfrm>
            <a:off x="792163" y="1052736"/>
            <a:ext cx="7559675" cy="2743200"/>
            <a:chOff x="792163" y="2057400"/>
            <a:chExt cx="7559675" cy="2743200"/>
          </a:xfrm>
        </p:grpSpPr>
        <p:sp>
          <p:nvSpPr>
            <p:cNvPr id="5" name="Oval 3"/>
            <p:cNvSpPr>
              <a:spLocks noChangeArrowheads="1"/>
            </p:cNvSpPr>
            <p:nvPr/>
          </p:nvSpPr>
          <p:spPr bwMode="auto">
            <a:xfrm>
              <a:off x="2255838" y="2057400"/>
              <a:ext cx="457200" cy="4572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6" name="Oval 4"/>
            <p:cNvSpPr>
              <a:spLocks noChangeArrowheads="1"/>
            </p:cNvSpPr>
            <p:nvPr/>
          </p:nvSpPr>
          <p:spPr bwMode="auto">
            <a:xfrm>
              <a:off x="2255838" y="2819400"/>
              <a:ext cx="457200" cy="4572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7" name="Oval 5"/>
            <p:cNvSpPr>
              <a:spLocks noChangeArrowheads="1"/>
            </p:cNvSpPr>
            <p:nvPr/>
          </p:nvSpPr>
          <p:spPr bwMode="auto">
            <a:xfrm>
              <a:off x="2255838" y="3581400"/>
              <a:ext cx="457200" cy="4572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8" name="Oval 6"/>
            <p:cNvSpPr>
              <a:spLocks noChangeArrowheads="1"/>
            </p:cNvSpPr>
            <p:nvPr/>
          </p:nvSpPr>
          <p:spPr bwMode="auto">
            <a:xfrm>
              <a:off x="2255838" y="4343400"/>
              <a:ext cx="457200" cy="4572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9" name="Line 7"/>
            <p:cNvSpPr>
              <a:spLocks noChangeShapeType="1"/>
            </p:cNvSpPr>
            <p:nvPr/>
          </p:nvSpPr>
          <p:spPr bwMode="auto">
            <a:xfrm>
              <a:off x="2713038" y="2286000"/>
              <a:ext cx="1905000" cy="9906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0" name="Line 8"/>
            <p:cNvSpPr>
              <a:spLocks noChangeShapeType="1"/>
            </p:cNvSpPr>
            <p:nvPr/>
          </p:nvSpPr>
          <p:spPr bwMode="auto">
            <a:xfrm>
              <a:off x="2713038" y="3124200"/>
              <a:ext cx="1828800" cy="304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1" name="Line 9"/>
            <p:cNvSpPr>
              <a:spLocks noChangeShapeType="1"/>
            </p:cNvSpPr>
            <p:nvPr/>
          </p:nvSpPr>
          <p:spPr bwMode="auto">
            <a:xfrm flipV="1">
              <a:off x="2713038" y="3505200"/>
              <a:ext cx="1905000" cy="304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2" name="Line 10"/>
            <p:cNvSpPr>
              <a:spLocks noChangeShapeType="1"/>
            </p:cNvSpPr>
            <p:nvPr/>
          </p:nvSpPr>
          <p:spPr bwMode="auto">
            <a:xfrm flipV="1">
              <a:off x="2713038" y="3581400"/>
              <a:ext cx="1905000" cy="9906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3" name="Oval 11"/>
            <p:cNvSpPr>
              <a:spLocks noChangeArrowheads="1"/>
            </p:cNvSpPr>
            <p:nvPr/>
          </p:nvSpPr>
          <p:spPr bwMode="auto">
            <a:xfrm>
              <a:off x="4541838" y="3200400"/>
              <a:ext cx="457200" cy="4572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4" name="Oval 12"/>
            <p:cNvSpPr>
              <a:spLocks noChangeArrowheads="1"/>
            </p:cNvSpPr>
            <p:nvPr/>
          </p:nvSpPr>
          <p:spPr bwMode="auto">
            <a:xfrm>
              <a:off x="4541838" y="3886200"/>
              <a:ext cx="457200" cy="4572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5" name="Oval 13"/>
            <p:cNvSpPr>
              <a:spLocks noChangeArrowheads="1"/>
            </p:cNvSpPr>
            <p:nvPr/>
          </p:nvSpPr>
          <p:spPr bwMode="auto">
            <a:xfrm>
              <a:off x="4541838" y="2514600"/>
              <a:ext cx="457200" cy="4572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6" name="Line 14"/>
            <p:cNvSpPr>
              <a:spLocks noChangeShapeType="1"/>
            </p:cNvSpPr>
            <p:nvPr/>
          </p:nvSpPr>
          <p:spPr bwMode="auto">
            <a:xfrm>
              <a:off x="2636838" y="2438400"/>
              <a:ext cx="1905000" cy="4572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7" name="Line 15"/>
            <p:cNvSpPr>
              <a:spLocks noChangeShapeType="1"/>
            </p:cNvSpPr>
            <p:nvPr/>
          </p:nvSpPr>
          <p:spPr bwMode="auto">
            <a:xfrm>
              <a:off x="2560638" y="2514600"/>
              <a:ext cx="1981200" cy="1447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8" name="Line 16"/>
            <p:cNvSpPr>
              <a:spLocks noChangeShapeType="1"/>
            </p:cNvSpPr>
            <p:nvPr/>
          </p:nvSpPr>
          <p:spPr bwMode="auto">
            <a:xfrm flipV="1">
              <a:off x="2713038" y="2895600"/>
              <a:ext cx="1905000" cy="762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19" name="Line 17"/>
            <p:cNvSpPr>
              <a:spLocks noChangeShapeType="1"/>
            </p:cNvSpPr>
            <p:nvPr/>
          </p:nvSpPr>
          <p:spPr bwMode="auto">
            <a:xfrm>
              <a:off x="2713038" y="3200400"/>
              <a:ext cx="1828800" cy="914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0" name="Line 18"/>
            <p:cNvSpPr>
              <a:spLocks noChangeShapeType="1"/>
            </p:cNvSpPr>
            <p:nvPr/>
          </p:nvSpPr>
          <p:spPr bwMode="auto">
            <a:xfrm flipV="1">
              <a:off x="2713038" y="2895600"/>
              <a:ext cx="1905000" cy="7620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1" name="Line 19"/>
            <p:cNvSpPr>
              <a:spLocks noChangeShapeType="1"/>
            </p:cNvSpPr>
            <p:nvPr/>
          </p:nvSpPr>
          <p:spPr bwMode="auto">
            <a:xfrm>
              <a:off x="2713038" y="3886200"/>
              <a:ext cx="1828800" cy="304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2" name="Line 20"/>
            <p:cNvSpPr>
              <a:spLocks noChangeShapeType="1"/>
            </p:cNvSpPr>
            <p:nvPr/>
          </p:nvSpPr>
          <p:spPr bwMode="auto">
            <a:xfrm flipV="1">
              <a:off x="2636838" y="2971800"/>
              <a:ext cx="1981200" cy="15240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3" name="Line 21"/>
            <p:cNvSpPr>
              <a:spLocks noChangeShapeType="1"/>
            </p:cNvSpPr>
            <p:nvPr/>
          </p:nvSpPr>
          <p:spPr bwMode="auto">
            <a:xfrm flipV="1">
              <a:off x="2713038" y="4191000"/>
              <a:ext cx="1905000" cy="4572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4" name="Oval 22"/>
            <p:cNvSpPr>
              <a:spLocks noChangeArrowheads="1"/>
            </p:cNvSpPr>
            <p:nvPr/>
          </p:nvSpPr>
          <p:spPr bwMode="auto">
            <a:xfrm>
              <a:off x="5989638" y="3200400"/>
              <a:ext cx="457200" cy="4572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5" name="Line 23"/>
            <p:cNvSpPr>
              <a:spLocks noChangeShapeType="1"/>
            </p:cNvSpPr>
            <p:nvPr/>
          </p:nvSpPr>
          <p:spPr bwMode="auto">
            <a:xfrm>
              <a:off x="4999038" y="2819400"/>
              <a:ext cx="1066800" cy="6096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6" name="Line 24"/>
            <p:cNvSpPr>
              <a:spLocks noChangeShapeType="1"/>
            </p:cNvSpPr>
            <p:nvPr/>
          </p:nvSpPr>
          <p:spPr bwMode="auto">
            <a:xfrm>
              <a:off x="4999038" y="3429000"/>
              <a:ext cx="990600" cy="762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7" name="Line 25"/>
            <p:cNvSpPr>
              <a:spLocks noChangeShapeType="1"/>
            </p:cNvSpPr>
            <p:nvPr/>
          </p:nvSpPr>
          <p:spPr bwMode="auto">
            <a:xfrm flipV="1">
              <a:off x="4999038" y="3505200"/>
              <a:ext cx="1066800" cy="6096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8" name="Line 26"/>
            <p:cNvSpPr>
              <a:spLocks noChangeShapeType="1"/>
            </p:cNvSpPr>
            <p:nvPr/>
          </p:nvSpPr>
          <p:spPr bwMode="auto">
            <a:xfrm>
              <a:off x="6446838" y="3429000"/>
              <a:ext cx="838200" cy="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29" name="Line 27"/>
            <p:cNvSpPr>
              <a:spLocks noChangeShapeType="1"/>
            </p:cNvSpPr>
            <p:nvPr/>
          </p:nvSpPr>
          <p:spPr bwMode="auto">
            <a:xfrm>
              <a:off x="1493838" y="2209800"/>
              <a:ext cx="7620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30" name="Line 28"/>
            <p:cNvSpPr>
              <a:spLocks noChangeShapeType="1"/>
            </p:cNvSpPr>
            <p:nvPr/>
          </p:nvSpPr>
          <p:spPr bwMode="auto">
            <a:xfrm>
              <a:off x="1493838" y="3048000"/>
              <a:ext cx="7620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31" name="Line 29"/>
            <p:cNvSpPr>
              <a:spLocks noChangeShapeType="1"/>
            </p:cNvSpPr>
            <p:nvPr/>
          </p:nvSpPr>
          <p:spPr bwMode="auto">
            <a:xfrm>
              <a:off x="1493838" y="3810000"/>
              <a:ext cx="7620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32" name="Line 30"/>
            <p:cNvSpPr>
              <a:spLocks noChangeShapeType="1"/>
            </p:cNvSpPr>
            <p:nvPr/>
          </p:nvSpPr>
          <p:spPr bwMode="auto">
            <a:xfrm>
              <a:off x="1493838" y="4572000"/>
              <a:ext cx="7620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endParaRPr lang="ko-KR" altLang="en-US"/>
            </a:p>
          </p:txBody>
        </p:sp>
        <p:sp>
          <p:nvSpPr>
            <p:cNvPr id="33" name="Text Box 31"/>
            <p:cNvSpPr txBox="1">
              <a:spLocks noChangeArrowheads="1"/>
            </p:cNvSpPr>
            <p:nvPr/>
          </p:nvSpPr>
          <p:spPr bwMode="auto">
            <a:xfrm>
              <a:off x="792163" y="2895600"/>
              <a:ext cx="5492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pPr algn="l">
                <a:spcBef>
                  <a:spcPct val="50000"/>
                </a:spcBef>
              </a:pPr>
              <a:r>
                <a:rPr lang="en-GB" altLang="ko-KR">
                  <a:solidFill>
                    <a:schemeClr val="tx2"/>
                  </a:solidFill>
                  <a:ea typeface="굴림" panose="020B0600000101010101" pitchFamily="50" charset="-127"/>
                </a:rPr>
                <a:t>Inputs</a:t>
              </a:r>
            </a:p>
          </p:txBody>
        </p:sp>
        <p:sp>
          <p:nvSpPr>
            <p:cNvPr id="34" name="Text Box 32"/>
            <p:cNvSpPr txBox="1">
              <a:spLocks noChangeArrowheads="1"/>
            </p:cNvSpPr>
            <p:nvPr/>
          </p:nvSpPr>
          <p:spPr bwMode="auto">
            <a:xfrm>
              <a:off x="7132638" y="2743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GB"/>
              </a:defPPr>
              <a:lvl1pPr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a:lstStyle>
            <a:p>
              <a:pPr algn="l">
                <a:spcBef>
                  <a:spcPct val="50000"/>
                </a:spcBef>
              </a:pPr>
              <a:r>
                <a:rPr lang="en-GB" altLang="ko-KR">
                  <a:solidFill>
                    <a:schemeClr val="tx2"/>
                  </a:solidFill>
                  <a:ea typeface="굴림" panose="020B0600000101010101" pitchFamily="50" charset="-127"/>
                </a:rPr>
                <a:t>Output</a:t>
              </a:r>
            </a:p>
          </p:txBody>
        </p:sp>
      </p:grpSp>
    </p:spTree>
    <p:extLst>
      <p:ext uri="{BB962C8B-B14F-4D97-AF65-F5344CB8AC3E}">
        <p14:creationId xmlns:p14="http://schemas.microsoft.com/office/powerpoint/2010/main" val="1479187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Background(Artificial neural network)</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ANNs </a:t>
            </a:r>
            <a:r>
              <a:rPr lang="en-US" altLang="ko-KR" sz="2000" dirty="0" smtClean="0"/>
              <a:t>have become </a:t>
            </a:r>
            <a:r>
              <a:rPr lang="en-US" altLang="ko-KR" sz="2000" dirty="0"/>
              <a:t>an important tool in statistical data modeling, </a:t>
            </a:r>
            <a:r>
              <a:rPr lang="en-US" altLang="ko-KR" sz="2000" dirty="0" smtClean="0"/>
              <a:t>especially for </a:t>
            </a:r>
            <a:r>
              <a:rPr lang="en-US" altLang="ko-KR" sz="2000" dirty="0"/>
              <a:t>discovering the non-linear relationship between an input </a:t>
            </a:r>
            <a:r>
              <a:rPr lang="en-US" altLang="ko-KR" sz="2000" dirty="0" smtClean="0"/>
              <a:t>and output </a:t>
            </a:r>
            <a:r>
              <a:rPr lang="en-US" altLang="ko-KR" sz="2000" dirty="0"/>
              <a:t>dataset. </a:t>
            </a:r>
            <a:endParaRPr lang="en-US" altLang="ko-KR" sz="2000" dirty="0" smtClean="0"/>
          </a:p>
          <a:p>
            <a:endParaRPr lang="en-US" altLang="ko-KR" sz="2000" dirty="0" smtClean="0"/>
          </a:p>
          <a:p>
            <a:r>
              <a:rPr lang="en-US" altLang="ko-KR" sz="2000" dirty="0" smtClean="0"/>
              <a:t>An </a:t>
            </a:r>
            <a:r>
              <a:rPr lang="en-US" altLang="ko-KR" sz="2000" dirty="0"/>
              <a:t>ANN consists of groups of neurons that are interconnected</a:t>
            </a:r>
            <a:r>
              <a:rPr lang="en-US" altLang="ko-KR" sz="2000" dirty="0" smtClean="0"/>
              <a:t>.</a:t>
            </a:r>
          </a:p>
          <a:p>
            <a:endParaRPr lang="en-US" altLang="ko-KR" sz="2000" dirty="0"/>
          </a:p>
          <a:p>
            <a:r>
              <a:rPr lang="en-US" altLang="ko-KR" sz="2000" dirty="0"/>
              <a:t>The architecture usually includes one input layer, </a:t>
            </a:r>
            <a:r>
              <a:rPr lang="en-US" altLang="ko-KR" sz="2000" dirty="0" smtClean="0"/>
              <a:t>one or </a:t>
            </a:r>
            <a:r>
              <a:rPr lang="en-US" altLang="ko-KR" sz="2000" dirty="0"/>
              <a:t>more hidden layers, and an output layer. </a:t>
            </a:r>
            <a:endParaRPr lang="en-US" altLang="ko-KR" sz="2000" dirty="0" smtClean="0"/>
          </a:p>
          <a:p>
            <a:endParaRPr lang="en-US" altLang="ko-KR" sz="2000" dirty="0" smtClean="0"/>
          </a:p>
          <a:p>
            <a:r>
              <a:rPr lang="en-US" altLang="ko-KR" sz="2000" dirty="0" smtClean="0"/>
              <a:t>The </a:t>
            </a:r>
            <a:r>
              <a:rPr lang="en-US" altLang="ko-KR" sz="2000" dirty="0"/>
              <a:t>ANN updates </a:t>
            </a:r>
            <a:r>
              <a:rPr lang="en-US" altLang="ko-KR" sz="2000" dirty="0" smtClean="0"/>
              <a:t>its interconnection </a:t>
            </a:r>
            <a:r>
              <a:rPr lang="en-US" altLang="ko-KR" sz="2000" dirty="0"/>
              <a:t>weights toward optimization by processing the </a:t>
            </a:r>
            <a:r>
              <a:rPr lang="en-US" altLang="ko-KR" sz="2000" dirty="0" smtClean="0"/>
              <a:t>inflow of </a:t>
            </a:r>
            <a:r>
              <a:rPr lang="en-US" altLang="ko-KR" sz="2000" dirty="0"/>
              <a:t>data and the computation of an output.</a:t>
            </a:r>
            <a:endParaRPr kumimoji="0" lang="en-US" altLang="ko-KR" sz="2000" dirty="0" smtClean="0"/>
          </a:p>
        </p:txBody>
      </p:sp>
    </p:spTree>
    <p:extLst>
      <p:ext uri="{BB962C8B-B14F-4D97-AF65-F5344CB8AC3E}">
        <p14:creationId xmlns:p14="http://schemas.microsoft.com/office/powerpoint/2010/main" val="2660943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Background(Particle swarm optimization)</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Particle swarm optimization (PSO) is a computation </a:t>
            </a:r>
            <a:r>
              <a:rPr lang="en-US" altLang="ko-KR" sz="2000" dirty="0" smtClean="0"/>
              <a:t>method that optimizes </a:t>
            </a:r>
            <a:r>
              <a:rPr lang="en-US" altLang="ko-KR" sz="2000" dirty="0"/>
              <a:t>a problem by improving a candidate solution </a:t>
            </a:r>
            <a:r>
              <a:rPr lang="en-US" altLang="ko-KR" sz="2000" dirty="0" smtClean="0"/>
              <a:t>iteratively based </a:t>
            </a:r>
            <a:r>
              <a:rPr lang="en-US" altLang="ko-KR" sz="2000" dirty="0"/>
              <a:t>on a fitness measurement function</a:t>
            </a:r>
            <a:r>
              <a:rPr lang="en-US" altLang="ko-KR" sz="2000" dirty="0" smtClean="0"/>
              <a:t>.</a:t>
            </a:r>
          </a:p>
          <a:p>
            <a:endParaRPr lang="en-US" altLang="ko-KR" sz="2000" dirty="0"/>
          </a:p>
          <a:p>
            <a:r>
              <a:rPr lang="en-US" altLang="ko-KR" sz="2000" dirty="0"/>
              <a:t>PSO can be used together with artificial neural networks for </a:t>
            </a:r>
            <a:r>
              <a:rPr lang="en-US" altLang="ko-KR" sz="2000" dirty="0" smtClean="0"/>
              <a:t>initializing the weights and training </a:t>
            </a:r>
            <a:r>
              <a:rPr lang="en-US" altLang="ko-KR" sz="2000" dirty="0"/>
              <a:t>the </a:t>
            </a:r>
            <a:r>
              <a:rPr lang="en-US" altLang="ko-KR" sz="2000" dirty="0" smtClean="0"/>
              <a:t>network.</a:t>
            </a:r>
          </a:p>
          <a:p>
            <a:endParaRPr lang="en-US" altLang="ko-KR" sz="2000" dirty="0" smtClean="0"/>
          </a:p>
          <a:p>
            <a:r>
              <a:rPr lang="en-US" altLang="ko-KR" sz="2000" dirty="0"/>
              <a:t>In the former case, PSO is used to </a:t>
            </a:r>
            <a:r>
              <a:rPr lang="en-US" altLang="ko-KR" sz="2000" dirty="0" smtClean="0"/>
              <a:t>pre-train a </a:t>
            </a:r>
            <a:r>
              <a:rPr lang="en-US" altLang="ko-KR" sz="2000" dirty="0"/>
              <a:t>neural network to arrive at an optimum initial set of </a:t>
            </a:r>
            <a:r>
              <a:rPr lang="en-US" altLang="ko-KR" sz="2000" dirty="0" smtClean="0"/>
              <a:t>network weights</a:t>
            </a:r>
            <a:r>
              <a:rPr lang="en-US" altLang="ko-KR" sz="2000" dirty="0"/>
              <a:t>.</a:t>
            </a:r>
            <a:endParaRPr kumimoji="0" lang="en-US" altLang="ko-KR" sz="2000" dirty="0" smtClean="0"/>
          </a:p>
        </p:txBody>
      </p:sp>
    </p:spTree>
    <p:extLst>
      <p:ext uri="{BB962C8B-B14F-4D97-AF65-F5344CB8AC3E}">
        <p14:creationId xmlns:p14="http://schemas.microsoft.com/office/powerpoint/2010/main" val="3633671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System overview</a:t>
            </a:r>
            <a:endParaRPr lang="ko-KR" altLang="en-US" dirty="0"/>
          </a:p>
        </p:txBody>
      </p:sp>
      <p:pic>
        <p:nvPicPr>
          <p:cNvPr id="4" name="그림 3"/>
          <p:cNvPicPr>
            <a:picLocks noChangeAspect="1"/>
          </p:cNvPicPr>
          <p:nvPr/>
        </p:nvPicPr>
        <p:blipFill>
          <a:blip r:embed="rId3"/>
          <a:stretch>
            <a:fillRect/>
          </a:stretch>
        </p:blipFill>
        <p:spPr>
          <a:xfrm>
            <a:off x="885825" y="857250"/>
            <a:ext cx="7372350" cy="5143500"/>
          </a:xfrm>
          <a:prstGeom prst="rect">
            <a:avLst/>
          </a:prstGeom>
        </p:spPr>
      </p:pic>
    </p:spTree>
    <p:extLst>
      <p:ext uri="{BB962C8B-B14F-4D97-AF65-F5344CB8AC3E}">
        <p14:creationId xmlns:p14="http://schemas.microsoft.com/office/powerpoint/2010/main" val="3086015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System overview</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An adaptive stock direction prediction system has been </a:t>
            </a:r>
            <a:r>
              <a:rPr lang="en-US" altLang="ko-KR" sz="2000" dirty="0" smtClean="0"/>
              <a:t>developed in </a:t>
            </a:r>
            <a:r>
              <a:rPr lang="en-US" altLang="ko-KR" sz="2000" dirty="0"/>
              <a:t>this paper</a:t>
            </a:r>
            <a:r>
              <a:rPr lang="en-US" altLang="ko-KR" sz="2000" dirty="0" smtClean="0"/>
              <a:t>.</a:t>
            </a:r>
          </a:p>
          <a:p>
            <a:endParaRPr lang="en-US" altLang="ko-KR" sz="2000" dirty="0" smtClean="0"/>
          </a:p>
          <a:p>
            <a:r>
              <a:rPr lang="en-US" altLang="ko-KR" sz="2000" dirty="0"/>
              <a:t>The system utilizes an artificial neural </a:t>
            </a:r>
            <a:r>
              <a:rPr lang="en-US" altLang="ko-KR" sz="2000" dirty="0" smtClean="0"/>
              <a:t>network to </a:t>
            </a:r>
            <a:r>
              <a:rPr lang="en-US" altLang="ko-KR" sz="2000" dirty="0"/>
              <a:t>forecast the movement of future stock prices</a:t>
            </a:r>
            <a:r>
              <a:rPr lang="en-US" altLang="ko-KR" sz="2000" dirty="0" smtClean="0"/>
              <a:t>.</a:t>
            </a:r>
          </a:p>
          <a:p>
            <a:endParaRPr lang="en-US" altLang="ko-KR" sz="2000" dirty="0" smtClean="0"/>
          </a:p>
          <a:p>
            <a:r>
              <a:rPr lang="en-US" altLang="ko-KR" sz="2000" dirty="0"/>
              <a:t>Direction </a:t>
            </a:r>
            <a:r>
              <a:rPr lang="en-US" altLang="ko-KR" sz="2000" dirty="0" smtClean="0"/>
              <a:t>information is </a:t>
            </a:r>
            <a:r>
              <a:rPr lang="en-US" altLang="ko-KR" sz="2000" dirty="0"/>
              <a:t>then used as trading signal in order to assist users </a:t>
            </a:r>
            <a:r>
              <a:rPr lang="en-US" altLang="ko-KR" sz="2000" dirty="0" smtClean="0"/>
              <a:t>in making </a:t>
            </a:r>
            <a:r>
              <a:rPr lang="en-US" altLang="ko-KR" sz="2000" dirty="0"/>
              <a:t>trading decisions. </a:t>
            </a:r>
            <a:endParaRPr lang="en-US" altLang="ko-KR" sz="2000" dirty="0" smtClean="0"/>
          </a:p>
          <a:p>
            <a:endParaRPr lang="en-US" altLang="ko-KR" sz="2000" dirty="0" smtClean="0"/>
          </a:p>
          <a:p>
            <a:r>
              <a:rPr lang="en-US" altLang="ko-KR" sz="2000" dirty="0" smtClean="0"/>
              <a:t>The </a:t>
            </a:r>
            <a:r>
              <a:rPr lang="en-US" altLang="ko-KR" sz="2000" dirty="0"/>
              <a:t>output from the neural network </a:t>
            </a:r>
            <a:r>
              <a:rPr lang="en-US" altLang="ko-KR" sz="2000" dirty="0" smtClean="0"/>
              <a:t>will be </a:t>
            </a:r>
            <a:r>
              <a:rPr lang="en-US" altLang="ko-KR" sz="2000" dirty="0"/>
              <a:t>standardized between zero and </a:t>
            </a:r>
            <a:r>
              <a:rPr lang="en-US" altLang="ko-KR" sz="2000" dirty="0" smtClean="0"/>
              <a:t>one.</a:t>
            </a:r>
            <a:endParaRPr kumimoji="0" lang="en-US" altLang="ko-KR" sz="2000" dirty="0" smtClean="0"/>
          </a:p>
        </p:txBody>
      </p:sp>
    </p:spTree>
    <p:extLst>
      <p:ext uri="{BB962C8B-B14F-4D97-AF65-F5344CB8AC3E}">
        <p14:creationId xmlns:p14="http://schemas.microsoft.com/office/powerpoint/2010/main" val="1153550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Forecasting methodology(adaptive methodology)</a:t>
            </a:r>
            <a:endParaRPr lang="ko-KR" altLang="en-US" dirty="0"/>
          </a:p>
        </p:txBody>
      </p:sp>
      <p:pic>
        <p:nvPicPr>
          <p:cNvPr id="4" name="그림 3"/>
          <p:cNvPicPr>
            <a:picLocks noChangeAspect="1"/>
          </p:cNvPicPr>
          <p:nvPr/>
        </p:nvPicPr>
        <p:blipFill>
          <a:blip r:embed="rId3"/>
          <a:stretch>
            <a:fillRect/>
          </a:stretch>
        </p:blipFill>
        <p:spPr>
          <a:xfrm>
            <a:off x="1295400" y="2309812"/>
            <a:ext cx="6553200" cy="2238375"/>
          </a:xfrm>
          <a:prstGeom prst="rect">
            <a:avLst/>
          </a:prstGeom>
        </p:spPr>
      </p:pic>
    </p:spTree>
    <p:extLst>
      <p:ext uri="{BB962C8B-B14F-4D97-AF65-F5344CB8AC3E}">
        <p14:creationId xmlns:p14="http://schemas.microsoft.com/office/powerpoint/2010/main" val="206600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Forecasting methodology(adaptive methodology)</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The accuracy of the prediction and network performance </a:t>
            </a:r>
            <a:r>
              <a:rPr lang="en-US" altLang="ko-KR" sz="2000" dirty="0" smtClean="0"/>
              <a:t>are greatly </a:t>
            </a:r>
            <a:r>
              <a:rPr lang="en-US" altLang="ko-KR" sz="2000" dirty="0"/>
              <a:t>impacted by the selection of the inputs for the </a:t>
            </a:r>
            <a:r>
              <a:rPr lang="en-US" altLang="ko-KR" sz="2000" dirty="0" smtClean="0"/>
              <a:t>neural network.</a:t>
            </a:r>
          </a:p>
          <a:p>
            <a:endParaRPr lang="en-US" altLang="ko-KR" sz="2000" dirty="0" smtClean="0"/>
          </a:p>
          <a:p>
            <a:r>
              <a:rPr lang="en-US" altLang="ko-KR" sz="2000" dirty="0"/>
              <a:t>Initially, a general model was developed to describe </a:t>
            </a:r>
            <a:r>
              <a:rPr lang="en-US" altLang="ko-KR" sz="2000" dirty="0" smtClean="0"/>
              <a:t>the relationship </a:t>
            </a:r>
            <a:r>
              <a:rPr lang="en-US" altLang="ko-KR" sz="2000" dirty="0"/>
              <a:t>among stock index variables. </a:t>
            </a:r>
            <a:endParaRPr lang="en-US" altLang="ko-KR" sz="2000" dirty="0" smtClean="0"/>
          </a:p>
          <a:p>
            <a:endParaRPr lang="en-US" altLang="ko-KR" sz="2000" dirty="0" smtClean="0"/>
          </a:p>
          <a:p>
            <a:r>
              <a:rPr lang="en-US" altLang="ko-KR" sz="2000" dirty="0" smtClean="0"/>
              <a:t>Principal component analysis</a:t>
            </a:r>
            <a:r>
              <a:rPr lang="en-US" altLang="ko-KR" sz="2000" dirty="0"/>
              <a:t>, genetic algorithms, and decision trees are widely used </a:t>
            </a:r>
            <a:r>
              <a:rPr lang="en-US" altLang="ko-KR" sz="2000" dirty="0" smtClean="0"/>
              <a:t>for filtering </a:t>
            </a:r>
            <a:r>
              <a:rPr lang="en-US" altLang="ko-KR" sz="2000" dirty="0"/>
              <a:t>representative variables</a:t>
            </a:r>
            <a:r>
              <a:rPr lang="en-US" altLang="ko-KR" sz="2000" dirty="0" smtClean="0"/>
              <a:t>.</a:t>
            </a:r>
          </a:p>
        </p:txBody>
      </p:sp>
    </p:spTree>
    <p:extLst>
      <p:ext uri="{BB962C8B-B14F-4D97-AF65-F5344CB8AC3E}">
        <p14:creationId xmlns:p14="http://schemas.microsoft.com/office/powerpoint/2010/main" val="193881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Forecasting methodology(adaptive methodology)</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Therefore, in the proposed system, the final </a:t>
            </a:r>
            <a:r>
              <a:rPr lang="en-US" altLang="ko-KR" sz="1800" dirty="0" smtClean="0"/>
              <a:t>prediction model </a:t>
            </a:r>
            <a:r>
              <a:rPr lang="en-US" altLang="ko-KR" sz="1800" dirty="0"/>
              <a:t>will vary for each individual stock index. </a:t>
            </a:r>
            <a:endParaRPr lang="en-US" altLang="ko-KR" sz="1800" dirty="0" smtClean="0"/>
          </a:p>
          <a:p>
            <a:endParaRPr lang="en-US" altLang="ko-KR" sz="1800" dirty="0"/>
          </a:p>
          <a:p>
            <a:r>
              <a:rPr lang="en-US" altLang="ko-KR" sz="1800" dirty="0"/>
              <a:t>Inputs will be selected from a group of potential variables provided by experts</a:t>
            </a:r>
            <a:r>
              <a:rPr lang="en-US" altLang="ko-KR" sz="1800" dirty="0" smtClean="0"/>
              <a:t>.</a:t>
            </a:r>
          </a:p>
          <a:p>
            <a:endParaRPr lang="en-US" altLang="ko-KR" sz="1800" dirty="0"/>
          </a:p>
          <a:p>
            <a:r>
              <a:rPr lang="en-US" altLang="ko-KR" sz="1800" dirty="0"/>
              <a:t>Some network parameters may also vary in different cases, </a:t>
            </a:r>
            <a:r>
              <a:rPr lang="en-US" altLang="ko-KR" sz="1800" dirty="0" smtClean="0"/>
              <a:t>such as </a:t>
            </a:r>
            <a:r>
              <a:rPr lang="en-US" altLang="ko-KR" sz="1800" dirty="0"/>
              <a:t>the learning rate, maximum epochs, or the learning time frame</a:t>
            </a:r>
            <a:r>
              <a:rPr lang="en-US" altLang="ko-KR" sz="1800" dirty="0" smtClean="0"/>
              <a:t>.</a:t>
            </a:r>
          </a:p>
          <a:p>
            <a:endParaRPr kumimoji="0" lang="en-US" altLang="ko-KR" sz="1800" dirty="0"/>
          </a:p>
          <a:p>
            <a:r>
              <a:rPr lang="en-US" altLang="ko-KR" sz="1800" dirty="0"/>
              <a:t>The software determines the selection of variables as shown.</a:t>
            </a:r>
            <a:endParaRPr kumimoji="0" lang="en-US" altLang="ko-KR" sz="1800" dirty="0"/>
          </a:p>
        </p:txBody>
      </p:sp>
    </p:spTree>
    <p:extLst>
      <p:ext uri="{BB962C8B-B14F-4D97-AF65-F5344CB8AC3E}">
        <p14:creationId xmlns:p14="http://schemas.microsoft.com/office/powerpoint/2010/main" val="223084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Forecasting methodology(adaptive methodology)</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With N potential variables, the different possible combination of inputs for the neural network will reach 2 N -1, which can be a huge number with increasing N</a:t>
            </a:r>
            <a:r>
              <a:rPr lang="en-US" altLang="ko-KR" sz="1800" dirty="0" smtClean="0"/>
              <a:t>.</a:t>
            </a:r>
          </a:p>
          <a:p>
            <a:endParaRPr lang="en-US" altLang="ko-KR" sz="1800" dirty="0" smtClean="0"/>
          </a:p>
          <a:p>
            <a:r>
              <a:rPr lang="en-US" altLang="ko-KR" sz="1800" dirty="0" smtClean="0"/>
              <a:t>Based on a number of experiments we conducted in our research, we find that most of the best performing models have five variables or less.</a:t>
            </a:r>
          </a:p>
          <a:p>
            <a:endParaRPr lang="en-US" altLang="ko-KR" sz="1800" dirty="0" smtClean="0"/>
          </a:p>
          <a:p>
            <a:r>
              <a:rPr lang="en-US" altLang="ko-KR" sz="1800" dirty="0" smtClean="0"/>
              <a:t>As a result, we set the maximum number of the inputs for the neural network at five, such that the number of combination for inputs can be reduce to the following, where N is the number of potential variables.</a:t>
            </a:r>
            <a:endParaRPr kumimoji="0" lang="en-US" altLang="ko-KR" sz="1800" dirty="0"/>
          </a:p>
        </p:txBody>
      </p:sp>
      <p:pic>
        <p:nvPicPr>
          <p:cNvPr id="3" name="그림 2"/>
          <p:cNvPicPr>
            <a:picLocks noChangeAspect="1"/>
          </p:cNvPicPr>
          <p:nvPr/>
        </p:nvPicPr>
        <p:blipFill>
          <a:blip r:embed="rId3"/>
          <a:stretch>
            <a:fillRect/>
          </a:stretch>
        </p:blipFill>
        <p:spPr>
          <a:xfrm>
            <a:off x="1347787" y="4365104"/>
            <a:ext cx="6448425" cy="457200"/>
          </a:xfrm>
          <a:prstGeom prst="rect">
            <a:avLst/>
          </a:prstGeom>
        </p:spPr>
      </p:pic>
    </p:spTree>
    <p:extLst>
      <p:ext uri="{BB962C8B-B14F-4D97-AF65-F5344CB8AC3E}">
        <p14:creationId xmlns:p14="http://schemas.microsoft.com/office/powerpoint/2010/main" val="1688384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System architecture</a:t>
            </a:r>
            <a:endParaRPr lang="ko-KR" altLang="en-US" dirty="0"/>
          </a:p>
        </p:txBody>
      </p:sp>
      <p:pic>
        <p:nvPicPr>
          <p:cNvPr id="4" name="그림 3"/>
          <p:cNvPicPr>
            <a:picLocks noChangeAspect="1"/>
          </p:cNvPicPr>
          <p:nvPr/>
        </p:nvPicPr>
        <p:blipFill>
          <a:blip r:embed="rId3"/>
          <a:stretch>
            <a:fillRect/>
          </a:stretch>
        </p:blipFill>
        <p:spPr>
          <a:xfrm>
            <a:off x="95250" y="919162"/>
            <a:ext cx="8953500" cy="5019675"/>
          </a:xfrm>
          <a:prstGeom prst="rect">
            <a:avLst/>
          </a:prstGeom>
        </p:spPr>
      </p:pic>
    </p:spTree>
    <p:extLst>
      <p:ext uri="{BB962C8B-B14F-4D97-AF65-F5344CB8AC3E}">
        <p14:creationId xmlns:p14="http://schemas.microsoft.com/office/powerpoint/2010/main" val="2382808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Contents</a:t>
            </a:r>
            <a:endParaRPr lang="ko-KR" altLang="en-US" dirty="0"/>
          </a:p>
        </p:txBody>
      </p:sp>
      <p:sp>
        <p:nvSpPr>
          <p:cNvPr id="5" name="내용 개체 틀 2"/>
          <p:cNvSpPr txBox="1">
            <a:spLocks/>
          </p:cNvSpPr>
          <p:nvPr/>
        </p:nvSpPr>
        <p:spPr>
          <a:xfrm>
            <a:off x="457200" y="1166019"/>
            <a:ext cx="8229600" cy="4525963"/>
          </a:xfrm>
          <a:prstGeom prst="rect">
            <a:avLst/>
          </a:prstGeom>
        </p:spPr>
        <p:txBody>
          <a:bodyPr>
            <a:no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kumimoji="0" lang="en-US" altLang="ko-KR" sz="1600" dirty="0" smtClean="0"/>
              <a:t>Information</a:t>
            </a:r>
          </a:p>
          <a:p>
            <a:pPr>
              <a:lnSpc>
                <a:spcPct val="170000"/>
              </a:lnSpc>
            </a:pPr>
            <a:r>
              <a:rPr lang="en-US" altLang="ko-KR" sz="1600" dirty="0" smtClean="0"/>
              <a:t>Concepts</a:t>
            </a:r>
            <a:endParaRPr kumimoji="0" lang="en-US" altLang="ko-KR" sz="1600" dirty="0" smtClean="0"/>
          </a:p>
          <a:p>
            <a:pPr>
              <a:lnSpc>
                <a:spcPct val="170000"/>
              </a:lnSpc>
            </a:pPr>
            <a:r>
              <a:rPr kumimoji="0" lang="en-US" altLang="ko-KR" sz="1600" dirty="0" smtClean="0"/>
              <a:t>Introduction</a:t>
            </a:r>
          </a:p>
          <a:p>
            <a:pPr>
              <a:lnSpc>
                <a:spcPct val="170000"/>
              </a:lnSpc>
            </a:pPr>
            <a:r>
              <a:rPr lang="en-US" altLang="ko-KR" sz="1600" dirty="0" smtClean="0"/>
              <a:t>Background</a:t>
            </a:r>
            <a:endParaRPr lang="ko-KR" altLang="en-US" sz="1600" dirty="0"/>
          </a:p>
          <a:p>
            <a:pPr>
              <a:lnSpc>
                <a:spcPct val="170000"/>
              </a:lnSpc>
            </a:pPr>
            <a:r>
              <a:rPr kumimoji="0" lang="en-US" altLang="ko-KR" sz="1600" dirty="0" smtClean="0"/>
              <a:t>System overview</a:t>
            </a:r>
          </a:p>
          <a:p>
            <a:pPr>
              <a:lnSpc>
                <a:spcPct val="170000"/>
              </a:lnSpc>
            </a:pPr>
            <a:r>
              <a:rPr kumimoji="0" lang="en-US" altLang="ko-KR" sz="1600" dirty="0" smtClean="0"/>
              <a:t>System architecture</a:t>
            </a:r>
          </a:p>
          <a:p>
            <a:pPr>
              <a:lnSpc>
                <a:spcPct val="170000"/>
              </a:lnSpc>
            </a:pPr>
            <a:r>
              <a:rPr kumimoji="0" lang="en-US" altLang="ko-KR" sz="1600" dirty="0" smtClean="0"/>
              <a:t>Independent variables</a:t>
            </a:r>
          </a:p>
          <a:p>
            <a:pPr>
              <a:lnSpc>
                <a:spcPct val="170000"/>
              </a:lnSpc>
            </a:pPr>
            <a:r>
              <a:rPr kumimoji="0" lang="en-US" altLang="ko-KR" sz="1600" dirty="0" smtClean="0"/>
              <a:t>Experimental results</a:t>
            </a:r>
          </a:p>
          <a:p>
            <a:pPr>
              <a:lnSpc>
                <a:spcPct val="170000"/>
              </a:lnSpc>
            </a:pPr>
            <a:r>
              <a:rPr kumimoji="0" lang="en-US" altLang="ko-KR" sz="1600" dirty="0" smtClean="0"/>
              <a:t>Conclusion</a:t>
            </a:r>
          </a:p>
        </p:txBody>
      </p:sp>
    </p:spTree>
    <p:extLst>
      <p:ext uri="{BB962C8B-B14F-4D97-AF65-F5344CB8AC3E}">
        <p14:creationId xmlns:p14="http://schemas.microsoft.com/office/powerpoint/2010/main" val="252749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System </a:t>
            </a:r>
            <a:r>
              <a:rPr lang="en-US" altLang="ko-KR" dirty="0" smtClean="0"/>
              <a:t>architecture(Data preprocessor)</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The first module in the system architecture is the data </a:t>
            </a:r>
            <a:r>
              <a:rPr lang="en-US" altLang="ko-KR" sz="1800" dirty="0" smtClean="0"/>
              <a:t>preprocessor, which </a:t>
            </a:r>
            <a:r>
              <a:rPr lang="en-US" altLang="ko-KR" sz="1800" dirty="0"/>
              <a:t>normalizes the input data between the range of </a:t>
            </a:r>
            <a:r>
              <a:rPr lang="en-US" altLang="ko-KR" sz="1800" dirty="0" smtClean="0"/>
              <a:t>0 and 1.</a:t>
            </a:r>
          </a:p>
          <a:p>
            <a:endParaRPr lang="en-US" altLang="ko-KR" sz="1800" dirty="0" smtClean="0"/>
          </a:p>
          <a:p>
            <a:r>
              <a:rPr lang="en-US" altLang="ko-KR" sz="1800" dirty="0" smtClean="0"/>
              <a:t>where </a:t>
            </a:r>
            <a:r>
              <a:rPr lang="en-US" altLang="ko-KR" sz="1800" i="1" dirty="0"/>
              <a:t>V </a:t>
            </a:r>
            <a:r>
              <a:rPr lang="en-US" altLang="ko-KR" sz="1800" i="1" dirty="0" err="1"/>
              <a:t>i</a:t>
            </a:r>
            <a:r>
              <a:rPr lang="en-US" altLang="ko-KR" sz="1800" i="1" dirty="0"/>
              <a:t> </a:t>
            </a:r>
            <a:r>
              <a:rPr lang="en-US" altLang="ko-KR" sz="1800" i="1" dirty="0" smtClean="0"/>
              <a:t> </a:t>
            </a:r>
            <a:r>
              <a:rPr lang="en-US" altLang="ko-KR" sz="1800" dirty="0" smtClean="0"/>
              <a:t>is </a:t>
            </a:r>
            <a:r>
              <a:rPr lang="en-US" altLang="ko-KR" sz="1800" dirty="0"/>
              <a:t>the raw data, while </a:t>
            </a:r>
            <a:r>
              <a:rPr lang="en-US" altLang="ko-KR" sz="1800" i="1" dirty="0"/>
              <a:t>V min </a:t>
            </a:r>
            <a:r>
              <a:rPr lang="en-US" altLang="ko-KR" sz="1800" dirty="0"/>
              <a:t>and </a:t>
            </a:r>
            <a:r>
              <a:rPr lang="en-US" altLang="ko-KR" sz="1800" i="1" dirty="0"/>
              <a:t>V max </a:t>
            </a:r>
            <a:r>
              <a:rPr lang="en-US" altLang="ko-KR" sz="1800" dirty="0"/>
              <a:t>are the </a:t>
            </a:r>
            <a:r>
              <a:rPr lang="en-US" altLang="ko-KR" sz="1800" dirty="0" smtClean="0"/>
              <a:t>minimum value </a:t>
            </a:r>
            <a:r>
              <a:rPr lang="en-US" altLang="ko-KR" sz="1800" dirty="0"/>
              <a:t>and maximum value among the data, respectively. </a:t>
            </a:r>
            <a:r>
              <a:rPr lang="en-US" altLang="ko-KR" sz="1800" i="1" dirty="0"/>
              <a:t>V n </a:t>
            </a:r>
            <a:r>
              <a:rPr lang="en-US" altLang="ko-KR" sz="1800" dirty="0" smtClean="0"/>
              <a:t>represents the </a:t>
            </a:r>
            <a:r>
              <a:rPr lang="en-US" altLang="ko-KR" sz="1800" dirty="0"/>
              <a:t>value after normalization.</a:t>
            </a:r>
            <a:endParaRPr kumimoji="0" lang="en-US" altLang="ko-KR" sz="1800" dirty="0"/>
          </a:p>
        </p:txBody>
      </p:sp>
      <p:pic>
        <p:nvPicPr>
          <p:cNvPr id="5" name="그림 4"/>
          <p:cNvPicPr>
            <a:picLocks noChangeAspect="1"/>
          </p:cNvPicPr>
          <p:nvPr/>
        </p:nvPicPr>
        <p:blipFill>
          <a:blip r:embed="rId3"/>
          <a:stretch>
            <a:fillRect/>
          </a:stretch>
        </p:blipFill>
        <p:spPr>
          <a:xfrm>
            <a:off x="1328737" y="3356992"/>
            <a:ext cx="6486525" cy="723900"/>
          </a:xfrm>
          <a:prstGeom prst="rect">
            <a:avLst/>
          </a:prstGeom>
        </p:spPr>
      </p:pic>
    </p:spTree>
    <p:extLst>
      <p:ext uri="{BB962C8B-B14F-4D97-AF65-F5344CB8AC3E}">
        <p14:creationId xmlns:p14="http://schemas.microsoft.com/office/powerpoint/2010/main" val="207183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System </a:t>
            </a:r>
            <a:r>
              <a:rPr lang="en-US" altLang="ko-KR" dirty="0" smtClean="0"/>
              <a:t>architecture</a:t>
            </a:r>
            <a:r>
              <a:rPr lang="en-US" altLang="ko-KR" sz="2000" dirty="0" smtClean="0"/>
              <a:t>(Particle swarm in neural network initialization module)</a:t>
            </a:r>
            <a:endParaRPr lang="ko-KR" altLang="en-US" sz="2000"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In order to improve the efficiency, the particle swarm algorithm has been adopted in this module.</a:t>
            </a:r>
          </a:p>
          <a:p>
            <a:endParaRPr lang="en-US" altLang="ko-KR" sz="2000" dirty="0"/>
          </a:p>
          <a:p>
            <a:r>
              <a:rPr lang="en-US" altLang="ko-KR" sz="2000" dirty="0"/>
              <a:t>The particle swarm algorithm has a larger searching space, which will help the neural network avoid the local optimal.</a:t>
            </a:r>
          </a:p>
          <a:p>
            <a:endParaRPr lang="en-US" altLang="ko-KR" sz="2000" dirty="0"/>
          </a:p>
          <a:p>
            <a:r>
              <a:rPr lang="en-US" altLang="ko-KR" sz="2000" dirty="0"/>
              <a:t>The output of the particle swarm optimization will be used as the initial weights for the neural network.</a:t>
            </a:r>
            <a:endParaRPr kumimoji="0" lang="en-US" altLang="ko-KR" sz="2000" dirty="0"/>
          </a:p>
        </p:txBody>
      </p:sp>
    </p:spTree>
    <p:extLst>
      <p:ext uri="{BB962C8B-B14F-4D97-AF65-F5344CB8AC3E}">
        <p14:creationId xmlns:p14="http://schemas.microsoft.com/office/powerpoint/2010/main" val="89345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System </a:t>
            </a:r>
            <a:r>
              <a:rPr lang="en-US" altLang="ko-KR" dirty="0" smtClean="0"/>
              <a:t>architecture</a:t>
            </a:r>
            <a:r>
              <a:rPr lang="en-US" altLang="ko-KR" sz="2800" dirty="0" smtClean="0"/>
              <a:t>(Neural network training module)</a:t>
            </a:r>
            <a:endParaRPr lang="ko-KR" altLang="en-US" sz="1800"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The neural network training module consists of a 3-layer </a:t>
            </a:r>
            <a:r>
              <a:rPr lang="en-US" altLang="ko-KR" sz="1800" dirty="0" smtClean="0"/>
              <a:t>feedforward network </a:t>
            </a:r>
            <a:r>
              <a:rPr lang="en-US" altLang="ko-KR" sz="1800" dirty="0"/>
              <a:t>with one hidden layer</a:t>
            </a:r>
            <a:r>
              <a:rPr lang="en-US" altLang="ko-KR" sz="1800" dirty="0" smtClean="0"/>
              <a:t>.</a:t>
            </a:r>
          </a:p>
          <a:p>
            <a:endParaRPr lang="en-US" altLang="ko-KR" sz="1800" dirty="0" smtClean="0"/>
          </a:p>
          <a:p>
            <a:r>
              <a:rPr lang="en-US" altLang="ko-KR" sz="1800" dirty="0"/>
              <a:t>In the proposed system, the </a:t>
            </a:r>
            <a:r>
              <a:rPr lang="en-US" altLang="ko-KR" sz="1800" dirty="0" smtClean="0"/>
              <a:t>number of </a:t>
            </a:r>
            <a:r>
              <a:rPr lang="en-US" altLang="ko-KR" sz="1800" dirty="0"/>
              <a:t>nodes in the hidden layer is set equal to 2N–1, where N is </a:t>
            </a:r>
            <a:r>
              <a:rPr lang="en-US" altLang="ko-KR" sz="1800" dirty="0" smtClean="0"/>
              <a:t>the number </a:t>
            </a:r>
            <a:r>
              <a:rPr lang="en-US" altLang="ko-KR" sz="1800" dirty="0"/>
              <a:t>of inputs. </a:t>
            </a:r>
            <a:endParaRPr lang="en-US" altLang="ko-KR" sz="1800" dirty="0" smtClean="0"/>
          </a:p>
          <a:p>
            <a:endParaRPr lang="en-US" altLang="ko-KR" sz="1800" dirty="0" smtClean="0"/>
          </a:p>
          <a:p>
            <a:r>
              <a:rPr lang="en-US" altLang="ko-KR" sz="1800" dirty="0" smtClean="0"/>
              <a:t>The </a:t>
            </a:r>
            <a:r>
              <a:rPr lang="en-US" altLang="ko-KR" sz="1800" dirty="0"/>
              <a:t>number of nodes in the output layer is </a:t>
            </a:r>
            <a:r>
              <a:rPr lang="en-US" altLang="ko-KR" sz="1800" dirty="0" smtClean="0"/>
              <a:t>1, the </a:t>
            </a:r>
            <a:r>
              <a:rPr lang="en-US" altLang="ko-KR" sz="1800" dirty="0"/>
              <a:t>stock movement direction. </a:t>
            </a:r>
            <a:endParaRPr lang="en-US" altLang="ko-KR" sz="1800" dirty="0" smtClean="0"/>
          </a:p>
          <a:p>
            <a:endParaRPr lang="en-US" altLang="ko-KR" sz="1800" dirty="0" smtClean="0"/>
          </a:p>
          <a:p>
            <a:r>
              <a:rPr lang="en-US" altLang="ko-KR" sz="1800" dirty="0" smtClean="0"/>
              <a:t>As </a:t>
            </a:r>
            <a:r>
              <a:rPr lang="en-US" altLang="ko-KR" sz="1800" dirty="0"/>
              <a:t>mentioned earlier, the </a:t>
            </a:r>
            <a:r>
              <a:rPr lang="en-US" altLang="ko-KR" sz="1800" dirty="0" smtClean="0"/>
              <a:t>backpropagation algorithm </a:t>
            </a:r>
            <a:r>
              <a:rPr lang="en-US" altLang="ko-KR" sz="1800" dirty="0"/>
              <a:t>has been adopted as the learning algorithm. </a:t>
            </a:r>
            <a:endParaRPr lang="en-US" altLang="ko-KR" sz="1800" dirty="0" smtClean="0"/>
          </a:p>
          <a:p>
            <a:endParaRPr lang="en-US" altLang="ko-KR" sz="1800" dirty="0" smtClean="0"/>
          </a:p>
          <a:p>
            <a:r>
              <a:rPr lang="en-US" altLang="ko-KR" sz="1800" dirty="0" smtClean="0"/>
              <a:t>This module </a:t>
            </a:r>
            <a:r>
              <a:rPr lang="en-US" altLang="ko-KR" sz="1800" dirty="0"/>
              <a:t>is designed to conduct a training process and prediction.</a:t>
            </a:r>
            <a:endParaRPr kumimoji="0" lang="en-US" altLang="ko-KR" sz="1800" dirty="0"/>
          </a:p>
        </p:txBody>
      </p:sp>
    </p:spTree>
    <p:extLst>
      <p:ext uri="{BB962C8B-B14F-4D97-AF65-F5344CB8AC3E}">
        <p14:creationId xmlns:p14="http://schemas.microsoft.com/office/powerpoint/2010/main" val="2819460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System </a:t>
            </a:r>
            <a:r>
              <a:rPr lang="en-US" altLang="ko-KR" dirty="0" smtClean="0"/>
              <a:t>architecture</a:t>
            </a:r>
            <a:r>
              <a:rPr lang="en-US" altLang="ko-KR" sz="2800" dirty="0" smtClean="0"/>
              <a:t>(Output module)</a:t>
            </a:r>
            <a:endParaRPr lang="ko-KR" altLang="en-US" sz="1800"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The trading signal will be presented in the output module</a:t>
            </a:r>
            <a:r>
              <a:rPr lang="en-US" altLang="ko-KR" sz="2000" dirty="0" smtClean="0"/>
              <a:t>.</a:t>
            </a:r>
          </a:p>
          <a:p>
            <a:endParaRPr lang="en-US" altLang="ko-KR" sz="2000" dirty="0"/>
          </a:p>
          <a:p>
            <a:r>
              <a:rPr lang="en-US" altLang="ko-KR" sz="2000" dirty="0"/>
              <a:t>There are three different scenarios: buy, hold, and sell. </a:t>
            </a:r>
            <a:endParaRPr lang="en-US" altLang="ko-KR" sz="2000" dirty="0" smtClean="0"/>
          </a:p>
          <a:p>
            <a:endParaRPr lang="en-US" altLang="ko-KR" sz="2000" dirty="0" smtClean="0"/>
          </a:p>
          <a:p>
            <a:r>
              <a:rPr lang="en-US" altLang="ko-KR" sz="2000" dirty="0" smtClean="0"/>
              <a:t>If traders are </a:t>
            </a:r>
            <a:r>
              <a:rPr lang="en-US" altLang="ko-KR" sz="2000" dirty="0"/>
              <a:t>not holding any stock indexes when the direction prediction </a:t>
            </a:r>
            <a:r>
              <a:rPr lang="en-US" altLang="ko-KR" sz="2000" dirty="0" smtClean="0"/>
              <a:t>is greater </a:t>
            </a:r>
            <a:r>
              <a:rPr lang="en-US" altLang="ko-KR" sz="2000" dirty="0"/>
              <a:t>than 0.5 (buy signal), they will buy the stock index, </a:t>
            </a:r>
            <a:r>
              <a:rPr lang="en-US" altLang="ko-KR" sz="2000" dirty="0" smtClean="0"/>
              <a:t>otherwise, the </a:t>
            </a:r>
            <a:r>
              <a:rPr lang="en-US" altLang="ko-KR" sz="2000" dirty="0"/>
              <a:t>trader will do nothing. </a:t>
            </a:r>
            <a:endParaRPr lang="en-US" altLang="ko-KR" sz="2000" dirty="0" smtClean="0"/>
          </a:p>
          <a:p>
            <a:endParaRPr lang="en-US" altLang="ko-KR" sz="2000" dirty="0" smtClean="0"/>
          </a:p>
          <a:p>
            <a:r>
              <a:rPr lang="en-US" altLang="ko-KR" sz="2000" dirty="0" smtClean="0"/>
              <a:t>If </a:t>
            </a:r>
            <a:r>
              <a:rPr lang="en-US" altLang="ko-KR" sz="2000" dirty="0"/>
              <a:t>the trader is holding the </a:t>
            </a:r>
            <a:r>
              <a:rPr lang="en-US" altLang="ko-KR" sz="2000" dirty="0" smtClean="0"/>
              <a:t>stock index </a:t>
            </a:r>
            <a:r>
              <a:rPr lang="en-US" altLang="ko-KR" sz="2000" dirty="0"/>
              <a:t>when the direction prediction is greater than 0.5, they </a:t>
            </a:r>
            <a:r>
              <a:rPr lang="en-US" altLang="ko-KR" sz="2000" dirty="0" smtClean="0"/>
              <a:t>will hold </a:t>
            </a:r>
            <a:r>
              <a:rPr lang="en-US" altLang="ko-KR" sz="2000" dirty="0"/>
              <a:t>the stock index, otherwise, when the direction prediction </a:t>
            </a:r>
            <a:r>
              <a:rPr lang="en-US" altLang="ko-KR" sz="2000" dirty="0" smtClean="0"/>
              <a:t>is less </a:t>
            </a:r>
            <a:r>
              <a:rPr lang="en-US" altLang="ko-KR" sz="2000" dirty="0"/>
              <a:t>than 0.5 (sell signal), the stock index will be sold.</a:t>
            </a:r>
            <a:endParaRPr kumimoji="0" lang="en-US" altLang="ko-KR" sz="2000" dirty="0"/>
          </a:p>
        </p:txBody>
      </p:sp>
    </p:spTree>
    <p:extLst>
      <p:ext uri="{BB962C8B-B14F-4D97-AF65-F5344CB8AC3E}">
        <p14:creationId xmlns:p14="http://schemas.microsoft.com/office/powerpoint/2010/main" val="2506965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Independent variables</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Analysis starts from the selection of potential variables, </a:t>
            </a:r>
            <a:r>
              <a:rPr lang="en-US" altLang="ko-KR" sz="2000" dirty="0" smtClean="0"/>
              <a:t>which will </a:t>
            </a:r>
            <a:r>
              <a:rPr lang="en-US" altLang="ko-KR" sz="2000" dirty="0"/>
              <a:t>be used in the model as inputs. </a:t>
            </a:r>
            <a:endParaRPr lang="en-US" altLang="ko-KR" sz="2000" dirty="0" smtClean="0"/>
          </a:p>
          <a:p>
            <a:endParaRPr lang="en-US" altLang="ko-KR" sz="2000" dirty="0" smtClean="0"/>
          </a:p>
          <a:p>
            <a:r>
              <a:rPr lang="en-US" altLang="ko-KR" sz="2000" dirty="0" smtClean="0"/>
              <a:t>Economic </a:t>
            </a:r>
            <a:r>
              <a:rPr lang="en-US" altLang="ko-KR" sz="2000" dirty="0"/>
              <a:t>variables are </a:t>
            </a:r>
            <a:r>
              <a:rPr lang="en-US" altLang="ko-KR" sz="2000" dirty="0" smtClean="0"/>
              <a:t>usually released </a:t>
            </a:r>
            <a:r>
              <a:rPr lang="en-US" altLang="ko-KR" sz="2000" dirty="0"/>
              <a:t>monthly and quarterly and typically stay the </a:t>
            </a:r>
            <a:r>
              <a:rPr lang="en-US" altLang="ko-KR" sz="2000" dirty="0" smtClean="0"/>
              <a:t>same for </a:t>
            </a:r>
            <a:r>
              <a:rPr lang="en-US" altLang="ko-KR" sz="2000" dirty="0"/>
              <a:t>a specific period. </a:t>
            </a:r>
            <a:endParaRPr lang="en-US" altLang="ko-KR" sz="2000" dirty="0" smtClean="0"/>
          </a:p>
          <a:p>
            <a:endParaRPr lang="en-US" altLang="ko-KR" sz="2000" dirty="0"/>
          </a:p>
          <a:p>
            <a:r>
              <a:rPr lang="en-US" altLang="ko-KR" sz="2000" dirty="0" smtClean="0"/>
              <a:t>As </a:t>
            </a:r>
            <a:r>
              <a:rPr lang="en-US" altLang="ko-KR" sz="2000" dirty="0"/>
              <a:t>a result, economic variables are </a:t>
            </a:r>
            <a:r>
              <a:rPr lang="en-US" altLang="ko-KR" sz="2000" dirty="0" smtClean="0"/>
              <a:t>excluded from </a:t>
            </a:r>
            <a:r>
              <a:rPr lang="en-US" altLang="ko-KR" sz="2000" dirty="0"/>
              <a:t>our daily forecast</a:t>
            </a:r>
            <a:r>
              <a:rPr lang="en-US" altLang="ko-KR" sz="2000" dirty="0" smtClean="0"/>
              <a:t>.</a:t>
            </a:r>
          </a:p>
          <a:p>
            <a:endParaRPr lang="en-US" altLang="ko-KR" sz="2000" dirty="0" smtClean="0"/>
          </a:p>
          <a:p>
            <a:r>
              <a:rPr kumimoji="0" lang="en-US" altLang="ko-KR" sz="2000" dirty="0"/>
              <a:t>For daily prediction, the most important parameters are the closing price and volume of the stock index for the last trading day. </a:t>
            </a:r>
          </a:p>
        </p:txBody>
      </p:sp>
    </p:spTree>
    <p:extLst>
      <p:ext uri="{BB962C8B-B14F-4D97-AF65-F5344CB8AC3E}">
        <p14:creationId xmlns:p14="http://schemas.microsoft.com/office/powerpoint/2010/main" val="146467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Independent variables</a:t>
            </a:r>
            <a:endParaRPr lang="ko-KR" altLang="en-US" dirty="0"/>
          </a:p>
        </p:txBody>
      </p:sp>
      <p:pic>
        <p:nvPicPr>
          <p:cNvPr id="4" name="그림 3"/>
          <p:cNvPicPr>
            <a:picLocks noChangeAspect="1"/>
          </p:cNvPicPr>
          <p:nvPr/>
        </p:nvPicPr>
        <p:blipFill>
          <a:blip r:embed="rId3"/>
          <a:stretch>
            <a:fillRect/>
          </a:stretch>
        </p:blipFill>
        <p:spPr>
          <a:xfrm>
            <a:off x="1395412" y="1771650"/>
            <a:ext cx="6353175" cy="3314700"/>
          </a:xfrm>
          <a:prstGeom prst="rect">
            <a:avLst/>
          </a:prstGeom>
        </p:spPr>
      </p:pic>
    </p:spTree>
    <p:extLst>
      <p:ext uri="{BB962C8B-B14F-4D97-AF65-F5344CB8AC3E}">
        <p14:creationId xmlns:p14="http://schemas.microsoft.com/office/powerpoint/2010/main" val="3491488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Independent variables(MA)</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Moving averages are a frequently used measurement in technical analysis, indicating short and long-term direction trends based on the period in which the average is calculated. </a:t>
            </a:r>
          </a:p>
          <a:p>
            <a:r>
              <a:rPr lang="en-US" altLang="ko-KR" sz="1800" dirty="0"/>
              <a:t>The moving average of the previous five trading days’ closing price is considered in the proposed system, providing a short-term trend analysis. </a:t>
            </a:r>
          </a:p>
          <a:p>
            <a:r>
              <a:rPr lang="en-US" altLang="ko-KR" sz="1800" dirty="0"/>
              <a:t>This shorter period is better suited for daily trading. For the analysis, a simple Moving Average (MA), which is the non-weighted mean of the previous n data points, is calculated </a:t>
            </a:r>
            <a:r>
              <a:rPr lang="en-US" altLang="ko-KR" sz="1800" dirty="0" smtClean="0"/>
              <a:t>as</a:t>
            </a:r>
          </a:p>
          <a:p>
            <a:r>
              <a:rPr lang="en-US" altLang="ko-KR" sz="1800" dirty="0"/>
              <a:t>where </a:t>
            </a:r>
            <a:r>
              <a:rPr lang="en-US" altLang="ko-KR" sz="1800" i="1" dirty="0"/>
              <a:t>P t</a:t>
            </a:r>
            <a:r>
              <a:rPr lang="en-US" altLang="ko-KR" sz="1800" dirty="0"/>
              <a:t>−</a:t>
            </a:r>
            <a:r>
              <a:rPr lang="en-US" altLang="ko-KR" sz="1800" i="1" dirty="0"/>
              <a:t>n </a:t>
            </a:r>
            <a:r>
              <a:rPr lang="en-US" altLang="ko-KR" sz="1800" dirty="0"/>
              <a:t>is the stock price at time </a:t>
            </a:r>
            <a:r>
              <a:rPr lang="en-US" altLang="ko-KR" sz="1800" i="1" dirty="0"/>
              <a:t>t </a:t>
            </a:r>
            <a:r>
              <a:rPr lang="en-US" altLang="ko-KR" sz="1800" dirty="0"/>
              <a:t>− </a:t>
            </a:r>
            <a:r>
              <a:rPr lang="en-US" altLang="ko-KR" sz="1800" i="1" dirty="0"/>
              <a:t>n </a:t>
            </a:r>
            <a:r>
              <a:rPr lang="en-US" altLang="ko-KR" sz="1800" dirty="0"/>
              <a:t>.</a:t>
            </a:r>
            <a:endParaRPr kumimoji="0" lang="en-US" altLang="ko-KR" sz="1800" dirty="0"/>
          </a:p>
        </p:txBody>
      </p:sp>
      <p:pic>
        <p:nvPicPr>
          <p:cNvPr id="3" name="그림 2"/>
          <p:cNvPicPr>
            <a:picLocks noChangeAspect="1"/>
          </p:cNvPicPr>
          <p:nvPr/>
        </p:nvPicPr>
        <p:blipFill>
          <a:blip r:embed="rId3"/>
          <a:stretch>
            <a:fillRect/>
          </a:stretch>
        </p:blipFill>
        <p:spPr>
          <a:xfrm>
            <a:off x="1366837" y="4077072"/>
            <a:ext cx="6410325" cy="619125"/>
          </a:xfrm>
          <a:prstGeom prst="rect">
            <a:avLst/>
          </a:prstGeom>
        </p:spPr>
      </p:pic>
    </p:spTree>
    <p:extLst>
      <p:ext uri="{BB962C8B-B14F-4D97-AF65-F5344CB8AC3E}">
        <p14:creationId xmlns:p14="http://schemas.microsoft.com/office/powerpoint/2010/main" val="304469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Independent variables(MPP)</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For this research, a Moving Price level Percentage (MPP) measure is used as an indicator for support and resistance. </a:t>
            </a:r>
          </a:p>
          <a:p>
            <a:r>
              <a:rPr lang="en-US" altLang="ko-KR" sz="1800" dirty="0"/>
              <a:t>To obtain the MPP for the last K days, we initially calculate the increment between the current price and the minimum price for the last K days. </a:t>
            </a:r>
          </a:p>
          <a:p>
            <a:r>
              <a:rPr lang="en-US" altLang="ko-KR" sz="1800" dirty="0"/>
              <a:t>Dividing the increment by the difference of the maximum and minimum stock index price over the K trading days gives the MPP. </a:t>
            </a:r>
          </a:p>
          <a:p>
            <a:r>
              <a:rPr lang="en-US" altLang="ko-KR" sz="1800" dirty="0"/>
              <a:t>A  larger MPP suggests a higher level of price, and potential bigger level of resistance (smaller value otherwise).</a:t>
            </a:r>
            <a:endParaRPr kumimoji="0" lang="en-US" altLang="ko-KR" sz="1800" dirty="0"/>
          </a:p>
        </p:txBody>
      </p:sp>
      <p:pic>
        <p:nvPicPr>
          <p:cNvPr id="5" name="그림 4"/>
          <p:cNvPicPr>
            <a:picLocks noChangeAspect="1"/>
          </p:cNvPicPr>
          <p:nvPr/>
        </p:nvPicPr>
        <p:blipFill>
          <a:blip r:embed="rId3"/>
          <a:stretch>
            <a:fillRect/>
          </a:stretch>
        </p:blipFill>
        <p:spPr>
          <a:xfrm>
            <a:off x="1347787" y="4149080"/>
            <a:ext cx="6448425" cy="571500"/>
          </a:xfrm>
          <a:prstGeom prst="rect">
            <a:avLst/>
          </a:prstGeom>
        </p:spPr>
      </p:pic>
    </p:spTree>
    <p:extLst>
      <p:ext uri="{BB962C8B-B14F-4D97-AF65-F5344CB8AC3E}">
        <p14:creationId xmlns:p14="http://schemas.microsoft.com/office/powerpoint/2010/main" val="3632723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Independent variables(PPO)</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The Percentage Price Oscillator (PPO) is a technical momentum indicator showing the relationship between the short-term and long-term averages</a:t>
            </a:r>
            <a:r>
              <a:rPr lang="en-US" altLang="ko-KR" sz="1800" dirty="0" smtClean="0"/>
              <a:t>.</a:t>
            </a:r>
          </a:p>
          <a:p>
            <a:pPr marL="0" indent="0">
              <a:buNone/>
            </a:pPr>
            <a:r>
              <a:rPr lang="en-US" altLang="ko-KR" sz="1800" dirty="0" smtClean="0"/>
              <a:t> </a:t>
            </a:r>
            <a:endParaRPr lang="en-US" altLang="ko-KR" sz="1800" dirty="0"/>
          </a:p>
          <a:p>
            <a:r>
              <a:rPr lang="en-US" altLang="ko-KR" sz="1800" dirty="0"/>
              <a:t>In a traditional view, a buy signal is issued when PPO measures above 0, while a sell signal is issued when PPO is below 0. </a:t>
            </a:r>
          </a:p>
        </p:txBody>
      </p:sp>
      <p:pic>
        <p:nvPicPr>
          <p:cNvPr id="3" name="그림 2"/>
          <p:cNvPicPr>
            <a:picLocks noChangeAspect="1"/>
          </p:cNvPicPr>
          <p:nvPr/>
        </p:nvPicPr>
        <p:blipFill>
          <a:blip r:embed="rId3"/>
          <a:stretch>
            <a:fillRect/>
          </a:stretch>
        </p:blipFill>
        <p:spPr>
          <a:xfrm>
            <a:off x="1431050" y="4005064"/>
            <a:ext cx="6419850" cy="619125"/>
          </a:xfrm>
          <a:prstGeom prst="rect">
            <a:avLst/>
          </a:prstGeom>
        </p:spPr>
      </p:pic>
    </p:spTree>
    <p:extLst>
      <p:ext uri="{BB962C8B-B14F-4D97-AF65-F5344CB8AC3E}">
        <p14:creationId xmlns:p14="http://schemas.microsoft.com/office/powerpoint/2010/main" val="1846056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Independent variables(PPO)</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where EMA stands for the Exponential Moving Average. </a:t>
            </a:r>
            <a:endParaRPr lang="en-US" altLang="ko-KR" sz="1800" dirty="0" smtClean="0"/>
          </a:p>
          <a:p>
            <a:endParaRPr lang="en-US" altLang="ko-KR" sz="1800" dirty="0"/>
          </a:p>
          <a:p>
            <a:r>
              <a:rPr lang="en-US" altLang="ko-KR" sz="1800" dirty="0"/>
              <a:t>Closing prices and volumes were collected from finance. yahoo.com. </a:t>
            </a:r>
            <a:endParaRPr lang="en-US" altLang="ko-KR" sz="1800" dirty="0" smtClean="0"/>
          </a:p>
          <a:p>
            <a:endParaRPr lang="en-US" altLang="ko-KR" sz="1800" dirty="0"/>
          </a:p>
          <a:p>
            <a:r>
              <a:rPr lang="en-US" altLang="ko-KR" sz="1800" dirty="0"/>
              <a:t>The time series used was from January 29, 2004 to June 24, 2011. The various price and volume changes, as well as the chosen technical indicators, were calculated in Excel based on the collected data. </a:t>
            </a:r>
            <a:endParaRPr lang="en-US" altLang="ko-KR" sz="1800" dirty="0" smtClean="0"/>
          </a:p>
          <a:p>
            <a:endParaRPr lang="en-US" altLang="ko-KR" sz="1800" dirty="0"/>
          </a:p>
          <a:p>
            <a:r>
              <a:rPr lang="en-US" altLang="ko-KR" sz="1800" dirty="0"/>
              <a:t>In total, 12 variables are selected to form a potential parameter pool as shown in Table 1 . </a:t>
            </a:r>
          </a:p>
        </p:txBody>
      </p:sp>
    </p:spTree>
    <p:extLst>
      <p:ext uri="{BB962C8B-B14F-4D97-AF65-F5344CB8AC3E}">
        <p14:creationId xmlns:p14="http://schemas.microsoft.com/office/powerpoint/2010/main" val="673923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Information</a:t>
            </a:r>
            <a:endParaRPr lang="ko-KR" altLang="en-US" dirty="0"/>
          </a:p>
        </p:txBody>
      </p:sp>
      <p:sp>
        <p:nvSpPr>
          <p:cNvPr id="5" name="내용 개체 틀 2"/>
          <p:cNvSpPr txBox="1">
            <a:spLocks/>
          </p:cNvSpPr>
          <p:nvPr/>
        </p:nvSpPr>
        <p:spPr>
          <a:xfrm>
            <a:off x="457200" y="1166019"/>
            <a:ext cx="8229600" cy="4525963"/>
          </a:xfrm>
          <a:prstGeom prst="rect">
            <a:avLst/>
          </a:prstGeom>
        </p:spPr>
        <p:txBody>
          <a:bodyPr>
            <a:normAutofit fontScale="55000" lnSpcReduction="20000"/>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kumimoji="0" lang="en-US" altLang="ko-KR" dirty="0" smtClean="0"/>
              <a:t>Title</a:t>
            </a:r>
          </a:p>
          <a:p>
            <a:pPr lvl="1"/>
            <a:r>
              <a:rPr lang="en-US" altLang="ko-KR" dirty="0" smtClean="0"/>
              <a:t>An adaptive stock index trading decision support system</a:t>
            </a:r>
            <a:endParaRPr kumimoji="0" lang="en-US" altLang="ko-KR" dirty="0" smtClean="0"/>
          </a:p>
          <a:p>
            <a:pPr>
              <a:lnSpc>
                <a:spcPct val="170000"/>
              </a:lnSpc>
            </a:pPr>
            <a:r>
              <a:rPr kumimoji="0" lang="en-US" altLang="ko-KR" dirty="0" smtClean="0"/>
              <a:t>Authors</a:t>
            </a:r>
          </a:p>
          <a:p>
            <a:pPr lvl="1">
              <a:lnSpc>
                <a:spcPct val="170000"/>
              </a:lnSpc>
            </a:pPr>
            <a:r>
              <a:rPr lang="en-US" altLang="ko-KR" dirty="0" smtClean="0"/>
              <a:t>Wen-</a:t>
            </a:r>
            <a:r>
              <a:rPr lang="en-US" altLang="ko-KR" dirty="0" err="1" smtClean="0"/>
              <a:t>Chyuan</a:t>
            </a:r>
            <a:r>
              <a:rPr lang="en-US" altLang="ko-KR" dirty="0" smtClean="0"/>
              <a:t> Chiang, David </a:t>
            </a:r>
            <a:r>
              <a:rPr lang="en-US" altLang="ko-KR" dirty="0" err="1" smtClean="0"/>
              <a:t>Enke</a:t>
            </a:r>
            <a:r>
              <a:rPr lang="en-US" altLang="ko-KR" dirty="0" smtClean="0"/>
              <a:t>, Tong Wu, </a:t>
            </a:r>
            <a:r>
              <a:rPr lang="en-US" altLang="ko-KR" dirty="0" err="1" smtClean="0"/>
              <a:t>Renzhong</a:t>
            </a:r>
            <a:r>
              <a:rPr lang="en-US" altLang="ko-KR" dirty="0" smtClean="0"/>
              <a:t> Wang</a:t>
            </a:r>
            <a:endParaRPr kumimoji="0" lang="en-US" altLang="ko-KR" dirty="0" smtClean="0"/>
          </a:p>
          <a:p>
            <a:pPr>
              <a:lnSpc>
                <a:spcPct val="170000"/>
              </a:lnSpc>
            </a:pPr>
            <a:r>
              <a:rPr kumimoji="0" lang="en-US" altLang="ko-KR" dirty="0" smtClean="0"/>
              <a:t>Journal</a:t>
            </a:r>
          </a:p>
          <a:p>
            <a:pPr lvl="1">
              <a:lnSpc>
                <a:spcPct val="170000"/>
              </a:lnSpc>
            </a:pPr>
            <a:r>
              <a:rPr kumimoji="0" lang="en-US" altLang="ko-KR" dirty="0" smtClean="0"/>
              <a:t>Expert Systems with Applications</a:t>
            </a:r>
          </a:p>
          <a:p>
            <a:pPr>
              <a:lnSpc>
                <a:spcPct val="170000"/>
              </a:lnSpc>
            </a:pPr>
            <a:r>
              <a:rPr kumimoji="0" lang="en-US" altLang="ko-KR" dirty="0" smtClean="0"/>
              <a:t>Volume, Pages</a:t>
            </a:r>
          </a:p>
          <a:p>
            <a:pPr lvl="1">
              <a:lnSpc>
                <a:spcPct val="170000"/>
              </a:lnSpc>
            </a:pPr>
            <a:r>
              <a:rPr lang="en-US" altLang="ko-KR" dirty="0"/>
              <a:t>Volume </a:t>
            </a:r>
            <a:r>
              <a:rPr lang="en-US" altLang="ko-KR" dirty="0" smtClean="0"/>
              <a:t>59,  Pages 195-207</a:t>
            </a:r>
            <a:endParaRPr kumimoji="0" lang="en-US" altLang="ko-KR" dirty="0" smtClean="0"/>
          </a:p>
          <a:p>
            <a:pPr>
              <a:lnSpc>
                <a:spcPct val="170000"/>
              </a:lnSpc>
            </a:pPr>
            <a:r>
              <a:rPr kumimoji="0" lang="en-US" altLang="ko-KR" dirty="0" smtClean="0"/>
              <a:t>Year Published</a:t>
            </a:r>
          </a:p>
          <a:p>
            <a:pPr lvl="1">
              <a:lnSpc>
                <a:spcPct val="170000"/>
              </a:lnSpc>
            </a:pPr>
            <a:r>
              <a:rPr kumimoji="0" lang="en-US" altLang="ko-KR" dirty="0" smtClean="0"/>
              <a:t>15 October 2016</a:t>
            </a:r>
          </a:p>
          <a:p>
            <a:endParaRPr kumimoji="0" lang="en-US" altLang="ko-KR" dirty="0" smtClean="0"/>
          </a:p>
        </p:txBody>
      </p:sp>
    </p:spTree>
    <p:extLst>
      <p:ext uri="{BB962C8B-B14F-4D97-AF65-F5344CB8AC3E}">
        <p14:creationId xmlns:p14="http://schemas.microsoft.com/office/powerpoint/2010/main" val="1407369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lnSpcReduction="10000"/>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The proposed system trained the neural network with two years of daily data from January 2008 through December 2009. </a:t>
            </a:r>
            <a:endParaRPr lang="en-US" altLang="ko-KR" sz="1800" dirty="0" smtClean="0"/>
          </a:p>
          <a:p>
            <a:endParaRPr lang="en-US" altLang="ko-KR" sz="1800" dirty="0"/>
          </a:p>
          <a:p>
            <a:r>
              <a:rPr lang="en-US" altLang="ko-KR" sz="1800" dirty="0"/>
              <a:t>A twelve-month sample from January 2010 through December 2010 was retained to access the prediction performance of the neural network</a:t>
            </a:r>
            <a:r>
              <a:rPr lang="en-US" altLang="ko-KR" sz="1800" dirty="0" smtClean="0"/>
              <a:t>.</a:t>
            </a:r>
          </a:p>
          <a:p>
            <a:endParaRPr lang="en-US" altLang="ko-KR" sz="1800" dirty="0" smtClean="0"/>
          </a:p>
          <a:p>
            <a:r>
              <a:rPr lang="en-US" altLang="ko-KR" sz="1800" dirty="0"/>
              <a:t>In order to evaluate the performance of the neural network for generating trading signals, a Direction Correctness Percentage (DCP) was calculated. </a:t>
            </a:r>
            <a:endParaRPr lang="en-US" altLang="ko-KR" sz="1800" dirty="0" smtClean="0"/>
          </a:p>
          <a:p>
            <a:endParaRPr lang="en-US" altLang="ko-KR" sz="1800" dirty="0"/>
          </a:p>
          <a:p>
            <a:r>
              <a:rPr lang="en-US" altLang="ko-KR" sz="1800" dirty="0"/>
              <a:t>The DCP measures what percentage of the direction predictions are inline with the real direction changes in the historical data. </a:t>
            </a:r>
            <a:endParaRPr lang="en-US" altLang="ko-KR" sz="1800" dirty="0" smtClean="0"/>
          </a:p>
          <a:p>
            <a:endParaRPr lang="en-US" altLang="ko-KR" sz="1800" dirty="0"/>
          </a:p>
          <a:p>
            <a:r>
              <a:rPr lang="en-US" altLang="ko-KR" sz="1800" dirty="0"/>
              <a:t>If the DCP is greater than 50%, it may be possible to profit from the system.</a:t>
            </a:r>
          </a:p>
          <a:p>
            <a:endParaRPr lang="en-US" altLang="ko-KR" sz="1800" dirty="0"/>
          </a:p>
        </p:txBody>
      </p:sp>
    </p:spTree>
    <p:extLst>
      <p:ext uri="{BB962C8B-B14F-4D97-AF65-F5344CB8AC3E}">
        <p14:creationId xmlns:p14="http://schemas.microsoft.com/office/powerpoint/2010/main" val="343929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To illustrate how the proposed system adaptively develops the final model, the simulation results from testing the SPY (S&amp;P 500 Index ETF) and IXIC (NASDAQ Composite Index) are used as examples</a:t>
            </a:r>
            <a:r>
              <a:rPr lang="en-US" altLang="ko-KR" sz="2000" dirty="0" smtClean="0"/>
              <a:t>.</a:t>
            </a:r>
          </a:p>
          <a:p>
            <a:pPr marL="0" indent="0">
              <a:buNone/>
            </a:pPr>
            <a:r>
              <a:rPr lang="en-US" altLang="ko-KR" sz="2000" dirty="0" smtClean="0"/>
              <a:t> </a:t>
            </a:r>
            <a:endParaRPr lang="en-US" altLang="ko-KR" sz="2000" dirty="0"/>
          </a:p>
          <a:p>
            <a:r>
              <a:rPr lang="en-US" altLang="ko-KR" sz="2000" dirty="0"/>
              <a:t>For each scenario, direction predictions were conducted over the 252 trading days in year 2010 (typically 365 days minus weekends and holidays). </a:t>
            </a:r>
            <a:endParaRPr lang="en-US" altLang="ko-KR" sz="2000" dirty="0" smtClean="0"/>
          </a:p>
          <a:p>
            <a:endParaRPr lang="en-US" altLang="ko-KR" sz="2000" dirty="0"/>
          </a:p>
          <a:p>
            <a:r>
              <a:rPr lang="en-US" altLang="ko-KR" sz="2000" dirty="0"/>
              <a:t>In those simulations, trading was conducted in accordance with the signals suggested by the proposed system. </a:t>
            </a:r>
            <a:endParaRPr lang="en-US" altLang="ko-KR" sz="2000" dirty="0" smtClean="0"/>
          </a:p>
          <a:p>
            <a:endParaRPr lang="en-US" altLang="ko-KR" sz="2000" dirty="0"/>
          </a:p>
          <a:p>
            <a:r>
              <a:rPr lang="en-US" altLang="ko-KR" sz="2000" dirty="0"/>
              <a:t>An accumulative return over the one-year period was then calculated.</a:t>
            </a:r>
          </a:p>
        </p:txBody>
      </p:sp>
    </p:spTree>
    <p:extLst>
      <p:ext uri="{BB962C8B-B14F-4D97-AF65-F5344CB8AC3E}">
        <p14:creationId xmlns:p14="http://schemas.microsoft.com/office/powerpoint/2010/main" val="49293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4" name="그림 3"/>
          <p:cNvPicPr>
            <a:picLocks noChangeAspect="1"/>
          </p:cNvPicPr>
          <p:nvPr/>
        </p:nvPicPr>
        <p:blipFill>
          <a:blip r:embed="rId3"/>
          <a:stretch>
            <a:fillRect/>
          </a:stretch>
        </p:blipFill>
        <p:spPr>
          <a:xfrm>
            <a:off x="561899" y="836712"/>
            <a:ext cx="8158152" cy="2953589"/>
          </a:xfrm>
          <a:prstGeom prst="rect">
            <a:avLst/>
          </a:prstGeom>
        </p:spPr>
      </p:pic>
      <p:pic>
        <p:nvPicPr>
          <p:cNvPr id="5" name="그림 4"/>
          <p:cNvPicPr>
            <a:picLocks noChangeAspect="1"/>
          </p:cNvPicPr>
          <p:nvPr/>
        </p:nvPicPr>
        <p:blipFill>
          <a:blip r:embed="rId4"/>
          <a:stretch>
            <a:fillRect/>
          </a:stretch>
        </p:blipFill>
        <p:spPr>
          <a:xfrm>
            <a:off x="568405" y="3790301"/>
            <a:ext cx="8151646" cy="2953589"/>
          </a:xfrm>
          <a:prstGeom prst="rect">
            <a:avLst/>
          </a:prstGeom>
        </p:spPr>
      </p:pic>
    </p:spTree>
    <p:extLst>
      <p:ext uri="{BB962C8B-B14F-4D97-AF65-F5344CB8AC3E}">
        <p14:creationId xmlns:p14="http://schemas.microsoft.com/office/powerpoint/2010/main" val="158862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It can be clearly observed that the combination of parameters significantly affects the performance of prediction. </a:t>
            </a:r>
            <a:endParaRPr lang="en-US" altLang="ko-KR" sz="2000" dirty="0" smtClean="0"/>
          </a:p>
          <a:p>
            <a:endParaRPr lang="en-US" altLang="ko-KR" sz="2000" dirty="0" smtClean="0"/>
          </a:p>
          <a:p>
            <a:r>
              <a:rPr lang="en-US" altLang="ko-KR" sz="2000" dirty="0"/>
              <a:t>Such results illustrate that a single model may not fit every stock index</a:t>
            </a:r>
            <a:r>
              <a:rPr lang="en-US" altLang="ko-KR" sz="2000" dirty="0" smtClean="0"/>
              <a:t>.</a:t>
            </a:r>
          </a:p>
          <a:p>
            <a:pPr marL="0" indent="0">
              <a:buNone/>
            </a:pPr>
            <a:r>
              <a:rPr lang="en-US" altLang="ko-KR" sz="2000" dirty="0" smtClean="0"/>
              <a:t> </a:t>
            </a:r>
            <a:endParaRPr lang="en-US" altLang="ko-KR" sz="2000" dirty="0"/>
          </a:p>
          <a:p>
            <a:r>
              <a:rPr lang="en-US" altLang="ko-KR" sz="2000" dirty="0"/>
              <a:t>Another interesting observation is that higher prediction accuracy does not always guarantee higher return, further highlighting why return is used as the criteria for determining the final predictive model.</a:t>
            </a:r>
            <a:endParaRPr lang="en-US" altLang="ko-KR" sz="2000" dirty="0" smtClean="0"/>
          </a:p>
          <a:p>
            <a:endParaRPr lang="en-US" altLang="ko-KR" sz="1800" dirty="0"/>
          </a:p>
          <a:p>
            <a:endParaRPr lang="en-US" altLang="ko-KR" sz="1800" dirty="0"/>
          </a:p>
        </p:txBody>
      </p:sp>
    </p:spTree>
    <p:extLst>
      <p:ext uri="{BB962C8B-B14F-4D97-AF65-F5344CB8AC3E}">
        <p14:creationId xmlns:p14="http://schemas.microsoft.com/office/powerpoint/2010/main" val="4237889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4" name="그림 3"/>
          <p:cNvPicPr>
            <a:picLocks noChangeAspect="1"/>
          </p:cNvPicPr>
          <p:nvPr/>
        </p:nvPicPr>
        <p:blipFill>
          <a:blip r:embed="rId3"/>
          <a:stretch>
            <a:fillRect/>
          </a:stretch>
        </p:blipFill>
        <p:spPr>
          <a:xfrm>
            <a:off x="466725" y="1681162"/>
            <a:ext cx="8210550" cy="3495675"/>
          </a:xfrm>
          <a:prstGeom prst="rect">
            <a:avLst/>
          </a:prstGeom>
        </p:spPr>
      </p:pic>
    </p:spTree>
    <p:extLst>
      <p:ext uri="{BB962C8B-B14F-4D97-AF65-F5344CB8AC3E}">
        <p14:creationId xmlns:p14="http://schemas.microsoft.com/office/powerpoint/2010/main" val="410976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4" name="그림 3"/>
          <p:cNvPicPr>
            <a:picLocks noChangeAspect="1"/>
          </p:cNvPicPr>
          <p:nvPr/>
        </p:nvPicPr>
        <p:blipFill>
          <a:blip r:embed="rId3"/>
          <a:stretch>
            <a:fillRect/>
          </a:stretch>
        </p:blipFill>
        <p:spPr>
          <a:xfrm>
            <a:off x="726200" y="980728"/>
            <a:ext cx="7829550" cy="2238375"/>
          </a:xfrm>
          <a:prstGeom prst="rect">
            <a:avLst/>
          </a:prstGeom>
        </p:spPr>
      </p:pic>
      <p:pic>
        <p:nvPicPr>
          <p:cNvPr id="5" name="그림 4"/>
          <p:cNvPicPr>
            <a:picLocks noChangeAspect="1"/>
          </p:cNvPicPr>
          <p:nvPr/>
        </p:nvPicPr>
        <p:blipFill>
          <a:blip r:embed="rId4"/>
          <a:stretch>
            <a:fillRect/>
          </a:stretch>
        </p:blipFill>
        <p:spPr>
          <a:xfrm>
            <a:off x="549987" y="3356992"/>
            <a:ext cx="8181975" cy="2200275"/>
          </a:xfrm>
          <a:prstGeom prst="rect">
            <a:avLst/>
          </a:prstGeom>
        </p:spPr>
      </p:pic>
    </p:spTree>
    <p:extLst>
      <p:ext uri="{BB962C8B-B14F-4D97-AF65-F5344CB8AC3E}">
        <p14:creationId xmlns:p14="http://schemas.microsoft.com/office/powerpoint/2010/main" val="1189379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3" name="그림 2"/>
          <p:cNvPicPr>
            <a:picLocks noChangeAspect="1"/>
          </p:cNvPicPr>
          <p:nvPr/>
        </p:nvPicPr>
        <p:blipFill>
          <a:blip r:embed="rId3"/>
          <a:stretch>
            <a:fillRect/>
          </a:stretch>
        </p:blipFill>
        <p:spPr>
          <a:xfrm>
            <a:off x="607137" y="980728"/>
            <a:ext cx="8067675" cy="1781175"/>
          </a:xfrm>
          <a:prstGeom prst="rect">
            <a:avLst/>
          </a:prstGeom>
        </p:spPr>
      </p:pic>
      <p:pic>
        <p:nvPicPr>
          <p:cNvPr id="4" name="그림 3"/>
          <p:cNvPicPr>
            <a:picLocks noChangeAspect="1"/>
          </p:cNvPicPr>
          <p:nvPr/>
        </p:nvPicPr>
        <p:blipFill>
          <a:blip r:embed="rId4"/>
          <a:stretch>
            <a:fillRect/>
          </a:stretch>
        </p:blipFill>
        <p:spPr>
          <a:xfrm>
            <a:off x="707149" y="2761903"/>
            <a:ext cx="7867650" cy="1552575"/>
          </a:xfrm>
          <a:prstGeom prst="rect">
            <a:avLst/>
          </a:prstGeom>
        </p:spPr>
      </p:pic>
    </p:spTree>
    <p:extLst>
      <p:ext uri="{BB962C8B-B14F-4D97-AF65-F5344CB8AC3E}">
        <p14:creationId xmlns:p14="http://schemas.microsoft.com/office/powerpoint/2010/main" val="2056466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3" name="그림 2"/>
          <p:cNvPicPr>
            <a:picLocks noChangeAspect="1"/>
          </p:cNvPicPr>
          <p:nvPr/>
        </p:nvPicPr>
        <p:blipFill>
          <a:blip r:embed="rId3"/>
          <a:stretch>
            <a:fillRect/>
          </a:stretch>
        </p:blipFill>
        <p:spPr>
          <a:xfrm>
            <a:off x="388062" y="1988840"/>
            <a:ext cx="8505825" cy="2628900"/>
          </a:xfrm>
          <a:prstGeom prst="rect">
            <a:avLst/>
          </a:prstGeom>
        </p:spPr>
      </p:pic>
    </p:spTree>
    <p:extLst>
      <p:ext uri="{BB962C8B-B14F-4D97-AF65-F5344CB8AC3E}">
        <p14:creationId xmlns:p14="http://schemas.microsoft.com/office/powerpoint/2010/main" val="2939960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3" name="그림 2"/>
          <p:cNvPicPr>
            <a:picLocks noChangeAspect="1"/>
          </p:cNvPicPr>
          <p:nvPr/>
        </p:nvPicPr>
        <p:blipFill>
          <a:blip r:embed="rId3"/>
          <a:stretch>
            <a:fillRect/>
          </a:stretch>
        </p:blipFill>
        <p:spPr>
          <a:xfrm>
            <a:off x="385762" y="976312"/>
            <a:ext cx="8372475" cy="4905375"/>
          </a:xfrm>
          <a:prstGeom prst="rect">
            <a:avLst/>
          </a:prstGeom>
        </p:spPr>
      </p:pic>
    </p:spTree>
    <p:extLst>
      <p:ext uri="{BB962C8B-B14F-4D97-AF65-F5344CB8AC3E}">
        <p14:creationId xmlns:p14="http://schemas.microsoft.com/office/powerpoint/2010/main" val="1870861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lnSpcReduction="10000"/>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Investigation of the simulation results reveals that the system sometimes fails to recognize small price changes, but predicts the major changes in price movement. </a:t>
            </a:r>
            <a:endParaRPr lang="en-US" altLang="ko-KR" sz="1800" dirty="0" smtClean="0"/>
          </a:p>
          <a:p>
            <a:endParaRPr lang="en-US" altLang="ko-KR" sz="1800" dirty="0" smtClean="0"/>
          </a:p>
          <a:p>
            <a:r>
              <a:rPr lang="en-US" altLang="ko-KR" sz="1800" dirty="0"/>
              <a:t>It can be observed that the system helped avoid several sharp downturns during the simulation, which occurred at the 12th, 78th, 89th, 122nd, 150th, and 160th days</a:t>
            </a:r>
            <a:r>
              <a:rPr lang="en-US" altLang="ko-KR" sz="1800" dirty="0" smtClean="0"/>
              <a:t>.</a:t>
            </a:r>
          </a:p>
          <a:p>
            <a:endParaRPr lang="en-US" altLang="ko-KR" sz="1800" dirty="0" smtClean="0"/>
          </a:p>
          <a:p>
            <a:r>
              <a:rPr lang="en-US" altLang="ko-KR" sz="1800" dirty="0"/>
              <a:t>Nonetheless, for this simulation there were still 50 transactions that occurred during the 252 trading days, including 25 buy and 25 sell signals. </a:t>
            </a:r>
            <a:endParaRPr lang="en-US" altLang="ko-KR" sz="1800" dirty="0" smtClean="0"/>
          </a:p>
          <a:p>
            <a:endParaRPr lang="en-US" altLang="ko-KR" sz="1800" dirty="0" smtClean="0"/>
          </a:p>
          <a:p>
            <a:r>
              <a:rPr lang="en-US" altLang="ko-KR" sz="1800" dirty="0"/>
              <a:t>This suggest that even without small movement trades, excessive trading transition cost may still eliminate the benefits of the trading system in those cases where the additional return generated by the model was not significant.</a:t>
            </a:r>
            <a:endParaRPr lang="en-US" altLang="ko-KR" sz="1800" dirty="0" smtClean="0"/>
          </a:p>
          <a:p>
            <a:endParaRPr lang="en-US" altLang="ko-KR" sz="1800" dirty="0"/>
          </a:p>
          <a:p>
            <a:pPr marL="0" indent="0">
              <a:buNone/>
            </a:pPr>
            <a:endParaRPr lang="en-US" altLang="ko-KR" sz="1800" dirty="0"/>
          </a:p>
          <a:p>
            <a:endParaRPr lang="en-US" altLang="ko-KR" sz="1800" dirty="0"/>
          </a:p>
        </p:txBody>
      </p:sp>
    </p:spTree>
    <p:extLst>
      <p:ext uri="{BB962C8B-B14F-4D97-AF65-F5344CB8AC3E}">
        <p14:creationId xmlns:p14="http://schemas.microsoft.com/office/powerpoint/2010/main" val="288810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Concepts</a:t>
            </a:r>
            <a:endParaRPr lang="ko-KR" altLang="en-US" dirty="0"/>
          </a:p>
        </p:txBody>
      </p:sp>
      <p:sp>
        <p:nvSpPr>
          <p:cNvPr id="5"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Predicting the direction and movement of stock index prices is difficult, often leading to excessive </a:t>
            </a:r>
            <a:r>
              <a:rPr lang="en-US" altLang="ko-KR" sz="2000" dirty="0" smtClean="0"/>
              <a:t>trading, transaction </a:t>
            </a:r>
            <a:r>
              <a:rPr lang="en-US" altLang="ko-KR" sz="2000" dirty="0"/>
              <a:t>costs, and missed opportunities. </a:t>
            </a:r>
            <a:endParaRPr lang="en-US" altLang="ko-KR" sz="2000" dirty="0" smtClean="0"/>
          </a:p>
          <a:p>
            <a:endParaRPr lang="en-US" altLang="ko-KR" sz="2000" dirty="0" smtClean="0"/>
          </a:p>
          <a:p>
            <a:r>
              <a:rPr lang="en-US" altLang="ko-KR" sz="2000" dirty="0" smtClean="0"/>
              <a:t>Often traders need a systematic method to not only spot trading opportunities, but to also provide a consistent approach, thereby minimizing trading errors and costs.</a:t>
            </a:r>
          </a:p>
        </p:txBody>
      </p:sp>
    </p:spTree>
    <p:extLst>
      <p:ext uri="{BB962C8B-B14F-4D97-AF65-F5344CB8AC3E}">
        <p14:creationId xmlns:p14="http://schemas.microsoft.com/office/powerpoint/2010/main" val="627750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This is due in part to various noises in the stock market, such as those caused by speculation and program trading, among others. </a:t>
            </a:r>
            <a:endParaRPr lang="en-US" altLang="ko-KR" sz="1800" dirty="0" smtClean="0"/>
          </a:p>
          <a:p>
            <a:endParaRPr lang="en-US" altLang="ko-KR" sz="1800" dirty="0"/>
          </a:p>
          <a:p>
            <a:r>
              <a:rPr lang="en-US" altLang="ko-KR" sz="1800" dirty="0"/>
              <a:t>In addition, selling stocks at every downturn will result in numerous transactions, generating higher transaction fees. </a:t>
            </a:r>
            <a:endParaRPr lang="en-US" altLang="ko-KR" sz="1800" dirty="0" smtClean="0"/>
          </a:p>
          <a:p>
            <a:endParaRPr lang="en-US" altLang="ko-KR" sz="1800" dirty="0"/>
          </a:p>
          <a:p>
            <a:r>
              <a:rPr lang="en-US" altLang="ko-KR" sz="1800" dirty="0" smtClean="0"/>
              <a:t>As </a:t>
            </a:r>
            <a:r>
              <a:rPr lang="en-US" altLang="ko-KR" sz="1800" dirty="0"/>
              <a:t>a result of the noise in the stock market, there exist meaningless movements during a short-term period. </a:t>
            </a:r>
            <a:endParaRPr lang="en-US" altLang="ko-KR" sz="1800" dirty="0" smtClean="0"/>
          </a:p>
          <a:p>
            <a:endParaRPr lang="en-US" altLang="ko-KR" sz="1800" dirty="0"/>
          </a:p>
          <a:p>
            <a:r>
              <a:rPr lang="en-US" altLang="ko-KR" sz="1800" dirty="0"/>
              <a:t>Therefore, as an additional test, the data was smooth using a wavelet transformation before providing it to the neural network. </a:t>
            </a:r>
            <a:endParaRPr lang="en-US" altLang="ko-KR" sz="1800" dirty="0" smtClean="0"/>
          </a:p>
          <a:p>
            <a:endParaRPr lang="en-US" altLang="ko-KR" sz="1800" dirty="0"/>
          </a:p>
          <a:p>
            <a:r>
              <a:rPr lang="en-US" altLang="ko-KR" sz="1800" dirty="0"/>
              <a:t>Wavelets are considered a very useful tool for extracting information from various types of data. </a:t>
            </a:r>
          </a:p>
        </p:txBody>
      </p:sp>
    </p:spTree>
    <p:extLst>
      <p:ext uri="{BB962C8B-B14F-4D97-AF65-F5344CB8AC3E}">
        <p14:creationId xmlns:p14="http://schemas.microsoft.com/office/powerpoint/2010/main" val="2086885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800" dirty="0"/>
              <a:t>where s(n) = noisy signal, f(n) = principal content, σ = volatility, and e(n) = the noise. </a:t>
            </a:r>
          </a:p>
          <a:p>
            <a:r>
              <a:rPr lang="en-US" altLang="ko-KR" sz="1800" dirty="0"/>
              <a:t>The </a:t>
            </a:r>
            <a:r>
              <a:rPr lang="en-US" altLang="ko-KR" sz="1800" dirty="0" err="1"/>
              <a:t>denoising</a:t>
            </a:r>
            <a:r>
              <a:rPr lang="en-US" altLang="ko-KR" sz="1800" dirty="0"/>
              <a:t> process is designed to filter out the noise and recover signal f . </a:t>
            </a:r>
          </a:p>
          <a:p>
            <a:r>
              <a:rPr lang="en-US" altLang="ko-KR" sz="1800" dirty="0"/>
              <a:t>Signal f is considered as useful data with less noise. Fig. 6 illustrates the transformation of the original data into de-noised data for the SPY ETF</a:t>
            </a:r>
            <a:r>
              <a:rPr lang="en-US" altLang="ko-KR" sz="1800" dirty="0" smtClean="0"/>
              <a:t>.</a:t>
            </a:r>
            <a:endParaRPr lang="en-US" altLang="ko-KR" sz="1800" dirty="0"/>
          </a:p>
          <a:p>
            <a:r>
              <a:rPr lang="en-US" altLang="ko-KR" sz="1800" dirty="0"/>
              <a:t>From Fig. 6 , one can observe that the de-noised price and volume movement are smoothed. </a:t>
            </a:r>
            <a:endParaRPr lang="en-US" altLang="ko-KR" sz="1800" dirty="0" smtClean="0"/>
          </a:p>
          <a:p>
            <a:r>
              <a:rPr lang="en-US" altLang="ko-KR" sz="1800" dirty="0"/>
              <a:t>The trends of these data are thus clearer. </a:t>
            </a:r>
            <a:endParaRPr lang="en-US" altLang="ko-KR" sz="1800" dirty="0" smtClean="0"/>
          </a:p>
          <a:p>
            <a:r>
              <a:rPr lang="en-US" altLang="ko-KR" sz="1800" dirty="0"/>
              <a:t>The system can be improved by ignoring small fluctuations but remain effective in detecting larger trends. </a:t>
            </a:r>
          </a:p>
          <a:p>
            <a:endParaRPr lang="en-US" altLang="ko-KR" sz="1800" dirty="0"/>
          </a:p>
        </p:txBody>
      </p:sp>
      <p:pic>
        <p:nvPicPr>
          <p:cNvPr id="3" name="그림 2"/>
          <p:cNvPicPr>
            <a:picLocks noChangeAspect="1"/>
          </p:cNvPicPr>
          <p:nvPr/>
        </p:nvPicPr>
        <p:blipFill>
          <a:blip r:embed="rId3"/>
          <a:stretch>
            <a:fillRect/>
          </a:stretch>
        </p:blipFill>
        <p:spPr>
          <a:xfrm>
            <a:off x="1416762" y="4725144"/>
            <a:ext cx="6448425" cy="381000"/>
          </a:xfrm>
          <a:prstGeom prst="rect">
            <a:avLst/>
          </a:prstGeom>
        </p:spPr>
      </p:pic>
    </p:spTree>
    <p:extLst>
      <p:ext uri="{BB962C8B-B14F-4D97-AF65-F5344CB8AC3E}">
        <p14:creationId xmlns:p14="http://schemas.microsoft.com/office/powerpoint/2010/main" val="3248750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3" name="그림 2"/>
          <p:cNvPicPr>
            <a:picLocks noChangeAspect="1"/>
          </p:cNvPicPr>
          <p:nvPr/>
        </p:nvPicPr>
        <p:blipFill>
          <a:blip r:embed="rId3"/>
          <a:stretch>
            <a:fillRect/>
          </a:stretch>
        </p:blipFill>
        <p:spPr>
          <a:xfrm>
            <a:off x="1224520" y="1170546"/>
            <a:ext cx="6694960" cy="4778734"/>
          </a:xfrm>
          <a:prstGeom prst="rect">
            <a:avLst/>
          </a:prstGeom>
        </p:spPr>
      </p:pic>
    </p:spTree>
    <p:extLst>
      <p:ext uri="{BB962C8B-B14F-4D97-AF65-F5344CB8AC3E}">
        <p14:creationId xmlns:p14="http://schemas.microsoft.com/office/powerpoint/2010/main" val="242915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3" name="그림 2"/>
          <p:cNvPicPr>
            <a:picLocks noChangeAspect="1"/>
          </p:cNvPicPr>
          <p:nvPr/>
        </p:nvPicPr>
        <p:blipFill>
          <a:blip r:embed="rId3"/>
          <a:stretch>
            <a:fillRect/>
          </a:stretch>
        </p:blipFill>
        <p:spPr>
          <a:xfrm>
            <a:off x="1305323" y="1268760"/>
            <a:ext cx="6671304" cy="4778734"/>
          </a:xfrm>
          <a:prstGeom prst="rect">
            <a:avLst/>
          </a:prstGeom>
        </p:spPr>
      </p:pic>
    </p:spTree>
    <p:extLst>
      <p:ext uri="{BB962C8B-B14F-4D97-AF65-F5344CB8AC3E}">
        <p14:creationId xmlns:p14="http://schemas.microsoft.com/office/powerpoint/2010/main" val="3534337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4" name="그림 3"/>
          <p:cNvPicPr>
            <a:picLocks noChangeAspect="1"/>
          </p:cNvPicPr>
          <p:nvPr/>
        </p:nvPicPr>
        <p:blipFill>
          <a:blip r:embed="rId3"/>
          <a:stretch>
            <a:fillRect/>
          </a:stretch>
        </p:blipFill>
        <p:spPr>
          <a:xfrm>
            <a:off x="295275" y="1304925"/>
            <a:ext cx="8553450" cy="4248150"/>
          </a:xfrm>
          <a:prstGeom prst="rect">
            <a:avLst/>
          </a:prstGeom>
        </p:spPr>
      </p:pic>
    </p:spTree>
    <p:extLst>
      <p:ext uri="{BB962C8B-B14F-4D97-AF65-F5344CB8AC3E}">
        <p14:creationId xmlns:p14="http://schemas.microsoft.com/office/powerpoint/2010/main" val="3818215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4" name="그림 3"/>
          <p:cNvPicPr>
            <a:picLocks noChangeAspect="1"/>
          </p:cNvPicPr>
          <p:nvPr/>
        </p:nvPicPr>
        <p:blipFill>
          <a:blip r:embed="rId3"/>
          <a:stretch>
            <a:fillRect/>
          </a:stretch>
        </p:blipFill>
        <p:spPr>
          <a:xfrm>
            <a:off x="342900" y="1066800"/>
            <a:ext cx="8458200" cy="4724400"/>
          </a:xfrm>
          <a:prstGeom prst="rect">
            <a:avLst/>
          </a:prstGeom>
        </p:spPr>
      </p:pic>
    </p:spTree>
    <p:extLst>
      <p:ext uri="{BB962C8B-B14F-4D97-AF65-F5344CB8AC3E}">
        <p14:creationId xmlns:p14="http://schemas.microsoft.com/office/powerpoint/2010/main" val="417154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4" name="그림 3"/>
          <p:cNvPicPr>
            <a:picLocks noChangeAspect="1"/>
          </p:cNvPicPr>
          <p:nvPr/>
        </p:nvPicPr>
        <p:blipFill>
          <a:blip r:embed="rId3"/>
          <a:stretch>
            <a:fillRect/>
          </a:stretch>
        </p:blipFill>
        <p:spPr>
          <a:xfrm>
            <a:off x="565203" y="1071365"/>
            <a:ext cx="8013595" cy="4715268"/>
          </a:xfrm>
          <a:prstGeom prst="rect">
            <a:avLst/>
          </a:prstGeom>
        </p:spPr>
      </p:pic>
    </p:spTree>
    <p:extLst>
      <p:ext uri="{BB962C8B-B14F-4D97-AF65-F5344CB8AC3E}">
        <p14:creationId xmlns:p14="http://schemas.microsoft.com/office/powerpoint/2010/main" val="14036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lnSpcReduction="10000"/>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ko-KR" sz="1800" dirty="0"/>
          </a:p>
          <a:p>
            <a:r>
              <a:rPr lang="en-US" altLang="ko-KR" sz="1800" dirty="0"/>
              <a:t>The number of transactions was on average14 (including both buying and selling), down from an average of 50 without </a:t>
            </a:r>
            <a:r>
              <a:rPr lang="en-US" altLang="ko-KR" sz="1800" dirty="0" err="1"/>
              <a:t>denoising</a:t>
            </a:r>
            <a:r>
              <a:rPr lang="en-US" altLang="ko-KR" sz="1800" dirty="0" smtClean="0"/>
              <a:t>.</a:t>
            </a:r>
            <a:endParaRPr lang="en-US" altLang="ko-KR" sz="1800" dirty="0"/>
          </a:p>
          <a:p>
            <a:r>
              <a:rPr lang="en-US" altLang="ko-KR" sz="1800" dirty="0"/>
              <a:t>As can be seen from Table 10 , the </a:t>
            </a:r>
            <a:r>
              <a:rPr lang="en-US" altLang="ko-KR" sz="1800" dirty="0" err="1"/>
              <a:t>denoising</a:t>
            </a:r>
            <a:r>
              <a:rPr lang="en-US" altLang="ko-KR" sz="1800" dirty="0"/>
              <a:t> approach helped the trading system in two aspects. </a:t>
            </a:r>
          </a:p>
          <a:p>
            <a:r>
              <a:rPr lang="en-US" altLang="ko-KR" sz="1800" dirty="0"/>
              <a:t>First, the returns are greatly improved. </a:t>
            </a:r>
          </a:p>
          <a:p>
            <a:r>
              <a:rPr lang="en-US" altLang="ko-KR" sz="1800" dirty="0"/>
              <a:t>Second, the number of transactions is dramatically lower, and hence the transaction costs are reduced. </a:t>
            </a:r>
          </a:p>
          <a:p>
            <a:r>
              <a:rPr lang="en-US" altLang="ko-KR" sz="1800" dirty="0"/>
              <a:t>Often, when prices are noisy, there is an increase in the number of false signals. </a:t>
            </a:r>
          </a:p>
          <a:p>
            <a:r>
              <a:rPr lang="en-US" altLang="ko-KR" sz="1800" dirty="0"/>
              <a:t>The use of </a:t>
            </a:r>
            <a:r>
              <a:rPr lang="en-US" altLang="ko-KR" sz="1800" dirty="0" err="1"/>
              <a:t>denoising</a:t>
            </a:r>
            <a:r>
              <a:rPr lang="en-US" altLang="ko-KR" sz="1800" dirty="0"/>
              <a:t> has the benefit of not only reducing the amount of unprofitable trades, but it does so by helping to better isolate the underlying trend, even in periods with noisy price action. </a:t>
            </a:r>
          </a:p>
          <a:p>
            <a:r>
              <a:rPr lang="en-US" altLang="ko-KR" sz="1800" dirty="0"/>
              <a:t>This can have a positive impact in the areas of financial risk management and general trend forecasting.</a:t>
            </a:r>
          </a:p>
        </p:txBody>
      </p:sp>
    </p:spTree>
    <p:extLst>
      <p:ext uri="{BB962C8B-B14F-4D97-AF65-F5344CB8AC3E}">
        <p14:creationId xmlns:p14="http://schemas.microsoft.com/office/powerpoint/2010/main" val="36426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4" name="그림 3"/>
          <p:cNvPicPr>
            <a:picLocks noChangeAspect="1"/>
          </p:cNvPicPr>
          <p:nvPr/>
        </p:nvPicPr>
        <p:blipFill>
          <a:blip r:embed="rId3"/>
          <a:stretch>
            <a:fillRect/>
          </a:stretch>
        </p:blipFill>
        <p:spPr>
          <a:xfrm>
            <a:off x="1131012" y="980728"/>
            <a:ext cx="7019925" cy="2219325"/>
          </a:xfrm>
          <a:prstGeom prst="rect">
            <a:avLst/>
          </a:prstGeom>
        </p:spPr>
      </p:pic>
    </p:spTree>
    <p:extLst>
      <p:ext uri="{BB962C8B-B14F-4D97-AF65-F5344CB8AC3E}">
        <p14:creationId xmlns:p14="http://schemas.microsoft.com/office/powerpoint/2010/main" val="49514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Experimental results</a:t>
            </a:r>
            <a:endParaRPr lang="ko-KR" altLang="en-US" dirty="0"/>
          </a:p>
        </p:txBody>
      </p:sp>
      <p:pic>
        <p:nvPicPr>
          <p:cNvPr id="4" name="그림 3"/>
          <p:cNvPicPr>
            <a:picLocks noChangeAspect="1"/>
          </p:cNvPicPr>
          <p:nvPr/>
        </p:nvPicPr>
        <p:blipFill>
          <a:blip r:embed="rId3"/>
          <a:stretch>
            <a:fillRect/>
          </a:stretch>
        </p:blipFill>
        <p:spPr>
          <a:xfrm>
            <a:off x="2337955" y="1113865"/>
            <a:ext cx="4468091" cy="5195455"/>
          </a:xfrm>
          <a:prstGeom prst="rect">
            <a:avLst/>
          </a:prstGeom>
        </p:spPr>
      </p:pic>
    </p:spTree>
    <p:extLst>
      <p:ext uri="{BB962C8B-B14F-4D97-AF65-F5344CB8AC3E}">
        <p14:creationId xmlns:p14="http://schemas.microsoft.com/office/powerpoint/2010/main" val="1216854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Concepts</a:t>
            </a:r>
            <a:endParaRPr lang="ko-KR" altLang="en-US" dirty="0"/>
          </a:p>
        </p:txBody>
      </p:sp>
      <p:sp>
        <p:nvSpPr>
          <p:cNvPr id="5"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smtClean="0"/>
              <a:t>While </a:t>
            </a:r>
            <a:r>
              <a:rPr lang="en-US" altLang="ko-KR" sz="2000" dirty="0"/>
              <a:t>mechanical trading systems exist, they are usually designed for a specific stock, stock </a:t>
            </a:r>
            <a:r>
              <a:rPr lang="en-US" altLang="ko-KR" sz="2000" dirty="0" smtClean="0"/>
              <a:t>index, or </a:t>
            </a:r>
            <a:r>
              <a:rPr lang="en-US" altLang="ko-KR" sz="2000" dirty="0"/>
              <a:t>other financial asset, and are often highly dependent on preselected inputs and model parameters </a:t>
            </a:r>
            <a:r>
              <a:rPr lang="en-US" altLang="ko-KR" sz="2000" dirty="0" smtClean="0"/>
              <a:t>that are expected </a:t>
            </a:r>
            <a:r>
              <a:rPr lang="en-US" altLang="ko-KR" sz="2000" dirty="0"/>
              <a:t>to continue providing trading information well after the initial training or back-tested </a:t>
            </a:r>
            <a:r>
              <a:rPr lang="en-US" altLang="ko-KR" sz="2000" dirty="0" smtClean="0"/>
              <a:t>model development </a:t>
            </a:r>
            <a:r>
              <a:rPr lang="en-US" altLang="ko-KR" sz="2000" dirty="0"/>
              <a:t>period.</a:t>
            </a:r>
            <a:endParaRPr lang="en-US" altLang="ko-KR" sz="2000" dirty="0" smtClean="0"/>
          </a:p>
        </p:txBody>
      </p:sp>
    </p:spTree>
    <p:extLst>
      <p:ext uri="{BB962C8B-B14F-4D97-AF65-F5344CB8AC3E}">
        <p14:creationId xmlns:p14="http://schemas.microsoft.com/office/powerpoint/2010/main" val="2131918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Conclusions</a:t>
            </a:r>
            <a:endParaRPr lang="ko-KR" altLang="en-US" dirty="0"/>
          </a:p>
        </p:txBody>
      </p:sp>
      <p:sp>
        <p:nvSpPr>
          <p:cNvPr id="4" name="내용 개체 틀 2"/>
          <p:cNvSpPr txBox="1">
            <a:spLocks/>
          </p:cNvSpPr>
          <p:nvPr/>
        </p:nvSpPr>
        <p:spPr>
          <a:xfrm>
            <a:off x="457200" y="1166019"/>
            <a:ext cx="8229600" cy="4525963"/>
          </a:xfrm>
          <a:prstGeom prst="rect">
            <a:avLst/>
          </a:prstGeom>
        </p:spPr>
        <p:txBody>
          <a:bodyPr>
            <a:normAutofit fontScale="92500" lnSpcReduction="20000"/>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ko-KR" sz="1800" dirty="0"/>
          </a:p>
          <a:p>
            <a:r>
              <a:rPr lang="en-US" altLang="ko-KR" sz="1800" dirty="0"/>
              <a:t>The proposed adaptive model is unique in that it optimizes network performance for each individual stock index, and only uses those technical indictors that facilitate the best network performance.</a:t>
            </a:r>
          </a:p>
          <a:p>
            <a:endParaRPr lang="en-US" altLang="ko-KR" sz="1800" dirty="0"/>
          </a:p>
          <a:p>
            <a:r>
              <a:rPr lang="en-US" altLang="ko-KR" sz="1800" dirty="0"/>
              <a:t>Different from other research approaches regarding stock and stock index selection, the adaptability and flexibility of the proposed system makes it applicable to real life situations, without the disadvantage of trying to develop a new system each time the input data and/or desired output change. </a:t>
            </a:r>
          </a:p>
          <a:p>
            <a:endParaRPr lang="en-US" altLang="ko-KR" sz="1800" dirty="0"/>
          </a:p>
          <a:p>
            <a:r>
              <a:rPr lang="en-US" altLang="ko-KR" sz="1800" dirty="0"/>
              <a:t>Furthermore, rather than predicting the stock index price, a strength of the proposed system is that it generates trading signals by predicting the direction of the stock index price. </a:t>
            </a:r>
          </a:p>
          <a:p>
            <a:endParaRPr lang="en-US" altLang="ko-KR" sz="1800" dirty="0"/>
          </a:p>
          <a:p>
            <a:r>
              <a:rPr lang="en-US" altLang="ko-KR" sz="1800" dirty="0"/>
              <a:t>The uses of </a:t>
            </a:r>
            <a:r>
              <a:rPr lang="en-US" altLang="ko-KR" sz="1800" dirty="0" err="1"/>
              <a:t>denoising</a:t>
            </a:r>
            <a:r>
              <a:rPr lang="en-US" altLang="ko-KR" sz="1800" dirty="0"/>
              <a:t> and short selling were also shown to increase trading returns by reducing transaction cost and increasing trading opportunities, respectively.</a:t>
            </a:r>
          </a:p>
        </p:txBody>
      </p:sp>
    </p:spTree>
    <p:extLst>
      <p:ext uri="{BB962C8B-B14F-4D97-AF65-F5344CB8AC3E}">
        <p14:creationId xmlns:p14="http://schemas.microsoft.com/office/powerpoint/2010/main" val="4157175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Q&amp;A</a:t>
            </a:r>
            <a:endParaRPr lang="ko-KR" altLang="en-US" dirty="0"/>
          </a:p>
        </p:txBody>
      </p:sp>
    </p:spTree>
    <p:extLst>
      <p:ext uri="{BB962C8B-B14F-4D97-AF65-F5344CB8AC3E}">
        <p14:creationId xmlns:p14="http://schemas.microsoft.com/office/powerpoint/2010/main" val="2812671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a:t>Introduction</a:t>
            </a:r>
            <a:endParaRPr lang="ko-KR" altLang="en-US" dirty="0"/>
          </a:p>
        </p:txBody>
      </p:sp>
      <p:sp>
        <p:nvSpPr>
          <p:cNvPr id="5"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Computer technology is becoming increasingly involved in </a:t>
            </a:r>
            <a:r>
              <a:rPr lang="en-US" altLang="ko-KR" sz="2000" dirty="0" smtClean="0"/>
              <a:t>the area </a:t>
            </a:r>
            <a:r>
              <a:rPr lang="en-US" altLang="ko-KR" sz="2000" dirty="0"/>
              <a:t>of finance</a:t>
            </a:r>
            <a:r>
              <a:rPr lang="en-US" altLang="ko-KR" sz="2000" dirty="0" smtClean="0"/>
              <a:t>.</a:t>
            </a:r>
          </a:p>
          <a:p>
            <a:endParaRPr lang="en-US" altLang="ko-KR" sz="2000" dirty="0" smtClean="0"/>
          </a:p>
          <a:p>
            <a:r>
              <a:rPr lang="en-US" altLang="ko-KR" sz="2000" dirty="0"/>
              <a:t>As previously </a:t>
            </a:r>
            <a:r>
              <a:rPr lang="en-US" altLang="ko-KR" sz="2000" dirty="0" smtClean="0"/>
              <a:t>studied </a:t>
            </a:r>
            <a:r>
              <a:rPr lang="en-US" altLang="ko-KR" sz="2000" dirty="0"/>
              <a:t>stock prices do not completely move in </a:t>
            </a:r>
            <a:r>
              <a:rPr lang="en-US" altLang="ko-KR" sz="2000" dirty="0" smtClean="0"/>
              <a:t>a random </a:t>
            </a:r>
            <a:r>
              <a:rPr lang="en-US" altLang="ko-KR" sz="2000" dirty="0"/>
              <a:t>walk, but are nonlinearly related to historical data, as </a:t>
            </a:r>
            <a:r>
              <a:rPr lang="en-US" altLang="ko-KR" sz="2000" dirty="0" smtClean="0"/>
              <a:t>well as </a:t>
            </a:r>
            <a:r>
              <a:rPr lang="en-US" altLang="ko-KR" sz="2000" dirty="0"/>
              <a:t>various other fundamental, technical, and macroeconomic factors</a:t>
            </a:r>
            <a:r>
              <a:rPr lang="en-US" altLang="ko-KR" sz="2000" dirty="0" smtClean="0"/>
              <a:t>.</a:t>
            </a:r>
          </a:p>
          <a:p>
            <a:endParaRPr lang="en-US" altLang="ko-KR" sz="2000" dirty="0" smtClean="0"/>
          </a:p>
          <a:p>
            <a:r>
              <a:rPr lang="en-US" altLang="ko-KR" sz="2000" dirty="0"/>
              <a:t>In studying these nonlinear relationships, nonlinear </a:t>
            </a:r>
            <a:r>
              <a:rPr lang="en-US" altLang="ko-KR" sz="2000" dirty="0" smtClean="0"/>
              <a:t>regression and </a:t>
            </a:r>
            <a:r>
              <a:rPr lang="en-US" altLang="ko-KR" sz="2000" dirty="0"/>
              <a:t>neural networks have often been utilized for </a:t>
            </a:r>
            <a:r>
              <a:rPr lang="en-US" altLang="ko-KR" sz="2000" dirty="0" smtClean="0"/>
              <a:t>prediction and clustering.</a:t>
            </a:r>
          </a:p>
        </p:txBody>
      </p:sp>
    </p:spTree>
    <p:extLst>
      <p:ext uri="{BB962C8B-B14F-4D97-AF65-F5344CB8AC3E}">
        <p14:creationId xmlns:p14="http://schemas.microsoft.com/office/powerpoint/2010/main" val="2975722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Introduction</a:t>
            </a:r>
            <a:endParaRPr lang="ko-KR" altLang="en-US" dirty="0"/>
          </a:p>
        </p:txBody>
      </p:sp>
      <p:sp>
        <p:nvSpPr>
          <p:cNvPr id="5"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smtClean="0"/>
              <a:t>Systems that </a:t>
            </a:r>
            <a:r>
              <a:rPr lang="en-US" altLang="ko-KR" sz="2000" dirty="0"/>
              <a:t>use technical analysis, along with expert systems and </a:t>
            </a:r>
            <a:r>
              <a:rPr lang="en-US" altLang="ko-KR" sz="2000" dirty="0" smtClean="0"/>
              <a:t>other forms </a:t>
            </a:r>
            <a:r>
              <a:rPr lang="en-US" altLang="ko-KR" sz="2000" dirty="0"/>
              <a:t>of computational intelligence for chart pattern </a:t>
            </a:r>
            <a:r>
              <a:rPr lang="en-US" altLang="ko-KR" sz="2000" dirty="0" smtClean="0"/>
              <a:t>recognition, have </a:t>
            </a:r>
            <a:r>
              <a:rPr lang="en-US" altLang="ko-KR" sz="2000" dirty="0"/>
              <a:t>also been </a:t>
            </a:r>
            <a:r>
              <a:rPr lang="en-US" altLang="ko-KR" sz="2000" dirty="0" smtClean="0"/>
              <a:t>developed.</a:t>
            </a:r>
          </a:p>
          <a:p>
            <a:endParaRPr lang="en-US" altLang="ko-KR" sz="2000" dirty="0" smtClean="0"/>
          </a:p>
          <a:p>
            <a:r>
              <a:rPr lang="en-US" altLang="ko-KR" sz="2000" dirty="0"/>
              <a:t>Nonetheless, such systems are often sensitive to the selection </a:t>
            </a:r>
            <a:r>
              <a:rPr lang="en-US" altLang="ko-KR" sz="2000" dirty="0" smtClean="0"/>
              <a:t>of input </a:t>
            </a:r>
            <a:r>
              <a:rPr lang="en-US" altLang="ko-KR" sz="2000" dirty="0"/>
              <a:t>variables and parameter settings, and typically do not </a:t>
            </a:r>
            <a:r>
              <a:rPr lang="en-US" altLang="ko-KR" sz="2000" dirty="0" smtClean="0"/>
              <a:t>offer the </a:t>
            </a:r>
            <a:r>
              <a:rPr lang="en-US" altLang="ko-KR" sz="2000" dirty="0"/>
              <a:t>ability to adapt once trained or modeled for a specific </a:t>
            </a:r>
            <a:r>
              <a:rPr lang="en-US" altLang="ko-KR" sz="2000" dirty="0" smtClean="0"/>
              <a:t>stock, stock </a:t>
            </a:r>
            <a:r>
              <a:rPr lang="en-US" altLang="ko-KR" sz="2000" dirty="0"/>
              <a:t>index, or other financial asset.</a:t>
            </a:r>
            <a:endParaRPr kumimoji="0" lang="en-US" altLang="ko-KR" sz="2000" dirty="0" smtClean="0"/>
          </a:p>
        </p:txBody>
      </p:sp>
    </p:spTree>
    <p:extLst>
      <p:ext uri="{BB962C8B-B14F-4D97-AF65-F5344CB8AC3E}">
        <p14:creationId xmlns:p14="http://schemas.microsoft.com/office/powerpoint/2010/main" val="3908656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Introduction</a:t>
            </a:r>
            <a:endParaRPr lang="ko-KR" altLang="en-US" dirty="0"/>
          </a:p>
        </p:txBody>
      </p:sp>
      <p:sp>
        <p:nvSpPr>
          <p:cNvPr id="5" name="내용 개체 틀 2"/>
          <p:cNvSpPr txBox="1">
            <a:spLocks/>
          </p:cNvSpPr>
          <p:nvPr/>
        </p:nvSpPr>
        <p:spPr>
          <a:xfrm>
            <a:off x="457200" y="1166019"/>
            <a:ext cx="8229600" cy="4525963"/>
          </a:xfrm>
          <a:prstGeom prst="rect">
            <a:avLst/>
          </a:prstGeom>
        </p:spPr>
        <p:txBody>
          <a:bodyPr>
            <a:normAutofit/>
          </a:bodyPr>
          <a:lstStyle>
            <a:lvl1pPr marL="342900" indent="-342900" algn="l" rtl="0" fontAlgn="base" latinLnBrk="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latinLnBrk="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latinLnBrk="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latinLnBrk="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t>Decision support systems (DSS) have been recognized as a </a:t>
            </a:r>
            <a:r>
              <a:rPr lang="en-US" altLang="ko-KR" sz="2000" dirty="0" smtClean="0"/>
              <a:t>useful tool </a:t>
            </a:r>
            <a:r>
              <a:rPr lang="en-US" altLang="ko-KR" sz="2000" dirty="0"/>
              <a:t>for helping users plan and make decisions</a:t>
            </a:r>
            <a:r>
              <a:rPr lang="en-US" altLang="ko-KR" sz="2000" dirty="0" smtClean="0"/>
              <a:t>.</a:t>
            </a:r>
          </a:p>
          <a:p>
            <a:endParaRPr lang="en-US" altLang="ko-KR" sz="2000" dirty="0" smtClean="0"/>
          </a:p>
          <a:p>
            <a:r>
              <a:rPr lang="en-US" altLang="ko-KR" sz="2000" dirty="0"/>
              <a:t>Before the popularity of </a:t>
            </a:r>
            <a:r>
              <a:rPr lang="en-US" altLang="ko-KR" sz="2000" dirty="0" smtClean="0"/>
              <a:t>neural </a:t>
            </a:r>
            <a:r>
              <a:rPr lang="en-US" altLang="ko-KR" sz="2000" dirty="0"/>
              <a:t>networks, most research focused on time series analysis, </a:t>
            </a:r>
            <a:r>
              <a:rPr lang="en-US" altLang="ko-KR" sz="2000" dirty="0" smtClean="0"/>
              <a:t>which is </a:t>
            </a:r>
            <a:r>
              <a:rPr lang="en-US" altLang="ko-KR" sz="2000" dirty="0"/>
              <a:t>used to extract meaningful statistics and forecast future </a:t>
            </a:r>
            <a:r>
              <a:rPr lang="en-US" altLang="ko-KR" sz="2000" dirty="0" smtClean="0"/>
              <a:t>events based </a:t>
            </a:r>
            <a:r>
              <a:rPr lang="en-US" altLang="ko-KR" sz="2000" dirty="0"/>
              <a:t>on historical data</a:t>
            </a:r>
            <a:r>
              <a:rPr lang="en-US" altLang="ko-KR" sz="2000" dirty="0" smtClean="0"/>
              <a:t>.</a:t>
            </a:r>
          </a:p>
          <a:p>
            <a:endParaRPr lang="en-US" altLang="ko-KR" sz="2000" dirty="0" smtClean="0"/>
          </a:p>
          <a:p>
            <a:r>
              <a:rPr kumimoji="0" lang="en-US" altLang="ko-KR" sz="2000" dirty="0"/>
              <a:t>Previous research illustrated that neural networks can be </a:t>
            </a:r>
            <a:r>
              <a:rPr kumimoji="0" lang="en-US" altLang="ko-KR" sz="2000" dirty="0" smtClean="0"/>
              <a:t>an effective </a:t>
            </a:r>
            <a:r>
              <a:rPr kumimoji="0" lang="en-US" altLang="ko-KR" sz="2000" dirty="0"/>
              <a:t>tool for stock market prediction</a:t>
            </a:r>
          </a:p>
          <a:p>
            <a:endParaRPr kumimoji="0" lang="en-US" altLang="ko-KR" sz="1800" dirty="0" smtClean="0"/>
          </a:p>
        </p:txBody>
      </p:sp>
    </p:spTree>
    <p:extLst>
      <p:ext uri="{BB962C8B-B14F-4D97-AF65-F5344CB8AC3E}">
        <p14:creationId xmlns:p14="http://schemas.microsoft.com/office/powerpoint/2010/main" val="3976497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Background(Artificial neural network)</a:t>
            </a:r>
            <a:endParaRPr lang="ko-KR" altLang="en-US" dirty="0"/>
          </a:p>
        </p:txBody>
      </p:sp>
      <p:pic>
        <p:nvPicPr>
          <p:cNvPr id="3" name="그림 2"/>
          <p:cNvPicPr>
            <a:picLocks noChangeAspect="1"/>
          </p:cNvPicPr>
          <p:nvPr/>
        </p:nvPicPr>
        <p:blipFill>
          <a:blip r:embed="rId3"/>
          <a:stretch>
            <a:fillRect/>
          </a:stretch>
        </p:blipFill>
        <p:spPr>
          <a:xfrm>
            <a:off x="2081212" y="2152650"/>
            <a:ext cx="4981575" cy="2552700"/>
          </a:xfrm>
          <a:prstGeom prst="rect">
            <a:avLst/>
          </a:prstGeom>
        </p:spPr>
      </p:pic>
    </p:spTree>
    <p:extLst>
      <p:ext uri="{BB962C8B-B14F-4D97-AF65-F5344CB8AC3E}">
        <p14:creationId xmlns:p14="http://schemas.microsoft.com/office/powerpoint/2010/main" val="2891504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88010</TotalTime>
  <Words>2582</Words>
  <Application>Microsoft Office PowerPoint</Application>
  <PresentationFormat>화면 슬라이드 쇼(4:3)</PresentationFormat>
  <Paragraphs>247</Paragraphs>
  <Slides>51</Slides>
  <Notes>51</Notes>
  <HiddenSlides>0</HiddenSlides>
  <MMClips>0</MMClips>
  <ScaleCrop>false</ScaleCrop>
  <HeadingPairs>
    <vt:vector size="4" baseType="variant">
      <vt:variant>
        <vt:lpstr>테마</vt:lpstr>
      </vt:variant>
      <vt:variant>
        <vt:i4>1</vt:i4>
      </vt:variant>
      <vt:variant>
        <vt:lpstr>슬라이드 제목</vt:lpstr>
      </vt:variant>
      <vt:variant>
        <vt:i4>51</vt:i4>
      </vt:variant>
    </vt:vector>
  </HeadingPairs>
  <TitlesOfParts>
    <vt:vector size="52"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 정선</dc:creator>
  <cp:lastModifiedBy>JeongDaWoon</cp:lastModifiedBy>
  <cp:revision>1855</cp:revision>
  <cp:lastPrinted>2016-11-15T01:02:19Z</cp:lastPrinted>
  <dcterms:created xsi:type="dcterms:W3CDTF">2013-04-22T00:15:36Z</dcterms:created>
  <dcterms:modified xsi:type="dcterms:W3CDTF">2017-04-05T05:09:19Z</dcterms:modified>
</cp:coreProperties>
</file>