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424" r:id="rId2"/>
    <p:sldId id="700" r:id="rId3"/>
    <p:sldId id="701" r:id="rId4"/>
    <p:sldId id="714" r:id="rId5"/>
    <p:sldId id="713" r:id="rId6"/>
    <p:sldId id="715" r:id="rId7"/>
    <p:sldId id="716" r:id="rId8"/>
    <p:sldId id="717" r:id="rId9"/>
    <p:sldId id="718" r:id="rId10"/>
    <p:sldId id="719" r:id="rId11"/>
    <p:sldId id="648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5CA"/>
    <a:srgbClr val="43E5ED"/>
    <a:srgbClr val="4DDFE3"/>
    <a:srgbClr val="00FF99"/>
    <a:srgbClr val="00CC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1494" y="-108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E4B7E-01C4-4265-9359-F8994C58B9D7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217C-70D7-4572-B384-D914D990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9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1350" y="1420813"/>
            <a:ext cx="5106988" cy="38306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2934-2F63-43DF-B80E-75885F5EC227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9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A042-F9AF-4D76-A568-C63903AC9315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8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A528-19A2-4E69-9F4B-A1640B4F3E50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0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7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 userDrawn="1"/>
        </p:nvSpPr>
        <p:spPr bwMode="auto">
          <a:xfrm flipV="1">
            <a:off x="0" y="620688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사다리꼴 3"/>
          <p:cNvSpPr/>
          <p:nvPr userDrawn="1"/>
        </p:nvSpPr>
        <p:spPr bwMode="auto">
          <a:xfrm flipV="1">
            <a:off x="-1" y="-177"/>
            <a:ext cx="1176729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사다리꼴 4"/>
          <p:cNvSpPr/>
          <p:nvPr userDrawn="1"/>
        </p:nvSpPr>
        <p:spPr bwMode="auto">
          <a:xfrm flipV="1">
            <a:off x="1116766" y="-177"/>
            <a:ext cx="8027233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828300" y="-177"/>
            <a:ext cx="71438" cy="64410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183857" y="6537465"/>
            <a:ext cx="776287" cy="31115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fld id="{E845080E-6F73-427B-BD83-BB058B421A60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0"/>
          <p:cNvSpPr txBox="1">
            <a:spLocks noChangeArrowheads="1"/>
          </p:cNvSpPr>
          <p:nvPr userDrawn="1"/>
        </p:nvSpPr>
        <p:spPr bwMode="auto">
          <a:xfrm>
            <a:off x="5684869" y="6571493"/>
            <a:ext cx="3387725" cy="25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4" tIns="47892" rIns="95784" bIns="47892">
            <a:spAutoFit/>
          </a:bodyPr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latinLnBrk="0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세종대학교  컨소시엄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789" y="36102"/>
            <a:ext cx="94416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 ExtraBold" pitchFamily="50" charset="-127"/>
                <a:cs typeface="Arial" pitchFamily="34" charset="0"/>
              </a:rPr>
              <a:t>                   </a:t>
            </a:r>
            <a:endParaRPr lang="ko-KR" altLang="en-US" sz="1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76728" y="65793"/>
            <a:ext cx="7571736" cy="488926"/>
          </a:xfrm>
        </p:spPr>
        <p:txBody>
          <a:bodyPr>
            <a:normAutofit/>
          </a:bodyPr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2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B341-6059-46A7-9235-733DC2F3E0B5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7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8BD1-7A48-48DD-B810-98615F54FD9E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7AC-3AD2-4519-8202-6289508952E0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1550-7F00-4C6A-AD7B-8BD22A53BBE7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935-9FC3-45E4-8805-B54BE0589B60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1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F9FF-6FD9-4D12-89F0-82A783569328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9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BB-8DA8-44D6-BFC7-AE6886040AA4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9D11-BE14-4300-8E72-6307637BBE09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4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B28B-C6F3-4095-A7C4-77D25075E1E7}" type="datetime1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" y="-8626"/>
            <a:ext cx="9144000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64315" y="1180404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 smtClean="0">
                <a:solidFill>
                  <a:srgbClr val="1F497D">
                    <a:lumMod val="75000"/>
                  </a:srgbClr>
                </a:solidFill>
              </a:rPr>
              <a:t>Comparing Profitability of Day Trading Using ORB Strategies on Index Futures Markets in Taiwan, Hong-</a:t>
            </a:r>
            <a:r>
              <a:rPr kumimoji="1" lang="en-US" altLang="ko-KR" sz="3600" b="1" dirty="0" err="1" smtClean="0">
                <a:solidFill>
                  <a:srgbClr val="1F497D">
                    <a:lumMod val="75000"/>
                  </a:srgbClr>
                </a:solidFill>
              </a:rPr>
              <a:t>kong</a:t>
            </a:r>
            <a:r>
              <a:rPr kumimoji="1" lang="en-US" altLang="ko-KR" sz="3600" b="1" dirty="0" smtClean="0">
                <a:solidFill>
                  <a:srgbClr val="1F497D">
                    <a:lumMod val="75000"/>
                  </a:srgbClr>
                </a:solidFill>
              </a:rPr>
              <a:t>, and USA</a:t>
            </a:r>
            <a:endParaRPr kumimoji="1" lang="ko-KR" altLang="en-US" sz="3600" b="1" dirty="0">
              <a:solidFill>
                <a:srgbClr val="1F497D">
                  <a:lumMod val="75000"/>
                </a:srgb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285852" y="2928934"/>
            <a:ext cx="664373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53693" y="4305172"/>
            <a:ext cx="39080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2017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년 </a:t>
            </a: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월 </a:t>
            </a: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 </a:t>
            </a:r>
            <a:r>
              <a: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요일</a:t>
            </a:r>
            <a:endParaRPr kumimoji="1"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정다</a:t>
            </a:r>
            <a:r>
              <a: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</a:t>
            </a:r>
            <a:endParaRPr kumimoji="1"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ORB </a:t>
            </a:r>
            <a:r>
              <a:rPr lang="ko-KR" altLang="en-US" dirty="0" smtClean="0"/>
              <a:t>전략 테스트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8" y="1236578"/>
            <a:ext cx="3805836" cy="4384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32" y="1236578"/>
            <a:ext cx="3779814" cy="4384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4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2062" y="3173125"/>
            <a:ext cx="244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감사합니다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09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논문발표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제목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Profitability of Day Trading Using ORB Strategies on Index Futures Markets in Taiwan, Hong-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kong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USA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년도</a:t>
            </a:r>
            <a:endParaRPr lang="en-US" altLang="ko-KR" sz="1600" dirty="0" smtClean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cs typeface="Times New Roman" panose="02020603050405020304" pitchFamily="18" charset="0"/>
              </a:rPr>
              <a:t>2014</a:t>
            </a:r>
            <a:endParaRPr lang="en-US" altLang="ko-KR" sz="16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요약</a:t>
            </a:r>
            <a:endParaRPr lang="en-US" altLang="ko-KR" sz="1600" dirty="0" smtClean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선물 시장 지수 데이터를 사용해 </a:t>
            </a:r>
            <a:r>
              <a:rPr lang="en-US" altLang="ko-KR" sz="1600" dirty="0" smtClean="0">
                <a:latin typeface="+mn-ea"/>
                <a:cs typeface="Times New Roman" panose="02020603050405020304" pitchFamily="18" charset="0"/>
              </a:rPr>
              <a:t>ORB</a:t>
            </a: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전략의 변형을 연구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cs typeface="Times New Roman" panose="02020603050405020304" pitchFamily="18" charset="0"/>
              </a:rPr>
              <a:t>5</a:t>
            </a: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개 시장의 데이터를 기반으로 </a:t>
            </a:r>
            <a:r>
              <a:rPr lang="en-US" altLang="ko-KR" sz="1600" dirty="0" smtClean="0">
                <a:latin typeface="+mn-ea"/>
                <a:cs typeface="Times New Roman" panose="02020603050405020304" pitchFamily="18" charset="0"/>
              </a:rPr>
              <a:t>ORB</a:t>
            </a: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전략의 매개 변수 선정                              </a:t>
            </a:r>
            <a:r>
              <a:rPr lang="en-US" altLang="ko-KR" sz="1600" dirty="0" smtClean="0">
                <a:latin typeface="+mn-ea"/>
                <a:cs typeface="Times New Roman" panose="02020603050405020304" pitchFamily="18" charset="0"/>
              </a:rPr>
              <a:t>(E-mini S&amp;P 500, E-mini DJIA, E-mini NASDAQ, HSI, TAIEX)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매개변수 </a:t>
            </a:r>
            <a:r>
              <a:rPr lang="en-US" altLang="ko-KR" sz="1600" dirty="0" smtClean="0">
                <a:latin typeface="+mn-ea"/>
                <a:cs typeface="Times New Roman" panose="02020603050405020304" pitchFamily="18" charset="0"/>
              </a:rPr>
              <a:t>PMMV(per minute mean of volume), PMVR(per minute variance of return) </a:t>
            </a: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이용</a:t>
            </a:r>
            <a:endParaRPr lang="en-US" altLang="ko-KR" sz="1600" dirty="0" smtClean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ORB </a:t>
            </a:r>
            <a:r>
              <a:rPr lang="ko-KR" altLang="en-US" dirty="0" smtClean="0"/>
              <a:t>전략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81448" y="823784"/>
                <a:ext cx="8023654" cy="452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전략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(Opening Range Breakout)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통계에 따르면 주식의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1/3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 시장 첫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분 이내에 하루의 최고 또는 최저 를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나타나고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2/3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은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분 이후에 하루의 최고 또는 최저가를 나타냄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 특성을 이용한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전략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주된 내용 선물 시장의 경제 현상을 기반으로 한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전략의 매개변수를 설정하여 테스트 함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수정 매개변수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𝑃𝑀𝑀𝑉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(1)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−1,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(2)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𝑃𝑀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𝑉𝑅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(3)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t=1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분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d=1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일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장 시작 시간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장 마치는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시간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N =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전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체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장이 열린 날 수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해당 시간에 가격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48" y="823784"/>
                <a:ext cx="8023654" cy="4524380"/>
              </a:xfrm>
              <a:prstGeom prst="rect">
                <a:avLst/>
              </a:prstGeom>
              <a:blipFill rotWithShape="1">
                <a:blip r:embed="rId2"/>
                <a:stretch>
                  <a:fillRect l="-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ORB </a:t>
            </a:r>
            <a:r>
              <a:rPr lang="ko-KR" altLang="en-US" dirty="0" smtClean="0"/>
              <a:t>전략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81448" y="823784"/>
                <a:ext cx="8023654" cy="452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ORB </a:t>
                </a: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수정 거래신호는 저항과 지지를 바탕으로 함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저항은 정해진 기간의 가장 높은 가격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지지는 정해진 기간의 가장 낮은 가격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가격이 상한선을 통과하거나 하한선 아래로 떨어지면 거래신호 생성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Case1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가격이 저항 수준 이상으로 움직인다면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구매력이 판매 압력을 통해 깨진다는 것을 의미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가격은 여전히 추세로 움직임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cs typeface="Times New Roman" panose="020206030504050203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>
                        <a:latin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  <a:cs typeface="Times New Roman" panose="02020603050405020304" pitchFamily="18" charset="0"/>
                      </a:rPr>
                      <m:t>Buy</m:t>
                    </m:r>
                  </m:oMath>
                </a14:m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Case2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가격이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지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지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수준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하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떨어진다면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판매 강도가 구매 압력보다 높음을 의미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가격은 이전 경향과 동일하게 하락함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𝑡𝑏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𝑡𝑝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>
                        <a:latin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  <a:cs typeface="Times New Roman" panose="02020603050405020304" pitchFamily="18" charset="0"/>
                      </a:rPr>
                      <m:t>Sell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48" y="823784"/>
                <a:ext cx="8023654" cy="4528034"/>
              </a:xfrm>
              <a:prstGeom prst="rect">
                <a:avLst/>
              </a:prstGeom>
              <a:blipFill rotWithShape="1">
                <a:blip r:embed="rId2"/>
                <a:stretch>
                  <a:fillRect l="-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ORB </a:t>
            </a:r>
            <a:r>
              <a:rPr lang="ko-KR" altLang="en-US" dirty="0" smtClean="0"/>
              <a:t>전략 테스트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93" y="888273"/>
            <a:ext cx="4122014" cy="5367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0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ORB </a:t>
            </a:r>
            <a:r>
              <a:rPr lang="ko-KR" altLang="en-US" dirty="0" smtClean="0"/>
              <a:t>전략 테스트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53" y="882350"/>
            <a:ext cx="4043295" cy="533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ORB </a:t>
            </a:r>
            <a:r>
              <a:rPr lang="ko-KR" altLang="en-US" dirty="0" smtClean="0"/>
              <a:t>전략 테스트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0" y="1493228"/>
            <a:ext cx="3857232" cy="3871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467" y="1535808"/>
            <a:ext cx="4258698" cy="3786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ORB </a:t>
            </a:r>
            <a:r>
              <a:rPr lang="ko-KR" altLang="en-US" dirty="0" smtClean="0"/>
              <a:t>전략 테스트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5" y="1579103"/>
            <a:ext cx="4100545" cy="3699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75" y="1593416"/>
            <a:ext cx="3864387" cy="3671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4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ORB </a:t>
            </a:r>
            <a:r>
              <a:rPr lang="ko-KR" altLang="en-US" dirty="0" smtClean="0"/>
              <a:t>전략 테스트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4" y="1614885"/>
            <a:ext cx="3885856" cy="36282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35227"/>
            <a:ext cx="4157795" cy="4787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4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4623</TotalTime>
  <Words>408</Words>
  <Application>Microsoft Office PowerPoint</Application>
  <PresentationFormat>화면 슬라이드 쇼(4:3)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논문발표</vt:lpstr>
      <vt:lpstr>ORB 전략</vt:lpstr>
      <vt:lpstr>수정ORB 전략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수정ORB 전략 테스트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Portfolio Management</dc:title>
  <dc:creator>Yoo</dc:creator>
  <cp:lastModifiedBy>JeongDaWoon</cp:lastModifiedBy>
  <cp:revision>401</cp:revision>
  <cp:lastPrinted>2017-03-03T04:34:58Z</cp:lastPrinted>
  <dcterms:created xsi:type="dcterms:W3CDTF">2016-12-31T00:04:00Z</dcterms:created>
  <dcterms:modified xsi:type="dcterms:W3CDTF">2017-04-05T05:21:19Z</dcterms:modified>
</cp:coreProperties>
</file>