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56" r:id="rId2"/>
    <p:sldId id="329" r:id="rId3"/>
    <p:sldId id="355" r:id="rId4"/>
    <p:sldId id="353" r:id="rId5"/>
    <p:sldId id="363" r:id="rId6"/>
    <p:sldId id="364" r:id="rId7"/>
    <p:sldId id="351" r:id="rId8"/>
    <p:sldId id="358" r:id="rId9"/>
    <p:sldId id="357" r:id="rId10"/>
    <p:sldId id="366" r:id="rId11"/>
    <p:sldId id="367" r:id="rId12"/>
    <p:sldId id="350" r:id="rId13"/>
    <p:sldId id="356" r:id="rId14"/>
    <p:sldId id="359" r:id="rId15"/>
    <p:sldId id="360" r:id="rId16"/>
    <p:sldId id="361" r:id="rId17"/>
    <p:sldId id="362" r:id="rId18"/>
    <p:sldId id="328" r:id="rId19"/>
  </p:sldIdLst>
  <p:sldSz cx="12192000" cy="6858000"/>
  <p:notesSz cx="6858000" cy="9144000"/>
  <p:embeddedFontLst>
    <p:embeddedFont>
      <p:font typeface="KoPub돋움체 Medium" panose="02020603020101020101" pitchFamily="18" charset="-127"/>
      <p:regular r:id="rId21"/>
    </p:embeddedFont>
    <p:embeddedFont>
      <p:font typeface="-윤고딕320" panose="02030504000101010101" pitchFamily="18" charset="-127"/>
      <p:regular r:id="rId22"/>
    </p:embeddedFont>
    <p:embeddedFont>
      <p:font typeface="Segoe UI" panose="020B0502040204020203" pitchFamily="34" charset="0"/>
      <p:regular r:id="rId23"/>
      <p:bold r:id="rId24"/>
      <p:italic r:id="rId25"/>
      <p:boldItalic r:id="rId26"/>
    </p:embeddedFont>
    <p:embeddedFont>
      <p:font typeface="KoPub돋움체 Bold" panose="02020603020101020101" pitchFamily="18" charset="-127"/>
      <p:regular r:id="rId27"/>
    </p:embeddedFont>
    <p:embeddedFont>
      <p:font typeface="BigNoodleTitling" panose="020B0604020202020204" charset="0"/>
      <p:regular r:id="rId28"/>
      <p:italic r:id="rId29"/>
    </p:embeddedFont>
    <p:embeddedFont>
      <p:font typeface="맑은 고딕" panose="020B0503020000020004" pitchFamily="50" charset="-127"/>
      <p:regular r:id="rId30"/>
      <p:bold r:id="rId31"/>
    </p:embeddedFont>
    <p:embeddedFont>
      <p:font typeface="-윤고딕330" panose="02030504000101010101" pitchFamily="18" charset="-127"/>
      <p:regular r:id="rId32"/>
    </p:embeddedFont>
    <p:embeddedFont>
      <p:font typeface="배달의민족 주아" panose="020B0600000101010101" charset="-127"/>
      <p:regular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 및 목차" id="{CC297086-D4FC-42C4-8128-C956879F541A}">
          <p14:sldIdLst>
            <p14:sldId id="256"/>
          </p14:sldIdLst>
        </p14:section>
        <p14:section name="본문" id="{328F198B-FD98-429D-90CF-1984C2BC948D}">
          <p14:sldIdLst>
            <p14:sldId id="329"/>
            <p14:sldId id="355"/>
            <p14:sldId id="353"/>
            <p14:sldId id="363"/>
            <p14:sldId id="364"/>
            <p14:sldId id="351"/>
            <p14:sldId id="358"/>
            <p14:sldId id="357"/>
            <p14:sldId id="366"/>
            <p14:sldId id="367"/>
            <p14:sldId id="350"/>
            <p14:sldId id="356"/>
            <p14:sldId id="359"/>
            <p14:sldId id="360"/>
            <p14:sldId id="361"/>
            <p14:sldId id="362"/>
            <p14:sldId id="328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523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11" userDrawn="1">
          <p15:clr>
            <a:srgbClr val="A4A3A4"/>
          </p15:clr>
        </p15:guide>
        <p15:guide id="4" pos="7469" userDrawn="1">
          <p15:clr>
            <a:srgbClr val="A4A3A4"/>
          </p15:clr>
        </p15:guide>
        <p15:guide id="5" pos="2230" userDrawn="1">
          <p15:clr>
            <a:srgbClr val="A4A3A4"/>
          </p15:clr>
        </p15:guide>
        <p15:guide id="6" pos="5654" userDrawn="1">
          <p15:clr>
            <a:srgbClr val="A4A3A4"/>
          </p15:clr>
        </p15:guide>
        <p15:guide id="7" pos="1118" userDrawn="1">
          <p15:clr>
            <a:srgbClr val="A4A3A4"/>
          </p15:clr>
        </p15:guide>
        <p15:guide id="8" pos="6562" userDrawn="1">
          <p15:clr>
            <a:srgbClr val="A4A3A4"/>
          </p15:clr>
        </p15:guide>
        <p15:guide id="9" orient="horz" pos="4201" userDrawn="1">
          <p15:clr>
            <a:srgbClr val="A4A3A4"/>
          </p15:clr>
        </p15:guide>
        <p15:guide id="10" orient="horz" pos="527" userDrawn="1">
          <p15:clr>
            <a:srgbClr val="A4A3A4"/>
          </p15:clr>
        </p15:guide>
        <p15:guide id="11" pos="3205" userDrawn="1">
          <p15:clr>
            <a:srgbClr val="A4A3A4"/>
          </p15:clr>
        </p15:guide>
        <p15:guide id="12" pos="4226" userDrawn="1">
          <p15:clr>
            <a:srgbClr val="A4A3A4"/>
          </p15:clr>
        </p15:guide>
        <p15:guide id="13" pos="51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0099FF"/>
    <a:srgbClr val="CCCCCC"/>
    <a:srgbClr val="FF0000"/>
    <a:srgbClr val="D32F2F"/>
    <a:srgbClr val="AFE6D3"/>
    <a:srgbClr val="B09172"/>
    <a:srgbClr val="659F90"/>
    <a:srgbClr val="002060"/>
    <a:srgbClr val="756E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15" autoAdjust="0"/>
    <p:restoredTop sz="94660"/>
  </p:normalViewPr>
  <p:slideViewPr>
    <p:cSldViewPr snapToGrid="0" showGuides="1">
      <p:cViewPr varScale="1">
        <p:scale>
          <a:sx n="57" d="100"/>
          <a:sy n="57" d="100"/>
        </p:scale>
        <p:origin x="-84" y="-1332"/>
      </p:cViewPr>
      <p:guideLst>
        <p:guide orient="horz" pos="2523"/>
        <p:guide orient="horz" pos="4201"/>
        <p:guide orient="horz" pos="527"/>
        <p:guide pos="3840"/>
        <p:guide pos="211"/>
        <p:guide pos="7469"/>
        <p:guide pos="2230"/>
        <p:guide pos="5654"/>
        <p:guide pos="1118"/>
        <p:guide pos="6562"/>
        <p:guide pos="3205"/>
        <p:guide pos="4226"/>
        <p:guide pos="51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Relationship Id="rId4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767220432837071"/>
          <c:y val="5.9765034004108257E-2"/>
          <c:w val="0.65210729811698209"/>
          <c:h val="0.77646445902055938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업무 분담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0216-4E25-B83D-F7BAB61F8521}"/>
              </c:ext>
            </c:extLst>
          </c:dPt>
          <c:dPt>
            <c:idx val="1"/>
            <c:bubble3D val="0"/>
            <c:spPr>
              <a:solidFill>
                <a:schemeClr val="accent1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1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1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3"/>
                <c:pt idx="0">
                  <c:v>이유근</c:v>
                </c:pt>
                <c:pt idx="1">
                  <c:v>최선호</c:v>
                </c:pt>
                <c:pt idx="2">
                  <c:v>채병훈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3.3</c:v>
                </c:pt>
                <c:pt idx="1">
                  <c:v>3.3</c:v>
                </c:pt>
                <c:pt idx="2">
                  <c:v>3.3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216-4E25-B83D-F7BAB61F85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  <c:userShapes r:id="rId2"/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0.39168</cdr:x>
      <cdr:y>0.5344</cdr:y>
    </cdr:from>
    <cdr:to>
      <cdr:x>0.6287</cdr:x>
      <cdr:y>0.82407</cdr:y>
    </cdr:to>
    <cdr:sp macro="" textlink="">
      <cdr:nvSpPr>
        <cdr:cNvPr id="7" name="TextBox 6"/>
        <cdr:cNvSpPr txBox="1"/>
      </cdr:nvSpPr>
      <cdr:spPr>
        <a:xfrm xmlns:a="http://schemas.openxmlformats.org/drawingml/2006/main">
          <a:off x="4393354" y="3634021"/>
          <a:ext cx="2658569" cy="196977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ko-KR" sz="1000" dirty="0" smtClean="0"/>
            <a:t>● </a:t>
          </a:r>
          <a:r>
            <a:rPr lang="en-US" altLang="ko-KR" dirty="0" err="1" smtClean="0"/>
            <a:t>PetMom</a:t>
          </a:r>
          <a:r>
            <a:rPr lang="en-US" altLang="ko-KR" dirty="0" smtClean="0"/>
            <a:t>, </a:t>
          </a:r>
          <a:r>
            <a:rPr lang="en-US" altLang="ko-KR" dirty="0" err="1" smtClean="0"/>
            <a:t>PetSitter</a:t>
          </a:r>
          <a:endParaRPr lang="en-US" altLang="ko-KR" dirty="0" smtClean="0"/>
        </a:p>
        <a:p xmlns:a="http://schemas.openxmlformats.org/drawingml/2006/main">
          <a:r>
            <a:rPr lang="en-US" altLang="ko-KR" dirty="0"/>
            <a:t> </a:t>
          </a:r>
          <a:r>
            <a:rPr lang="en-US" altLang="ko-KR" dirty="0" smtClean="0"/>
            <a:t> Data </a:t>
          </a:r>
          <a:r>
            <a:rPr lang="ko-KR" altLang="en-US" dirty="0" smtClean="0"/>
            <a:t>수집</a:t>
          </a:r>
          <a:endParaRPr lang="en-US" altLang="ko-KR" dirty="0" smtClean="0"/>
        </a:p>
        <a:p xmlns:a="http://schemas.openxmlformats.org/drawingml/2006/main">
          <a:r>
            <a:rPr lang="en-US" altLang="ko-KR" sz="1000" dirty="0"/>
            <a:t>●</a:t>
          </a:r>
          <a:r>
            <a:rPr lang="en-US" altLang="ko-KR" dirty="0"/>
            <a:t> </a:t>
          </a:r>
          <a:r>
            <a:rPr lang="ko-KR" altLang="en-US" dirty="0"/>
            <a:t>매칭 알고리즘 </a:t>
          </a:r>
          <a:r>
            <a:rPr lang="ko-KR" altLang="en-US" dirty="0" smtClean="0"/>
            <a:t>작성</a:t>
          </a:r>
          <a:endParaRPr lang="en-US" altLang="ko-KR" dirty="0" smtClean="0"/>
        </a:p>
        <a:p xmlns:a="http://schemas.openxmlformats.org/drawingml/2006/main">
          <a:r>
            <a:rPr lang="en-US" altLang="ko-KR" sz="1000" dirty="0"/>
            <a:t>●</a:t>
          </a:r>
          <a:r>
            <a:rPr lang="ko-KR" altLang="en-US" dirty="0" smtClean="0"/>
            <a:t> </a:t>
          </a:r>
          <a:r>
            <a:rPr lang="en-US" altLang="ko-KR" dirty="0" smtClean="0"/>
            <a:t>UI</a:t>
          </a:r>
        </a:p>
        <a:p xmlns:a="http://schemas.openxmlformats.org/drawingml/2006/main">
          <a:r>
            <a:rPr lang="en-US" altLang="ko-KR" sz="1000" dirty="0"/>
            <a:t>●</a:t>
          </a:r>
          <a:r>
            <a:rPr lang="en-US" altLang="ko-KR" dirty="0"/>
            <a:t> </a:t>
          </a:r>
          <a:r>
            <a:rPr lang="ko-KR" altLang="en-US" dirty="0" smtClean="0"/>
            <a:t>위치 서비스 연동</a:t>
          </a:r>
          <a:endParaRPr lang="en-US" altLang="ko-KR" dirty="0" smtClean="0"/>
        </a:p>
        <a:p xmlns:a="http://schemas.openxmlformats.org/drawingml/2006/main">
          <a:r>
            <a:rPr lang="en-US" altLang="ko-KR" sz="1000" dirty="0" smtClean="0"/>
            <a:t>●</a:t>
          </a:r>
          <a:r>
            <a:rPr lang="en-US" altLang="ko-KR" dirty="0" smtClean="0"/>
            <a:t> Data Mining</a:t>
          </a:r>
        </a:p>
        <a:p xmlns:a="http://schemas.openxmlformats.org/drawingml/2006/main">
          <a:endParaRPr lang="ko-KR" altLang="en-US" sz="1400" dirty="0"/>
        </a:p>
      </cdr:txBody>
    </cdr:sp>
  </cdr:relSizeAnchor>
  <cdr:relSizeAnchor xmlns:cdr="http://schemas.openxmlformats.org/drawingml/2006/chartDrawing">
    <cdr:from>
      <cdr:x>0.39109</cdr:x>
      <cdr:y>0.88357</cdr:y>
    </cdr:from>
    <cdr:to>
      <cdr:x>0.59014</cdr:x>
      <cdr:y>0.94369</cdr:y>
    </cdr:to>
    <cdr:sp macro="" textlink="">
      <cdr:nvSpPr>
        <cdr:cNvPr id="10" name="직사각형 9"/>
        <cdr:cNvSpPr/>
      </cdr:nvSpPr>
      <cdr:spPr>
        <a:xfrm xmlns:a="http://schemas.openxmlformats.org/drawingml/2006/main">
          <a:off x="3889841" y="5327805"/>
          <a:ext cx="1979778" cy="362503"/>
        </a:xfrm>
        <a:prstGeom xmlns:a="http://schemas.openxmlformats.org/drawingml/2006/main" prst="rect">
          <a:avLst/>
        </a:prstGeom>
        <a:solidFill xmlns:a="http://schemas.openxmlformats.org/drawingml/2006/main">
          <a:srgbClr val="002060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ko-KR" altLang="en-US" sz="1400" dirty="0" smtClean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rPr>
            <a:t>팀장</a:t>
          </a:r>
          <a:r>
            <a:rPr lang="en-US" altLang="ko-KR" sz="1800" dirty="0" smtClean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rPr>
            <a:t> </a:t>
          </a:r>
          <a:r>
            <a:rPr lang="ko-KR" altLang="en-US" sz="1800" dirty="0" smtClean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rPr>
            <a:t>최선호</a:t>
          </a:r>
          <a:endParaRPr lang="ko-KR" altLang="en-US" sz="1800" dirty="0">
            <a:solidFill>
              <a:schemeClr val="bg1"/>
            </a:solidFill>
            <a:latin typeface="KoPub돋움체 Medium" panose="02020603020101020101" pitchFamily="18" charset="-127"/>
            <a:ea typeface="KoPub돋움체 Medium" panose="02020603020101020101" pitchFamily="18" charset="-127"/>
          </a:endParaRPr>
        </a:p>
      </cdr:txBody>
    </cdr:sp>
  </cdr:relSizeAnchor>
  <cdr:relSizeAnchor xmlns:cdr="http://schemas.openxmlformats.org/drawingml/2006/chartDrawing">
    <cdr:from>
      <cdr:x>0.05795</cdr:x>
      <cdr:y>0.16968</cdr:y>
    </cdr:from>
    <cdr:to>
      <cdr:x>0.257</cdr:x>
      <cdr:y>0.2298</cdr:y>
    </cdr:to>
    <cdr:sp macro="" textlink="">
      <cdr:nvSpPr>
        <cdr:cNvPr id="6" name="직사각형 5"/>
        <cdr:cNvSpPr/>
      </cdr:nvSpPr>
      <cdr:spPr>
        <a:xfrm xmlns:a="http://schemas.openxmlformats.org/drawingml/2006/main">
          <a:off x="650027" y="1153837"/>
          <a:ext cx="2232680" cy="408825"/>
        </a:xfrm>
        <a:prstGeom xmlns:a="http://schemas.openxmlformats.org/drawingml/2006/main" prst="rect">
          <a:avLst/>
        </a:prstGeom>
        <a:solidFill xmlns:a="http://schemas.openxmlformats.org/drawingml/2006/main">
          <a:srgbClr val="002060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ko-KR" altLang="en-US" sz="1400" dirty="0" smtClean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rPr>
            <a:t>팀</a:t>
          </a:r>
          <a:r>
            <a:rPr lang="ko-KR" altLang="en-US" sz="140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rPr>
            <a:t>원</a:t>
          </a:r>
          <a:r>
            <a:rPr lang="en-US" altLang="ko-KR" sz="1800" dirty="0" smtClean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rPr>
            <a:t> </a:t>
          </a:r>
          <a:r>
            <a:rPr lang="ko-KR" altLang="en-US" sz="1800" dirty="0" smtClean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rPr>
            <a:t>채병훈</a:t>
          </a:r>
          <a:endParaRPr lang="ko-KR" altLang="en-US" sz="1800" dirty="0">
            <a:solidFill>
              <a:schemeClr val="bg1"/>
            </a:solidFill>
            <a:latin typeface="KoPub돋움체 Medium" panose="02020603020101020101" pitchFamily="18" charset="-127"/>
            <a:ea typeface="KoPub돋움체 Medium" panose="02020603020101020101" pitchFamily="18" charset="-127"/>
          </a:endParaRPr>
        </a:p>
      </cdr:txBody>
    </cdr:sp>
  </cdr:relSizeAnchor>
  <cdr:relSizeAnchor xmlns:cdr="http://schemas.openxmlformats.org/drawingml/2006/chartDrawing">
    <cdr:from>
      <cdr:x>0.7204</cdr:x>
      <cdr:y>0.17855</cdr:y>
    </cdr:from>
    <cdr:to>
      <cdr:x>0.91945</cdr:x>
      <cdr:y>0.23867</cdr:y>
    </cdr:to>
    <cdr:sp macro="" textlink="">
      <cdr:nvSpPr>
        <cdr:cNvPr id="9" name="직사각형 8"/>
        <cdr:cNvSpPr/>
      </cdr:nvSpPr>
      <cdr:spPr>
        <a:xfrm xmlns:a="http://schemas.openxmlformats.org/drawingml/2006/main">
          <a:off x="8080530" y="1214162"/>
          <a:ext cx="2232680" cy="408825"/>
        </a:xfrm>
        <a:prstGeom xmlns:a="http://schemas.openxmlformats.org/drawingml/2006/main" prst="rect">
          <a:avLst/>
        </a:prstGeom>
        <a:solidFill xmlns:a="http://schemas.openxmlformats.org/drawingml/2006/main">
          <a:srgbClr val="002060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ko-KR" altLang="en-US" sz="1400" dirty="0" smtClean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rPr>
            <a:t>팀</a:t>
          </a:r>
          <a:r>
            <a:rPr lang="ko-KR" altLang="en-US" sz="140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rPr>
            <a:t>원</a:t>
          </a:r>
          <a:r>
            <a:rPr lang="en-US" altLang="ko-KR" sz="1800" dirty="0" smtClean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rPr>
            <a:t> </a:t>
          </a:r>
          <a:r>
            <a:rPr lang="ko-KR" altLang="en-US" sz="1800" dirty="0" smtClean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rPr>
            <a:t>이유</a:t>
          </a:r>
          <a:r>
            <a:rPr lang="ko-KR" altLang="en-US" sz="180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rPr>
            <a:t>근</a:t>
          </a:r>
          <a:endParaRPr lang="ko-KR" altLang="en-US" sz="1800" dirty="0">
            <a:solidFill>
              <a:schemeClr val="bg1"/>
            </a:solidFill>
            <a:latin typeface="KoPub돋움체 Medium" panose="02020603020101020101" pitchFamily="18" charset="-127"/>
            <a:ea typeface="KoPub돋움체 Medium" panose="02020603020101020101" pitchFamily="18" charset="-127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A2C422-14D8-499D-9A11-19676B529DEC}" type="datetimeFigureOut">
              <a:rPr lang="ko-KR" altLang="en-US" smtClean="0"/>
              <a:pPr/>
              <a:t>2016-10-12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0390F-F488-45AD-B2F3-48C626DDE7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081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0390F-F488-45AD-B2F3-48C626DDE73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092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0390F-F488-45AD-B2F3-48C626DDE73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092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B8DE-6977-482D-80AE-1A8A8F256750}" type="datetimeFigureOut">
              <a:rPr lang="ko-KR" altLang="en-US" smtClean="0"/>
              <a:pPr/>
              <a:t>2016-10-12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5F30-DFA1-485F-875C-187400B575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190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B8DE-6977-482D-80AE-1A8A8F256750}" type="datetimeFigureOut">
              <a:rPr lang="ko-KR" altLang="en-US" smtClean="0"/>
              <a:pPr/>
              <a:t>2016-10-12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5F30-DFA1-485F-875C-187400B575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618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B8DE-6977-482D-80AE-1A8A8F256750}" type="datetimeFigureOut">
              <a:rPr lang="ko-KR" altLang="en-US" smtClean="0"/>
              <a:pPr/>
              <a:t>2016-10-12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5F30-DFA1-485F-875C-187400B575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563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B8DE-6977-482D-80AE-1A8A8F256750}" type="datetimeFigureOut">
              <a:rPr lang="ko-KR" altLang="en-US" smtClean="0"/>
              <a:pPr/>
              <a:t>2016-10-12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5F30-DFA1-485F-875C-187400B575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493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B8DE-6977-482D-80AE-1A8A8F256750}" type="datetimeFigureOut">
              <a:rPr lang="ko-KR" altLang="en-US" smtClean="0"/>
              <a:pPr/>
              <a:t>2016-10-12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5F30-DFA1-485F-875C-187400B575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479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B8DE-6977-482D-80AE-1A8A8F256750}" type="datetimeFigureOut">
              <a:rPr lang="ko-KR" altLang="en-US" smtClean="0"/>
              <a:pPr/>
              <a:t>2016-10-12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5F30-DFA1-485F-875C-187400B575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397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B8DE-6977-482D-80AE-1A8A8F256750}" type="datetimeFigureOut">
              <a:rPr lang="ko-KR" altLang="en-US" smtClean="0"/>
              <a:pPr/>
              <a:t>2016-10-12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5F30-DFA1-485F-875C-187400B575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368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B8DE-6977-482D-80AE-1A8A8F256750}" type="datetimeFigureOut">
              <a:rPr lang="ko-KR" altLang="en-US" smtClean="0"/>
              <a:pPr/>
              <a:t>2016-10-12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5F30-DFA1-485F-875C-187400B575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040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B8DE-6977-482D-80AE-1A8A8F256750}" type="datetimeFigureOut">
              <a:rPr lang="ko-KR" altLang="en-US" smtClean="0"/>
              <a:pPr/>
              <a:t>2016-10-12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5F30-DFA1-485F-875C-187400B575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68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B8DE-6977-482D-80AE-1A8A8F256750}" type="datetimeFigureOut">
              <a:rPr lang="ko-KR" altLang="en-US" smtClean="0"/>
              <a:pPr/>
              <a:t>2016-10-12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5F30-DFA1-485F-875C-187400B575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476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B8DE-6977-482D-80AE-1A8A8F256750}" type="datetimeFigureOut">
              <a:rPr lang="ko-KR" altLang="en-US" smtClean="0"/>
              <a:pPr/>
              <a:t>2016-10-12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5F30-DFA1-485F-875C-187400B575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492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1B8DE-6977-482D-80AE-1A8A8F256750}" type="datetimeFigureOut">
              <a:rPr lang="ko-KR" altLang="en-US" smtClean="0"/>
              <a:pPr/>
              <a:t>2016-10-12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65F30-DFA1-485F-875C-187400B575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81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39.jpe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40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image" Target="../media/image41.jpeg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image" Target="../media/image2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5.xml"/><Relationship Id="rId10" Type="http://schemas.openxmlformats.org/officeDocument/2006/relationships/tags" Target="../tags/tag20.xml"/><Relationship Id="rId4" Type="http://schemas.openxmlformats.org/officeDocument/2006/relationships/tags" Target="../tags/tag14.xml"/><Relationship Id="rId9" Type="http://schemas.openxmlformats.org/officeDocument/2006/relationships/tags" Target="../tags/tag1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image" Target="../media/image42.png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12" Type="http://schemas.openxmlformats.org/officeDocument/2006/relationships/image" Target="../media/image2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25.xml"/><Relationship Id="rId10" Type="http://schemas.openxmlformats.org/officeDocument/2006/relationships/tags" Target="../tags/tag30.xml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image" Target="../media/image44.jpeg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12" Type="http://schemas.openxmlformats.org/officeDocument/2006/relationships/image" Target="../media/image2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35.xml"/><Relationship Id="rId10" Type="http://schemas.openxmlformats.org/officeDocument/2006/relationships/tags" Target="../tags/tag40.xml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microsoft.com/office/2007/relationships/hdphoto" Target="../media/hdphoto1.wdp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72132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0" y="0"/>
            <a:ext cx="12191999" cy="7072132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spc="-151" dirty="0">
              <a:ln w="12700">
                <a:solidFill>
                  <a:schemeClr val="tx1"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BigNoodleTitling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5328"/>
            <a:ext cx="5088565" cy="7066804"/>
          </a:xfrm>
          <a:prstGeom prst="rect">
            <a:avLst/>
          </a:prstGeom>
          <a:solidFill>
            <a:srgbClr val="FFFFFF">
              <a:alpha val="65000"/>
            </a:srgb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2" name="직사각형 21"/>
          <p:cNvSpPr/>
          <p:nvPr/>
        </p:nvSpPr>
        <p:spPr>
          <a:xfrm>
            <a:off x="768148" y="3269160"/>
            <a:ext cx="3552271" cy="300942"/>
          </a:xfrm>
          <a:prstGeom prst="rect">
            <a:avLst/>
          </a:prstGeom>
          <a:solidFill>
            <a:srgbClr val="1C1F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06692" y="1592166"/>
            <a:ext cx="4275184" cy="3321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100" dirty="0">
                <a:solidFill>
                  <a:srgbClr val="1C1F8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gNoodleTitling" panose="02000708030402040100" pitchFamily="2" charset="0"/>
                <a:ea typeface="배달의민족 주아" panose="02020603020101020101" pitchFamily="18" charset="-127"/>
              </a:rPr>
              <a:t>Matching service </a:t>
            </a:r>
          </a:p>
          <a:p>
            <a:pPr algn="ctr"/>
            <a:r>
              <a:rPr lang="en-US" altLang="ko-KR" sz="3600" spc="100" dirty="0">
                <a:solidFill>
                  <a:srgbClr val="1C1F8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gNoodleTitling" panose="02000708030402040100" pitchFamily="2" charset="0"/>
                <a:ea typeface="배달의민족 주아" panose="02020603020101020101" pitchFamily="18" charset="-127"/>
              </a:rPr>
              <a:t>between </a:t>
            </a:r>
          </a:p>
          <a:p>
            <a:pPr algn="ctr"/>
            <a:r>
              <a:rPr lang="en-US" altLang="ko-KR" sz="3600" spc="100" dirty="0">
                <a:solidFill>
                  <a:srgbClr val="1C1F8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gNoodleTitling" panose="02000708030402040100" pitchFamily="2" charset="0"/>
                <a:ea typeface="배달의민족 주아" panose="02020603020101020101" pitchFamily="18" charset="-127"/>
              </a:rPr>
              <a:t>Pet-Sitter and Pet-Mom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가정집을 활용한 </a:t>
            </a:r>
            <a:r>
              <a:rPr lang="ko-KR" alt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반려견</a:t>
            </a:r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위탁 서비스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105460" y="4164423"/>
            <a:ext cx="2403419" cy="1069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accent1">
                    <a:lumMod val="50000"/>
                  </a:schemeClr>
                </a:solidFill>
              </a:rPr>
              <a:t>201020357 </a:t>
            </a:r>
            <a:r>
              <a:rPr lang="ko-KR" altLang="en-US" b="1" dirty="0" smtClean="0">
                <a:solidFill>
                  <a:schemeClr val="accent1">
                    <a:lumMod val="50000"/>
                  </a:schemeClr>
                </a:solidFill>
              </a:rPr>
              <a:t>채병훈</a:t>
            </a:r>
            <a:endParaRPr lang="en-US" altLang="ko-KR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accent1">
                    <a:lumMod val="50000"/>
                  </a:schemeClr>
                </a:solidFill>
              </a:rPr>
              <a:t>201122830 </a:t>
            </a:r>
            <a:r>
              <a:rPr lang="ko-KR" altLang="en-US" b="1" dirty="0" smtClean="0">
                <a:solidFill>
                  <a:schemeClr val="accent1">
                    <a:lumMod val="50000"/>
                  </a:schemeClr>
                </a:solidFill>
              </a:rPr>
              <a:t>이유근</a:t>
            </a:r>
            <a:endParaRPr lang="en-US" altLang="ko-KR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accent1">
                    <a:lumMod val="50000"/>
                  </a:schemeClr>
                </a:solidFill>
              </a:rPr>
              <a:t>201120978 </a:t>
            </a:r>
            <a:r>
              <a:rPr lang="ko-KR" altLang="en-US" b="1" dirty="0" smtClean="0">
                <a:solidFill>
                  <a:schemeClr val="accent1">
                    <a:lumMod val="50000"/>
                  </a:schemeClr>
                </a:solidFill>
              </a:rPr>
              <a:t>최선호</a:t>
            </a:r>
            <a:endParaRPr lang="en-US" altLang="ko-KR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795" y="6142359"/>
            <a:ext cx="1520955" cy="37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67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/>
          <p:nvPr/>
        </p:nvGrpSpPr>
        <p:grpSpPr>
          <a:xfrm>
            <a:off x="0" y="-26182"/>
            <a:ext cx="12680042" cy="400110"/>
            <a:chOff x="0" y="-26182"/>
            <a:chExt cx="12680042" cy="400110"/>
          </a:xfrm>
        </p:grpSpPr>
        <p:sp>
          <p:nvSpPr>
            <p:cNvPr id="12" name="직사각형 11"/>
            <p:cNvSpPr/>
            <p:nvPr/>
          </p:nvSpPr>
          <p:spPr>
            <a:xfrm>
              <a:off x="0" y="-6827"/>
              <a:ext cx="12192000" cy="36140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05972" y="-26182"/>
              <a:ext cx="203132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06		</a:t>
              </a:r>
              <a:endParaRPr lang="ko-KR" altLang="en-US" sz="2000" b="1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14" name="평행 사변형 13"/>
            <p:cNvSpPr/>
            <p:nvPr/>
          </p:nvSpPr>
          <p:spPr>
            <a:xfrm flipV="1">
              <a:off x="572766" y="-6127"/>
              <a:ext cx="12107276" cy="360000"/>
            </a:xfrm>
            <a:prstGeom prst="parallelogram">
              <a:avLst>
                <a:gd name="adj" fmla="val 101865"/>
              </a:avLst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96292" y="19985"/>
              <a:ext cx="646331" cy="307777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>
              <a:defPPr>
                <a:defRPr lang="en-US"/>
              </a:defPPr>
              <a:lvl1pPr>
                <a:defRPr sz="4800" b="1" spc="30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1pPr>
            </a:lstStyle>
            <a:p>
              <a:r>
                <a:rPr lang="ko-KR" altLang="en-US" sz="1400" b="0" spc="-110" dirty="0" smtClean="0">
                  <a:solidFill>
                    <a:srgbClr val="002060"/>
                  </a:solidFill>
                  <a:effectLst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개발 일정 </a:t>
              </a:r>
              <a:endParaRPr lang="ko-KR" altLang="en-US" sz="1400" b="0" spc="-110" dirty="0">
                <a:solidFill>
                  <a:srgbClr val="00206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006346"/>
              </p:ext>
            </p:extLst>
          </p:nvPr>
        </p:nvGraphicFramePr>
        <p:xfrm>
          <a:off x="361951" y="523875"/>
          <a:ext cx="11468098" cy="6133042"/>
        </p:xfrm>
        <a:graphic>
          <a:graphicData uri="http://schemas.openxmlformats.org/drawingml/2006/table">
            <a:tbl>
              <a:tblPr/>
              <a:tblGrid>
                <a:gridCol w="923924"/>
                <a:gridCol w="2085975"/>
                <a:gridCol w="2257425"/>
                <a:gridCol w="1400175"/>
                <a:gridCol w="1791711"/>
                <a:gridCol w="1504444"/>
                <a:gridCol w="1504444"/>
              </a:tblGrid>
              <a:tr h="488657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1100" b="1" dirty="0">
                          <a:effectLst/>
                          <a:latin typeface="함초롬바탕"/>
                        </a:rPr>
                        <a:t>Iteration</a:t>
                      </a:r>
                      <a:endParaRPr lang="en-US" sz="2400" b="1" dirty="0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1100" b="1" dirty="0" err="1">
                          <a:effectLst/>
                          <a:latin typeface="함초롬바탕"/>
                        </a:rPr>
                        <a:t>Feautures</a:t>
                      </a:r>
                      <a:r>
                        <a:rPr lang="en-US" sz="1100" b="1" dirty="0">
                          <a:effectLst/>
                          <a:latin typeface="함초롬바탕"/>
                        </a:rPr>
                        <a:t>(Stories)</a:t>
                      </a:r>
                      <a:endParaRPr lang="en-US" sz="2400" b="1" dirty="0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1100" b="1" dirty="0">
                          <a:effectLst/>
                          <a:latin typeface="함초롬바탕"/>
                        </a:rPr>
                        <a:t>Task Description</a:t>
                      </a:r>
                      <a:endParaRPr lang="en-US" sz="2400" b="1" dirty="0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1100" b="1" dirty="0">
                          <a:effectLst/>
                          <a:latin typeface="함초롬바탕"/>
                        </a:rPr>
                        <a:t>Status</a:t>
                      </a:r>
                      <a:endParaRPr lang="en-US" sz="2400" b="1" dirty="0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1100" b="1" dirty="0">
                          <a:effectLst/>
                          <a:latin typeface="함초롬바탕"/>
                        </a:rPr>
                        <a:t>Owner</a:t>
                      </a:r>
                      <a:endParaRPr lang="en-US" sz="2400" b="1" dirty="0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1100" b="1" dirty="0">
                          <a:effectLst/>
                          <a:latin typeface="함초롬바탕"/>
                        </a:rPr>
                        <a:t>Estimated</a:t>
                      </a:r>
                      <a:endParaRPr lang="en-US" sz="2400" b="1" dirty="0">
                        <a:effectLst/>
                      </a:endParaRPr>
                    </a:p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1100" b="1" dirty="0">
                          <a:effectLst/>
                          <a:latin typeface="함초롬바탕"/>
                        </a:rPr>
                        <a:t>Efforts(*)</a:t>
                      </a:r>
                      <a:endParaRPr lang="en-US" sz="2400" b="1" dirty="0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1100" b="1" dirty="0">
                          <a:effectLst/>
                          <a:latin typeface="함초롬바탕"/>
                        </a:rPr>
                        <a:t>Remaining</a:t>
                      </a:r>
                      <a:endParaRPr lang="en-US" sz="2400" b="1" dirty="0">
                        <a:effectLst/>
                      </a:endParaRPr>
                    </a:p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1100" b="1" dirty="0">
                          <a:effectLst/>
                          <a:latin typeface="함초롬바탕"/>
                        </a:rPr>
                        <a:t>Efforts</a:t>
                      </a:r>
                      <a:endParaRPr lang="en-US" sz="2400" b="1" dirty="0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512216">
                <a:tc rowSpan="3"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600" b="1" dirty="0">
                          <a:effectLst/>
                          <a:latin typeface="함초롬바탕"/>
                        </a:rPr>
                        <a:t>1</a:t>
                      </a:r>
                      <a:endParaRPr lang="ko-KR" altLang="en-US" sz="3600" b="1" dirty="0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200" b="1" dirty="0">
                          <a:effectLst/>
                          <a:latin typeface="함초롬바탕"/>
                        </a:rPr>
                        <a:t>데이터 수집</a:t>
                      </a:r>
                      <a:endParaRPr lang="ko-KR" altLang="en-US" sz="2800" b="1" dirty="0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100" b="1" dirty="0" err="1">
                          <a:effectLst/>
                          <a:latin typeface="함초롬바탕"/>
                        </a:rPr>
                        <a:t>펫</a:t>
                      </a:r>
                      <a:r>
                        <a:rPr lang="ko-KR" altLang="en-US" sz="1100" b="1" dirty="0">
                          <a:effectLst/>
                          <a:latin typeface="함초롬바탕"/>
                        </a:rPr>
                        <a:t> 정보 수집하기</a:t>
                      </a:r>
                      <a:endParaRPr lang="ko-KR" altLang="en-US" sz="2400" b="1" dirty="0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1100" b="1" dirty="0">
                          <a:effectLst/>
                          <a:latin typeface="함초롬바탕"/>
                        </a:rPr>
                        <a:t>In </a:t>
                      </a:r>
                      <a:r>
                        <a:rPr lang="en-US" sz="1100" b="1" dirty="0" err="1">
                          <a:effectLst/>
                          <a:latin typeface="함초롬바탕"/>
                        </a:rPr>
                        <a:t>prog</a:t>
                      </a:r>
                      <a:endParaRPr lang="en-US" sz="2400" b="1" dirty="0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100" b="1" dirty="0">
                          <a:effectLst/>
                          <a:latin typeface="함초롬바탕"/>
                        </a:rPr>
                        <a:t>병훈</a:t>
                      </a:r>
                      <a:endParaRPr lang="ko-KR" altLang="en-US" sz="2400" b="1" dirty="0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100" b="1" dirty="0">
                          <a:effectLst/>
                          <a:latin typeface="함초롬바탕"/>
                        </a:rPr>
                        <a:t>10</a:t>
                      </a:r>
                      <a:endParaRPr lang="ko-KR" altLang="en-US" sz="2400" b="1" dirty="0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100" b="1">
                          <a:effectLst/>
                          <a:latin typeface="함초롬바탕"/>
                        </a:rPr>
                        <a:t>5</a:t>
                      </a:r>
                      <a:endParaRPr lang="ko-KR" altLang="en-US" sz="2400" b="1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2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100" b="1" dirty="0" err="1">
                          <a:effectLst/>
                          <a:latin typeface="함초롬바탕"/>
                        </a:rPr>
                        <a:t>펫</a:t>
                      </a:r>
                      <a:r>
                        <a:rPr lang="ko-KR" altLang="en-US" sz="1100" b="1" dirty="0">
                          <a:effectLst/>
                          <a:latin typeface="함초롬바탕"/>
                        </a:rPr>
                        <a:t> 질병 및 증상 정보 수집하기</a:t>
                      </a:r>
                      <a:endParaRPr lang="ko-KR" altLang="en-US" sz="2400" b="1" dirty="0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1100" b="1" dirty="0">
                          <a:effectLst/>
                          <a:latin typeface="함초롬바탕"/>
                        </a:rPr>
                        <a:t>open</a:t>
                      </a:r>
                      <a:endParaRPr lang="en-US" sz="2400" b="1" dirty="0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100" b="1" dirty="0">
                          <a:effectLst/>
                          <a:latin typeface="함초롬바탕"/>
                        </a:rPr>
                        <a:t>선호</a:t>
                      </a:r>
                      <a:endParaRPr lang="ko-KR" altLang="en-US" sz="2400" b="1" dirty="0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100" b="1">
                          <a:effectLst/>
                          <a:latin typeface="함초롬바탕"/>
                        </a:rPr>
                        <a:t>15</a:t>
                      </a:r>
                      <a:endParaRPr lang="ko-KR" altLang="en-US" sz="2400" b="1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100" b="1">
                          <a:effectLst/>
                          <a:latin typeface="함초롬바탕"/>
                        </a:rPr>
                        <a:t>15</a:t>
                      </a:r>
                      <a:endParaRPr lang="ko-KR" altLang="en-US" sz="2400" b="1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2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100" b="1" dirty="0" err="1">
                          <a:effectLst/>
                          <a:latin typeface="함초롬바탕"/>
                        </a:rPr>
                        <a:t>펫</a:t>
                      </a:r>
                      <a:r>
                        <a:rPr lang="ko-KR" altLang="en-US" sz="1100" b="1" dirty="0">
                          <a:effectLst/>
                          <a:latin typeface="함초롬바탕"/>
                        </a:rPr>
                        <a:t> 맘 </a:t>
                      </a:r>
                      <a:r>
                        <a:rPr lang="en-US" altLang="ko-KR" sz="1100" b="1" dirty="0">
                          <a:effectLst/>
                          <a:latin typeface="함초롬바탕"/>
                        </a:rPr>
                        <a:t>&amp; </a:t>
                      </a:r>
                      <a:r>
                        <a:rPr lang="ko-KR" altLang="en-US" sz="1100" b="1" dirty="0" err="1">
                          <a:effectLst/>
                          <a:latin typeface="함초롬바탕"/>
                        </a:rPr>
                        <a:t>시터</a:t>
                      </a:r>
                      <a:r>
                        <a:rPr lang="ko-KR" altLang="en-US" sz="1100" b="1" dirty="0">
                          <a:effectLst/>
                          <a:latin typeface="함초롬바탕"/>
                        </a:rPr>
                        <a:t> 정보 수집하기</a:t>
                      </a:r>
                      <a:endParaRPr lang="ko-KR" altLang="en-US" sz="2400" b="1" dirty="0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1100" b="1" dirty="0">
                          <a:effectLst/>
                          <a:latin typeface="함초롬바탕"/>
                        </a:rPr>
                        <a:t>In </a:t>
                      </a:r>
                      <a:r>
                        <a:rPr lang="en-US" sz="1100" b="1" dirty="0" err="1">
                          <a:effectLst/>
                          <a:latin typeface="함초롬바탕"/>
                        </a:rPr>
                        <a:t>prog</a:t>
                      </a:r>
                      <a:endParaRPr lang="en-US" sz="2400" b="1" dirty="0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100" b="1" dirty="0">
                          <a:effectLst/>
                          <a:latin typeface="함초롬바탕"/>
                        </a:rPr>
                        <a:t>유근</a:t>
                      </a:r>
                      <a:endParaRPr lang="ko-KR" altLang="en-US" sz="2400" b="1" dirty="0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100" b="1">
                          <a:effectLst/>
                          <a:latin typeface="함초롬바탕"/>
                        </a:rPr>
                        <a:t>30</a:t>
                      </a:r>
                      <a:endParaRPr lang="ko-KR" altLang="en-US" sz="2400" b="1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100" b="1">
                          <a:effectLst/>
                          <a:latin typeface="함초롬바탕"/>
                        </a:rPr>
                        <a:t>10</a:t>
                      </a:r>
                      <a:endParaRPr lang="ko-KR" altLang="en-US" sz="2400" b="1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216">
                <a:tc rowSpan="8"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600" b="1" dirty="0">
                          <a:effectLst/>
                          <a:latin typeface="함초롬바탕"/>
                        </a:rPr>
                        <a:t>2</a:t>
                      </a:r>
                      <a:endParaRPr lang="ko-KR" altLang="en-US" sz="3600" b="1" dirty="0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200" b="1" dirty="0">
                          <a:effectLst/>
                          <a:latin typeface="함초롬바탕"/>
                        </a:rPr>
                        <a:t>정보 등록 및 수정</a:t>
                      </a:r>
                      <a:endParaRPr lang="ko-KR" altLang="en-US" sz="2800" b="1" dirty="0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100" b="1" dirty="0">
                          <a:effectLst/>
                          <a:latin typeface="함초롬바탕"/>
                        </a:rPr>
                        <a:t>정보 등록 기능 구현하기</a:t>
                      </a:r>
                      <a:endParaRPr lang="ko-KR" altLang="en-US" sz="2400" b="1" dirty="0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1100" b="1" dirty="0">
                          <a:effectLst/>
                          <a:latin typeface="함초롬바탕"/>
                        </a:rPr>
                        <a:t>open</a:t>
                      </a:r>
                      <a:endParaRPr lang="en-US" sz="2400" b="1" dirty="0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100" b="1">
                          <a:effectLst/>
                          <a:latin typeface="함초롬바탕"/>
                        </a:rPr>
                        <a:t>병훈</a:t>
                      </a:r>
                      <a:endParaRPr lang="ko-KR" altLang="en-US" sz="2400" b="1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100" b="1">
                          <a:effectLst/>
                          <a:latin typeface="함초롬바탕"/>
                        </a:rPr>
                        <a:t>5</a:t>
                      </a:r>
                      <a:endParaRPr lang="ko-KR" altLang="en-US" sz="2400" b="1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100" b="1">
                          <a:effectLst/>
                          <a:latin typeface="함초롬바탕"/>
                        </a:rPr>
                        <a:t>5</a:t>
                      </a:r>
                      <a:endParaRPr lang="ko-KR" altLang="en-US" sz="2400" b="1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2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100" b="1">
                          <a:effectLst/>
                          <a:latin typeface="함초롬바탕"/>
                        </a:rPr>
                        <a:t>정보 수정 기능 구현하기</a:t>
                      </a:r>
                      <a:endParaRPr lang="ko-KR" altLang="en-US" sz="2400" b="1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1100" b="1" dirty="0">
                          <a:effectLst/>
                          <a:latin typeface="함초롬바탕"/>
                        </a:rPr>
                        <a:t>open</a:t>
                      </a:r>
                      <a:endParaRPr lang="en-US" sz="2400" b="1" dirty="0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100" b="1" dirty="0">
                          <a:effectLst/>
                          <a:latin typeface="함초롬바탕"/>
                        </a:rPr>
                        <a:t>병훈</a:t>
                      </a:r>
                      <a:endParaRPr lang="ko-KR" altLang="en-US" sz="2400" b="1" dirty="0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100" b="1" dirty="0">
                          <a:effectLst/>
                          <a:latin typeface="함초롬바탕"/>
                        </a:rPr>
                        <a:t>5</a:t>
                      </a:r>
                      <a:endParaRPr lang="ko-KR" altLang="en-US" sz="2400" b="1" dirty="0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100" b="1">
                          <a:effectLst/>
                          <a:latin typeface="함초롬바탕"/>
                        </a:rPr>
                        <a:t>5</a:t>
                      </a:r>
                      <a:endParaRPr lang="ko-KR" altLang="en-US" sz="2400" b="1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2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1200" b="1" dirty="0">
                          <a:effectLst/>
                          <a:latin typeface="함초롬바탕"/>
                        </a:rPr>
                        <a:t>DB </a:t>
                      </a:r>
                      <a:r>
                        <a:rPr lang="ko-KR" altLang="en-US" sz="1200" b="1" dirty="0">
                          <a:effectLst/>
                          <a:latin typeface="함초롬바탕"/>
                        </a:rPr>
                        <a:t>설계</a:t>
                      </a:r>
                      <a:endParaRPr lang="ko-KR" altLang="en-US" sz="2800" b="1" dirty="0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100" b="1">
                          <a:effectLst/>
                          <a:latin typeface="함초롬바탕"/>
                        </a:rPr>
                        <a:t>펫 태이블 생성하기</a:t>
                      </a:r>
                      <a:endParaRPr lang="ko-KR" altLang="en-US" sz="2400" b="1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1100" b="1">
                          <a:effectLst/>
                          <a:latin typeface="함초롬바탕"/>
                        </a:rPr>
                        <a:t>open</a:t>
                      </a:r>
                      <a:endParaRPr lang="en-US" sz="2400" b="1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100" b="1" dirty="0">
                          <a:effectLst/>
                          <a:latin typeface="함초롬바탕"/>
                        </a:rPr>
                        <a:t>유근</a:t>
                      </a:r>
                      <a:endParaRPr lang="ko-KR" altLang="en-US" sz="2400" b="1" dirty="0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100" b="1" dirty="0">
                          <a:effectLst/>
                          <a:latin typeface="함초롬바탕"/>
                        </a:rPr>
                        <a:t>3</a:t>
                      </a:r>
                      <a:endParaRPr lang="ko-KR" altLang="en-US" sz="2400" b="1" dirty="0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100" b="1" dirty="0">
                          <a:effectLst/>
                          <a:latin typeface="함초롬바탕"/>
                        </a:rPr>
                        <a:t>3</a:t>
                      </a:r>
                      <a:endParaRPr lang="ko-KR" altLang="en-US" sz="2400" b="1" dirty="0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2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100" b="1">
                          <a:effectLst/>
                          <a:latin typeface="함초롬바탕"/>
                        </a:rPr>
                        <a:t>펫 맘 테이블 생성하기</a:t>
                      </a:r>
                      <a:endParaRPr lang="ko-KR" altLang="en-US" sz="2400" b="1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1100" b="1" dirty="0">
                          <a:effectLst/>
                          <a:latin typeface="함초롬바탕"/>
                        </a:rPr>
                        <a:t>open</a:t>
                      </a:r>
                      <a:endParaRPr lang="en-US" sz="2400" b="1" dirty="0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100" b="1">
                          <a:effectLst/>
                          <a:latin typeface="함초롬바탕"/>
                        </a:rPr>
                        <a:t>유근</a:t>
                      </a:r>
                      <a:endParaRPr lang="ko-KR" altLang="en-US" sz="2400" b="1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100" b="1" dirty="0">
                          <a:effectLst/>
                          <a:latin typeface="함초롬바탕"/>
                        </a:rPr>
                        <a:t>3</a:t>
                      </a:r>
                      <a:endParaRPr lang="ko-KR" altLang="en-US" sz="2400" b="1" dirty="0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100" b="1">
                          <a:effectLst/>
                          <a:latin typeface="함초롬바탕"/>
                        </a:rPr>
                        <a:t>3</a:t>
                      </a:r>
                      <a:endParaRPr lang="ko-KR" altLang="en-US" sz="2400" b="1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2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100" b="1">
                          <a:effectLst/>
                          <a:latin typeface="함초롬바탕"/>
                        </a:rPr>
                        <a:t>펫 시터 테이블 생성하기</a:t>
                      </a:r>
                      <a:endParaRPr lang="ko-KR" altLang="en-US" sz="2400" b="1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1100" b="1" dirty="0">
                          <a:effectLst/>
                          <a:latin typeface="함초롬바탕"/>
                        </a:rPr>
                        <a:t>open</a:t>
                      </a:r>
                      <a:endParaRPr lang="en-US" sz="2400" b="1" dirty="0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100" b="1">
                          <a:effectLst/>
                          <a:latin typeface="함초롬바탕"/>
                        </a:rPr>
                        <a:t>유근</a:t>
                      </a:r>
                      <a:endParaRPr lang="ko-KR" altLang="en-US" sz="2400" b="1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100" b="1" dirty="0">
                          <a:effectLst/>
                          <a:latin typeface="함초롬바탕"/>
                        </a:rPr>
                        <a:t>3</a:t>
                      </a:r>
                      <a:endParaRPr lang="ko-KR" altLang="en-US" sz="2400" b="1" dirty="0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100" b="1">
                          <a:effectLst/>
                          <a:latin typeface="함초롬바탕"/>
                        </a:rPr>
                        <a:t>3</a:t>
                      </a:r>
                      <a:endParaRPr lang="ko-KR" altLang="en-US" sz="2400" b="1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2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100" b="1">
                          <a:effectLst/>
                          <a:latin typeface="함초롬바탕"/>
                        </a:rPr>
                        <a:t>병원 테이블 생성하기</a:t>
                      </a:r>
                      <a:endParaRPr lang="ko-KR" altLang="en-US" sz="2400" b="1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1100" b="1" dirty="0">
                          <a:effectLst/>
                          <a:latin typeface="함초롬바탕"/>
                        </a:rPr>
                        <a:t>open</a:t>
                      </a:r>
                      <a:endParaRPr lang="en-US" sz="2400" b="1" dirty="0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100" b="1">
                          <a:effectLst/>
                          <a:latin typeface="함초롬바탕"/>
                        </a:rPr>
                        <a:t>선호</a:t>
                      </a:r>
                      <a:endParaRPr lang="ko-KR" altLang="en-US" sz="2400" b="1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100" b="1" dirty="0">
                          <a:effectLst/>
                          <a:latin typeface="함초롬바탕"/>
                        </a:rPr>
                        <a:t>3</a:t>
                      </a:r>
                      <a:endParaRPr lang="ko-KR" altLang="en-US" sz="2400" b="1" dirty="0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100" b="1" dirty="0">
                          <a:effectLst/>
                          <a:latin typeface="함초롬바탕"/>
                        </a:rPr>
                        <a:t>3</a:t>
                      </a:r>
                      <a:endParaRPr lang="ko-KR" altLang="en-US" sz="2400" b="1" dirty="0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2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100" b="1">
                          <a:effectLst/>
                          <a:latin typeface="함초롬바탕"/>
                        </a:rPr>
                        <a:t>질병 및 증상 테이블 생성하기</a:t>
                      </a:r>
                      <a:endParaRPr lang="ko-KR" altLang="en-US" sz="2400" b="1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1100" b="1" dirty="0">
                          <a:effectLst/>
                          <a:latin typeface="함초롬바탕"/>
                        </a:rPr>
                        <a:t>open</a:t>
                      </a:r>
                      <a:endParaRPr lang="en-US" sz="2400" b="1" dirty="0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100" b="1">
                          <a:effectLst/>
                          <a:latin typeface="함초롬바탕"/>
                        </a:rPr>
                        <a:t>선호</a:t>
                      </a:r>
                      <a:endParaRPr lang="ko-KR" altLang="en-US" sz="2400" b="1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100" b="1">
                          <a:effectLst/>
                          <a:latin typeface="함초롬바탕"/>
                        </a:rPr>
                        <a:t>3</a:t>
                      </a:r>
                      <a:endParaRPr lang="ko-KR" altLang="en-US" sz="2400" b="1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100" b="1" dirty="0">
                          <a:effectLst/>
                          <a:latin typeface="함초롬바탕"/>
                        </a:rPr>
                        <a:t>3</a:t>
                      </a:r>
                      <a:endParaRPr lang="ko-KR" altLang="en-US" sz="2400" b="1" dirty="0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2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100" b="1">
                          <a:effectLst/>
                          <a:latin typeface="함초롬바탕"/>
                        </a:rPr>
                        <a:t>펫 종류 테이블 생성하기</a:t>
                      </a:r>
                      <a:endParaRPr lang="ko-KR" altLang="en-US" sz="2400" b="1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1100" b="1" dirty="0">
                          <a:effectLst/>
                          <a:latin typeface="함초롬바탕"/>
                        </a:rPr>
                        <a:t>open</a:t>
                      </a:r>
                      <a:endParaRPr lang="en-US" sz="2400" b="1" dirty="0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100" b="1">
                          <a:effectLst/>
                          <a:latin typeface="함초롬바탕"/>
                        </a:rPr>
                        <a:t>선호</a:t>
                      </a:r>
                      <a:endParaRPr lang="ko-KR" altLang="en-US" sz="2400" b="1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100" b="1">
                          <a:effectLst/>
                          <a:latin typeface="함초롬바탕"/>
                        </a:rPr>
                        <a:t>3</a:t>
                      </a:r>
                      <a:endParaRPr lang="ko-KR" altLang="en-US" sz="2400" b="1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100" b="1" dirty="0">
                          <a:effectLst/>
                          <a:latin typeface="함초롬바탕"/>
                        </a:rPr>
                        <a:t>3</a:t>
                      </a:r>
                      <a:endParaRPr lang="ko-KR" altLang="en-US" sz="2400" b="1" dirty="0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403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/>
          <p:nvPr/>
        </p:nvGrpSpPr>
        <p:grpSpPr>
          <a:xfrm>
            <a:off x="0" y="-26182"/>
            <a:ext cx="12680042" cy="400110"/>
            <a:chOff x="0" y="-26182"/>
            <a:chExt cx="12680042" cy="400110"/>
          </a:xfrm>
        </p:grpSpPr>
        <p:sp>
          <p:nvSpPr>
            <p:cNvPr id="12" name="직사각형 11"/>
            <p:cNvSpPr/>
            <p:nvPr/>
          </p:nvSpPr>
          <p:spPr>
            <a:xfrm>
              <a:off x="0" y="-6827"/>
              <a:ext cx="12192000" cy="36140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05972" y="-26182"/>
              <a:ext cx="203132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06		</a:t>
              </a:r>
              <a:endParaRPr lang="ko-KR" altLang="en-US" sz="2000" b="1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14" name="평행 사변형 13"/>
            <p:cNvSpPr/>
            <p:nvPr/>
          </p:nvSpPr>
          <p:spPr>
            <a:xfrm flipV="1">
              <a:off x="572766" y="-6127"/>
              <a:ext cx="12107276" cy="360000"/>
            </a:xfrm>
            <a:prstGeom prst="parallelogram">
              <a:avLst>
                <a:gd name="adj" fmla="val 101865"/>
              </a:avLst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96292" y="19985"/>
              <a:ext cx="646331" cy="307777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>
              <a:defPPr>
                <a:defRPr lang="en-US"/>
              </a:defPPr>
              <a:lvl1pPr>
                <a:defRPr sz="4800" b="1" spc="30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1pPr>
            </a:lstStyle>
            <a:p>
              <a:r>
                <a:rPr lang="ko-KR" altLang="en-US" sz="1400" b="0" spc="-110" dirty="0" smtClean="0">
                  <a:solidFill>
                    <a:srgbClr val="002060"/>
                  </a:solidFill>
                  <a:effectLst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개발 일정 </a:t>
              </a:r>
              <a:endParaRPr lang="ko-KR" altLang="en-US" sz="1400" b="0" spc="-110" dirty="0">
                <a:solidFill>
                  <a:srgbClr val="00206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020843"/>
              </p:ext>
            </p:extLst>
          </p:nvPr>
        </p:nvGraphicFramePr>
        <p:xfrm>
          <a:off x="361951" y="523875"/>
          <a:ext cx="11468098" cy="4596394"/>
        </p:xfrm>
        <a:graphic>
          <a:graphicData uri="http://schemas.openxmlformats.org/drawingml/2006/table">
            <a:tbl>
              <a:tblPr/>
              <a:tblGrid>
                <a:gridCol w="923924"/>
                <a:gridCol w="2085975"/>
                <a:gridCol w="2257425"/>
                <a:gridCol w="1400175"/>
                <a:gridCol w="1791711"/>
                <a:gridCol w="1504444"/>
                <a:gridCol w="1504444"/>
              </a:tblGrid>
              <a:tr h="485775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1100" b="1" dirty="0">
                          <a:effectLst/>
                          <a:latin typeface="함초롬바탕"/>
                        </a:rPr>
                        <a:t>Iteration</a:t>
                      </a:r>
                      <a:endParaRPr lang="en-US" sz="2400" b="1" dirty="0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1100" b="1" dirty="0" err="1">
                          <a:effectLst/>
                          <a:latin typeface="함초롬바탕"/>
                        </a:rPr>
                        <a:t>Feautures</a:t>
                      </a:r>
                      <a:r>
                        <a:rPr lang="en-US" sz="1100" b="1" dirty="0">
                          <a:effectLst/>
                          <a:latin typeface="함초롬바탕"/>
                        </a:rPr>
                        <a:t>(Stories)</a:t>
                      </a:r>
                      <a:endParaRPr lang="en-US" sz="2400" b="1" dirty="0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1100" b="1" dirty="0">
                          <a:effectLst/>
                          <a:latin typeface="함초롬바탕"/>
                        </a:rPr>
                        <a:t>Task Description</a:t>
                      </a:r>
                      <a:endParaRPr lang="en-US" sz="2400" b="1" dirty="0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1100" b="1" dirty="0">
                          <a:effectLst/>
                          <a:latin typeface="함초롬바탕"/>
                        </a:rPr>
                        <a:t>Status</a:t>
                      </a:r>
                      <a:endParaRPr lang="en-US" sz="2400" b="1" dirty="0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1100" b="1" dirty="0">
                          <a:effectLst/>
                          <a:latin typeface="함초롬바탕"/>
                        </a:rPr>
                        <a:t>Owner</a:t>
                      </a:r>
                      <a:endParaRPr lang="en-US" sz="2400" b="1" dirty="0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1100" b="1" dirty="0">
                          <a:effectLst/>
                          <a:latin typeface="함초롬바탕"/>
                        </a:rPr>
                        <a:t>Estimated</a:t>
                      </a:r>
                      <a:endParaRPr lang="en-US" sz="2400" b="1" dirty="0">
                        <a:effectLst/>
                      </a:endParaRPr>
                    </a:p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1100" b="1" dirty="0">
                          <a:effectLst/>
                          <a:latin typeface="함초롬바탕"/>
                        </a:rPr>
                        <a:t>Efforts(*)</a:t>
                      </a:r>
                      <a:endParaRPr lang="en-US" sz="2400" b="1" dirty="0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1100" b="1" dirty="0">
                          <a:effectLst/>
                          <a:latin typeface="함초롬바탕"/>
                        </a:rPr>
                        <a:t>Remaining</a:t>
                      </a:r>
                      <a:endParaRPr lang="en-US" sz="2400" b="1" dirty="0">
                        <a:effectLst/>
                      </a:endParaRPr>
                    </a:p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1100" b="1" dirty="0">
                          <a:effectLst/>
                          <a:latin typeface="함초롬바탕"/>
                        </a:rPr>
                        <a:t>Efforts</a:t>
                      </a:r>
                      <a:endParaRPr lang="en-US" sz="2400" b="1" dirty="0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512216">
                <a:tc rowSpan="5"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600" b="1" dirty="0">
                          <a:effectLst/>
                          <a:latin typeface="함초롬바탕"/>
                        </a:rPr>
                        <a:t>3</a:t>
                      </a:r>
                      <a:endParaRPr lang="ko-KR" altLang="en-US" sz="3600" b="1" dirty="0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200" b="1" dirty="0">
                          <a:effectLst/>
                          <a:latin typeface="함초롬바탕"/>
                        </a:rPr>
                        <a:t>검색 및 선택</a:t>
                      </a:r>
                      <a:endParaRPr lang="ko-KR" altLang="en-US" sz="2800" b="1" dirty="0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100" b="1" dirty="0">
                          <a:effectLst/>
                          <a:latin typeface="함초롬바탕"/>
                        </a:rPr>
                        <a:t>검색 </a:t>
                      </a:r>
                      <a:r>
                        <a:rPr lang="en-US" altLang="ko-KR" sz="1100" b="1" dirty="0">
                          <a:effectLst/>
                          <a:latin typeface="함초롬바탕"/>
                        </a:rPr>
                        <a:t>UI </a:t>
                      </a:r>
                      <a:r>
                        <a:rPr lang="ko-KR" altLang="en-US" sz="1100" b="1" dirty="0">
                          <a:effectLst/>
                          <a:latin typeface="함초롬바탕"/>
                        </a:rPr>
                        <a:t>구현하기</a:t>
                      </a:r>
                      <a:endParaRPr lang="ko-KR" altLang="en-US" sz="2400" b="1" dirty="0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1100" b="1">
                          <a:effectLst/>
                          <a:latin typeface="함초롬바탕"/>
                        </a:rPr>
                        <a:t>open</a:t>
                      </a:r>
                      <a:endParaRPr lang="en-US" sz="2400" b="1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100" b="1">
                          <a:effectLst/>
                          <a:latin typeface="함초롬바탕"/>
                        </a:rPr>
                        <a:t>병훈</a:t>
                      </a:r>
                      <a:endParaRPr lang="ko-KR" altLang="en-US" sz="2400" b="1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100" b="1">
                          <a:effectLst/>
                          <a:latin typeface="함초롬바탕"/>
                        </a:rPr>
                        <a:t>5</a:t>
                      </a:r>
                      <a:endParaRPr lang="ko-KR" altLang="en-US" sz="2400" b="1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100" b="1">
                          <a:effectLst/>
                          <a:latin typeface="함초롬바탕"/>
                        </a:rPr>
                        <a:t>5</a:t>
                      </a:r>
                      <a:endParaRPr lang="ko-KR" altLang="en-US" sz="2400" b="1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2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100" b="1" dirty="0" err="1">
                          <a:effectLst/>
                          <a:latin typeface="함초롬바탕"/>
                        </a:rPr>
                        <a:t>필터링</a:t>
                      </a:r>
                      <a:r>
                        <a:rPr lang="ko-KR" altLang="en-US" sz="1100" b="1" dirty="0">
                          <a:effectLst/>
                          <a:latin typeface="함초롬바탕"/>
                        </a:rPr>
                        <a:t> 알고리즘 구현하기</a:t>
                      </a:r>
                      <a:endParaRPr lang="ko-KR" altLang="en-US" sz="2400" b="1" dirty="0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1100" b="1">
                          <a:effectLst/>
                          <a:latin typeface="함초롬바탕"/>
                        </a:rPr>
                        <a:t>open</a:t>
                      </a:r>
                      <a:endParaRPr lang="en-US" sz="2400" b="1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100" b="1">
                          <a:effectLst/>
                          <a:latin typeface="함초롬바탕"/>
                        </a:rPr>
                        <a:t>선호</a:t>
                      </a:r>
                      <a:endParaRPr lang="ko-KR" altLang="en-US" sz="2400" b="1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100" b="1">
                          <a:effectLst/>
                          <a:latin typeface="함초롬바탕"/>
                        </a:rPr>
                        <a:t>15</a:t>
                      </a:r>
                      <a:endParaRPr lang="ko-KR" altLang="en-US" sz="2400" b="1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100" b="1">
                          <a:effectLst/>
                          <a:latin typeface="함초롬바탕"/>
                        </a:rPr>
                        <a:t>15</a:t>
                      </a:r>
                      <a:endParaRPr lang="ko-KR" altLang="en-US" sz="2400" b="1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2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100" b="1" dirty="0">
                          <a:effectLst/>
                          <a:latin typeface="함초롬바탕"/>
                        </a:rPr>
                        <a:t>출력결과 </a:t>
                      </a:r>
                      <a:r>
                        <a:rPr lang="en-US" altLang="ko-KR" sz="1100" b="1" dirty="0">
                          <a:effectLst/>
                          <a:latin typeface="함초롬바탕"/>
                        </a:rPr>
                        <a:t>UI </a:t>
                      </a:r>
                      <a:r>
                        <a:rPr lang="ko-KR" altLang="en-US" sz="1100" b="1" dirty="0">
                          <a:effectLst/>
                          <a:latin typeface="함초롬바탕"/>
                        </a:rPr>
                        <a:t>구현하기</a:t>
                      </a:r>
                      <a:endParaRPr lang="ko-KR" altLang="en-US" sz="2400" b="1" dirty="0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1100" b="1" dirty="0">
                          <a:effectLst/>
                          <a:latin typeface="함초롬바탕"/>
                        </a:rPr>
                        <a:t>open</a:t>
                      </a:r>
                      <a:endParaRPr lang="en-US" sz="2400" b="1" dirty="0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100" b="1">
                          <a:effectLst/>
                          <a:latin typeface="함초롬바탕"/>
                        </a:rPr>
                        <a:t>선호</a:t>
                      </a:r>
                      <a:endParaRPr lang="ko-KR" altLang="en-US" sz="2400" b="1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100" b="1">
                          <a:effectLst/>
                          <a:latin typeface="함초롬바탕"/>
                        </a:rPr>
                        <a:t>5</a:t>
                      </a:r>
                      <a:endParaRPr lang="ko-KR" altLang="en-US" sz="2400" b="1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100" b="1">
                          <a:effectLst/>
                          <a:latin typeface="함초롬바탕"/>
                        </a:rPr>
                        <a:t>5</a:t>
                      </a:r>
                      <a:endParaRPr lang="ko-KR" altLang="en-US" sz="2400" b="1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2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100" b="1">
                          <a:effectLst/>
                          <a:latin typeface="함초롬바탕"/>
                        </a:rPr>
                        <a:t>사용자별 선호도 관련 알고리즘 구현하기</a:t>
                      </a:r>
                      <a:endParaRPr lang="ko-KR" altLang="en-US" sz="2400" b="1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1100" b="1" dirty="0">
                          <a:effectLst/>
                          <a:latin typeface="함초롬바탕"/>
                        </a:rPr>
                        <a:t>open</a:t>
                      </a:r>
                      <a:endParaRPr lang="en-US" sz="2400" b="1" dirty="0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100" b="1" dirty="0">
                          <a:effectLst/>
                          <a:latin typeface="함초롬바탕"/>
                        </a:rPr>
                        <a:t>유근</a:t>
                      </a:r>
                      <a:endParaRPr lang="ko-KR" altLang="en-US" sz="2400" b="1" dirty="0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100" b="1">
                          <a:effectLst/>
                          <a:latin typeface="함초롬바탕"/>
                        </a:rPr>
                        <a:t>40</a:t>
                      </a:r>
                      <a:endParaRPr lang="ko-KR" altLang="en-US" sz="2400" b="1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100" b="1">
                          <a:effectLst/>
                          <a:latin typeface="함초롬바탕"/>
                        </a:rPr>
                        <a:t>40</a:t>
                      </a:r>
                      <a:endParaRPr lang="ko-KR" altLang="en-US" sz="2400" b="1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2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200" b="1" dirty="0">
                          <a:effectLst/>
                          <a:latin typeface="함초롬바탕"/>
                        </a:rPr>
                        <a:t>메신저</a:t>
                      </a:r>
                      <a:endParaRPr lang="ko-KR" altLang="en-US" sz="2800" b="1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100" b="1" dirty="0">
                          <a:effectLst/>
                          <a:latin typeface="함초롬바탕"/>
                        </a:rPr>
                        <a:t>쪽지 </a:t>
                      </a:r>
                      <a:r>
                        <a:rPr lang="en-US" altLang="ko-KR" sz="1100" b="1" dirty="0">
                          <a:effectLst/>
                          <a:latin typeface="함초롬바탕"/>
                        </a:rPr>
                        <a:t>UI </a:t>
                      </a:r>
                      <a:r>
                        <a:rPr lang="ko-KR" altLang="en-US" sz="1100" b="1" dirty="0">
                          <a:effectLst/>
                          <a:latin typeface="함초롬바탕"/>
                        </a:rPr>
                        <a:t>구현하기</a:t>
                      </a:r>
                      <a:endParaRPr lang="ko-KR" altLang="en-US" sz="2400" b="1" dirty="0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1100" b="1">
                          <a:effectLst/>
                          <a:latin typeface="함초롬바탕"/>
                        </a:rPr>
                        <a:t>open</a:t>
                      </a:r>
                      <a:endParaRPr lang="en-US" sz="2400" b="1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100" b="1" dirty="0">
                          <a:effectLst/>
                          <a:latin typeface="함초롬바탕"/>
                        </a:rPr>
                        <a:t>선호</a:t>
                      </a:r>
                      <a:endParaRPr lang="ko-KR" altLang="en-US" sz="2400" b="1" dirty="0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100" b="1">
                          <a:effectLst/>
                          <a:latin typeface="함초롬바탕"/>
                        </a:rPr>
                        <a:t>5</a:t>
                      </a:r>
                      <a:endParaRPr lang="ko-KR" altLang="en-US" sz="2400" b="1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100" b="1">
                          <a:effectLst/>
                          <a:latin typeface="함초롬바탕"/>
                        </a:rPr>
                        <a:t>5</a:t>
                      </a:r>
                      <a:endParaRPr lang="ko-KR" altLang="en-US" sz="2400" b="1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216">
                <a:tc rowSpan="3"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600" b="1" dirty="0">
                          <a:effectLst/>
                          <a:latin typeface="함초롬바탕"/>
                        </a:rPr>
                        <a:t>4</a:t>
                      </a:r>
                      <a:endParaRPr lang="ko-KR" altLang="en-US" sz="3600" b="1" dirty="0">
                        <a:effectLst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100" b="1">
                          <a:effectLst/>
                          <a:latin typeface="함초롬바탕"/>
                        </a:rPr>
                        <a:t>쪽지 기능 구현하기</a:t>
                      </a:r>
                      <a:endParaRPr lang="ko-KR" altLang="en-US" sz="2400" b="1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1100" b="1" dirty="0">
                          <a:effectLst/>
                          <a:latin typeface="함초롬바탕"/>
                        </a:rPr>
                        <a:t>open</a:t>
                      </a:r>
                      <a:endParaRPr lang="en-US" sz="2400" b="1" dirty="0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100" b="1" dirty="0">
                          <a:effectLst/>
                          <a:latin typeface="함초롬바탕"/>
                        </a:rPr>
                        <a:t>병훈</a:t>
                      </a:r>
                      <a:endParaRPr lang="ko-KR" altLang="en-US" sz="2400" b="1" dirty="0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100" b="1" dirty="0">
                          <a:effectLst/>
                          <a:latin typeface="함초롬바탕"/>
                        </a:rPr>
                        <a:t>10</a:t>
                      </a:r>
                      <a:endParaRPr lang="ko-KR" altLang="en-US" sz="2400" b="1" dirty="0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100" b="1">
                          <a:effectLst/>
                          <a:latin typeface="함초롬바탕"/>
                        </a:rPr>
                        <a:t>10</a:t>
                      </a:r>
                      <a:endParaRPr lang="ko-KR" altLang="en-US" sz="2400" b="1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2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200" b="1" dirty="0" err="1">
                          <a:effectLst/>
                          <a:latin typeface="함초롬바탕"/>
                        </a:rPr>
                        <a:t>펫</a:t>
                      </a:r>
                      <a:r>
                        <a:rPr lang="ko-KR" altLang="en-US" sz="1200" b="1" dirty="0">
                          <a:effectLst/>
                          <a:latin typeface="함초롬바탕"/>
                        </a:rPr>
                        <a:t> 일지</a:t>
                      </a:r>
                      <a:endParaRPr lang="ko-KR" altLang="en-US" sz="2800" b="1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100" b="1">
                          <a:effectLst/>
                          <a:latin typeface="함초롬바탕"/>
                        </a:rPr>
                        <a:t>펫 일지 </a:t>
                      </a:r>
                      <a:r>
                        <a:rPr lang="en-US" altLang="ko-KR" sz="1100" b="1">
                          <a:effectLst/>
                          <a:latin typeface="함초롬바탕"/>
                        </a:rPr>
                        <a:t>UI </a:t>
                      </a:r>
                      <a:r>
                        <a:rPr lang="ko-KR" altLang="en-US" sz="1100" b="1">
                          <a:effectLst/>
                          <a:latin typeface="함초롬바탕"/>
                        </a:rPr>
                        <a:t>구현하기</a:t>
                      </a:r>
                      <a:endParaRPr lang="ko-KR" altLang="en-US" sz="2400" b="1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1100" b="1">
                          <a:effectLst/>
                          <a:latin typeface="함초롬바탕"/>
                        </a:rPr>
                        <a:t>open</a:t>
                      </a:r>
                      <a:endParaRPr lang="en-US" sz="2400" b="1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100" b="1">
                          <a:effectLst/>
                          <a:latin typeface="함초롬바탕"/>
                        </a:rPr>
                        <a:t>선호</a:t>
                      </a:r>
                      <a:endParaRPr lang="ko-KR" altLang="en-US" sz="2400" b="1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100" b="1" dirty="0">
                          <a:effectLst/>
                          <a:latin typeface="함초롬바탕"/>
                        </a:rPr>
                        <a:t>5</a:t>
                      </a:r>
                      <a:endParaRPr lang="ko-KR" altLang="en-US" sz="2400" b="1" dirty="0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100" b="1" dirty="0">
                          <a:effectLst/>
                          <a:latin typeface="함초롬바탕"/>
                        </a:rPr>
                        <a:t>5</a:t>
                      </a:r>
                      <a:endParaRPr lang="ko-KR" altLang="en-US" sz="2400" b="1" dirty="0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2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100" b="1">
                          <a:effectLst/>
                          <a:latin typeface="함초롬바탕"/>
                        </a:rPr>
                        <a:t>펫 질병 예측 알고리즘 구현하기</a:t>
                      </a:r>
                      <a:endParaRPr lang="ko-KR" altLang="en-US" sz="2400" b="1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1100" b="1" dirty="0">
                          <a:effectLst/>
                          <a:latin typeface="함초롬바탕"/>
                        </a:rPr>
                        <a:t>open</a:t>
                      </a:r>
                      <a:endParaRPr lang="en-US" sz="2400" b="1" dirty="0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100" b="1">
                          <a:effectLst/>
                          <a:latin typeface="함초롬바탕"/>
                        </a:rPr>
                        <a:t>유근</a:t>
                      </a:r>
                      <a:endParaRPr lang="ko-KR" altLang="en-US" sz="2400" b="1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100" b="1" dirty="0">
                          <a:effectLst/>
                          <a:latin typeface="함초롬바탕"/>
                        </a:rPr>
                        <a:t>50</a:t>
                      </a:r>
                      <a:endParaRPr lang="ko-KR" altLang="en-US" sz="2400" b="1" dirty="0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altLang="ko-KR" sz="1100" b="1" dirty="0">
                          <a:effectLst/>
                          <a:latin typeface="함초롬바탕"/>
                        </a:rPr>
                        <a:t>50</a:t>
                      </a:r>
                      <a:endParaRPr lang="ko-KR" altLang="en-US" sz="2400" b="1" dirty="0">
                        <a:effectLst/>
                      </a:endParaRPr>
                    </a:p>
                  </a:txBody>
                  <a:tcPr marL="0" marR="0" marT="0" marB="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067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/>
          <p:nvPr/>
        </p:nvGrpSpPr>
        <p:grpSpPr>
          <a:xfrm>
            <a:off x="0" y="-26182"/>
            <a:ext cx="12680042" cy="400110"/>
            <a:chOff x="0" y="-26182"/>
            <a:chExt cx="12680042" cy="400110"/>
          </a:xfrm>
        </p:grpSpPr>
        <p:sp>
          <p:nvSpPr>
            <p:cNvPr id="12" name="직사각형 11"/>
            <p:cNvSpPr/>
            <p:nvPr/>
          </p:nvSpPr>
          <p:spPr>
            <a:xfrm>
              <a:off x="0" y="-6827"/>
              <a:ext cx="12192000" cy="36140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05972" y="-26182"/>
              <a:ext cx="203132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06		</a:t>
              </a:r>
              <a:endParaRPr lang="ko-KR" altLang="en-US" sz="2000" b="1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14" name="평행 사변형 13"/>
            <p:cNvSpPr/>
            <p:nvPr/>
          </p:nvSpPr>
          <p:spPr>
            <a:xfrm flipV="1">
              <a:off x="572766" y="-6127"/>
              <a:ext cx="12107276" cy="360000"/>
            </a:xfrm>
            <a:prstGeom prst="parallelogram">
              <a:avLst>
                <a:gd name="adj" fmla="val 101865"/>
              </a:avLst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96292" y="19985"/>
              <a:ext cx="646331" cy="307777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>
              <a:defPPr>
                <a:defRPr lang="en-US"/>
              </a:defPPr>
              <a:lvl1pPr>
                <a:defRPr sz="4800" b="1" spc="30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1pPr>
            </a:lstStyle>
            <a:p>
              <a:r>
                <a:rPr lang="ko-KR" altLang="en-US" sz="1400" b="0" spc="-110" dirty="0" smtClean="0">
                  <a:solidFill>
                    <a:srgbClr val="002060"/>
                  </a:solidFill>
                  <a:effectLst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업무 분장 </a:t>
              </a:r>
              <a:endParaRPr lang="ko-KR" altLang="en-US" sz="1400" b="0" spc="-110" dirty="0">
                <a:solidFill>
                  <a:srgbClr val="00206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graphicFrame>
        <p:nvGraphicFramePr>
          <p:cNvPr id="6" name="차트 5"/>
          <p:cNvGraphicFramePr/>
          <p:nvPr>
            <p:extLst>
              <p:ext uri="{D42A27DB-BD31-4B8C-83A1-F6EECF244321}">
                <p14:modId xmlns:p14="http://schemas.microsoft.com/office/powerpoint/2010/main" val="1156246766"/>
              </p:ext>
            </p:extLst>
          </p:nvPr>
        </p:nvGraphicFramePr>
        <p:xfrm>
          <a:off x="487661" y="173873"/>
          <a:ext cx="11216677" cy="68001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0" y="2051936"/>
            <a:ext cx="24721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● </a:t>
            </a:r>
            <a:r>
              <a:rPr lang="en-US" altLang="ko-KR" dirty="0" smtClean="0"/>
              <a:t>Pet Data </a:t>
            </a:r>
            <a:r>
              <a:rPr lang="ko-KR" altLang="en-US" dirty="0" smtClean="0"/>
              <a:t>수집</a:t>
            </a:r>
            <a:endParaRPr lang="en-US" altLang="ko-KR" dirty="0" smtClean="0"/>
          </a:p>
          <a:p>
            <a:r>
              <a:rPr lang="en-US" altLang="ko-KR" sz="1000" dirty="0"/>
              <a:t>●</a:t>
            </a:r>
            <a:r>
              <a:rPr lang="en-US" altLang="ko-KR" dirty="0"/>
              <a:t> </a:t>
            </a:r>
            <a:r>
              <a:rPr lang="ko-KR" altLang="en-US" dirty="0"/>
              <a:t>매칭 알고리즘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r>
              <a:rPr lang="en-US" altLang="ko-KR" sz="1000" dirty="0"/>
              <a:t>●</a:t>
            </a:r>
            <a:r>
              <a:rPr lang="ko-KR" altLang="en-US" dirty="0" smtClean="0"/>
              <a:t> 로그인</a:t>
            </a:r>
            <a:endParaRPr lang="en-US" altLang="ko-KR" dirty="0" smtClean="0"/>
          </a:p>
          <a:p>
            <a:r>
              <a:rPr lang="en-US" altLang="ko-KR" sz="1000" dirty="0"/>
              <a:t>●</a:t>
            </a:r>
            <a:r>
              <a:rPr lang="en-US" altLang="ko-KR" dirty="0"/>
              <a:t>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구축</a:t>
            </a:r>
            <a:endParaRPr lang="en-US" altLang="ko-KR" dirty="0" smtClean="0"/>
          </a:p>
        </p:txBody>
      </p:sp>
      <p:sp>
        <p:nvSpPr>
          <p:cNvPr id="60" name="TextBox 59"/>
          <p:cNvSpPr txBox="1"/>
          <p:nvPr/>
        </p:nvSpPr>
        <p:spPr>
          <a:xfrm>
            <a:off x="3652991" y="2038541"/>
            <a:ext cx="25826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● </a:t>
            </a:r>
            <a:r>
              <a:rPr lang="ko-KR" altLang="en-US" dirty="0" smtClean="0"/>
              <a:t>병원</a:t>
            </a:r>
            <a:r>
              <a:rPr lang="en-US" altLang="ko-KR" dirty="0" smtClean="0"/>
              <a:t> Data </a:t>
            </a:r>
            <a:r>
              <a:rPr lang="ko-KR" altLang="en-US" dirty="0" smtClean="0"/>
              <a:t>수집</a:t>
            </a:r>
            <a:endParaRPr lang="en-US" altLang="ko-KR" dirty="0" smtClean="0"/>
          </a:p>
          <a:p>
            <a:r>
              <a:rPr lang="en-US" altLang="ko-KR" sz="1000" dirty="0"/>
              <a:t>●</a:t>
            </a:r>
            <a:r>
              <a:rPr lang="en-US" altLang="ko-KR" dirty="0"/>
              <a:t> </a:t>
            </a:r>
            <a:r>
              <a:rPr lang="ko-KR" altLang="en-US" dirty="0"/>
              <a:t>매칭 알고리즘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r>
              <a:rPr lang="en-US" altLang="ko-KR" sz="1000" dirty="0"/>
              <a:t>●</a:t>
            </a:r>
            <a:r>
              <a:rPr lang="ko-KR" altLang="en-US" dirty="0" smtClean="0"/>
              <a:t> </a:t>
            </a:r>
            <a:r>
              <a:rPr lang="en-US" altLang="ko-KR" dirty="0" smtClean="0"/>
              <a:t>Web Server </a:t>
            </a:r>
            <a:r>
              <a:rPr lang="ko-KR" altLang="en-US" dirty="0" smtClean="0"/>
              <a:t>구축</a:t>
            </a:r>
            <a:endParaRPr lang="en-US" altLang="ko-KR" dirty="0" smtClean="0"/>
          </a:p>
          <a:p>
            <a:r>
              <a:rPr lang="en-US" altLang="ko-KR" sz="1000" dirty="0"/>
              <a:t>●</a:t>
            </a:r>
            <a:r>
              <a:rPr lang="en-US" altLang="ko-KR" dirty="0"/>
              <a:t> </a:t>
            </a:r>
            <a:r>
              <a:rPr lang="en-US" altLang="ko-KR" dirty="0" smtClean="0"/>
              <a:t>Messenger</a:t>
            </a:r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9482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/>
          <p:nvPr/>
        </p:nvGrpSpPr>
        <p:grpSpPr>
          <a:xfrm>
            <a:off x="0" y="-26182"/>
            <a:ext cx="12680042" cy="400110"/>
            <a:chOff x="0" y="-26182"/>
            <a:chExt cx="12680042" cy="400110"/>
          </a:xfrm>
        </p:grpSpPr>
        <p:sp>
          <p:nvSpPr>
            <p:cNvPr id="12" name="직사각형 11"/>
            <p:cNvSpPr/>
            <p:nvPr/>
          </p:nvSpPr>
          <p:spPr>
            <a:xfrm>
              <a:off x="0" y="-6827"/>
              <a:ext cx="12192000" cy="36140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05972" y="-26182"/>
              <a:ext cx="203132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07		</a:t>
              </a:r>
              <a:endParaRPr lang="ko-KR" altLang="en-US" sz="2000" b="1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14" name="평행 사변형 13"/>
            <p:cNvSpPr/>
            <p:nvPr/>
          </p:nvSpPr>
          <p:spPr>
            <a:xfrm flipV="1">
              <a:off x="572766" y="-6127"/>
              <a:ext cx="12107276" cy="360000"/>
            </a:xfrm>
            <a:prstGeom prst="parallelogram">
              <a:avLst>
                <a:gd name="adj" fmla="val 101865"/>
              </a:avLst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96292" y="19985"/>
              <a:ext cx="466153" cy="307777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>
              <a:defPPr>
                <a:defRPr lang="en-US"/>
              </a:defPPr>
              <a:lvl1pPr>
                <a:defRPr sz="4800" b="1" spc="30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1pPr>
            </a:lstStyle>
            <a:p>
              <a:r>
                <a:rPr lang="ko-KR" altLang="en-US" sz="1400" b="0" spc="-110" dirty="0" smtClean="0">
                  <a:solidFill>
                    <a:srgbClr val="002060"/>
                  </a:solidFill>
                  <a:effectLst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난이도</a:t>
              </a:r>
              <a:endParaRPr lang="ko-KR" altLang="en-US" sz="1400" b="0" spc="-110" dirty="0">
                <a:solidFill>
                  <a:srgbClr val="00206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721750" y="1455719"/>
            <a:ext cx="11135287" cy="5045442"/>
            <a:chOff x="368952" y="1479589"/>
            <a:chExt cx="6444341" cy="3505650"/>
          </a:xfrm>
        </p:grpSpPr>
        <p:grpSp>
          <p:nvGrpSpPr>
            <p:cNvPr id="34" name="그룹 33"/>
            <p:cNvGrpSpPr/>
            <p:nvPr/>
          </p:nvGrpSpPr>
          <p:grpSpPr>
            <a:xfrm>
              <a:off x="368952" y="1479589"/>
              <a:ext cx="6444341" cy="3505650"/>
              <a:chOff x="5052943" y="793788"/>
              <a:chExt cx="6444341" cy="3505650"/>
            </a:xfrm>
          </p:grpSpPr>
          <p:sp>
            <p:nvSpPr>
              <p:cNvPr id="38" name="직사각형 37"/>
              <p:cNvSpPr/>
              <p:nvPr/>
            </p:nvSpPr>
            <p:spPr>
              <a:xfrm>
                <a:off x="10096028" y="3679477"/>
                <a:ext cx="938307" cy="27165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cxnSp>
            <p:nvCxnSpPr>
              <p:cNvPr id="39" name="직선 화살표 연결선 38"/>
              <p:cNvCxnSpPr/>
              <p:nvPr/>
            </p:nvCxnSpPr>
            <p:spPr>
              <a:xfrm flipV="1">
                <a:off x="6096000" y="1101566"/>
                <a:ext cx="0" cy="3197872"/>
              </a:xfrm>
              <a:prstGeom prst="straightConnector1">
                <a:avLst/>
              </a:prstGeom>
              <a:ln w="12700">
                <a:solidFill>
                  <a:srgbClr val="1C1F87"/>
                </a:solidFill>
                <a:tail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화살표 연결선 39"/>
              <p:cNvCxnSpPr/>
              <p:nvPr/>
            </p:nvCxnSpPr>
            <p:spPr>
              <a:xfrm flipV="1">
                <a:off x="5301762" y="3668378"/>
                <a:ext cx="5732573" cy="11099"/>
              </a:xfrm>
              <a:prstGeom prst="straightConnector1">
                <a:avLst/>
              </a:prstGeom>
              <a:ln w="12700">
                <a:solidFill>
                  <a:srgbClr val="1C1F87"/>
                </a:solidFill>
                <a:tail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타원 40"/>
              <p:cNvSpPr/>
              <p:nvPr/>
            </p:nvSpPr>
            <p:spPr>
              <a:xfrm>
                <a:off x="9487273" y="863986"/>
                <a:ext cx="1382481" cy="1388782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spc="-150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5591154" y="1154039"/>
                <a:ext cx="1847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US" altLang="ko-KR" sz="1200" spc="-150" dirty="0">
                  <a:solidFill>
                    <a:srgbClr val="1C1F87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5838228" y="1509844"/>
                <a:ext cx="515543" cy="27165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6165663" y="1549526"/>
                <a:ext cx="662816" cy="662816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spc="-15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6053748" y="1718783"/>
                <a:ext cx="9172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400" spc="-150" dirty="0" smtClean="0">
                    <a:solidFill>
                      <a:srgbClr val="1C1F87"/>
                    </a:solidFill>
                    <a:ea typeface="KoPub돋움체 Medium" panose="02020603020101020101" pitchFamily="18" charset="-127"/>
                  </a:rPr>
                  <a:t>위치 서비스</a:t>
                </a:r>
                <a:endParaRPr lang="ko-KR" altLang="en-US" sz="1400" spc="-150" dirty="0">
                  <a:solidFill>
                    <a:srgbClr val="1C1F87"/>
                  </a:solidFill>
                  <a:ea typeface="KoPub돋움체 Medium" panose="02020603020101020101" pitchFamily="18" charset="-127"/>
                </a:endParaRPr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6821194" y="2720347"/>
                <a:ext cx="546990" cy="54699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spc="-150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6729233" y="2851370"/>
                <a:ext cx="73091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spc="-150" dirty="0" smtClean="0">
                    <a:solidFill>
                      <a:srgbClr val="1C1F87"/>
                    </a:solidFill>
                    <a:ea typeface="KoPub돋움체 Medium" panose="02020603020101020101" pitchFamily="18" charset="-127"/>
                  </a:rPr>
                  <a:t>Messenger</a:t>
                </a:r>
                <a:endParaRPr lang="ko-KR" altLang="en-US" sz="1100" spc="-150" dirty="0">
                  <a:solidFill>
                    <a:srgbClr val="1C1F87"/>
                  </a:solidFill>
                  <a:ea typeface="KoPub돋움체 Medium" panose="02020603020101020101" pitchFamily="18" charset="-127"/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8058722" y="1971571"/>
                <a:ext cx="570078" cy="570078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pc="-150" dirty="0" smtClean="0">
                    <a:solidFill>
                      <a:schemeClr val="tx1"/>
                    </a:solidFill>
                  </a:rPr>
                  <a:t>UI</a:t>
                </a:r>
                <a:endParaRPr lang="ko-KR" altLang="en-US" spc="-1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5052943" y="2712706"/>
                <a:ext cx="18473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ko-KR" altLang="en-US" sz="1600" spc="-150" dirty="0">
                  <a:solidFill>
                    <a:srgbClr val="1C1F87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7668720" y="2994826"/>
                <a:ext cx="490495" cy="490495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spc="-150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7674474" y="3076416"/>
                <a:ext cx="484922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300" spc="-150" dirty="0" smtClean="0">
                    <a:solidFill>
                      <a:srgbClr val="1C1F87"/>
                    </a:solidFill>
                    <a:ea typeface="KoPub돋움체 Medium" panose="02020603020101020101" pitchFamily="18" charset="-127"/>
                  </a:rPr>
                  <a:t>App</a:t>
                </a:r>
                <a:endParaRPr lang="ko-KR" altLang="en-US" sz="1300" spc="-150" dirty="0">
                  <a:solidFill>
                    <a:srgbClr val="1C1F87"/>
                  </a:solidFill>
                  <a:ea typeface="KoPub돋움체 Medium" panose="02020603020101020101" pitchFamily="18" charset="-127"/>
                </a:endParaRPr>
              </a:p>
            </p:txBody>
          </p:sp>
          <p:sp>
            <p:nvSpPr>
              <p:cNvPr id="52" name="타원 51"/>
              <p:cNvSpPr/>
              <p:nvPr/>
            </p:nvSpPr>
            <p:spPr>
              <a:xfrm>
                <a:off x="5845850" y="2220449"/>
                <a:ext cx="518553" cy="518553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spc="-150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5740330" y="2325836"/>
                <a:ext cx="7295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spc="-150" dirty="0" smtClean="0">
                    <a:solidFill>
                      <a:srgbClr val="1C1F87"/>
                    </a:solidFill>
                    <a:ea typeface="KoPub돋움체 Medium" panose="02020603020101020101" pitchFamily="18" charset="-127"/>
                  </a:rPr>
                  <a:t>로그인</a:t>
                </a:r>
                <a:endParaRPr lang="ko-KR" altLang="en-US" sz="1400" spc="-150" dirty="0">
                  <a:solidFill>
                    <a:srgbClr val="1C1F87"/>
                  </a:solidFill>
                  <a:ea typeface="KoPub돋움체 Medium" panose="02020603020101020101" pitchFamily="18" charset="-127"/>
                </a:endParaRPr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7965920" y="1250719"/>
                <a:ext cx="670031" cy="670031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spc="-150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7872772" y="1405265"/>
                <a:ext cx="856325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500" spc="-150" dirty="0" smtClean="0">
                    <a:solidFill>
                      <a:srgbClr val="1C1F87"/>
                    </a:solidFill>
                    <a:ea typeface="KoPub돋움체 Medium" panose="02020603020101020101" pitchFamily="18" charset="-127"/>
                  </a:rPr>
                  <a:t>Data </a:t>
                </a:r>
                <a:r>
                  <a:rPr lang="ko-KR" altLang="en-US" sz="1500" spc="-150" dirty="0" smtClean="0">
                    <a:solidFill>
                      <a:srgbClr val="1C1F87"/>
                    </a:solidFill>
                    <a:ea typeface="KoPub돋움체 Medium" panose="02020603020101020101" pitchFamily="18" charset="-127"/>
                  </a:rPr>
                  <a:t>수집</a:t>
                </a:r>
                <a:endParaRPr lang="ko-KR" altLang="en-US" sz="1500" spc="-150" dirty="0">
                  <a:solidFill>
                    <a:srgbClr val="1C1F87"/>
                  </a:solidFill>
                  <a:ea typeface="KoPub돋움체 Medium" panose="02020603020101020101" pitchFamily="18" charset="-127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9664731" y="3683285"/>
                <a:ext cx="1832553" cy="4616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ctr">
                  <a:defRPr sz="2400"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ko-KR" altLang="en-US" sz="1600" b="1" dirty="0" smtClean="0">
                    <a:solidFill>
                      <a:schemeClr val="tx1"/>
                    </a:solidFill>
                    <a:latin typeface="나눔바른고딕OTF" pitchFamily="18" charset="-127"/>
                    <a:ea typeface="나눔바른고딕OTF" pitchFamily="18" charset="-127"/>
                  </a:rPr>
                  <a:t>난이도</a:t>
                </a:r>
                <a:endParaRPr lang="ko-KR" altLang="en-US" sz="1600" b="1" dirty="0">
                  <a:solidFill>
                    <a:schemeClr val="tx1"/>
                  </a:solidFill>
                  <a:latin typeface="나눔바른고딕OTF" pitchFamily="18" charset="-127"/>
                  <a:ea typeface="나눔바른고딕OTF" pitchFamily="18" charset="-127"/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5843420" y="793788"/>
                <a:ext cx="491871" cy="2352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1" dirty="0" smtClean="0">
                    <a:latin typeface="나눔바른고딕OTF" pitchFamily="18" charset="-127"/>
                    <a:ea typeface="나눔바른고딕OTF" pitchFamily="18" charset="-127"/>
                  </a:rPr>
                  <a:t>중요성</a:t>
                </a:r>
                <a:r>
                  <a:rPr lang="ko-KR" altLang="en-US" sz="1400" b="1" dirty="0" smtClean="0">
                    <a:latin typeface="나눔바른고딕OTF" pitchFamily="18" charset="-127"/>
                    <a:ea typeface="나눔바른고딕OTF" pitchFamily="18" charset="-127"/>
                  </a:rPr>
                  <a:t> </a:t>
                </a:r>
                <a:endParaRPr lang="ko-KR" altLang="en-US" sz="1400" b="1" dirty="0">
                  <a:latin typeface="나눔바른고딕OTF" pitchFamily="18" charset="-127"/>
                  <a:ea typeface="나눔바른고딕OTF" pitchFamily="18" charset="-127"/>
                </a:endParaRPr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4681963" y="1962256"/>
              <a:ext cx="1625117" cy="449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spc="-150" dirty="0" err="1">
                  <a:solidFill>
                    <a:schemeClr val="bg1"/>
                  </a:solidFill>
                </a:rPr>
                <a:t>PetMom</a:t>
              </a:r>
              <a:r>
                <a:rPr lang="en-US" altLang="ko-KR" b="1" spc="-150" dirty="0">
                  <a:solidFill>
                    <a:schemeClr val="bg1"/>
                  </a:solidFill>
                </a:rPr>
                <a:t> </a:t>
              </a:r>
              <a:r>
                <a:rPr lang="en-US" altLang="ko-KR" b="1" spc="-150" dirty="0" smtClean="0">
                  <a:solidFill>
                    <a:schemeClr val="bg1"/>
                  </a:solidFill>
                </a:rPr>
                <a:t>&amp; </a:t>
              </a:r>
              <a:r>
                <a:rPr lang="en-US" altLang="ko-KR" b="1" spc="-150" dirty="0" err="1">
                  <a:solidFill>
                    <a:schemeClr val="bg1"/>
                  </a:solidFill>
                </a:rPr>
                <a:t>PetSitter</a:t>
              </a:r>
              <a:endParaRPr lang="en-US" altLang="ko-KR" b="1" spc="-150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b="1" spc="-150" dirty="0">
                  <a:solidFill>
                    <a:schemeClr val="bg1"/>
                  </a:solidFill>
                </a:rPr>
                <a:t>Matching </a:t>
              </a:r>
              <a:r>
                <a:rPr lang="en-US" altLang="ko-KR" b="1" spc="-150" dirty="0" smtClean="0">
                  <a:solidFill>
                    <a:schemeClr val="bg1"/>
                  </a:solidFill>
                </a:rPr>
                <a:t>algorithm</a:t>
              </a:r>
              <a:endParaRPr lang="ko-KR" altLang="en-US" b="1" spc="-150" dirty="0">
                <a:solidFill>
                  <a:schemeClr val="bg1"/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4032794" y="2550643"/>
              <a:ext cx="1038890" cy="10436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spc="-15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977676" y="2882081"/>
              <a:ext cx="1147240" cy="363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</a:rPr>
                <a:t>펫 건강 상태 점검 </a:t>
              </a:r>
              <a:r>
                <a:rPr lang="en-US" altLang="ko-KR" sz="1400" b="1" dirty="0" smtClean="0">
                  <a:solidFill>
                    <a:schemeClr val="bg1"/>
                  </a:solidFill>
                </a:rPr>
                <a:t>algorithm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8" name="오각형 57"/>
          <p:cNvSpPr/>
          <p:nvPr/>
        </p:nvSpPr>
        <p:spPr>
          <a:xfrm>
            <a:off x="334963" y="551188"/>
            <a:ext cx="11522074" cy="434109"/>
          </a:xfrm>
          <a:prstGeom prst="homePlate">
            <a:avLst>
              <a:gd name="adj" fmla="val 0"/>
            </a:avLst>
          </a:prstGeom>
          <a:solidFill>
            <a:srgbClr val="756E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난이도 </a:t>
            </a:r>
            <a:r>
              <a:rPr lang="ko-KR" altLang="en-US" sz="1600" dirty="0" err="1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포지셔닝</a:t>
            </a:r>
            <a:endParaRPr lang="ko-KR" altLang="en-US" sz="1600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542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/>
          <p:cNvGrpSpPr/>
          <p:nvPr>
            <p:custDataLst>
              <p:tags r:id="rId1"/>
            </p:custDataLst>
          </p:nvPr>
        </p:nvGrpSpPr>
        <p:grpSpPr>
          <a:xfrm>
            <a:off x="335361" y="980728"/>
            <a:ext cx="11558049" cy="5658003"/>
            <a:chOff x="595684" y="1261242"/>
            <a:chExt cx="6668462" cy="4352543"/>
          </a:xfrm>
        </p:grpSpPr>
        <p:sp>
          <p:nvSpPr>
            <p:cNvPr id="5" name="Window Body"/>
            <p:cNvSpPr/>
            <p:nvPr>
              <p:custDataLst>
                <p:tags r:id="rId2"/>
              </p:custDataLst>
            </p:nvPr>
          </p:nvSpPr>
          <p:spPr>
            <a:xfrm>
              <a:off x="595684" y="1672789"/>
              <a:ext cx="6668462" cy="39409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/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2" cy="4131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Menu Button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81151" y="1497839"/>
              <a:ext cx="114795" cy="86707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01920" y="1316050"/>
              <a:ext cx="75716" cy="73273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/>
            <p:cNvSpPr/>
            <p:nvPr>
              <p:custDataLst>
                <p:tags r:id="rId6"/>
              </p:custDataLst>
            </p:nvPr>
          </p:nvSpPr>
          <p:spPr>
            <a:xfrm>
              <a:off x="1290270" y="1449747"/>
              <a:ext cx="5722677" cy="18289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www.priends.com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Document Icon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348834" y="1489900"/>
              <a:ext cx="72053" cy="102582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92546" y="1474635"/>
              <a:ext cx="493372" cy="133113"/>
              <a:chOff x="692546" y="1474635"/>
              <a:chExt cx="493372" cy="133113"/>
            </a:xfrm>
          </p:grpSpPr>
          <p:sp>
            <p:nvSpPr>
              <p:cNvPr id="12" name="Back Button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92546" y="1494786"/>
                <a:ext cx="117236" cy="92812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78171" y="1494785"/>
                <a:ext cx="117236" cy="92812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063796" y="1474635"/>
                <a:ext cx="122122" cy="133113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pic>
        <p:nvPicPr>
          <p:cNvPr id="15" name="Picture 2" descr="C:\Users\최선호\Desktop\priendss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57" y="2068750"/>
            <a:ext cx="2657556" cy="48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634470" y="2716822"/>
            <a:ext cx="11030149" cy="64106"/>
          </a:xfrm>
          <a:prstGeom prst="rect">
            <a:avLst/>
          </a:prstGeom>
          <a:solidFill>
            <a:srgbClr val="F8E7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34470" y="1924734"/>
            <a:ext cx="11030149" cy="64106"/>
          </a:xfrm>
          <a:prstGeom prst="rect">
            <a:avLst/>
          </a:prstGeom>
          <a:solidFill>
            <a:srgbClr val="F8E7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pic>
        <p:nvPicPr>
          <p:cNvPr id="18" name="Picture 3" descr="C:\Users\최선호\Desktop\강아지귀엽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797" y="3053394"/>
            <a:ext cx="4472332" cy="2047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Button"/>
          <p:cNvSpPr>
            <a:spLocks/>
          </p:cNvSpPr>
          <p:nvPr/>
        </p:nvSpPr>
        <p:spPr bwMode="auto">
          <a:xfrm>
            <a:off x="1987087" y="5603943"/>
            <a:ext cx="1960096" cy="419457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err="1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PetMom</a:t>
            </a:r>
            <a:endParaRPr lang="en-US" sz="900" b="1" dirty="0" smtClean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4" descr="C:\Users\최선호\Desktop\강아지많이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65" y="3279628"/>
            <a:ext cx="5517857" cy="1912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Button"/>
          <p:cNvSpPr>
            <a:spLocks/>
          </p:cNvSpPr>
          <p:nvPr/>
        </p:nvSpPr>
        <p:spPr bwMode="auto">
          <a:xfrm>
            <a:off x="7719044" y="5603942"/>
            <a:ext cx="1960096" cy="419457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err="1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PetSitter</a:t>
            </a:r>
            <a:endParaRPr lang="en-US" sz="900" b="1" dirty="0" smtClean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Button"/>
          <p:cNvSpPr>
            <a:spLocks/>
          </p:cNvSpPr>
          <p:nvPr/>
        </p:nvSpPr>
        <p:spPr bwMode="auto">
          <a:xfrm>
            <a:off x="10698499" y="1636143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회원가입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그룹 9"/>
          <p:cNvGrpSpPr/>
          <p:nvPr/>
        </p:nvGrpSpPr>
        <p:grpSpPr>
          <a:xfrm>
            <a:off x="0" y="-26182"/>
            <a:ext cx="12680042" cy="400110"/>
            <a:chOff x="0" y="-26182"/>
            <a:chExt cx="12680042" cy="400110"/>
          </a:xfrm>
        </p:grpSpPr>
        <p:sp>
          <p:nvSpPr>
            <p:cNvPr id="24" name="직사각형 23"/>
            <p:cNvSpPr/>
            <p:nvPr/>
          </p:nvSpPr>
          <p:spPr>
            <a:xfrm>
              <a:off x="0" y="-6827"/>
              <a:ext cx="12192000" cy="36140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05972" y="-26182"/>
              <a:ext cx="203132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08		</a:t>
              </a:r>
              <a:endParaRPr lang="ko-KR" altLang="en-US" sz="2000" b="1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26" name="평행 사변형 25"/>
            <p:cNvSpPr/>
            <p:nvPr/>
          </p:nvSpPr>
          <p:spPr>
            <a:xfrm flipV="1">
              <a:off x="572766" y="-6127"/>
              <a:ext cx="12107276" cy="360000"/>
            </a:xfrm>
            <a:prstGeom prst="parallelogram">
              <a:avLst>
                <a:gd name="adj" fmla="val 101865"/>
              </a:avLst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96292" y="19985"/>
              <a:ext cx="932307" cy="307777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>
              <a:defPPr>
                <a:defRPr lang="en-US"/>
              </a:defPPr>
              <a:lvl1pPr>
                <a:defRPr sz="4800" b="1" spc="30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1pPr>
            </a:lstStyle>
            <a:p>
              <a:r>
                <a:rPr lang="ko-KR" altLang="en-US" sz="1400" b="0" spc="-110" dirty="0" smtClean="0">
                  <a:solidFill>
                    <a:srgbClr val="002060"/>
                  </a:solidFill>
                  <a:effectLst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데모 시나리오</a:t>
              </a:r>
              <a:endParaRPr lang="ko-KR" altLang="en-US" sz="1400" b="0" spc="-110" dirty="0">
                <a:solidFill>
                  <a:srgbClr val="00206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921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/>
          <p:cNvGrpSpPr/>
          <p:nvPr>
            <p:custDataLst>
              <p:tags r:id="rId1"/>
            </p:custDataLst>
          </p:nvPr>
        </p:nvGrpSpPr>
        <p:grpSpPr>
          <a:xfrm>
            <a:off x="370520" y="980728"/>
            <a:ext cx="11558049" cy="5658003"/>
            <a:chOff x="595684" y="1261242"/>
            <a:chExt cx="6668462" cy="4352543"/>
          </a:xfrm>
        </p:grpSpPr>
        <p:sp>
          <p:nvSpPr>
            <p:cNvPr id="5" name="Window Body"/>
            <p:cNvSpPr/>
            <p:nvPr>
              <p:custDataLst>
                <p:tags r:id="rId2"/>
              </p:custDataLst>
            </p:nvPr>
          </p:nvSpPr>
          <p:spPr>
            <a:xfrm>
              <a:off x="595684" y="1672789"/>
              <a:ext cx="6668462" cy="39409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/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2" cy="4131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Menu Button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81151" y="1497839"/>
              <a:ext cx="114795" cy="86707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01920" y="1316050"/>
              <a:ext cx="75716" cy="73273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/>
            <p:cNvSpPr/>
            <p:nvPr>
              <p:custDataLst>
                <p:tags r:id="rId6"/>
              </p:custDataLst>
            </p:nvPr>
          </p:nvSpPr>
          <p:spPr>
            <a:xfrm>
              <a:off x="1290270" y="1449747"/>
              <a:ext cx="5722677" cy="18289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www.priends.com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Document Icon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348834" y="1489900"/>
              <a:ext cx="72053" cy="102582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92546" y="1474635"/>
              <a:ext cx="493372" cy="133113"/>
              <a:chOff x="692546" y="1474635"/>
              <a:chExt cx="493372" cy="133113"/>
            </a:xfrm>
          </p:grpSpPr>
          <p:sp>
            <p:nvSpPr>
              <p:cNvPr id="12" name="Back Button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92546" y="1494786"/>
                <a:ext cx="117236" cy="92812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78171" y="1494785"/>
                <a:ext cx="117236" cy="92812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063796" y="1474635"/>
                <a:ext cx="122122" cy="133113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6" name="직사각형 15"/>
          <p:cNvSpPr/>
          <p:nvPr/>
        </p:nvSpPr>
        <p:spPr>
          <a:xfrm>
            <a:off x="634470" y="3658754"/>
            <a:ext cx="11030149" cy="58278"/>
          </a:xfrm>
          <a:prstGeom prst="rect">
            <a:avLst/>
          </a:prstGeom>
          <a:solidFill>
            <a:srgbClr val="F8E7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34470" y="1927648"/>
            <a:ext cx="11030149" cy="58278"/>
          </a:xfrm>
          <a:prstGeom prst="rect">
            <a:avLst/>
          </a:prstGeom>
          <a:solidFill>
            <a:srgbClr val="F8E7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23" name="Button"/>
          <p:cNvSpPr>
            <a:spLocks/>
          </p:cNvSpPr>
          <p:nvPr/>
        </p:nvSpPr>
        <p:spPr bwMode="auto">
          <a:xfrm>
            <a:off x="10698499" y="1636143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" descr="C:\Users\최선호\Desktop\priendss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36" y="1586628"/>
            <a:ext cx="1409417" cy="258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68327" y="2108764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808080"/>
                </a:solidFill>
                <a:latin typeface="a가을소풍M" pitchFamily="18" charset="-127"/>
                <a:ea typeface="a가을소풍M" pitchFamily="18" charset="-127"/>
              </a:rPr>
              <a:t>날</a:t>
            </a:r>
            <a:r>
              <a:rPr lang="ko-KR" altLang="en-US" sz="1200" dirty="0">
                <a:solidFill>
                  <a:srgbClr val="808080"/>
                </a:solidFill>
                <a:latin typeface="a가을소풍M" pitchFamily="18" charset="-127"/>
                <a:ea typeface="a가을소풍M" pitchFamily="18" charset="-127"/>
              </a:rPr>
              <a:t>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68326" y="2952518"/>
            <a:ext cx="9829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solidFill>
                  <a:srgbClr val="808080"/>
                </a:solidFill>
                <a:latin typeface="a가을소풍M" pitchFamily="18" charset="-127"/>
                <a:ea typeface="a가을소풍M" pitchFamily="18" charset="-127"/>
              </a:rPr>
              <a:t>반려견</a:t>
            </a:r>
            <a:r>
              <a:rPr lang="ko-KR" altLang="en-US" sz="1200" dirty="0" smtClean="0">
                <a:solidFill>
                  <a:srgbClr val="808080"/>
                </a:solidFill>
                <a:latin typeface="a가을소풍M" pitchFamily="18" charset="-127"/>
                <a:ea typeface="a가을소풍M" pitchFamily="18" charset="-127"/>
              </a:rPr>
              <a:t> 크기</a:t>
            </a:r>
            <a:endParaRPr lang="ko-KR" altLang="en-US" sz="1200" dirty="0">
              <a:solidFill>
                <a:srgbClr val="808080"/>
              </a:solidFill>
              <a:latin typeface="a가을소풍M" pitchFamily="18" charset="-127"/>
              <a:ea typeface="a가을소풍M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99989" y="2124285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808080"/>
                </a:solidFill>
                <a:latin typeface="a가을소풍M" pitchFamily="18" charset="-127"/>
                <a:ea typeface="a가을소풍M" pitchFamily="18" charset="-127"/>
              </a:rPr>
              <a:t>거리</a:t>
            </a:r>
            <a:endParaRPr lang="ko-KR" altLang="en-US" sz="1200" dirty="0">
              <a:solidFill>
                <a:srgbClr val="808080"/>
              </a:solidFill>
              <a:latin typeface="a가을소풍M" pitchFamily="18" charset="-127"/>
              <a:ea typeface="a가을소풍M" pitchFamily="18" charset="-127"/>
            </a:endParaRPr>
          </a:p>
        </p:txBody>
      </p:sp>
      <p:sp>
        <p:nvSpPr>
          <p:cNvPr id="30" name="Button"/>
          <p:cNvSpPr>
            <a:spLocks/>
          </p:cNvSpPr>
          <p:nvPr/>
        </p:nvSpPr>
        <p:spPr bwMode="auto">
          <a:xfrm>
            <a:off x="1059539" y="3328535"/>
            <a:ext cx="869461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 ~ 5kg </a:t>
            </a:r>
            <a:r>
              <a:rPr lang="ko-KR" altLang="en-US" sz="90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미만</a:t>
            </a:r>
            <a:endParaRPr lang="en-US" sz="900" b="1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Button"/>
          <p:cNvSpPr>
            <a:spLocks/>
          </p:cNvSpPr>
          <p:nvPr/>
        </p:nvSpPr>
        <p:spPr bwMode="auto">
          <a:xfrm>
            <a:off x="2255574" y="3328534"/>
            <a:ext cx="935821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 ~ 15kg </a:t>
            </a:r>
            <a:r>
              <a:rPr lang="ko-KR" altLang="en-US" sz="90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미만</a:t>
            </a:r>
            <a:endParaRPr lang="en-US" sz="900" b="1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Button"/>
          <p:cNvSpPr>
            <a:spLocks/>
          </p:cNvSpPr>
          <p:nvPr/>
        </p:nvSpPr>
        <p:spPr bwMode="auto">
          <a:xfrm>
            <a:off x="3536460" y="3331021"/>
            <a:ext cx="722178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15kg </a:t>
            </a:r>
            <a:r>
              <a:rPr lang="ko-KR" altLang="en-US" sz="90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이상</a:t>
            </a:r>
            <a:endParaRPr lang="en-US" sz="900" b="1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059540" y="2492897"/>
            <a:ext cx="1803729" cy="307637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</a:rPr>
              <a:t>Start date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311692" y="2497084"/>
            <a:ext cx="1803729" cy="307637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</a:rPr>
              <a:t>End date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2943667" y="2646714"/>
            <a:ext cx="320375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020776" y="2952518"/>
            <a:ext cx="481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808080"/>
                </a:solidFill>
                <a:latin typeface="a가을소풍M" pitchFamily="18" charset="-127"/>
                <a:ea typeface="a가을소풍M" pitchFamily="18" charset="-127"/>
              </a:rPr>
              <a:t>나</a:t>
            </a:r>
            <a:r>
              <a:rPr lang="ko-KR" altLang="en-US" sz="1200" dirty="0">
                <a:solidFill>
                  <a:srgbClr val="808080"/>
                </a:solidFill>
                <a:latin typeface="a가을소풍M" pitchFamily="18" charset="-127"/>
                <a:ea typeface="a가을소풍M" pitchFamily="18" charset="-127"/>
              </a:rPr>
              <a:t>이</a:t>
            </a:r>
          </a:p>
        </p:txBody>
      </p:sp>
      <p:sp>
        <p:nvSpPr>
          <p:cNvPr id="38" name="Button"/>
          <p:cNvSpPr>
            <a:spLocks/>
          </p:cNvSpPr>
          <p:nvPr/>
        </p:nvSpPr>
        <p:spPr bwMode="auto">
          <a:xfrm>
            <a:off x="6129543" y="2544566"/>
            <a:ext cx="54445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~ 1km</a:t>
            </a:r>
          </a:p>
        </p:txBody>
      </p:sp>
      <p:sp>
        <p:nvSpPr>
          <p:cNvPr id="39" name="Button"/>
          <p:cNvSpPr>
            <a:spLocks/>
          </p:cNvSpPr>
          <p:nvPr/>
        </p:nvSpPr>
        <p:spPr bwMode="auto">
          <a:xfrm>
            <a:off x="6899847" y="2547669"/>
            <a:ext cx="644127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 ~ 5km</a:t>
            </a:r>
          </a:p>
        </p:txBody>
      </p:sp>
      <p:sp>
        <p:nvSpPr>
          <p:cNvPr id="40" name="Button"/>
          <p:cNvSpPr>
            <a:spLocks/>
          </p:cNvSpPr>
          <p:nvPr/>
        </p:nvSpPr>
        <p:spPr bwMode="auto">
          <a:xfrm>
            <a:off x="7783651" y="2547668"/>
            <a:ext cx="704374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 ~ 10km</a:t>
            </a:r>
          </a:p>
        </p:txBody>
      </p:sp>
      <p:sp>
        <p:nvSpPr>
          <p:cNvPr id="41" name="Button"/>
          <p:cNvSpPr>
            <a:spLocks/>
          </p:cNvSpPr>
          <p:nvPr/>
        </p:nvSpPr>
        <p:spPr bwMode="auto">
          <a:xfrm>
            <a:off x="8767625" y="2547669"/>
            <a:ext cx="611447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10km ~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6129543" y="3265380"/>
            <a:ext cx="1803729" cy="307637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3" name="Modal Dialog Overlay"/>
          <p:cNvSpPr>
            <a:spLocks/>
          </p:cNvSpPr>
          <p:nvPr/>
        </p:nvSpPr>
        <p:spPr bwMode="auto">
          <a:xfrm>
            <a:off x="634470" y="3741274"/>
            <a:ext cx="11030149" cy="263791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 결과</a:t>
            </a:r>
            <a:endParaRPr lang="en-US" sz="10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0" name="Picture 2" descr="C:\Users\최선호\Desktop\search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26" y="4221089"/>
            <a:ext cx="11056233" cy="227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직사각형 43"/>
          <p:cNvSpPr/>
          <p:nvPr/>
        </p:nvSpPr>
        <p:spPr>
          <a:xfrm>
            <a:off x="1059539" y="5661248"/>
            <a:ext cx="315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499364" y="5661248"/>
            <a:ext cx="315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960287" y="5661248"/>
            <a:ext cx="315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8" name="Button"/>
          <p:cNvSpPr>
            <a:spLocks/>
          </p:cNvSpPr>
          <p:nvPr/>
        </p:nvSpPr>
        <p:spPr bwMode="auto">
          <a:xfrm>
            <a:off x="10260436" y="3201959"/>
            <a:ext cx="1232744" cy="35492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</a:p>
        </p:txBody>
      </p:sp>
      <p:grpSp>
        <p:nvGrpSpPr>
          <p:cNvPr id="53" name="그룹 9"/>
          <p:cNvGrpSpPr/>
          <p:nvPr/>
        </p:nvGrpSpPr>
        <p:grpSpPr>
          <a:xfrm>
            <a:off x="0" y="-26182"/>
            <a:ext cx="12680042" cy="400110"/>
            <a:chOff x="0" y="-26182"/>
            <a:chExt cx="12680042" cy="400110"/>
          </a:xfrm>
        </p:grpSpPr>
        <p:sp>
          <p:nvSpPr>
            <p:cNvPr id="54" name="직사각형 53"/>
            <p:cNvSpPr/>
            <p:nvPr/>
          </p:nvSpPr>
          <p:spPr>
            <a:xfrm>
              <a:off x="0" y="-6827"/>
              <a:ext cx="12192000" cy="36140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05972" y="-26182"/>
              <a:ext cx="203132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08		</a:t>
              </a:r>
              <a:endParaRPr lang="ko-KR" altLang="en-US" sz="2000" b="1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56" name="평행 사변형 55"/>
            <p:cNvSpPr/>
            <p:nvPr/>
          </p:nvSpPr>
          <p:spPr>
            <a:xfrm flipV="1">
              <a:off x="572766" y="-6127"/>
              <a:ext cx="12107276" cy="360000"/>
            </a:xfrm>
            <a:prstGeom prst="parallelogram">
              <a:avLst>
                <a:gd name="adj" fmla="val 101865"/>
              </a:avLst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996292" y="19985"/>
              <a:ext cx="932307" cy="307777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>
              <a:defPPr>
                <a:defRPr lang="en-US"/>
              </a:defPPr>
              <a:lvl1pPr>
                <a:defRPr sz="4800" b="1" spc="30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1pPr>
            </a:lstStyle>
            <a:p>
              <a:r>
                <a:rPr lang="ko-KR" altLang="en-US" sz="1400" b="0" spc="-110" dirty="0" smtClean="0">
                  <a:solidFill>
                    <a:srgbClr val="002060"/>
                  </a:solidFill>
                  <a:effectLst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데모 시나리오</a:t>
              </a:r>
              <a:endParaRPr lang="ko-KR" altLang="en-US" sz="1400" b="0" spc="-110" dirty="0">
                <a:solidFill>
                  <a:srgbClr val="00206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sp>
        <p:nvSpPr>
          <p:cNvPr id="45" name="모서리가 둥근 직사각형 44"/>
          <p:cNvSpPr/>
          <p:nvPr/>
        </p:nvSpPr>
        <p:spPr>
          <a:xfrm>
            <a:off x="996293" y="4005065"/>
            <a:ext cx="1259282" cy="307637"/>
          </a:xfrm>
          <a:prstGeom prst="roundRect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추천 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2354522" y="4005065"/>
            <a:ext cx="1259282" cy="307637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</a:rPr>
              <a:t>거리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순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3720443" y="4005065"/>
            <a:ext cx="1259282" cy="307637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</a:rPr>
              <a:t>가격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순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5086846" y="4003646"/>
            <a:ext cx="1259282" cy="307637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</a:rPr>
              <a:t>…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순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377729" y="421553"/>
            <a:ext cx="1265891" cy="4910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User 1.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" name="타원 1"/>
          <p:cNvSpPr/>
          <p:nvPr/>
        </p:nvSpPr>
        <p:spPr>
          <a:xfrm>
            <a:off x="2043373" y="4724489"/>
            <a:ext cx="1040301" cy="12668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dirty="0">
                <a:solidFill>
                  <a:schemeClr val="bg1"/>
                </a:solidFill>
              </a:rPr>
              <a:t>A</a:t>
            </a:r>
            <a:endParaRPr lang="ko-KR" altLang="en-US" sz="6600" dirty="0">
              <a:solidFill>
                <a:schemeClr val="bg1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5575849" y="4724489"/>
            <a:ext cx="1040301" cy="12668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dirty="0">
                <a:solidFill>
                  <a:schemeClr val="bg1"/>
                </a:solidFill>
              </a:rPr>
              <a:t>B</a:t>
            </a:r>
            <a:endParaRPr lang="ko-KR" altLang="en-US" sz="6600" dirty="0">
              <a:solidFill>
                <a:schemeClr val="bg1"/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9017144" y="4690928"/>
            <a:ext cx="1040301" cy="12668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dirty="0" smtClean="0">
                <a:solidFill>
                  <a:schemeClr val="bg1"/>
                </a:solidFill>
              </a:rPr>
              <a:t>C</a:t>
            </a:r>
            <a:endParaRPr lang="ko-KR" alt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20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/>
          <p:cNvGrpSpPr/>
          <p:nvPr>
            <p:custDataLst>
              <p:tags r:id="rId1"/>
            </p:custDataLst>
          </p:nvPr>
        </p:nvGrpSpPr>
        <p:grpSpPr>
          <a:xfrm>
            <a:off x="370520" y="980728"/>
            <a:ext cx="11558049" cy="5658003"/>
            <a:chOff x="595684" y="1261242"/>
            <a:chExt cx="6668462" cy="4352543"/>
          </a:xfrm>
        </p:grpSpPr>
        <p:sp>
          <p:nvSpPr>
            <p:cNvPr id="5" name="Window Body"/>
            <p:cNvSpPr/>
            <p:nvPr>
              <p:custDataLst>
                <p:tags r:id="rId2"/>
              </p:custDataLst>
            </p:nvPr>
          </p:nvSpPr>
          <p:spPr>
            <a:xfrm>
              <a:off x="595684" y="1672789"/>
              <a:ext cx="6668462" cy="39409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/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2" cy="4131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Menu Button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81151" y="1497839"/>
              <a:ext cx="114795" cy="86707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01920" y="1316050"/>
              <a:ext cx="75716" cy="73273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/>
            <p:cNvSpPr/>
            <p:nvPr>
              <p:custDataLst>
                <p:tags r:id="rId6"/>
              </p:custDataLst>
            </p:nvPr>
          </p:nvSpPr>
          <p:spPr>
            <a:xfrm>
              <a:off x="1290270" y="1449747"/>
              <a:ext cx="5722677" cy="18289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www.priends.com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Document Icon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348834" y="1489900"/>
              <a:ext cx="72053" cy="102582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92546" y="1474635"/>
              <a:ext cx="493372" cy="133113"/>
              <a:chOff x="692546" y="1474635"/>
              <a:chExt cx="493372" cy="133113"/>
            </a:xfrm>
          </p:grpSpPr>
          <p:sp>
            <p:nvSpPr>
              <p:cNvPr id="12" name="Back Button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92546" y="1494786"/>
                <a:ext cx="117236" cy="92812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78171" y="1494785"/>
                <a:ext cx="117236" cy="92812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063796" y="1474635"/>
                <a:ext cx="122122" cy="133113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7" name="직사각형 16"/>
          <p:cNvSpPr/>
          <p:nvPr/>
        </p:nvSpPr>
        <p:spPr>
          <a:xfrm>
            <a:off x="634470" y="1927648"/>
            <a:ext cx="11030149" cy="58278"/>
          </a:xfrm>
          <a:prstGeom prst="rect">
            <a:avLst/>
          </a:prstGeom>
          <a:solidFill>
            <a:srgbClr val="F8E7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23" name="Button"/>
          <p:cNvSpPr>
            <a:spLocks/>
          </p:cNvSpPr>
          <p:nvPr/>
        </p:nvSpPr>
        <p:spPr bwMode="auto">
          <a:xfrm>
            <a:off x="10698499" y="1636143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" descr="C:\Users\최선호\Desktop\priendss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36" y="1586628"/>
            <a:ext cx="1409417" cy="258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404" y="2060296"/>
            <a:ext cx="3276317" cy="4537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직사각형 44"/>
          <p:cNvSpPr/>
          <p:nvPr/>
        </p:nvSpPr>
        <p:spPr>
          <a:xfrm>
            <a:off x="9840416" y="2492896"/>
            <a:ext cx="1056117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20" y="2708920"/>
            <a:ext cx="7444015" cy="3808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직사각형 48"/>
          <p:cNvSpPr/>
          <p:nvPr/>
        </p:nvSpPr>
        <p:spPr>
          <a:xfrm>
            <a:off x="750146" y="2561985"/>
            <a:ext cx="7362079" cy="64287"/>
          </a:xfrm>
          <a:prstGeom prst="rect">
            <a:avLst/>
          </a:prstGeom>
          <a:solidFill>
            <a:srgbClr val="F8E7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grpSp>
        <p:nvGrpSpPr>
          <p:cNvPr id="20" name="그룹 9"/>
          <p:cNvGrpSpPr/>
          <p:nvPr/>
        </p:nvGrpSpPr>
        <p:grpSpPr>
          <a:xfrm>
            <a:off x="0" y="-26182"/>
            <a:ext cx="12680042" cy="400110"/>
            <a:chOff x="0" y="-26182"/>
            <a:chExt cx="12680042" cy="400110"/>
          </a:xfrm>
        </p:grpSpPr>
        <p:sp>
          <p:nvSpPr>
            <p:cNvPr id="21" name="직사각형 20"/>
            <p:cNvSpPr/>
            <p:nvPr/>
          </p:nvSpPr>
          <p:spPr>
            <a:xfrm>
              <a:off x="0" y="-6827"/>
              <a:ext cx="12192000" cy="36140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05972" y="-26182"/>
              <a:ext cx="203132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08		</a:t>
              </a:r>
              <a:endParaRPr lang="ko-KR" altLang="en-US" sz="2000" b="1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25" name="평행 사변형 24"/>
            <p:cNvSpPr/>
            <p:nvPr/>
          </p:nvSpPr>
          <p:spPr>
            <a:xfrm flipV="1">
              <a:off x="572766" y="-6127"/>
              <a:ext cx="12107276" cy="360000"/>
            </a:xfrm>
            <a:prstGeom prst="parallelogram">
              <a:avLst>
                <a:gd name="adj" fmla="val 101865"/>
              </a:avLst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96292" y="19985"/>
              <a:ext cx="932307" cy="307777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>
              <a:defPPr>
                <a:defRPr lang="en-US"/>
              </a:defPPr>
              <a:lvl1pPr>
                <a:defRPr sz="4800" b="1" spc="30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1pPr>
            </a:lstStyle>
            <a:p>
              <a:r>
                <a:rPr lang="ko-KR" altLang="en-US" sz="1400" b="0" spc="-110" dirty="0" smtClean="0">
                  <a:solidFill>
                    <a:srgbClr val="002060"/>
                  </a:solidFill>
                  <a:effectLst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데모 시나리오</a:t>
              </a:r>
              <a:endParaRPr lang="ko-KR" altLang="en-US" sz="1400" b="0" spc="-110" dirty="0">
                <a:solidFill>
                  <a:srgbClr val="00206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065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/>
          <p:cNvGrpSpPr/>
          <p:nvPr>
            <p:custDataLst>
              <p:tags r:id="rId1"/>
            </p:custDataLst>
          </p:nvPr>
        </p:nvGrpSpPr>
        <p:grpSpPr>
          <a:xfrm>
            <a:off x="370520" y="980728"/>
            <a:ext cx="11558049" cy="5658003"/>
            <a:chOff x="595684" y="1261242"/>
            <a:chExt cx="6668462" cy="4352543"/>
          </a:xfrm>
        </p:grpSpPr>
        <p:sp>
          <p:nvSpPr>
            <p:cNvPr id="5" name="Window Body"/>
            <p:cNvSpPr/>
            <p:nvPr>
              <p:custDataLst>
                <p:tags r:id="rId2"/>
              </p:custDataLst>
            </p:nvPr>
          </p:nvSpPr>
          <p:spPr>
            <a:xfrm>
              <a:off x="595684" y="1672789"/>
              <a:ext cx="6668462" cy="39409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/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2" cy="4131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Menu Button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81151" y="1497839"/>
              <a:ext cx="114795" cy="86707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01920" y="1316050"/>
              <a:ext cx="75716" cy="73273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/>
            <p:cNvSpPr/>
            <p:nvPr>
              <p:custDataLst>
                <p:tags r:id="rId6"/>
              </p:custDataLst>
            </p:nvPr>
          </p:nvSpPr>
          <p:spPr>
            <a:xfrm>
              <a:off x="1290270" y="1449747"/>
              <a:ext cx="5722677" cy="18289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www.priends.com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Document Icon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348834" y="1489900"/>
              <a:ext cx="72053" cy="102582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92546" y="1474635"/>
              <a:ext cx="493372" cy="133113"/>
              <a:chOff x="692546" y="1474635"/>
              <a:chExt cx="493372" cy="133113"/>
            </a:xfrm>
          </p:grpSpPr>
          <p:sp>
            <p:nvSpPr>
              <p:cNvPr id="12" name="Back Button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92546" y="1494786"/>
                <a:ext cx="117236" cy="92812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78171" y="1494785"/>
                <a:ext cx="117236" cy="92812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063796" y="1474635"/>
                <a:ext cx="122122" cy="133113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7" name="직사각형 16"/>
          <p:cNvSpPr/>
          <p:nvPr/>
        </p:nvSpPr>
        <p:spPr>
          <a:xfrm>
            <a:off x="634470" y="1927648"/>
            <a:ext cx="11030149" cy="58278"/>
          </a:xfrm>
          <a:prstGeom prst="rect">
            <a:avLst/>
          </a:prstGeom>
          <a:solidFill>
            <a:srgbClr val="F8E7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23" name="Button"/>
          <p:cNvSpPr>
            <a:spLocks/>
          </p:cNvSpPr>
          <p:nvPr/>
        </p:nvSpPr>
        <p:spPr bwMode="auto">
          <a:xfrm>
            <a:off x="10698499" y="1636143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" descr="C:\Users\최선호\Desktop\priendss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36" y="1586628"/>
            <a:ext cx="1409417" cy="258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최선호\Desktop\쪽지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24" y="5085185"/>
            <a:ext cx="2023635" cy="137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583921" y="2044956"/>
            <a:ext cx="1802003" cy="3600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My page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3075" name="Picture 3" descr="C:\Users\최선호\Desktop\메모장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543" y="2830191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그룹 9"/>
          <p:cNvGrpSpPr/>
          <p:nvPr/>
        </p:nvGrpSpPr>
        <p:grpSpPr>
          <a:xfrm>
            <a:off x="0" y="-26182"/>
            <a:ext cx="12680042" cy="400110"/>
            <a:chOff x="0" y="-26182"/>
            <a:chExt cx="12680042" cy="400110"/>
          </a:xfrm>
        </p:grpSpPr>
        <p:sp>
          <p:nvSpPr>
            <p:cNvPr id="20" name="직사각형 19"/>
            <p:cNvSpPr/>
            <p:nvPr/>
          </p:nvSpPr>
          <p:spPr>
            <a:xfrm>
              <a:off x="0" y="-6827"/>
              <a:ext cx="12192000" cy="36140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05972" y="-26182"/>
              <a:ext cx="203132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08		</a:t>
              </a:r>
              <a:endParaRPr lang="ko-KR" altLang="en-US" sz="2000" b="1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24" name="평행 사변형 23"/>
            <p:cNvSpPr/>
            <p:nvPr/>
          </p:nvSpPr>
          <p:spPr>
            <a:xfrm flipV="1">
              <a:off x="572766" y="-6127"/>
              <a:ext cx="12107276" cy="360000"/>
            </a:xfrm>
            <a:prstGeom prst="parallelogram">
              <a:avLst>
                <a:gd name="adj" fmla="val 101865"/>
              </a:avLst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996292" y="19985"/>
              <a:ext cx="932307" cy="307777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>
              <a:defPPr>
                <a:defRPr lang="en-US"/>
              </a:defPPr>
              <a:lvl1pPr>
                <a:defRPr sz="4800" b="1" spc="30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1pPr>
            </a:lstStyle>
            <a:p>
              <a:r>
                <a:rPr lang="ko-KR" altLang="en-US" sz="1400" b="0" spc="-110" dirty="0" smtClean="0">
                  <a:solidFill>
                    <a:srgbClr val="002060"/>
                  </a:solidFill>
                  <a:effectLst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데모 시나리오</a:t>
              </a:r>
              <a:endParaRPr lang="ko-KR" altLang="en-US" sz="1400" b="0" spc="-110" dirty="0">
                <a:solidFill>
                  <a:srgbClr val="00206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0528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72132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" y="0"/>
            <a:ext cx="12191999" cy="7072132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spc="-151" dirty="0">
              <a:ln w="12700">
                <a:solidFill>
                  <a:schemeClr val="tx1"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BigNoodleTitling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" y="0"/>
            <a:ext cx="5088565" cy="6869732"/>
          </a:xfrm>
          <a:prstGeom prst="rect">
            <a:avLst/>
          </a:prstGeom>
          <a:solidFill>
            <a:srgbClr val="FFFFFF">
              <a:alpha val="65000"/>
            </a:srgb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21" name="TextBox 20"/>
          <p:cNvSpPr txBox="1"/>
          <p:nvPr/>
        </p:nvSpPr>
        <p:spPr>
          <a:xfrm>
            <a:off x="406692" y="4519243"/>
            <a:ext cx="4275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100" dirty="0">
                <a:solidFill>
                  <a:srgbClr val="1C1F8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gNoodleTitling" panose="02000708030402040100" pitchFamily="2" charset="0"/>
                <a:ea typeface="배달의민족 주아" panose="02020603020101020101" pitchFamily="18" charset="-127"/>
              </a:rPr>
              <a:t>Thank You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795" y="6142359"/>
            <a:ext cx="1520955" cy="37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71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Box 153"/>
          <p:cNvSpPr txBox="1"/>
          <p:nvPr/>
        </p:nvSpPr>
        <p:spPr>
          <a:xfrm>
            <a:off x="6983955" y="3976632"/>
            <a:ext cx="595036" cy="400110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rgbClr val="00206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특징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6731925" y="4395931"/>
            <a:ext cx="1748316" cy="1453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· 가정집 활용</a:t>
            </a:r>
            <a:endParaRPr lang="en-US" altLang="ko-KR" sz="1200" spc="-150" dirty="0"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· 전문성 인증</a:t>
            </a:r>
            <a:endParaRPr lang="en-US" altLang="ko-KR" sz="1200" spc="-150" dirty="0"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· 옵션 서비스 제공</a:t>
            </a:r>
            <a:endParaRPr lang="en-US" altLang="ko-KR" sz="1200" spc="-150" dirty="0"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· 인증제를 통한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  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가격 및 서비스 차별화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10919423" y="3976632"/>
            <a:ext cx="595036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rgbClr val="00206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특징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10443684" y="4510978"/>
            <a:ext cx="1748316" cy="1176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· </a:t>
            </a:r>
            <a:r>
              <a:rPr lang="ko-KR" altLang="en-US" sz="12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반려견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관리 편의</a:t>
            </a:r>
            <a:endParaRPr lang="en-US" altLang="ko-KR" sz="1200" spc="-150" dirty="0"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· 소수 밀착 케어</a:t>
            </a:r>
            <a:endParaRPr lang="en-US" altLang="ko-KR" sz="1200" spc="-150" dirty="0"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· 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One-Stop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케어 서비스</a:t>
            </a:r>
            <a:endParaRPr lang="en-US" altLang="ko-KR" sz="1200" spc="-150" dirty="0"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·</a:t>
            </a:r>
            <a:r>
              <a:rPr lang="ko-KR" altLang="en-US" sz="12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반려견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DATA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제공</a:t>
            </a:r>
          </a:p>
        </p:txBody>
      </p:sp>
      <p:sp>
        <p:nvSpPr>
          <p:cNvPr id="22" name="오각형 21"/>
          <p:cNvSpPr/>
          <p:nvPr/>
        </p:nvSpPr>
        <p:spPr>
          <a:xfrm>
            <a:off x="334963" y="551188"/>
            <a:ext cx="11522074" cy="434109"/>
          </a:xfrm>
          <a:prstGeom prst="homePlate">
            <a:avLst>
              <a:gd name="adj" fmla="val 0"/>
            </a:avLst>
          </a:prstGeom>
          <a:solidFill>
            <a:srgbClr val="756E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Preinds</a:t>
            </a:r>
            <a:r>
              <a:rPr lang="en-US" altLang="ko-KR" sz="1600" dirty="0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서비스</a:t>
            </a:r>
            <a:r>
              <a:rPr lang="en-US" altLang="ko-KR" sz="16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(Pet</a:t>
            </a:r>
            <a:r>
              <a:rPr lang="ko-KR" altLang="en-US" sz="1600" dirty="0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을 키우는 사람들을 위한 </a:t>
            </a:r>
            <a:r>
              <a:rPr lang="en-US" altLang="ko-KR" sz="1600" dirty="0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O2O</a:t>
            </a:r>
            <a:r>
              <a:rPr lang="ko-KR" altLang="en-US" sz="1600" dirty="0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서비스</a:t>
            </a:r>
            <a:r>
              <a:rPr lang="en-US" altLang="ko-KR" sz="1600" dirty="0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  <a:endParaRPr lang="ko-KR" altLang="en-US" sz="1600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0" y="-26182"/>
            <a:ext cx="12680042" cy="400110"/>
            <a:chOff x="0" y="-26182"/>
            <a:chExt cx="12680042" cy="400110"/>
          </a:xfrm>
        </p:grpSpPr>
        <p:sp>
          <p:nvSpPr>
            <p:cNvPr id="74" name="직사각형 73"/>
            <p:cNvSpPr/>
            <p:nvPr/>
          </p:nvSpPr>
          <p:spPr>
            <a:xfrm>
              <a:off x="0" y="-6827"/>
              <a:ext cx="12192000" cy="36140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105972" y="-26182"/>
              <a:ext cx="47320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01</a:t>
              </a:r>
              <a:endParaRPr lang="ko-KR" altLang="en-US" sz="2000" b="1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26" name="평행 사변형 25"/>
            <p:cNvSpPr/>
            <p:nvPr/>
          </p:nvSpPr>
          <p:spPr>
            <a:xfrm flipV="1">
              <a:off x="572766" y="-6127"/>
              <a:ext cx="12107276" cy="360000"/>
            </a:xfrm>
            <a:prstGeom prst="parallelogram">
              <a:avLst>
                <a:gd name="adj" fmla="val 101865"/>
              </a:avLst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996292" y="19985"/>
              <a:ext cx="979114" cy="307777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>
              <a:defPPr>
                <a:defRPr lang="en-US"/>
              </a:defPPr>
              <a:lvl1pPr>
                <a:defRPr sz="4800" b="1" spc="30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1pPr>
            </a:lstStyle>
            <a:p>
              <a:r>
                <a:rPr lang="ko-KR" altLang="en-US" sz="1400" b="0" spc="-110" dirty="0" smtClean="0">
                  <a:solidFill>
                    <a:srgbClr val="002060"/>
                  </a:solidFill>
                  <a:effectLst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개요</a:t>
              </a:r>
              <a:r>
                <a:rPr lang="en-US" altLang="ko-KR" sz="1400" b="0" spc="-110" dirty="0" smtClean="0">
                  <a:solidFill>
                    <a:srgbClr val="002060"/>
                  </a:solidFill>
                  <a:effectLst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(</a:t>
              </a:r>
              <a:r>
                <a:rPr lang="ko-KR" altLang="en-US" sz="1400" b="0" spc="-110" dirty="0" smtClean="0">
                  <a:solidFill>
                    <a:srgbClr val="002060"/>
                  </a:solidFill>
                  <a:effectLst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개발 내용</a:t>
              </a:r>
              <a:r>
                <a:rPr lang="en-US" altLang="ko-KR" sz="1400" b="0" spc="-110" dirty="0" smtClean="0">
                  <a:solidFill>
                    <a:srgbClr val="002060"/>
                  </a:solidFill>
                  <a:effectLst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)</a:t>
              </a:r>
              <a:endParaRPr lang="ko-KR" altLang="en-US" sz="1400" b="0" spc="-110" dirty="0">
                <a:solidFill>
                  <a:srgbClr val="00206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7435167" y="1208198"/>
            <a:ext cx="3611761" cy="2700483"/>
            <a:chOff x="4290120" y="1276382"/>
            <a:chExt cx="3611761" cy="2700483"/>
          </a:xfrm>
        </p:grpSpPr>
        <p:grpSp>
          <p:nvGrpSpPr>
            <p:cNvPr id="104" name="그룹 103"/>
            <p:cNvGrpSpPr/>
            <p:nvPr/>
          </p:nvGrpSpPr>
          <p:grpSpPr>
            <a:xfrm>
              <a:off x="4953191" y="1888254"/>
              <a:ext cx="2285619" cy="823620"/>
              <a:chOff x="3946263" y="2458843"/>
              <a:chExt cx="2285619" cy="823620"/>
            </a:xfrm>
          </p:grpSpPr>
          <p:pic>
            <p:nvPicPr>
              <p:cNvPr id="118" name="그림 11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46263" y="2458843"/>
                <a:ext cx="823620" cy="823620"/>
              </a:xfrm>
              <a:prstGeom prst="rect">
                <a:avLst/>
              </a:prstGeom>
            </p:spPr>
          </p:pic>
          <p:sp>
            <p:nvSpPr>
              <p:cNvPr id="119" name="직사각형 118"/>
              <p:cNvSpPr/>
              <p:nvPr/>
            </p:nvSpPr>
            <p:spPr>
              <a:xfrm>
                <a:off x="4837403" y="2565954"/>
                <a:ext cx="1394479" cy="6093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ko-KR" sz="1400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“</a:t>
                </a:r>
                <a:r>
                  <a:rPr lang="ko-KR" altLang="en-US" sz="1400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믿을 수 있는 </a:t>
                </a:r>
                <a:endParaRPr lang="en-US" altLang="ko-KR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ko-KR" altLang="en-US" sz="1400" spc="-15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반려견</a:t>
                </a:r>
                <a:r>
                  <a:rPr lang="ko-KR" altLang="en-US" sz="1400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 돌봄 서비스</a:t>
                </a:r>
                <a:r>
                  <a:rPr lang="en-US" altLang="ko-KR" sz="1400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”</a:t>
                </a:r>
              </a:p>
            </p:txBody>
          </p:sp>
        </p:grpSp>
        <p:sp>
          <p:nvSpPr>
            <p:cNvPr id="106" name="TextBox 105"/>
            <p:cNvSpPr txBox="1"/>
            <p:nvPr/>
          </p:nvSpPr>
          <p:spPr>
            <a:xfrm>
              <a:off x="4480024" y="1276382"/>
              <a:ext cx="3231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rgbClr val="FF0000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[ Matching Platform ]</a:t>
              </a:r>
              <a:endParaRPr lang="ko-KR" altLang="en-US" sz="24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grpSp>
          <p:nvGrpSpPr>
            <p:cNvPr id="107" name="그룹 106"/>
            <p:cNvGrpSpPr/>
            <p:nvPr/>
          </p:nvGrpSpPr>
          <p:grpSpPr>
            <a:xfrm>
              <a:off x="4290120" y="2873401"/>
              <a:ext cx="3611761" cy="1103464"/>
              <a:chOff x="689292" y="2017445"/>
              <a:chExt cx="3611761" cy="1103464"/>
            </a:xfrm>
          </p:grpSpPr>
          <p:sp>
            <p:nvSpPr>
              <p:cNvPr id="115" name="타원 114"/>
              <p:cNvSpPr/>
              <p:nvPr/>
            </p:nvSpPr>
            <p:spPr>
              <a:xfrm>
                <a:off x="3197589" y="2017445"/>
                <a:ext cx="1103464" cy="1103464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PET</a:t>
                </a:r>
              </a:p>
              <a:p>
                <a:pPr algn="ctr"/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MOM</a:t>
                </a:r>
                <a:endParaRPr lang="ko-KR" altLang="en-US" sz="1400" dirty="0"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pic>
            <p:nvPicPr>
              <p:cNvPr id="116" name="그림 11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700000">
                <a:off x="2085668" y="2165481"/>
                <a:ext cx="819010" cy="807394"/>
              </a:xfrm>
              <a:prstGeom prst="rect">
                <a:avLst/>
              </a:prstGeom>
            </p:spPr>
          </p:pic>
          <p:sp>
            <p:nvSpPr>
              <p:cNvPr id="113" name="타원 112"/>
              <p:cNvSpPr/>
              <p:nvPr/>
            </p:nvSpPr>
            <p:spPr>
              <a:xfrm>
                <a:off x="689292" y="2017445"/>
                <a:ext cx="1103464" cy="1103464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PET</a:t>
                </a:r>
              </a:p>
              <a:p>
                <a:pPr algn="ctr"/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SITTER</a:t>
                </a:r>
                <a:endParaRPr lang="ko-KR" altLang="en-US" sz="1400" dirty="0"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</p:grpSp>
      </p:grpSp>
      <p:grpSp>
        <p:nvGrpSpPr>
          <p:cNvPr id="32" name="그룹 31"/>
          <p:cNvGrpSpPr/>
          <p:nvPr/>
        </p:nvGrpSpPr>
        <p:grpSpPr>
          <a:xfrm>
            <a:off x="528743" y="1376346"/>
            <a:ext cx="5401302" cy="5218365"/>
            <a:chOff x="528743" y="1266826"/>
            <a:chExt cx="5401302" cy="5218365"/>
          </a:xfrm>
        </p:grpSpPr>
        <p:sp>
          <p:nvSpPr>
            <p:cNvPr id="5" name="직사각형 4"/>
            <p:cNvSpPr/>
            <p:nvPr/>
          </p:nvSpPr>
          <p:spPr>
            <a:xfrm>
              <a:off x="655474" y="1266826"/>
              <a:ext cx="2157029" cy="504811"/>
            </a:xfrm>
            <a:prstGeom prst="rect">
              <a:avLst/>
            </a:prstGeom>
            <a:solidFill>
              <a:srgbClr val="659F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PetMom</a:t>
              </a:r>
              <a:endPara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[ </a:t>
              </a:r>
              <a:r>
                <a:rPr lang="ko-KR" altLang="en-US" sz="11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반려동물 주인 </a:t>
              </a:r>
              <a:r>
                <a:rPr lang="en-US" altLang="ko-KR" sz="11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]</a:t>
              </a:r>
              <a:endParaRPr lang="en-US" altLang="ko-KR" sz="14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55474" y="3968750"/>
              <a:ext cx="2157029" cy="504811"/>
            </a:xfrm>
            <a:prstGeom prst="rect">
              <a:avLst/>
            </a:prstGeom>
            <a:solidFill>
              <a:srgbClr val="659F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PetSitter</a:t>
              </a:r>
              <a:endParaRPr lang="en-US" altLang="ko-KR" sz="16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[ </a:t>
              </a:r>
              <a:r>
                <a:rPr lang="ko-KR" altLang="en-US" sz="11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반려동물 </a:t>
              </a:r>
              <a:r>
                <a:rPr lang="ko-KR" altLang="en-US" sz="1100" dirty="0" err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돌보미</a:t>
              </a:r>
              <a:r>
                <a:rPr lang="ko-KR" altLang="en-US" sz="11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</a:t>
              </a:r>
              <a:r>
                <a:rPr lang="en-US" altLang="ko-KR" sz="11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]</a:t>
              </a: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637410" y="2000673"/>
              <a:ext cx="1117601" cy="975362"/>
            </a:xfrm>
            <a:prstGeom prst="roundRect">
              <a:avLst/>
            </a:prstGeom>
            <a:solidFill>
              <a:srgbClr val="91C8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28743" y="3158681"/>
              <a:ext cx="13347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출장</a:t>
              </a:r>
              <a:r>
                <a:rPr lang="en-US" altLang="ko-KR" sz="12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, </a:t>
              </a:r>
              <a:r>
                <a:rPr lang="ko-KR" altLang="en-US" sz="12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여행 등으로</a:t>
              </a:r>
              <a:endPara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algn="ctr"/>
              <a:r>
                <a:rPr lang="ko-KR" altLang="en-US" sz="12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집을 비우는 상황</a:t>
              </a:r>
              <a:endPara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67" name="모서리가 둥근 직사각형 66"/>
            <p:cNvSpPr/>
            <p:nvPr/>
          </p:nvSpPr>
          <p:spPr>
            <a:xfrm>
              <a:off x="1992900" y="2000673"/>
              <a:ext cx="1117601" cy="975362"/>
            </a:xfrm>
            <a:prstGeom prst="roundRect">
              <a:avLst/>
            </a:prstGeom>
            <a:solidFill>
              <a:srgbClr val="91C8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70" name="모서리가 둥근 직사각형 69"/>
            <p:cNvSpPr/>
            <p:nvPr/>
          </p:nvSpPr>
          <p:spPr>
            <a:xfrm>
              <a:off x="3348391" y="2000673"/>
              <a:ext cx="1117601" cy="975362"/>
            </a:xfrm>
            <a:prstGeom prst="roundRect">
              <a:avLst/>
            </a:prstGeom>
            <a:solidFill>
              <a:srgbClr val="91C8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4703883" y="2000673"/>
              <a:ext cx="1117601" cy="975362"/>
            </a:xfrm>
            <a:prstGeom prst="roundRect">
              <a:avLst/>
            </a:prstGeom>
            <a:solidFill>
              <a:srgbClr val="91C8B3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77" name="모서리가 둥근 직사각형 76"/>
            <p:cNvSpPr/>
            <p:nvPr/>
          </p:nvSpPr>
          <p:spPr>
            <a:xfrm>
              <a:off x="637410" y="4652107"/>
              <a:ext cx="1117601" cy="975362"/>
            </a:xfrm>
            <a:prstGeom prst="roundRect">
              <a:avLst/>
            </a:prstGeom>
            <a:solidFill>
              <a:srgbClr val="91C8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1992900" y="4652107"/>
              <a:ext cx="1117601" cy="975362"/>
            </a:xfrm>
            <a:prstGeom prst="roundRect">
              <a:avLst/>
            </a:prstGeom>
            <a:solidFill>
              <a:srgbClr val="91C8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84" name="모서리가 둥근 직사각형 83"/>
            <p:cNvSpPr/>
            <p:nvPr/>
          </p:nvSpPr>
          <p:spPr>
            <a:xfrm>
              <a:off x="3348391" y="4652107"/>
              <a:ext cx="1117601" cy="975362"/>
            </a:xfrm>
            <a:prstGeom prst="roundRect">
              <a:avLst/>
            </a:prstGeom>
            <a:solidFill>
              <a:srgbClr val="91C8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89" name="모서리가 둥근 직사각형 88"/>
            <p:cNvSpPr/>
            <p:nvPr/>
          </p:nvSpPr>
          <p:spPr>
            <a:xfrm>
              <a:off x="4703883" y="4652107"/>
              <a:ext cx="1117601" cy="975362"/>
            </a:xfrm>
            <a:prstGeom prst="roundRect">
              <a:avLst/>
            </a:prstGeom>
            <a:solidFill>
              <a:srgbClr val="91C8B3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502" y="2128354"/>
              <a:ext cx="759416" cy="720000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5859" y="2128354"/>
              <a:ext cx="691685" cy="720000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5104" y="2128354"/>
              <a:ext cx="1064176" cy="720000"/>
            </a:xfrm>
            <a:prstGeom prst="rect">
              <a:avLst/>
            </a:prstGeom>
          </p:spPr>
        </p:pic>
        <p:sp>
          <p:nvSpPr>
            <p:cNvPr id="19" name="이등변 삼각형 18"/>
            <p:cNvSpPr/>
            <p:nvPr/>
          </p:nvSpPr>
          <p:spPr>
            <a:xfrm rot="5400000">
              <a:off x="1699123" y="2450251"/>
              <a:ext cx="349665" cy="76207"/>
            </a:xfrm>
            <a:prstGeom prst="triangle">
              <a:avLst>
                <a:gd name="adj" fmla="val 5109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이등변 삼각형 125"/>
            <p:cNvSpPr/>
            <p:nvPr/>
          </p:nvSpPr>
          <p:spPr>
            <a:xfrm rot="5400000">
              <a:off x="3054614" y="2450251"/>
              <a:ext cx="349665" cy="76207"/>
            </a:xfrm>
            <a:prstGeom prst="triangle">
              <a:avLst>
                <a:gd name="adj" fmla="val 5109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이등변 삼각형 128"/>
            <p:cNvSpPr/>
            <p:nvPr/>
          </p:nvSpPr>
          <p:spPr>
            <a:xfrm rot="5400000">
              <a:off x="4410104" y="2450251"/>
              <a:ext cx="349665" cy="76207"/>
            </a:xfrm>
            <a:prstGeom prst="triangle">
              <a:avLst>
                <a:gd name="adj" fmla="val 5109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이등변 삼각형 130"/>
            <p:cNvSpPr/>
            <p:nvPr/>
          </p:nvSpPr>
          <p:spPr>
            <a:xfrm rot="5400000">
              <a:off x="1699123" y="5101685"/>
              <a:ext cx="349665" cy="76207"/>
            </a:xfrm>
            <a:prstGeom prst="triangle">
              <a:avLst>
                <a:gd name="adj" fmla="val 5109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이등변 삼각형 131"/>
            <p:cNvSpPr/>
            <p:nvPr/>
          </p:nvSpPr>
          <p:spPr>
            <a:xfrm rot="5400000">
              <a:off x="3054614" y="5101685"/>
              <a:ext cx="349665" cy="76207"/>
            </a:xfrm>
            <a:prstGeom prst="triangle">
              <a:avLst>
                <a:gd name="adj" fmla="val 5109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이등변 삼각형 133"/>
            <p:cNvSpPr/>
            <p:nvPr/>
          </p:nvSpPr>
          <p:spPr>
            <a:xfrm rot="5400000">
              <a:off x="4410104" y="5101685"/>
              <a:ext cx="349665" cy="76207"/>
            </a:xfrm>
            <a:prstGeom prst="triangle">
              <a:avLst>
                <a:gd name="adj" fmla="val 5109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2595" y="2128354"/>
              <a:ext cx="860177" cy="720000"/>
            </a:xfrm>
            <a:prstGeom prst="rect">
              <a:avLst/>
            </a:prstGeom>
          </p:spPr>
        </p:pic>
        <p:sp>
          <p:nvSpPr>
            <p:cNvPr id="135" name="TextBox 134"/>
            <p:cNvSpPr txBox="1"/>
            <p:nvPr/>
          </p:nvSpPr>
          <p:spPr>
            <a:xfrm>
              <a:off x="1881551" y="3158681"/>
              <a:ext cx="1334724" cy="461665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ko-KR" altLang="en-US" sz="12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어쩔 수 없는</a:t>
              </a:r>
              <a:endPara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algn="ctr"/>
              <a:r>
                <a:rPr lang="ko-KR" altLang="en-US" sz="12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반려동물과의 떨어짐</a:t>
              </a:r>
              <a:endPara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3239829" y="3158681"/>
              <a:ext cx="13347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반려동물 위탁가능</a:t>
              </a:r>
              <a:endPara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algn="ctr"/>
              <a:r>
                <a:rPr lang="ko-KR" altLang="en-US" sz="12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시설 탐색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4595321" y="3158681"/>
              <a:ext cx="1334724" cy="461665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ko-KR" altLang="en-US" sz="12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가족같은 반려동물을</a:t>
              </a:r>
              <a:endPara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algn="ctr"/>
              <a:r>
                <a:rPr lang="ko-KR" altLang="en-US" sz="12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믿고 맡길 수 있을까</a:t>
              </a:r>
              <a:r>
                <a:rPr lang="en-US" altLang="ko-KR" sz="12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?</a:t>
              </a:r>
              <a:endPara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688" y="4779788"/>
              <a:ext cx="787045" cy="720000"/>
            </a:xfrm>
            <a:prstGeom prst="rect">
              <a:avLst/>
            </a:prstGeom>
          </p:spPr>
        </p:pic>
        <p:sp>
          <p:nvSpPr>
            <p:cNvPr id="145" name="TextBox 144"/>
            <p:cNvSpPr txBox="1"/>
            <p:nvPr/>
          </p:nvSpPr>
          <p:spPr>
            <a:xfrm>
              <a:off x="528743" y="5838860"/>
              <a:ext cx="13347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집에서 거주하고</a:t>
              </a:r>
              <a:endPara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algn="ctr"/>
              <a:r>
                <a:rPr lang="ko-KR" altLang="en-US" sz="12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있는 사람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1881551" y="5838860"/>
              <a:ext cx="13347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반려동물을 키운 경험이나 관련</a:t>
              </a:r>
              <a:endPara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algn="ctr"/>
              <a:r>
                <a:rPr lang="ko-KR" altLang="en-US" sz="12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자격증 보유</a:t>
              </a:r>
              <a:endPara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239829" y="5838860"/>
              <a:ext cx="13347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위탁서비스를</a:t>
              </a:r>
              <a:endPara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algn="ctr"/>
              <a:r>
                <a:rPr lang="ko-KR" altLang="en-US" sz="12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제공해 줄 수 있음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4595321" y="5838860"/>
              <a:ext cx="13347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소비자를 찾아</a:t>
              </a:r>
              <a:endPara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algn="ctr"/>
              <a:r>
                <a:rPr lang="ko-KR" altLang="en-US" sz="12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거래하기 힘들다</a:t>
              </a:r>
              <a:endPara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8623" y="4779788"/>
              <a:ext cx="966154" cy="720000"/>
            </a:xfrm>
            <a:prstGeom prst="rect">
              <a:avLst/>
            </a:prstGeom>
          </p:spPr>
        </p:pic>
        <p:pic>
          <p:nvPicPr>
            <p:cNvPr id="149" name="그림 1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7191" y="4779788"/>
              <a:ext cx="720000" cy="720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0111" y="4779788"/>
              <a:ext cx="805145" cy="720000"/>
            </a:xfrm>
            <a:prstGeom prst="rect">
              <a:avLst/>
            </a:prstGeom>
          </p:spPr>
        </p:pic>
      </p:grpSp>
      <p:sp>
        <p:nvSpPr>
          <p:cNvPr id="31" name="오각형 30"/>
          <p:cNvSpPr/>
          <p:nvPr/>
        </p:nvSpPr>
        <p:spPr>
          <a:xfrm>
            <a:off x="334963" y="1268413"/>
            <a:ext cx="6211176" cy="5400675"/>
          </a:xfrm>
          <a:prstGeom prst="homePlate">
            <a:avLst>
              <a:gd name="adj" fmla="val 13784"/>
            </a:avLst>
          </a:prstGeom>
          <a:noFill/>
          <a:ln w="19050">
            <a:solidFill>
              <a:srgbClr val="756E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/>
          <p:cNvGrpSpPr/>
          <p:nvPr/>
        </p:nvGrpSpPr>
        <p:grpSpPr>
          <a:xfrm>
            <a:off x="8366889" y="3828066"/>
            <a:ext cx="1748316" cy="2841529"/>
            <a:chOff x="8542886" y="3828066"/>
            <a:chExt cx="1748316" cy="2841529"/>
          </a:xfrm>
        </p:grpSpPr>
        <p:grpSp>
          <p:nvGrpSpPr>
            <p:cNvPr id="156" name="그룹 155"/>
            <p:cNvGrpSpPr/>
            <p:nvPr/>
          </p:nvGrpSpPr>
          <p:grpSpPr>
            <a:xfrm>
              <a:off x="8542886" y="3828066"/>
              <a:ext cx="1748316" cy="2841529"/>
              <a:chOff x="3300772" y="3300946"/>
              <a:chExt cx="1748316" cy="2841529"/>
            </a:xfrm>
          </p:grpSpPr>
          <p:sp>
            <p:nvSpPr>
              <p:cNvPr id="157" name="직사각형 156"/>
              <p:cNvSpPr/>
              <p:nvPr/>
            </p:nvSpPr>
            <p:spPr>
              <a:xfrm>
                <a:off x="3361578" y="3300946"/>
                <a:ext cx="1626704" cy="284152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365A5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3721089" y="3472662"/>
                <a:ext cx="907685" cy="40011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spc="-150" dirty="0" err="1" smtClean="0">
                    <a:solidFill>
                      <a:schemeClr val="accent2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Preinds</a:t>
                </a:r>
                <a:endParaRPr lang="ko-KR" altLang="en-US" sz="2000" spc="-150" dirty="0">
                  <a:solidFill>
                    <a:schemeClr val="accent2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3300772" y="5130799"/>
                <a:ext cx="174831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200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· 일관성 있는 서비스 제공</a:t>
                </a:r>
                <a:endParaRPr lang="en-US" altLang="ko-KR" sz="12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· 반려동물 </a:t>
                </a:r>
                <a:r>
                  <a:rPr lang="en-US" altLang="ko-KR" sz="1200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One-Stop </a:t>
                </a:r>
                <a:r>
                  <a:rPr lang="ko-KR" altLang="en-US" sz="1200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케어</a:t>
                </a:r>
                <a:endParaRPr lang="en-US" altLang="ko-KR" sz="12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· 안정적인 </a:t>
                </a:r>
                <a:r>
                  <a:rPr lang="ko-KR" altLang="en-US" sz="1200" spc="-15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펫시팅</a:t>
                </a:r>
                <a:endParaRPr lang="en-US" altLang="ko-KR" sz="12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endParaRPr>
              </a:p>
            </p:txBody>
          </p:sp>
        </p:grpSp>
        <p:grpSp>
          <p:nvGrpSpPr>
            <p:cNvPr id="164" name="그룹 163"/>
            <p:cNvGrpSpPr/>
            <p:nvPr/>
          </p:nvGrpSpPr>
          <p:grpSpPr>
            <a:xfrm>
              <a:off x="9022365" y="4529857"/>
              <a:ext cx="789356" cy="789357"/>
              <a:chOff x="6027317" y="5365949"/>
              <a:chExt cx="789356" cy="789356"/>
            </a:xfrm>
          </p:grpSpPr>
          <p:pic>
            <p:nvPicPr>
              <p:cNvPr id="165" name="그림 164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31906" y="5490627"/>
                <a:ext cx="580179" cy="540000"/>
              </a:xfrm>
              <a:prstGeom prst="rect">
                <a:avLst/>
              </a:prstGeom>
            </p:spPr>
          </p:pic>
          <p:sp>
            <p:nvSpPr>
              <p:cNvPr id="166" name="타원 165"/>
              <p:cNvSpPr/>
              <p:nvPr/>
            </p:nvSpPr>
            <p:spPr>
              <a:xfrm>
                <a:off x="6027317" y="5365949"/>
                <a:ext cx="789356" cy="789356"/>
              </a:xfrm>
              <a:prstGeom prst="ellipse">
                <a:avLst/>
              </a:prstGeom>
              <a:noFill/>
              <a:ln w="254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7" name="TextBox 166"/>
            <p:cNvSpPr txBox="1"/>
            <p:nvPr/>
          </p:nvSpPr>
          <p:spPr>
            <a:xfrm>
              <a:off x="8829735" y="5379933"/>
              <a:ext cx="11746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spc="-150" dirty="0">
                  <a:solidFill>
                    <a:srgbClr val="002060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[ PRM System ]</a:t>
              </a:r>
              <a:endParaRPr lang="ko-KR" altLang="en-US" sz="1400" spc="-150" dirty="0">
                <a:solidFill>
                  <a:srgbClr val="00206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cxnSp>
        <p:nvCxnSpPr>
          <p:cNvPr id="36" name="꺾인 연결선 35"/>
          <p:cNvCxnSpPr>
            <a:stCxn id="113" idx="4"/>
            <a:endCxn id="154" idx="3"/>
          </p:cNvCxnSpPr>
          <p:nvPr/>
        </p:nvCxnSpPr>
        <p:spPr>
          <a:xfrm rot="5400000">
            <a:off x="7648942" y="3838730"/>
            <a:ext cx="268006" cy="407908"/>
          </a:xfrm>
          <a:prstGeom prst="bentConnector2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꺾인 연결선 167"/>
          <p:cNvCxnSpPr>
            <a:stCxn id="115" idx="4"/>
            <a:endCxn id="162" idx="1"/>
          </p:cNvCxnSpPr>
          <p:nvPr/>
        </p:nvCxnSpPr>
        <p:spPr>
          <a:xfrm rot="16200000" flipH="1">
            <a:off x="10573306" y="3830570"/>
            <a:ext cx="268006" cy="424227"/>
          </a:xfrm>
          <a:prstGeom prst="bentConnector2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02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오각형 21"/>
          <p:cNvSpPr/>
          <p:nvPr/>
        </p:nvSpPr>
        <p:spPr>
          <a:xfrm>
            <a:off x="334963" y="551188"/>
            <a:ext cx="11522074" cy="434109"/>
          </a:xfrm>
          <a:prstGeom prst="homePlate">
            <a:avLst>
              <a:gd name="adj" fmla="val 0"/>
            </a:avLst>
          </a:prstGeom>
          <a:solidFill>
            <a:srgbClr val="756E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Preinds</a:t>
            </a:r>
            <a:r>
              <a:rPr lang="en-US" altLang="ko-KR" sz="1600" dirty="0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서비스</a:t>
            </a:r>
            <a:r>
              <a:rPr lang="en-US" altLang="ko-KR" sz="16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(Pet</a:t>
            </a:r>
            <a:r>
              <a:rPr lang="ko-KR" altLang="en-US" sz="1600" dirty="0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을 키우는 사람들을 위한 </a:t>
            </a:r>
            <a:r>
              <a:rPr lang="en-US" altLang="ko-KR" sz="1600" dirty="0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O2O</a:t>
            </a:r>
            <a:r>
              <a:rPr lang="ko-KR" altLang="en-US" sz="1600" dirty="0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서비스</a:t>
            </a:r>
            <a:r>
              <a:rPr lang="en-US" altLang="ko-KR" sz="1600" dirty="0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  <a:endParaRPr lang="ko-KR" altLang="en-US" sz="1600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0" y="-26182"/>
            <a:ext cx="12680042" cy="400110"/>
            <a:chOff x="0" y="-26182"/>
            <a:chExt cx="12680042" cy="400110"/>
          </a:xfrm>
        </p:grpSpPr>
        <p:sp>
          <p:nvSpPr>
            <p:cNvPr id="74" name="직사각형 73"/>
            <p:cNvSpPr/>
            <p:nvPr/>
          </p:nvSpPr>
          <p:spPr>
            <a:xfrm>
              <a:off x="0" y="-6827"/>
              <a:ext cx="12192000" cy="36140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105972" y="-26182"/>
              <a:ext cx="47320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01</a:t>
              </a:r>
              <a:endParaRPr lang="ko-KR" altLang="en-US" sz="2000" b="1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26" name="평행 사변형 25"/>
            <p:cNvSpPr/>
            <p:nvPr/>
          </p:nvSpPr>
          <p:spPr>
            <a:xfrm flipV="1">
              <a:off x="572766" y="-6127"/>
              <a:ext cx="12107276" cy="360000"/>
            </a:xfrm>
            <a:prstGeom prst="parallelogram">
              <a:avLst>
                <a:gd name="adj" fmla="val 101865"/>
              </a:avLst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996292" y="19985"/>
              <a:ext cx="979114" cy="307777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>
              <a:defPPr>
                <a:defRPr lang="en-US"/>
              </a:defPPr>
              <a:lvl1pPr>
                <a:defRPr sz="4800" b="1" spc="30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1pPr>
            </a:lstStyle>
            <a:p>
              <a:r>
                <a:rPr lang="ko-KR" altLang="en-US" sz="1400" b="0" spc="-110" dirty="0" smtClean="0">
                  <a:solidFill>
                    <a:srgbClr val="002060"/>
                  </a:solidFill>
                  <a:effectLst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개요</a:t>
              </a:r>
              <a:r>
                <a:rPr lang="en-US" altLang="ko-KR" sz="1400" b="0" spc="-110" dirty="0" smtClean="0">
                  <a:solidFill>
                    <a:srgbClr val="002060"/>
                  </a:solidFill>
                  <a:effectLst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(</a:t>
              </a:r>
              <a:r>
                <a:rPr lang="ko-KR" altLang="en-US" sz="1400" b="0" spc="-110" dirty="0" smtClean="0">
                  <a:solidFill>
                    <a:srgbClr val="002060"/>
                  </a:solidFill>
                  <a:effectLst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개발 내용</a:t>
              </a:r>
              <a:r>
                <a:rPr lang="en-US" altLang="ko-KR" sz="1400" b="0" spc="-110" dirty="0" smtClean="0">
                  <a:solidFill>
                    <a:srgbClr val="002060"/>
                  </a:solidFill>
                  <a:effectLst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)</a:t>
              </a:r>
              <a:endParaRPr lang="ko-KR" altLang="en-US" sz="1400" b="0" spc="-110" dirty="0">
                <a:solidFill>
                  <a:srgbClr val="00206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3289000" y="2062729"/>
            <a:ext cx="5666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가정집을 활용한</a:t>
            </a:r>
            <a:r>
              <a:rPr lang="en-US" altLang="ko-KR" sz="2400" b="1" spc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2400" b="1" spc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위탁 중개 플랫폼</a:t>
            </a:r>
          </a:p>
        </p:txBody>
      </p:sp>
      <p:sp>
        <p:nvSpPr>
          <p:cNvPr id="68" name="타원 67"/>
          <p:cNvSpPr/>
          <p:nvPr/>
        </p:nvSpPr>
        <p:spPr>
          <a:xfrm>
            <a:off x="356865" y="2956395"/>
            <a:ext cx="2120642" cy="2120642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596716" y="2960571"/>
            <a:ext cx="1880791" cy="1329062"/>
            <a:chOff x="1146244" y="1350240"/>
            <a:chExt cx="1880791" cy="1329062"/>
          </a:xfrm>
        </p:grpSpPr>
        <p:pic>
          <p:nvPicPr>
            <p:cNvPr id="71" name="Picture 15" descr="C:\Users\ATIV PC\Desktop\Buisiness\Friendog\아이콘\mom-and-baby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6244" y="1350240"/>
              <a:ext cx="1880791" cy="13290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16" descr="C:\Users\ATIV PC\Desktop\Buisiness\Friendog\아이콘\dog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0935" y="2063115"/>
              <a:ext cx="835704" cy="5905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5" name="TextBox 74"/>
          <p:cNvSpPr txBox="1"/>
          <p:nvPr/>
        </p:nvSpPr>
        <p:spPr>
          <a:xfrm>
            <a:off x="356866" y="4230687"/>
            <a:ext cx="2120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“</a:t>
            </a:r>
            <a:r>
              <a:rPr lang="ko-KR" altLang="en-US" sz="12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출장 다녀오는 동안 </a:t>
            </a:r>
            <a:endParaRPr lang="en-US" altLang="ko-KR" sz="120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우리 강아지를 잘 돌봐줄 </a:t>
            </a:r>
            <a:endParaRPr lang="en-US" altLang="ko-KR" sz="120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200" dirty="0" err="1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펫시터를</a:t>
            </a:r>
            <a:r>
              <a:rPr lang="ko-KR" altLang="en-US" sz="12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찾아볼까</a:t>
            </a:r>
            <a:r>
              <a:rPr lang="en-US" altLang="ko-KR" sz="12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?”</a:t>
            </a:r>
          </a:p>
        </p:txBody>
      </p:sp>
      <p:sp>
        <p:nvSpPr>
          <p:cNvPr id="76" name="타원 75"/>
          <p:cNvSpPr/>
          <p:nvPr/>
        </p:nvSpPr>
        <p:spPr>
          <a:xfrm>
            <a:off x="9707927" y="2956395"/>
            <a:ext cx="2120642" cy="2120642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78" name="Picture 17" descr="C:\Users\ATIV PC\Desktop\Buisiness\Friendog\아이콘\mem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6322" y="2955415"/>
            <a:ext cx="1880791" cy="1329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TextBox 78"/>
          <p:cNvSpPr txBox="1"/>
          <p:nvPr/>
        </p:nvSpPr>
        <p:spPr>
          <a:xfrm>
            <a:off x="9736396" y="4230687"/>
            <a:ext cx="2120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“</a:t>
            </a:r>
            <a:r>
              <a:rPr lang="ko-KR" altLang="en-US" sz="12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애견관리사 자격증을 </a:t>
            </a:r>
            <a:endParaRPr lang="en-US" altLang="ko-KR" sz="120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보유한 </a:t>
            </a:r>
            <a:r>
              <a:rPr lang="en-US" altLang="ko-KR" sz="12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8</a:t>
            </a:r>
            <a:r>
              <a:rPr lang="ko-KR" altLang="en-US" sz="12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년 경력의 </a:t>
            </a:r>
            <a:endParaRPr lang="en-US" altLang="ko-KR" sz="120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200" dirty="0" err="1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펫시터랍니다</a:t>
            </a:r>
            <a:r>
              <a:rPr lang="en-US" altLang="ko-KR" sz="12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!(</a:t>
            </a:r>
            <a:r>
              <a:rPr lang="ko-KR" altLang="en-US" sz="12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강남</a:t>
            </a:r>
            <a:r>
              <a:rPr lang="en-US" altLang="ko-KR" sz="12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)”</a:t>
            </a:r>
          </a:p>
        </p:txBody>
      </p:sp>
      <p:grpSp>
        <p:nvGrpSpPr>
          <p:cNvPr id="81" name="그룹 80"/>
          <p:cNvGrpSpPr/>
          <p:nvPr/>
        </p:nvGrpSpPr>
        <p:grpSpPr>
          <a:xfrm>
            <a:off x="4489783" y="2892119"/>
            <a:ext cx="3203240" cy="2623238"/>
            <a:chOff x="4080504" y="1169862"/>
            <a:chExt cx="3203240" cy="3120811"/>
          </a:xfrm>
        </p:grpSpPr>
        <p:pic>
          <p:nvPicPr>
            <p:cNvPr id="83" name="Picture 4" descr="C:\Users\ATIV PC\Desktop\모바일-어플-기획.png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768" t="16016" r="56791" b="14243"/>
            <a:stretch/>
          </p:blipFill>
          <p:spPr bwMode="auto">
            <a:xfrm>
              <a:off x="4080504" y="1169862"/>
              <a:ext cx="1610291" cy="31208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4" descr="C:\Users\ATIV PC\Desktop\모바일-어플-기획.png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09" t="17007" r="21845" b="14243"/>
            <a:stretch/>
          </p:blipFill>
          <p:spPr bwMode="auto">
            <a:xfrm>
              <a:off x="5660520" y="1214166"/>
              <a:ext cx="1623224" cy="30765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86" name="꺾인 연결선 85"/>
          <p:cNvCxnSpPr>
            <a:stCxn id="76" idx="4"/>
          </p:cNvCxnSpPr>
          <p:nvPr/>
        </p:nvCxnSpPr>
        <p:spPr>
          <a:xfrm rot="5400000" flipH="1">
            <a:off x="9132150" y="3440939"/>
            <a:ext cx="121080" cy="3151116"/>
          </a:xfrm>
          <a:prstGeom prst="bentConnector4">
            <a:avLst>
              <a:gd name="adj1" fmla="val -188801"/>
              <a:gd name="adj2" fmla="val 66825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68" idx="4"/>
          </p:cNvCxnSpPr>
          <p:nvPr/>
        </p:nvCxnSpPr>
        <p:spPr>
          <a:xfrm rot="5400000" flipH="1" flipV="1">
            <a:off x="2929035" y="3444110"/>
            <a:ext cx="121078" cy="3144776"/>
          </a:xfrm>
          <a:prstGeom prst="bentConnector4">
            <a:avLst>
              <a:gd name="adj1" fmla="val -188804"/>
              <a:gd name="adj2" fmla="val 66858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2497816" y="4219704"/>
            <a:ext cx="1782860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위치별</a:t>
            </a:r>
            <a:r>
              <a:rPr lang="ko-KR" altLang="en-US" sz="11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11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/ </a:t>
            </a:r>
            <a:r>
              <a:rPr lang="ko-KR" altLang="en-US" sz="11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특성별</a:t>
            </a:r>
            <a:r>
              <a:rPr lang="ko-KR" altLang="en-US" sz="11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1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펫시터</a:t>
            </a:r>
            <a:r>
              <a:rPr lang="ko-KR" altLang="en-US" sz="11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endParaRPr lang="en-US" altLang="ko-KR" sz="11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en-US" altLang="ko-KR" sz="11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11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반려견</a:t>
            </a:r>
            <a:r>
              <a:rPr lang="ko-KR" altLang="en-US" sz="11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1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돌보미</a:t>
            </a:r>
            <a:r>
              <a:rPr lang="en-US" altLang="ko-KR" sz="11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  <a:r>
              <a:rPr lang="ko-KR" altLang="en-US" sz="11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검색 </a:t>
            </a:r>
            <a:endParaRPr lang="en-US" altLang="ko-KR" sz="11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11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및 서비스 신청</a:t>
            </a:r>
            <a:r>
              <a:rPr lang="en-US" altLang="ko-KR" sz="11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(GPS </a:t>
            </a:r>
            <a:r>
              <a:rPr lang="ko-KR" altLang="en-US" sz="11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기반</a:t>
            </a:r>
            <a:r>
              <a:rPr lang="en-US" altLang="ko-KR" sz="11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  <a:endParaRPr lang="ko-KR" altLang="en-US" sz="11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7897896" y="4508244"/>
            <a:ext cx="17620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반려동물 돌봄 서비스 제공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772842" y="2524394"/>
            <a:ext cx="128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PetMom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0123904" y="2524394"/>
            <a:ext cx="128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PetSitter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558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25"/>
          <a:stretch/>
        </p:blipFill>
        <p:spPr>
          <a:xfrm>
            <a:off x="757104" y="4358311"/>
            <a:ext cx="873774" cy="739868"/>
          </a:xfrm>
          <a:prstGeom prst="rect">
            <a:avLst/>
          </a:prstGeom>
        </p:spPr>
      </p:pic>
      <p:cxnSp>
        <p:nvCxnSpPr>
          <p:cNvPr id="62" name="직선 연결선 61"/>
          <p:cNvCxnSpPr/>
          <p:nvPr/>
        </p:nvCxnSpPr>
        <p:spPr>
          <a:xfrm>
            <a:off x="466088" y="3990710"/>
            <a:ext cx="55113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468147" y="3976643"/>
            <a:ext cx="5509332" cy="357383"/>
          </a:xfrm>
          <a:prstGeom prst="rect">
            <a:avLst/>
          </a:prstGeom>
          <a:solidFill>
            <a:srgbClr val="A6C8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50" dirty="0">
                <a:ln w="1270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동물병원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919835" y="4511028"/>
            <a:ext cx="2153154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시기별 예방 접종 서비스 실시</a:t>
            </a:r>
            <a:endParaRPr lang="en-US" altLang="ko-KR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동물 건강검진 서비스 안내</a:t>
            </a:r>
            <a:endParaRPr lang="en-US" altLang="ko-KR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75227" y="1589136"/>
            <a:ext cx="5509332" cy="4803147"/>
            <a:chOff x="468147" y="1565481"/>
            <a:chExt cx="5509332" cy="4803147"/>
          </a:xfrm>
        </p:grpSpPr>
        <p:pic>
          <p:nvPicPr>
            <p:cNvPr id="44" name="그림 4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722"/>
            <a:stretch/>
          </p:blipFill>
          <p:spPr>
            <a:xfrm>
              <a:off x="955560" y="1973192"/>
              <a:ext cx="476862" cy="688333"/>
            </a:xfrm>
            <a:prstGeom prst="rect">
              <a:avLst/>
            </a:prstGeom>
          </p:spPr>
        </p:pic>
        <p:pic>
          <p:nvPicPr>
            <p:cNvPr id="45" name="그림 4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000"/>
            <a:stretch/>
          </p:blipFill>
          <p:spPr>
            <a:xfrm>
              <a:off x="739170" y="3191900"/>
              <a:ext cx="909642" cy="773196"/>
            </a:xfrm>
            <a:prstGeom prst="rect">
              <a:avLst/>
            </a:prstGeom>
          </p:spPr>
        </p:pic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530" y="5639985"/>
              <a:ext cx="638923" cy="638923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1918473" y="2049592"/>
              <a:ext cx="2691763" cy="535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lnSpc>
                  <a:spcPct val="12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 err="1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견종</a:t>
              </a:r>
              <a:r>
                <a:rPr lang="ko-KR" altLang="en-US" sz="12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별 스타일 북 비치</a:t>
              </a:r>
              <a:endPara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marL="171450" indent="-171450">
                <a:lnSpc>
                  <a:spcPct val="12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패션 </a:t>
              </a:r>
              <a:r>
                <a:rPr lang="ko-KR" altLang="en-US" sz="1200" dirty="0" err="1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트렌드</a:t>
              </a:r>
              <a:r>
                <a:rPr lang="ko-KR" altLang="en-US" sz="12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및 용품 구매 및 판매 지원</a:t>
              </a:r>
              <a:endPara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468147" y="1565481"/>
              <a:ext cx="5509332" cy="357383"/>
            </a:xfrm>
            <a:prstGeom prst="rect">
              <a:avLst/>
            </a:prstGeom>
            <a:solidFill>
              <a:srgbClr val="A6C8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pc="-150">
                  <a:ln w="12700"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미용실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68147" y="2769591"/>
              <a:ext cx="5509332" cy="357383"/>
            </a:xfrm>
            <a:prstGeom prst="rect">
              <a:avLst/>
            </a:prstGeom>
            <a:solidFill>
              <a:srgbClr val="A6C8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pc="-150" dirty="0">
                  <a:ln w="12700"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훈련소</a:t>
              </a: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8147" y="5206245"/>
              <a:ext cx="5509332" cy="357383"/>
            </a:xfrm>
            <a:prstGeom prst="rect">
              <a:avLst/>
            </a:prstGeom>
            <a:solidFill>
              <a:srgbClr val="A6C8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pc="-150" dirty="0">
                  <a:ln w="12700"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유기동물 보호소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918473" y="3190561"/>
              <a:ext cx="2736647" cy="757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lnSpc>
                  <a:spcPct val="12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기초 훈련정보 제공 </a:t>
              </a:r>
              <a:r>
                <a:rPr lang="en-US" altLang="ko-KR" sz="12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ex. </a:t>
              </a:r>
              <a:r>
                <a:rPr lang="ko-KR" altLang="en-US" sz="12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배변훈련</a:t>
              </a:r>
              <a:endPara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marL="171450" indent="-171450">
                <a:lnSpc>
                  <a:spcPct val="12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동물 행동 분석과 같은 전문데이터 제공</a:t>
              </a:r>
              <a:endPara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marL="171450" indent="-171450">
                <a:lnSpc>
                  <a:spcPct val="12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행동교정 등 전문훈련 서비스 안내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918473" y="5624898"/>
              <a:ext cx="2332690" cy="7437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lnSpc>
                  <a:spcPct val="12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유기동물 입양 정보 노출</a:t>
              </a:r>
              <a:endPara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marL="171450" indent="-171450">
                <a:lnSpc>
                  <a:spcPct val="12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입양 및 분양 과정 안내</a:t>
              </a:r>
              <a:r>
                <a:rPr lang="en-US" altLang="ko-KR" sz="12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, </a:t>
              </a:r>
              <a:r>
                <a:rPr lang="ko-KR" altLang="en-US" sz="12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지원</a:t>
              </a:r>
              <a:endPara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marL="171450" indent="-171450">
                <a:lnSpc>
                  <a:spcPct val="12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유기동물 입양 시 각종 혜택 제공</a:t>
              </a:r>
            </a:p>
          </p:txBody>
        </p:sp>
      </p:grpSp>
      <p:sp>
        <p:nvSpPr>
          <p:cNvPr id="72" name="직사각형 71"/>
          <p:cNvSpPr/>
          <p:nvPr/>
        </p:nvSpPr>
        <p:spPr>
          <a:xfrm>
            <a:off x="4099315" y="4514406"/>
            <a:ext cx="2262843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펫 </a:t>
            </a:r>
            <a:r>
              <a:rPr lang="ko-KR" altLang="en-US" sz="1200" dirty="0" err="1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웰빙푸드</a:t>
            </a:r>
            <a:r>
              <a:rPr lang="ko-KR" altLang="en-US" sz="1200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200" spc="-15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구매 및 판매 지원</a:t>
            </a:r>
            <a:endParaRPr lang="en-US" altLang="ko-KR" sz="1200" spc="-15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동물 치료견적 비용 안내</a:t>
            </a:r>
          </a:p>
        </p:txBody>
      </p:sp>
      <p:cxnSp>
        <p:nvCxnSpPr>
          <p:cNvPr id="73" name="직선 연결선 72"/>
          <p:cNvCxnSpPr/>
          <p:nvPr/>
        </p:nvCxnSpPr>
        <p:spPr>
          <a:xfrm>
            <a:off x="466088" y="1560361"/>
            <a:ext cx="5511391" cy="0"/>
          </a:xfrm>
          <a:prstGeom prst="line">
            <a:avLst/>
          </a:prstGeom>
          <a:solidFill>
            <a:srgbClr val="A6C8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4" name="직사각형 73"/>
          <p:cNvSpPr/>
          <p:nvPr/>
        </p:nvSpPr>
        <p:spPr>
          <a:xfrm>
            <a:off x="334963" y="1354085"/>
            <a:ext cx="11522076" cy="5214369"/>
          </a:xfrm>
          <a:prstGeom prst="rect">
            <a:avLst/>
          </a:pr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334963" y="850174"/>
            <a:ext cx="11522076" cy="514582"/>
          </a:xfrm>
          <a:prstGeom prst="rect">
            <a:avLst/>
          </a:prstGeom>
          <a:solidFill>
            <a:srgbClr val="002060"/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One-Stop Care Service</a:t>
            </a:r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: </a:t>
            </a:r>
            <a:r>
              <a:rPr lang="ko-KR" altLang="en-US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제휴 및  </a:t>
            </a:r>
            <a:r>
              <a:rPr lang="en-US" altLang="ko-KR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MOU </a:t>
            </a:r>
            <a:r>
              <a:rPr lang="ko-KR" altLang="en-US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체결을 통한 반려동물 통합관리 서비스 제공</a:t>
            </a:r>
            <a:endParaRPr lang="ko-KR" altLang="en-US" sz="2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7062462" y="2240082"/>
            <a:ext cx="4523463" cy="369332"/>
          </a:xfrm>
          <a:prstGeom prst="rect">
            <a:avLst/>
          </a:prstGeom>
          <a:solidFill>
            <a:srgbClr val="A6C8A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pc="-150" dirty="0">
                <a:ln w="1270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상호간 고객 접점 지역 제공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7062462" y="2608781"/>
            <a:ext cx="4523463" cy="14050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7036202" y="2700357"/>
            <a:ext cx="4593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ko-KR" altLang="en-US" sz="2000" spc="-150" dirty="0">
                <a:solidFill>
                  <a:srgbClr val="00206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상호 광고로 인한 제휴 업체 수익 증대 기대</a:t>
            </a:r>
            <a:endParaRPr lang="en-US" altLang="ko-KR" sz="2000" spc="-150" dirty="0">
              <a:solidFill>
                <a:srgbClr val="00206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7492351" y="3159460"/>
            <a:ext cx="756000" cy="756000"/>
            <a:chOff x="6869122" y="4137219"/>
            <a:chExt cx="1033659" cy="1033659"/>
          </a:xfrm>
        </p:grpSpPr>
        <p:pic>
          <p:nvPicPr>
            <p:cNvPr id="80" name="그림 79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297"/>
            <a:stretch/>
          </p:blipFill>
          <p:spPr>
            <a:xfrm>
              <a:off x="6940690" y="4237624"/>
              <a:ext cx="881706" cy="738020"/>
            </a:xfrm>
            <a:prstGeom prst="rect">
              <a:avLst/>
            </a:prstGeom>
          </p:spPr>
        </p:pic>
        <p:sp>
          <p:nvSpPr>
            <p:cNvPr id="81" name="타원 80"/>
            <p:cNvSpPr/>
            <p:nvPr/>
          </p:nvSpPr>
          <p:spPr>
            <a:xfrm>
              <a:off x="6869122" y="4137219"/>
              <a:ext cx="1033659" cy="1033659"/>
            </a:xfrm>
            <a:prstGeom prst="ellipse">
              <a:avLst/>
            </a:prstGeom>
            <a:noFill/>
            <a:ln w="254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8656331" y="3221460"/>
            <a:ext cx="29004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해당 업소 소개 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제품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/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기능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/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위치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자사 및 사용자의 평가 및 추천</a:t>
            </a:r>
            <a:endParaRPr lang="en-US" altLang="ko-KR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7058939" y="4358311"/>
            <a:ext cx="4520575" cy="369332"/>
          </a:xfrm>
          <a:prstGeom prst="rect">
            <a:avLst/>
          </a:prstGeom>
          <a:solidFill>
            <a:srgbClr val="A6C8A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pc="-150" dirty="0">
                <a:ln w="1270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One-Stop Care Service</a:t>
            </a:r>
            <a:endParaRPr lang="ko-KR" altLang="en-US" sz="2000" spc="-150" dirty="0">
              <a:ln w="12700"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384010" y="4786368"/>
            <a:ext cx="38815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rgbClr val="00206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기능밀집으로 인한 고객가치 극대화</a:t>
            </a:r>
            <a:endParaRPr lang="en-US" altLang="ko-KR" sz="2000" spc="-150" dirty="0">
              <a:solidFill>
                <a:srgbClr val="00206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8755190" y="5370752"/>
            <a:ext cx="27640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제휴서비스 상담 가능</a:t>
            </a:r>
            <a:endParaRPr lang="en-US" altLang="ko-KR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제휴서비스 구매 가능</a:t>
            </a:r>
            <a:endParaRPr lang="en-US" altLang="ko-KR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7488827" y="5299447"/>
            <a:ext cx="756000" cy="756000"/>
            <a:chOff x="7525110" y="5269896"/>
            <a:chExt cx="1033659" cy="1033659"/>
          </a:xfrm>
        </p:grpSpPr>
        <p:sp>
          <p:nvSpPr>
            <p:cNvPr id="87" name="타원 86"/>
            <p:cNvSpPr/>
            <p:nvPr/>
          </p:nvSpPr>
          <p:spPr>
            <a:xfrm>
              <a:off x="7525110" y="5269896"/>
              <a:ext cx="1033659" cy="1033659"/>
            </a:xfrm>
            <a:prstGeom prst="ellipse">
              <a:avLst/>
            </a:prstGeom>
            <a:noFill/>
            <a:ln w="254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8" name="그림 87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521"/>
            <a:stretch/>
          </p:blipFill>
          <p:spPr>
            <a:xfrm>
              <a:off x="7548721" y="5360224"/>
              <a:ext cx="990688" cy="846834"/>
            </a:xfrm>
            <a:prstGeom prst="rect">
              <a:avLst/>
            </a:prstGeom>
          </p:spPr>
        </p:pic>
      </p:grpSp>
      <p:sp>
        <p:nvSpPr>
          <p:cNvPr id="89" name="직사각형 88"/>
          <p:cNvSpPr/>
          <p:nvPr/>
        </p:nvSpPr>
        <p:spPr>
          <a:xfrm>
            <a:off x="7058939" y="4739050"/>
            <a:ext cx="4523462" cy="14050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이등변 삼각형 89"/>
          <p:cNvSpPr/>
          <p:nvPr/>
        </p:nvSpPr>
        <p:spPr>
          <a:xfrm rot="5400000">
            <a:off x="3951699" y="3708350"/>
            <a:ext cx="5027525" cy="340341"/>
          </a:xfrm>
          <a:prstGeom prst="triangle">
            <a:avLst>
              <a:gd name="adj" fmla="val 50525"/>
            </a:avLst>
          </a:prstGeom>
          <a:gradFill>
            <a:gsLst>
              <a:gs pos="100000">
                <a:schemeClr val="bg1"/>
              </a:gs>
              <a:gs pos="1000">
                <a:srgbClr val="E28B7A">
                  <a:alpha val="2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6961431" y="1540657"/>
            <a:ext cx="4737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spc="-150" dirty="0">
                <a:solidFill>
                  <a:srgbClr val="00206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[ </a:t>
            </a:r>
            <a:r>
              <a:rPr lang="ko-KR" altLang="en-US" sz="2400" spc="-150" dirty="0">
                <a:solidFill>
                  <a:srgbClr val="00206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제휴서비스 제공을 통한 부가가치 창출 </a:t>
            </a:r>
            <a:r>
              <a:rPr lang="en-US" altLang="ko-KR" sz="2400" spc="-150" dirty="0">
                <a:solidFill>
                  <a:srgbClr val="00206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]</a:t>
            </a:r>
            <a:endParaRPr lang="ko-KR" altLang="en-US" sz="2400" spc="-150" dirty="0">
              <a:solidFill>
                <a:srgbClr val="00206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0" y="-26182"/>
            <a:ext cx="12680042" cy="400110"/>
            <a:chOff x="0" y="-26182"/>
            <a:chExt cx="12680042" cy="400110"/>
          </a:xfrm>
        </p:grpSpPr>
        <p:sp>
          <p:nvSpPr>
            <p:cNvPr id="50" name="직사각형 49"/>
            <p:cNvSpPr/>
            <p:nvPr/>
          </p:nvSpPr>
          <p:spPr>
            <a:xfrm>
              <a:off x="0" y="-6827"/>
              <a:ext cx="12192000" cy="36140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105972" y="-26182"/>
              <a:ext cx="47320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02</a:t>
              </a:r>
              <a:endParaRPr lang="ko-KR" altLang="en-US" sz="2000" b="1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52" name="평행 사변형 51"/>
            <p:cNvSpPr/>
            <p:nvPr/>
          </p:nvSpPr>
          <p:spPr>
            <a:xfrm flipV="1">
              <a:off x="572766" y="-6127"/>
              <a:ext cx="12107276" cy="360000"/>
            </a:xfrm>
            <a:prstGeom prst="parallelogram">
              <a:avLst>
                <a:gd name="adj" fmla="val 101865"/>
              </a:avLst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996292" y="19985"/>
              <a:ext cx="2702022" cy="307777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>
              <a:defPPr>
                <a:defRPr lang="en-US"/>
              </a:defPPr>
              <a:lvl1pPr>
                <a:defRPr sz="4800" b="1" spc="30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1pPr>
            </a:lstStyle>
            <a:p>
              <a:r>
                <a:rPr lang="ko-KR" altLang="en-US" sz="1400" b="0" spc="-110" dirty="0">
                  <a:solidFill>
                    <a:srgbClr val="002060"/>
                  </a:solidFill>
                  <a:effectLst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기술의 </a:t>
              </a:r>
              <a:r>
                <a:rPr lang="ko-KR" altLang="en-US" sz="1400" b="0" spc="-110" dirty="0" smtClean="0">
                  <a:solidFill>
                    <a:srgbClr val="002060"/>
                  </a:solidFill>
                  <a:effectLst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차별성 </a:t>
              </a:r>
              <a:r>
                <a:rPr lang="en-US" altLang="ko-KR" sz="1400" b="0" spc="-110" dirty="0">
                  <a:solidFill>
                    <a:srgbClr val="002060"/>
                  </a:solidFill>
                  <a:effectLst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– One-Stop Care Service</a:t>
              </a:r>
              <a:endParaRPr lang="ko-KR" altLang="en-US" sz="1400" b="0" spc="-110" dirty="0">
                <a:solidFill>
                  <a:srgbClr val="00206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7695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2317448" y="840089"/>
            <a:ext cx="7587090" cy="2212476"/>
            <a:chOff x="2302455" y="638155"/>
            <a:chExt cx="7587090" cy="2212476"/>
          </a:xfrm>
        </p:grpSpPr>
        <p:sp>
          <p:nvSpPr>
            <p:cNvPr id="50" name="직사각형 49"/>
            <p:cNvSpPr/>
            <p:nvPr/>
          </p:nvSpPr>
          <p:spPr>
            <a:xfrm>
              <a:off x="2302455" y="1181772"/>
              <a:ext cx="7587090" cy="16688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4" name="그룹 33"/>
            <p:cNvGrpSpPr/>
            <p:nvPr/>
          </p:nvGrpSpPr>
          <p:grpSpPr>
            <a:xfrm>
              <a:off x="2838265" y="638155"/>
              <a:ext cx="6675862" cy="2112362"/>
              <a:chOff x="2182913" y="2931992"/>
              <a:chExt cx="6675862" cy="2112362"/>
            </a:xfrm>
          </p:grpSpPr>
          <p:grpSp>
            <p:nvGrpSpPr>
              <p:cNvPr id="35" name="그룹 34"/>
              <p:cNvGrpSpPr/>
              <p:nvPr/>
            </p:nvGrpSpPr>
            <p:grpSpPr>
              <a:xfrm>
                <a:off x="2182913" y="3569984"/>
                <a:ext cx="1207658" cy="1474370"/>
                <a:chOff x="2182913" y="3569984"/>
                <a:chExt cx="1207658" cy="1474370"/>
              </a:xfrm>
            </p:grpSpPr>
            <p:pic>
              <p:nvPicPr>
                <p:cNvPr id="43" name="그림 42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13016"/>
                <a:stretch/>
              </p:blipFill>
              <p:spPr>
                <a:xfrm>
                  <a:off x="2182913" y="3993883"/>
                  <a:ext cx="1207658" cy="1050471"/>
                </a:xfrm>
                <a:prstGeom prst="rect">
                  <a:avLst/>
                </a:prstGeom>
              </p:spPr>
            </p:pic>
            <p:sp>
              <p:nvSpPr>
                <p:cNvPr id="44" name="TextBox 43"/>
                <p:cNvSpPr txBox="1"/>
                <p:nvPr/>
              </p:nvSpPr>
              <p:spPr>
                <a:xfrm>
                  <a:off x="2215912" y="3569984"/>
                  <a:ext cx="114165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돌봄 서비스</a:t>
                  </a:r>
                </a:p>
              </p:txBody>
            </p:sp>
          </p:grpSp>
          <p:grpSp>
            <p:nvGrpSpPr>
              <p:cNvPr id="36" name="그룹 35"/>
              <p:cNvGrpSpPr/>
              <p:nvPr/>
            </p:nvGrpSpPr>
            <p:grpSpPr>
              <a:xfrm>
                <a:off x="5049887" y="3569984"/>
                <a:ext cx="955495" cy="1363940"/>
                <a:chOff x="3953961" y="3569984"/>
                <a:chExt cx="955495" cy="1363940"/>
              </a:xfrm>
            </p:grpSpPr>
            <p:pic>
              <p:nvPicPr>
                <p:cNvPr id="41" name="그림 40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13175"/>
                <a:stretch/>
              </p:blipFill>
              <p:spPr>
                <a:xfrm>
                  <a:off x="3953961" y="3993883"/>
                  <a:ext cx="955495" cy="940041"/>
                </a:xfrm>
                <a:prstGeom prst="rect">
                  <a:avLst/>
                </a:prstGeom>
              </p:spPr>
            </p:pic>
            <p:sp>
              <p:nvSpPr>
                <p:cNvPr id="42" name="TextBox 41"/>
                <p:cNvSpPr txBox="1"/>
                <p:nvPr/>
              </p:nvSpPr>
              <p:spPr>
                <a:xfrm>
                  <a:off x="4070071" y="3569984"/>
                  <a:ext cx="78258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6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밥 주기</a:t>
                  </a:r>
                  <a:endParaRPr lang="ko-KR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endParaRPr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7432746" y="3569984"/>
                <a:ext cx="1426029" cy="1449617"/>
                <a:chOff x="5240894" y="3569984"/>
                <a:chExt cx="1426029" cy="1449617"/>
              </a:xfrm>
            </p:grpSpPr>
            <p:pic>
              <p:nvPicPr>
                <p:cNvPr id="39" name="그림 38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22064"/>
                <a:stretch/>
              </p:blipFill>
              <p:spPr>
                <a:xfrm>
                  <a:off x="5240894" y="3908204"/>
                  <a:ext cx="1426029" cy="1111397"/>
                </a:xfrm>
                <a:prstGeom prst="rect">
                  <a:avLst/>
                </a:prstGeom>
              </p:spPr>
            </p:pic>
            <p:sp>
              <p:nvSpPr>
                <p:cNvPr id="40" name="TextBox 39"/>
                <p:cNvSpPr txBox="1"/>
                <p:nvPr/>
              </p:nvSpPr>
              <p:spPr>
                <a:xfrm>
                  <a:off x="5472846" y="3569984"/>
                  <a:ext cx="96212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놀아 주기</a:t>
                  </a:r>
                </a:p>
              </p:txBody>
            </p:sp>
          </p:grpSp>
          <p:sp>
            <p:nvSpPr>
              <p:cNvPr id="38" name="직사각형 37"/>
              <p:cNvSpPr/>
              <p:nvPr/>
            </p:nvSpPr>
            <p:spPr>
              <a:xfrm>
                <a:off x="2436091" y="2931992"/>
                <a:ext cx="6009114" cy="395754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ln w="12700"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Basic Service</a:t>
                </a:r>
                <a:r>
                  <a:rPr lang="ko-KR" altLang="en-US" sz="2000" dirty="0">
                    <a:ln w="12700"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 </a:t>
                </a:r>
                <a:r>
                  <a:rPr lang="en-US" altLang="ko-KR" sz="2000" dirty="0">
                    <a:ln w="12700"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: </a:t>
                </a:r>
                <a:r>
                  <a:rPr lang="ko-KR" altLang="en-US" sz="2000" dirty="0">
                    <a:ln w="12700"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위탁 시 제공되는 기본 서비스</a:t>
                </a:r>
              </a:p>
            </p:txBody>
          </p:sp>
        </p:grpSp>
      </p:grpSp>
      <p:grpSp>
        <p:nvGrpSpPr>
          <p:cNvPr id="14" name="그룹 13"/>
          <p:cNvGrpSpPr/>
          <p:nvPr/>
        </p:nvGrpSpPr>
        <p:grpSpPr>
          <a:xfrm>
            <a:off x="328494" y="3642753"/>
            <a:ext cx="11528544" cy="233421"/>
            <a:chOff x="328494" y="3104778"/>
            <a:chExt cx="11528544" cy="233421"/>
          </a:xfrm>
          <a:solidFill>
            <a:srgbClr val="C00000"/>
          </a:solidFill>
        </p:grpSpPr>
        <p:cxnSp>
          <p:nvCxnSpPr>
            <p:cNvPr id="3" name="직선 연결선 2"/>
            <p:cNvCxnSpPr/>
            <p:nvPr/>
          </p:nvCxnSpPr>
          <p:spPr>
            <a:xfrm>
              <a:off x="328494" y="3104779"/>
              <a:ext cx="11528544" cy="0"/>
            </a:xfrm>
            <a:prstGeom prst="line">
              <a:avLst/>
            </a:prstGeom>
            <a:grpFill/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이등변 삼각형 4"/>
            <p:cNvSpPr/>
            <p:nvPr/>
          </p:nvSpPr>
          <p:spPr>
            <a:xfrm rot="10800000">
              <a:off x="3856957" y="3104778"/>
              <a:ext cx="4478086" cy="23342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334962" y="4005263"/>
            <a:ext cx="11522075" cy="2222506"/>
            <a:chOff x="334962" y="3579204"/>
            <a:chExt cx="11522075" cy="2222506"/>
          </a:xfrm>
        </p:grpSpPr>
        <p:sp>
          <p:nvSpPr>
            <p:cNvPr id="7" name="직사각형 6"/>
            <p:cNvSpPr/>
            <p:nvPr/>
          </p:nvSpPr>
          <p:spPr>
            <a:xfrm>
              <a:off x="334962" y="4132851"/>
              <a:ext cx="11522075" cy="16688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406910" y="3579204"/>
              <a:ext cx="11154483" cy="2087949"/>
              <a:chOff x="406910" y="3441418"/>
              <a:chExt cx="11154483" cy="2087949"/>
            </a:xfrm>
          </p:grpSpPr>
          <p:grpSp>
            <p:nvGrpSpPr>
              <p:cNvPr id="26" name="그룹 25"/>
              <p:cNvGrpSpPr/>
              <p:nvPr/>
            </p:nvGrpSpPr>
            <p:grpSpPr>
              <a:xfrm>
                <a:off x="4157820" y="4212986"/>
                <a:ext cx="1402948" cy="1316381"/>
                <a:chOff x="3399703" y="3182664"/>
                <a:chExt cx="1402948" cy="1316381"/>
              </a:xfrm>
            </p:grpSpPr>
            <p:sp>
              <p:nvSpPr>
                <p:cNvPr id="10" name="TextBox 9"/>
                <p:cNvSpPr txBox="1"/>
                <p:nvPr/>
              </p:nvSpPr>
              <p:spPr>
                <a:xfrm>
                  <a:off x="3399703" y="4129713"/>
                  <a:ext cx="14029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dirty="0">
                      <a:latin typeface="-윤고딕330" panose="02030504000101010101" pitchFamily="18" charset="-127"/>
                      <a:ea typeface="-윤고딕330" panose="02030504000101010101" pitchFamily="18" charset="-127"/>
                    </a:rPr>
                    <a:t>교육 및 훈련</a:t>
                  </a:r>
                </a:p>
              </p:txBody>
            </p:sp>
            <p:pic>
              <p:nvPicPr>
                <p:cNvPr id="16" name="그림 15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15201"/>
                <a:stretch/>
              </p:blipFill>
              <p:spPr>
                <a:xfrm>
                  <a:off x="3608303" y="3182664"/>
                  <a:ext cx="985748" cy="835900"/>
                </a:xfrm>
                <a:prstGeom prst="rect">
                  <a:avLst/>
                </a:prstGeom>
              </p:spPr>
            </p:pic>
          </p:grpSp>
          <p:grpSp>
            <p:nvGrpSpPr>
              <p:cNvPr id="29" name="그룹 28"/>
              <p:cNvGrpSpPr/>
              <p:nvPr/>
            </p:nvGrpSpPr>
            <p:grpSpPr>
              <a:xfrm>
                <a:off x="10575645" y="4372881"/>
                <a:ext cx="985748" cy="1156486"/>
                <a:chOff x="9846302" y="3342559"/>
                <a:chExt cx="985748" cy="1156486"/>
              </a:xfrm>
            </p:grpSpPr>
            <p:sp>
              <p:nvSpPr>
                <p:cNvPr id="15" name="TextBox 14"/>
                <p:cNvSpPr txBox="1"/>
                <p:nvPr/>
              </p:nvSpPr>
              <p:spPr>
                <a:xfrm>
                  <a:off x="10035246" y="4129713"/>
                  <a:ext cx="6078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dirty="0">
                      <a:latin typeface="-윤고딕330" panose="02030504000101010101" pitchFamily="18" charset="-127"/>
                      <a:ea typeface="-윤고딕330" panose="02030504000101010101" pitchFamily="18" charset="-127"/>
                    </a:rPr>
                    <a:t>미용</a:t>
                  </a:r>
                </a:p>
              </p:txBody>
            </p:sp>
            <p:pic>
              <p:nvPicPr>
                <p:cNvPr id="17" name="그림 16"/>
                <p:cNvPicPr>
                  <a:picLocks noChangeAspect="1"/>
                </p:cNvPicPr>
                <p:nvPr/>
              </p:nvPicPr>
              <p:blipFill rotWithShape="1"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20147"/>
                <a:stretch/>
              </p:blipFill>
              <p:spPr>
                <a:xfrm>
                  <a:off x="9846302" y="3342559"/>
                  <a:ext cx="985748" cy="787154"/>
                </a:xfrm>
                <a:prstGeom prst="rect">
                  <a:avLst/>
                </a:prstGeom>
              </p:spPr>
            </p:pic>
          </p:grpSp>
          <p:grpSp>
            <p:nvGrpSpPr>
              <p:cNvPr id="27" name="그룹 26"/>
              <p:cNvGrpSpPr/>
              <p:nvPr/>
            </p:nvGrpSpPr>
            <p:grpSpPr>
              <a:xfrm>
                <a:off x="6246867" y="4212986"/>
                <a:ext cx="1553630" cy="1316381"/>
                <a:chOff x="5224626" y="3182664"/>
                <a:chExt cx="1553630" cy="1316381"/>
              </a:xfrm>
            </p:grpSpPr>
            <p:sp>
              <p:nvSpPr>
                <p:cNvPr id="12" name="TextBox 11"/>
                <p:cNvSpPr txBox="1"/>
                <p:nvPr/>
              </p:nvSpPr>
              <p:spPr>
                <a:xfrm>
                  <a:off x="5224626" y="4129713"/>
                  <a:ext cx="15536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dirty="0">
                      <a:latin typeface="-윤고딕330" panose="02030504000101010101" pitchFamily="18" charset="-127"/>
                      <a:ea typeface="-윤고딕330" panose="02030504000101010101" pitchFamily="18" charset="-127"/>
                    </a:rPr>
                    <a:t>프리미엄 식단</a:t>
                  </a:r>
                </a:p>
              </p:txBody>
            </p:sp>
            <p:pic>
              <p:nvPicPr>
                <p:cNvPr id="18" name="그림 17"/>
                <p:cNvPicPr>
                  <a:picLocks noChangeAspect="1"/>
                </p:cNvPicPr>
                <p:nvPr/>
              </p:nvPicPr>
              <p:blipFill rotWithShape="1"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20055"/>
                <a:stretch/>
              </p:blipFill>
              <p:spPr>
                <a:xfrm>
                  <a:off x="5409129" y="3182664"/>
                  <a:ext cx="1184624" cy="947049"/>
                </a:xfrm>
                <a:prstGeom prst="rect">
                  <a:avLst/>
                </a:prstGeom>
              </p:spPr>
            </p:pic>
          </p:grpSp>
          <p:grpSp>
            <p:nvGrpSpPr>
              <p:cNvPr id="25" name="그룹 24"/>
              <p:cNvGrpSpPr/>
              <p:nvPr/>
            </p:nvGrpSpPr>
            <p:grpSpPr>
              <a:xfrm>
                <a:off x="2148923" y="4212986"/>
                <a:ext cx="1322798" cy="1316381"/>
                <a:chOff x="1146076" y="3182664"/>
                <a:chExt cx="1322798" cy="1316381"/>
              </a:xfrm>
            </p:grpSpPr>
            <p:sp>
              <p:nvSpPr>
                <p:cNvPr id="11" name="TextBox 10"/>
                <p:cNvSpPr txBox="1"/>
                <p:nvPr/>
              </p:nvSpPr>
              <p:spPr>
                <a:xfrm>
                  <a:off x="1146076" y="4129713"/>
                  <a:ext cx="13227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>
                      <a:latin typeface="-윤고딕330" panose="02030504000101010101" pitchFamily="18" charset="-127"/>
                      <a:ea typeface="-윤고딕330" panose="02030504000101010101" pitchFamily="18" charset="-127"/>
                    </a:rPr>
                    <a:t>픽업 서비스</a:t>
                  </a:r>
                  <a:endParaRPr lang="ko-KR" altLang="en-US" dirty="0">
                    <a:latin typeface="-윤고딕330" panose="02030504000101010101" pitchFamily="18" charset="-127"/>
                    <a:ea typeface="-윤고딕330" panose="02030504000101010101" pitchFamily="18" charset="-127"/>
                  </a:endParaRPr>
                </a:p>
              </p:txBody>
            </p:sp>
            <p:pic>
              <p:nvPicPr>
                <p:cNvPr id="21" name="그림 20"/>
                <p:cNvPicPr>
                  <a:picLocks noChangeAspect="1"/>
                </p:cNvPicPr>
                <p:nvPr/>
              </p:nvPicPr>
              <p:blipFill rotWithShape="1"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15385"/>
                <a:stretch/>
              </p:blipFill>
              <p:spPr>
                <a:xfrm>
                  <a:off x="1314601" y="3182664"/>
                  <a:ext cx="985749" cy="834095"/>
                </a:xfrm>
                <a:prstGeom prst="rect">
                  <a:avLst/>
                </a:prstGeom>
              </p:spPr>
            </p:pic>
          </p:grpSp>
          <p:grpSp>
            <p:nvGrpSpPr>
              <p:cNvPr id="28" name="그룹 27"/>
              <p:cNvGrpSpPr/>
              <p:nvPr/>
            </p:nvGrpSpPr>
            <p:grpSpPr>
              <a:xfrm>
                <a:off x="8486596" y="4212986"/>
                <a:ext cx="1402948" cy="1316381"/>
                <a:chOff x="7455813" y="3182664"/>
                <a:chExt cx="1402948" cy="1316381"/>
              </a:xfrm>
            </p:grpSpPr>
            <p:sp>
              <p:nvSpPr>
                <p:cNvPr id="9" name="TextBox 8"/>
                <p:cNvSpPr txBox="1"/>
                <p:nvPr/>
              </p:nvSpPr>
              <p:spPr>
                <a:xfrm>
                  <a:off x="7455813" y="4129713"/>
                  <a:ext cx="14029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dirty="0">
                      <a:latin typeface="-윤고딕330" panose="02030504000101010101" pitchFamily="18" charset="-127"/>
                      <a:ea typeface="-윤고딕330" panose="02030504000101010101" pitchFamily="18" charset="-127"/>
                    </a:rPr>
                    <a:t>산책 및 운동</a:t>
                  </a:r>
                </a:p>
              </p:txBody>
            </p:sp>
            <p:pic>
              <p:nvPicPr>
                <p:cNvPr id="22" name="그림 21"/>
                <p:cNvPicPr>
                  <a:picLocks noChangeAspect="1"/>
                </p:cNvPicPr>
                <p:nvPr/>
              </p:nvPicPr>
              <p:blipFill rotWithShape="1"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15846"/>
                <a:stretch/>
              </p:blipFill>
              <p:spPr>
                <a:xfrm>
                  <a:off x="7702830" y="3182664"/>
                  <a:ext cx="967762" cy="814410"/>
                </a:xfrm>
                <a:prstGeom prst="rect">
                  <a:avLst/>
                </a:prstGeom>
              </p:spPr>
            </p:pic>
          </p:grpSp>
          <p:grpSp>
            <p:nvGrpSpPr>
              <p:cNvPr id="24" name="그룹 23"/>
              <p:cNvGrpSpPr/>
              <p:nvPr/>
            </p:nvGrpSpPr>
            <p:grpSpPr>
              <a:xfrm>
                <a:off x="406910" y="4265030"/>
                <a:ext cx="1055914" cy="1264337"/>
                <a:chOff x="-322433" y="3234708"/>
                <a:chExt cx="1055914" cy="1264337"/>
              </a:xfrm>
            </p:grpSpPr>
            <p:sp>
              <p:nvSpPr>
                <p:cNvPr id="8" name="TextBox 7"/>
                <p:cNvSpPr txBox="1"/>
                <p:nvPr/>
              </p:nvSpPr>
              <p:spPr>
                <a:xfrm>
                  <a:off x="-88683" y="4129713"/>
                  <a:ext cx="6078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dirty="0">
                      <a:latin typeface="-윤고딕330" panose="02030504000101010101" pitchFamily="18" charset="-127"/>
                      <a:ea typeface="-윤고딕330" panose="02030504000101010101" pitchFamily="18" charset="-127"/>
                    </a:rPr>
                    <a:t>목욕</a:t>
                  </a:r>
                </a:p>
              </p:txBody>
            </p:sp>
            <p:pic>
              <p:nvPicPr>
                <p:cNvPr id="23" name="그림 22"/>
                <p:cNvPicPr>
                  <a:picLocks noChangeAspect="1"/>
                </p:cNvPicPr>
                <p:nvPr/>
              </p:nvPicPr>
              <p:blipFill rotWithShape="1"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20168"/>
                <a:stretch/>
              </p:blipFill>
              <p:spPr>
                <a:xfrm>
                  <a:off x="-322433" y="3234708"/>
                  <a:ext cx="1055914" cy="842960"/>
                </a:xfrm>
                <a:prstGeom prst="rect">
                  <a:avLst/>
                </a:prstGeom>
              </p:spPr>
            </p:pic>
          </p:grpSp>
          <p:sp>
            <p:nvSpPr>
              <p:cNvPr id="49" name="TextBox 48"/>
              <p:cNvSpPr txBox="1"/>
              <p:nvPr/>
            </p:nvSpPr>
            <p:spPr>
              <a:xfrm>
                <a:off x="1774839" y="3441418"/>
                <a:ext cx="8642336" cy="400110"/>
              </a:xfrm>
              <a:prstGeom prst="rect">
                <a:avLst/>
              </a:prstGeom>
              <a:solidFill>
                <a:srgbClr val="002060"/>
              </a:solidFill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>
                    <a:solidFill>
                      <a:schemeClr val="bg1"/>
                    </a:solidFill>
                  </a:defRPr>
                </a:lvl1pPr>
              </a:lstStyle>
              <a:p>
                <a:r>
                  <a:rPr lang="en-US" altLang="ko-KR" sz="2000" dirty="0">
                    <a:ln w="12700">
                      <a:solidFill>
                        <a:schemeClr val="tx1">
                          <a:alpha val="0"/>
                        </a:schemeClr>
                      </a:solidFill>
                    </a:ln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Premium Options</a:t>
                </a:r>
                <a:r>
                  <a:rPr lang="ko-KR" altLang="en-US" sz="2000" dirty="0">
                    <a:ln w="12700">
                      <a:solidFill>
                        <a:schemeClr val="tx1">
                          <a:alpha val="0"/>
                        </a:schemeClr>
                      </a:solidFill>
                    </a:ln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 </a:t>
                </a:r>
                <a:r>
                  <a:rPr lang="en-US" altLang="ko-KR" sz="2000" dirty="0">
                    <a:ln w="12700">
                      <a:solidFill>
                        <a:schemeClr val="tx1">
                          <a:alpha val="0"/>
                        </a:schemeClr>
                      </a:solidFill>
                    </a:ln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Service : </a:t>
                </a:r>
                <a:r>
                  <a:rPr lang="ko-KR" altLang="en-US" sz="2000" dirty="0" err="1">
                    <a:ln w="12700">
                      <a:solidFill>
                        <a:schemeClr val="tx1">
                          <a:alpha val="0"/>
                        </a:schemeClr>
                      </a:solidFill>
                    </a:ln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펫</a:t>
                </a:r>
                <a:r>
                  <a:rPr lang="ko-KR" altLang="en-US" sz="2000" dirty="0">
                    <a:ln w="12700">
                      <a:solidFill>
                        <a:schemeClr val="tx1">
                          <a:alpha val="0"/>
                        </a:schemeClr>
                      </a:solidFill>
                    </a:ln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 </a:t>
                </a:r>
                <a:r>
                  <a:rPr lang="ko-KR" altLang="en-US" sz="2000" dirty="0" err="1">
                    <a:ln w="12700">
                      <a:solidFill>
                        <a:schemeClr val="tx1">
                          <a:alpha val="0"/>
                        </a:schemeClr>
                      </a:solidFill>
                    </a:ln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시터가</a:t>
                </a:r>
                <a:r>
                  <a:rPr lang="ko-KR" altLang="en-US" sz="2000" dirty="0">
                    <a:ln w="12700">
                      <a:solidFill>
                        <a:schemeClr val="tx1">
                          <a:alpha val="0"/>
                        </a:schemeClr>
                      </a:solidFill>
                    </a:ln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 제공 가능한 서비스 중 </a:t>
                </a:r>
                <a:r>
                  <a:rPr lang="ko-KR" altLang="en-US" sz="2000" dirty="0" err="1">
                    <a:ln w="12700">
                      <a:solidFill>
                        <a:schemeClr val="tx1">
                          <a:alpha val="0"/>
                        </a:schemeClr>
                      </a:solidFill>
                    </a:ln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펫맘이</a:t>
                </a:r>
                <a:r>
                  <a:rPr lang="ko-KR" altLang="en-US" sz="2000" dirty="0">
                    <a:ln w="12700">
                      <a:solidFill>
                        <a:schemeClr val="tx1">
                          <a:alpha val="0"/>
                        </a:schemeClr>
                      </a:solidFill>
                    </a:ln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 선택</a:t>
                </a:r>
              </a:p>
            </p:txBody>
          </p:sp>
        </p:grpSp>
      </p:grpSp>
      <p:sp>
        <p:nvSpPr>
          <p:cNvPr id="20" name="TextBox 19"/>
          <p:cNvSpPr txBox="1"/>
          <p:nvPr/>
        </p:nvSpPr>
        <p:spPr>
          <a:xfrm>
            <a:off x="3619924" y="3085820"/>
            <a:ext cx="493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핵심 서비스 수익 모델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견종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/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시간에 의한 비용 청구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625376" y="6221401"/>
            <a:ext cx="4971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부가 서비스 수익 모델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각 옵션 서비스 별 비용 청구</a:t>
            </a:r>
          </a:p>
        </p:txBody>
      </p:sp>
      <p:grpSp>
        <p:nvGrpSpPr>
          <p:cNvPr id="52" name="그룹 51"/>
          <p:cNvGrpSpPr/>
          <p:nvPr/>
        </p:nvGrpSpPr>
        <p:grpSpPr>
          <a:xfrm>
            <a:off x="0" y="-26182"/>
            <a:ext cx="12680042" cy="400110"/>
            <a:chOff x="0" y="-26182"/>
            <a:chExt cx="12680042" cy="400110"/>
          </a:xfrm>
        </p:grpSpPr>
        <p:sp>
          <p:nvSpPr>
            <p:cNvPr id="53" name="직사각형 52"/>
            <p:cNvSpPr/>
            <p:nvPr/>
          </p:nvSpPr>
          <p:spPr>
            <a:xfrm>
              <a:off x="0" y="-6827"/>
              <a:ext cx="12192000" cy="36140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105972" y="-26182"/>
              <a:ext cx="47320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02</a:t>
              </a:r>
              <a:endParaRPr lang="ko-KR" altLang="en-US" sz="2000" b="1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55" name="평행 사변형 54"/>
            <p:cNvSpPr/>
            <p:nvPr/>
          </p:nvSpPr>
          <p:spPr>
            <a:xfrm flipV="1">
              <a:off x="572766" y="-6127"/>
              <a:ext cx="12107276" cy="360000"/>
            </a:xfrm>
            <a:prstGeom prst="parallelogram">
              <a:avLst>
                <a:gd name="adj" fmla="val 101865"/>
              </a:avLst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996292" y="19985"/>
              <a:ext cx="2694520" cy="307777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>
              <a:defPPr>
                <a:defRPr lang="en-US"/>
              </a:defPPr>
              <a:lvl1pPr>
                <a:defRPr sz="4800" b="1" spc="30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1pPr>
            </a:lstStyle>
            <a:p>
              <a:r>
                <a:rPr lang="ko-KR" altLang="en-US" sz="1400" b="0" spc="-110" dirty="0">
                  <a:solidFill>
                    <a:srgbClr val="002060"/>
                  </a:solidFill>
                  <a:effectLst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기술의 차별성 </a:t>
              </a:r>
              <a:r>
                <a:rPr lang="en-US" altLang="ko-KR" sz="1400" b="0" spc="-110" dirty="0">
                  <a:solidFill>
                    <a:srgbClr val="002060"/>
                  </a:solidFill>
                  <a:effectLst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– Premium Option Service</a:t>
              </a:r>
              <a:endParaRPr lang="ko-KR" altLang="en-US" sz="1400" b="0" spc="-110" dirty="0">
                <a:solidFill>
                  <a:srgbClr val="00206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610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237753" y="584803"/>
            <a:ext cx="11619284" cy="2834672"/>
            <a:chOff x="222760" y="382869"/>
            <a:chExt cx="11619284" cy="2834672"/>
          </a:xfrm>
        </p:grpSpPr>
        <p:sp>
          <p:nvSpPr>
            <p:cNvPr id="50" name="직사각형 49"/>
            <p:cNvSpPr/>
            <p:nvPr/>
          </p:nvSpPr>
          <p:spPr>
            <a:xfrm>
              <a:off x="222760" y="991272"/>
              <a:ext cx="11619284" cy="222626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22760" y="382869"/>
              <a:ext cx="6009114" cy="39575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ln w="12700"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1. </a:t>
              </a:r>
              <a:r>
                <a:rPr lang="en-US" altLang="ko-KR" sz="2000" dirty="0" smtClean="0">
                  <a:ln w="12700"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User </a:t>
              </a:r>
              <a:r>
                <a:rPr lang="ko-KR" altLang="en-US" sz="2000" dirty="0" smtClean="0">
                  <a:ln w="12700"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각각</a:t>
              </a:r>
              <a:r>
                <a:rPr lang="ko-KR" altLang="en-US" sz="2000" dirty="0">
                  <a:ln w="12700"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의</a:t>
              </a:r>
              <a:r>
                <a:rPr lang="ko-KR" altLang="en-US" sz="2000" dirty="0" smtClean="0">
                  <a:ln w="12700"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선호도 판단 </a:t>
              </a:r>
              <a:r>
                <a:rPr lang="en-US" altLang="ko-KR" sz="2000" dirty="0" smtClean="0">
                  <a:ln w="12700"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: Machine </a:t>
              </a:r>
              <a:r>
                <a:rPr lang="en-US" altLang="ko-KR" sz="2000" dirty="0" err="1" smtClean="0">
                  <a:ln w="12700"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Learing</a:t>
              </a:r>
              <a:endParaRPr lang="ko-KR" altLang="en-US" sz="2000" dirty="0">
                <a:ln w="12700"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 flipV="1">
            <a:off x="328494" y="3597034"/>
            <a:ext cx="11528544" cy="45719"/>
            <a:chOff x="328494" y="3104778"/>
            <a:chExt cx="11528544" cy="233421"/>
          </a:xfrm>
          <a:solidFill>
            <a:srgbClr val="C00000"/>
          </a:solidFill>
        </p:grpSpPr>
        <p:cxnSp>
          <p:nvCxnSpPr>
            <p:cNvPr id="3" name="직선 연결선 2"/>
            <p:cNvCxnSpPr/>
            <p:nvPr/>
          </p:nvCxnSpPr>
          <p:spPr>
            <a:xfrm>
              <a:off x="328494" y="3104779"/>
              <a:ext cx="11528544" cy="0"/>
            </a:xfrm>
            <a:prstGeom prst="line">
              <a:avLst/>
            </a:prstGeom>
            <a:grpFill/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이등변 삼각형 4"/>
            <p:cNvSpPr/>
            <p:nvPr/>
          </p:nvSpPr>
          <p:spPr>
            <a:xfrm rot="10800000">
              <a:off x="3856957" y="3104778"/>
              <a:ext cx="4478086" cy="23342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431370" y="611225"/>
            <a:ext cx="3457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선호도에 따라 추천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List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 다르다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!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0" y="-13482"/>
            <a:ext cx="12680042" cy="400110"/>
            <a:chOff x="0" y="-26182"/>
            <a:chExt cx="12680042" cy="400110"/>
          </a:xfrm>
        </p:grpSpPr>
        <p:sp>
          <p:nvSpPr>
            <p:cNvPr id="53" name="직사각형 52"/>
            <p:cNvSpPr/>
            <p:nvPr/>
          </p:nvSpPr>
          <p:spPr>
            <a:xfrm>
              <a:off x="0" y="-6827"/>
              <a:ext cx="12192000" cy="36140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105972" y="-26182"/>
              <a:ext cx="47320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02</a:t>
              </a:r>
              <a:endParaRPr lang="ko-KR" altLang="en-US" sz="2000" b="1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55" name="평행 사변형 54"/>
            <p:cNvSpPr/>
            <p:nvPr/>
          </p:nvSpPr>
          <p:spPr>
            <a:xfrm flipV="1">
              <a:off x="572766" y="-6127"/>
              <a:ext cx="12107276" cy="360000"/>
            </a:xfrm>
            <a:prstGeom prst="parallelogram">
              <a:avLst>
                <a:gd name="adj" fmla="val 101865"/>
              </a:avLst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996292" y="19985"/>
              <a:ext cx="1856086" cy="307777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>
              <a:defPPr>
                <a:defRPr lang="en-US"/>
              </a:defPPr>
              <a:lvl1pPr>
                <a:defRPr sz="4800" b="1" spc="30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1pPr>
            </a:lstStyle>
            <a:p>
              <a:r>
                <a:rPr lang="ko-KR" altLang="en-US" sz="1400" b="0" spc="-110" dirty="0">
                  <a:solidFill>
                    <a:srgbClr val="002060"/>
                  </a:solidFill>
                  <a:effectLst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기술의 차별성 </a:t>
              </a:r>
              <a:r>
                <a:rPr lang="en-US" altLang="ko-KR" sz="1400" b="0" spc="-110" dirty="0">
                  <a:solidFill>
                    <a:srgbClr val="002060"/>
                  </a:solidFill>
                  <a:effectLst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– </a:t>
              </a:r>
              <a:r>
                <a:rPr lang="en-US" altLang="ko-KR" sz="1400" b="0" spc="-110" dirty="0" smtClean="0">
                  <a:solidFill>
                    <a:srgbClr val="002060"/>
                  </a:solidFill>
                  <a:effectLst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Data Mining</a:t>
              </a:r>
              <a:endParaRPr lang="ko-KR" altLang="en-US" sz="1400" b="0" spc="-110" dirty="0">
                <a:solidFill>
                  <a:srgbClr val="00206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pic>
        <p:nvPicPr>
          <p:cNvPr id="47" name="Picture 4" descr="C:\Users\최선호\Downloads\Peop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949" y="1269406"/>
            <a:ext cx="384356" cy="98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C:\Users\최선호\Downloads\Peop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949" y="2364780"/>
            <a:ext cx="384356" cy="98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74854" y="1588696"/>
            <a:ext cx="920025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User 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74854" y="2609852"/>
            <a:ext cx="920025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User B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2466975" y="1693471"/>
            <a:ext cx="842603" cy="32582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V="1">
            <a:off x="2466975" y="2513612"/>
            <a:ext cx="842603" cy="36096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4" descr="C:\Users\최선호\Desktop\Database-300x3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510" y="1630869"/>
            <a:ext cx="1350942" cy="1350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직선 화살표 연결선 59"/>
          <p:cNvCxnSpPr/>
          <p:nvPr/>
        </p:nvCxnSpPr>
        <p:spPr>
          <a:xfrm flipV="1">
            <a:off x="5352168" y="1693471"/>
            <a:ext cx="962907" cy="25618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5352168" y="2455473"/>
            <a:ext cx="962907" cy="32582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412320" y="1504620"/>
            <a:ext cx="4028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낮은 가격을 더 선호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비교적 낮은 가격의 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	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	  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PetSitter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를 추천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412320" y="2520146"/>
            <a:ext cx="4798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PetSitter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와의 가까운 거리를 더 선호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</a:t>
            </a: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	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비교적 가까운 거리의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PetSitter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를 추천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28529" y="2981811"/>
            <a:ext cx="129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선호도 분석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237754" y="3804253"/>
            <a:ext cx="11619284" cy="2834672"/>
            <a:chOff x="222760" y="382869"/>
            <a:chExt cx="11619284" cy="2834672"/>
          </a:xfrm>
        </p:grpSpPr>
        <p:sp>
          <p:nvSpPr>
            <p:cNvPr id="66" name="직사각형 65"/>
            <p:cNvSpPr/>
            <p:nvPr/>
          </p:nvSpPr>
          <p:spPr>
            <a:xfrm>
              <a:off x="222760" y="991272"/>
              <a:ext cx="11619284" cy="222626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222760" y="382869"/>
              <a:ext cx="6009114" cy="39575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n w="12700"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2</a:t>
              </a:r>
              <a:r>
                <a:rPr lang="en-US" altLang="ko-KR" sz="2000" dirty="0" smtClean="0">
                  <a:ln w="12700"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. </a:t>
              </a:r>
              <a:r>
                <a:rPr lang="ko-KR" altLang="en-US" sz="2000" dirty="0" smtClean="0">
                  <a:ln w="12700"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질병에 </a:t>
              </a:r>
              <a:r>
                <a:rPr lang="ko-KR" altLang="en-US" sz="2000" dirty="0" smtClean="0">
                  <a:ln w="12700"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따른 증상들을 분석 </a:t>
              </a:r>
              <a:r>
                <a:rPr lang="en-US" altLang="ko-KR" sz="2000" dirty="0" smtClean="0">
                  <a:ln w="12700"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,</a:t>
              </a:r>
              <a:r>
                <a:rPr lang="ko-KR" altLang="en-US" sz="2000" dirty="0" smtClean="0">
                  <a:ln w="12700"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질병 예측</a:t>
              </a:r>
              <a:endParaRPr lang="ko-KR" altLang="en-US" sz="2000" dirty="0">
                <a:ln w="12700"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6431371" y="3830675"/>
            <a:ext cx="4766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질병 발생의 기대치를 예측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!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적절한 동물병원 추천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!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69" name="Picture 4" descr="C:\Users\최선호\Downloads\Peop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100" y="4488856"/>
            <a:ext cx="384356" cy="98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4" descr="C:\Users\최선호\Downloads\Peop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100" y="5584230"/>
            <a:ext cx="384356" cy="98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직사각형 70"/>
          <p:cNvSpPr/>
          <p:nvPr/>
        </p:nvSpPr>
        <p:spPr>
          <a:xfrm>
            <a:off x="474855" y="4808146"/>
            <a:ext cx="1226094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PetSitter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74855" y="5829302"/>
            <a:ext cx="1226094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PetMom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3" name="직선 화살표 연결선 72"/>
          <p:cNvCxnSpPr/>
          <p:nvPr/>
        </p:nvCxnSpPr>
        <p:spPr>
          <a:xfrm>
            <a:off x="2400300" y="4979596"/>
            <a:ext cx="1623654" cy="25915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 flipV="1">
            <a:off x="2400300" y="5733062"/>
            <a:ext cx="1623654" cy="26769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4" descr="C:\Users\최선호\Desktop\Database-300x3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886" y="4850319"/>
            <a:ext cx="1350942" cy="1350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직선 화살표 연결선 76"/>
          <p:cNvCxnSpPr/>
          <p:nvPr/>
        </p:nvCxnSpPr>
        <p:spPr>
          <a:xfrm>
            <a:off x="6018399" y="5524802"/>
            <a:ext cx="105919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566730" y="6201261"/>
            <a:ext cx="1053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증상 분석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553144" y="4633611"/>
            <a:ext cx="1618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PetSitter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report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553144" y="5995000"/>
            <a:ext cx="1618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PetMom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report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213636" y="5220576"/>
            <a:ext cx="3983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발생 가능한 질병 예측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(%) +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		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적절한 동물병원 추천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986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오각형 21"/>
          <p:cNvSpPr/>
          <p:nvPr/>
        </p:nvSpPr>
        <p:spPr>
          <a:xfrm>
            <a:off x="334963" y="551188"/>
            <a:ext cx="11522074" cy="434109"/>
          </a:xfrm>
          <a:prstGeom prst="homePlate">
            <a:avLst>
              <a:gd name="adj" fmla="val 0"/>
            </a:avLst>
          </a:prstGeom>
          <a:solidFill>
            <a:srgbClr val="756E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Preinds</a:t>
            </a:r>
            <a:r>
              <a:rPr lang="en-US" altLang="ko-KR" sz="16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개발 목표</a:t>
            </a:r>
            <a:endParaRPr lang="ko-KR" altLang="en-US" sz="1600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0" y="-26182"/>
            <a:ext cx="12680042" cy="400110"/>
            <a:chOff x="0" y="-26182"/>
            <a:chExt cx="12680042" cy="400110"/>
          </a:xfrm>
        </p:grpSpPr>
        <p:sp>
          <p:nvSpPr>
            <p:cNvPr id="74" name="직사각형 73"/>
            <p:cNvSpPr/>
            <p:nvPr/>
          </p:nvSpPr>
          <p:spPr>
            <a:xfrm>
              <a:off x="0" y="-6827"/>
              <a:ext cx="12192000" cy="36140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105972" y="-26182"/>
              <a:ext cx="47320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03</a:t>
              </a:r>
              <a:endParaRPr lang="ko-KR" altLang="en-US" sz="2000" b="1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26" name="평행 사변형 25"/>
            <p:cNvSpPr/>
            <p:nvPr/>
          </p:nvSpPr>
          <p:spPr>
            <a:xfrm flipV="1">
              <a:off x="572766" y="-6127"/>
              <a:ext cx="12107276" cy="360000"/>
            </a:xfrm>
            <a:prstGeom prst="parallelogram">
              <a:avLst>
                <a:gd name="adj" fmla="val 101865"/>
              </a:avLst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996292" y="19985"/>
              <a:ext cx="609141" cy="307777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>
              <a:defPPr>
                <a:defRPr lang="en-US"/>
              </a:defPPr>
              <a:lvl1pPr>
                <a:defRPr sz="4800" b="1" spc="30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1pPr>
            </a:lstStyle>
            <a:p>
              <a:r>
                <a:rPr lang="ko-KR" altLang="en-US" sz="1400" b="0" spc="-110" dirty="0" smtClean="0">
                  <a:solidFill>
                    <a:srgbClr val="002060"/>
                  </a:solidFill>
                  <a:effectLst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개발 목표</a:t>
              </a:r>
              <a:endParaRPr lang="ko-KR" altLang="en-US" sz="1400" b="0" spc="-110" dirty="0">
                <a:solidFill>
                  <a:srgbClr val="00206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9185"/>
            <a:ext cx="1219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3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/>
        </p:nvGrpSpPr>
        <p:grpSpPr>
          <a:xfrm>
            <a:off x="0" y="-26182"/>
            <a:ext cx="12680042" cy="400110"/>
            <a:chOff x="0" y="-26182"/>
            <a:chExt cx="12680042" cy="400110"/>
          </a:xfrm>
        </p:grpSpPr>
        <p:sp>
          <p:nvSpPr>
            <p:cNvPr id="32" name="직사각형 31"/>
            <p:cNvSpPr/>
            <p:nvPr/>
          </p:nvSpPr>
          <p:spPr>
            <a:xfrm>
              <a:off x="0" y="-6827"/>
              <a:ext cx="12192000" cy="36140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05972" y="-26182"/>
              <a:ext cx="47320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04</a:t>
              </a:r>
              <a:endParaRPr lang="ko-KR" altLang="en-US" sz="2000" b="1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34" name="평행 사변형 33"/>
            <p:cNvSpPr/>
            <p:nvPr/>
          </p:nvSpPr>
          <p:spPr>
            <a:xfrm flipV="1">
              <a:off x="572766" y="-6127"/>
              <a:ext cx="12107276" cy="360000"/>
            </a:xfrm>
            <a:prstGeom prst="parallelogram">
              <a:avLst>
                <a:gd name="adj" fmla="val 101865"/>
              </a:avLst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96292" y="19985"/>
              <a:ext cx="1075294" cy="307777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>
              <a:defPPr>
                <a:defRPr lang="en-US"/>
              </a:defPPr>
              <a:lvl1pPr>
                <a:defRPr sz="4800" b="1" spc="30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1pPr>
            </a:lstStyle>
            <a:p>
              <a:r>
                <a:rPr lang="ko-KR" altLang="en-US" sz="1400" b="0" spc="-110" dirty="0" smtClean="0">
                  <a:solidFill>
                    <a:srgbClr val="002060"/>
                  </a:solidFill>
                  <a:effectLst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시스템 개발 환경</a:t>
              </a:r>
              <a:endParaRPr lang="ko-KR" altLang="en-US" sz="1400" b="0" spc="-110" dirty="0">
                <a:solidFill>
                  <a:srgbClr val="00206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pic>
        <p:nvPicPr>
          <p:cNvPr id="1026" name="Picture 2" descr="C:\Users\최선호\Desktop\개발환경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525" y="410663"/>
            <a:ext cx="7510950" cy="644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513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타원 51"/>
          <p:cNvSpPr/>
          <p:nvPr/>
        </p:nvSpPr>
        <p:spPr>
          <a:xfrm>
            <a:off x="3654342" y="3949916"/>
            <a:ext cx="2275205" cy="2275205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3519143" y="1033879"/>
            <a:ext cx="2014398" cy="201439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/>
          <p:cNvGrpSpPr/>
          <p:nvPr/>
        </p:nvGrpSpPr>
        <p:grpSpPr>
          <a:xfrm>
            <a:off x="0" y="-26182"/>
            <a:ext cx="12680042" cy="400110"/>
            <a:chOff x="0" y="-26182"/>
            <a:chExt cx="12680042" cy="400110"/>
          </a:xfrm>
        </p:grpSpPr>
        <p:sp>
          <p:nvSpPr>
            <p:cNvPr id="32" name="직사각형 31"/>
            <p:cNvSpPr/>
            <p:nvPr/>
          </p:nvSpPr>
          <p:spPr>
            <a:xfrm>
              <a:off x="0" y="-6827"/>
              <a:ext cx="12192000" cy="36140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05972" y="-26182"/>
              <a:ext cx="47320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05</a:t>
              </a:r>
              <a:endParaRPr lang="ko-KR" altLang="en-US" sz="2000" b="1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34" name="평행 사변형 33"/>
            <p:cNvSpPr/>
            <p:nvPr/>
          </p:nvSpPr>
          <p:spPr>
            <a:xfrm flipV="1">
              <a:off x="572766" y="-6127"/>
              <a:ext cx="12107276" cy="360000"/>
            </a:xfrm>
            <a:prstGeom prst="parallelogram">
              <a:avLst>
                <a:gd name="adj" fmla="val 101865"/>
              </a:avLst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96292" y="19985"/>
              <a:ext cx="1075294" cy="307777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>
              <a:defPPr>
                <a:defRPr lang="en-US"/>
              </a:defPPr>
              <a:lvl1pPr>
                <a:defRPr sz="4800" b="1" spc="30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1pPr>
            </a:lstStyle>
            <a:p>
              <a:r>
                <a:rPr lang="ko-KR" altLang="en-US" sz="1400" b="0" spc="-110" dirty="0" smtClean="0">
                  <a:solidFill>
                    <a:srgbClr val="002060"/>
                  </a:solidFill>
                  <a:effectLst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전체 시스템 구조</a:t>
              </a:r>
              <a:endParaRPr lang="ko-KR" altLang="en-US" sz="1400" b="0" spc="-110" dirty="0">
                <a:solidFill>
                  <a:srgbClr val="00206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pic>
        <p:nvPicPr>
          <p:cNvPr id="1026" name="Picture 2" descr="C:\Users\최선호\Downloads\pho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715" y="877584"/>
            <a:ext cx="1169253" cy="2326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그림 39" descr="Network Storage Server: VIA NSD7800 (angle view)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101" y="1979432"/>
            <a:ext cx="1620027" cy="2523406"/>
          </a:xfrm>
          <a:prstGeom prst="rect">
            <a:avLst/>
          </a:prstGeom>
        </p:spPr>
      </p:pic>
      <p:pic>
        <p:nvPicPr>
          <p:cNvPr id="1027" name="Picture 3" descr="C:\Users\최선호\Desktop\도그메이트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513" y="4267713"/>
            <a:ext cx="2914861" cy="163960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오른쪽 화살표 5"/>
          <p:cNvSpPr/>
          <p:nvPr/>
        </p:nvSpPr>
        <p:spPr>
          <a:xfrm rot="844872">
            <a:off x="5697171" y="2098392"/>
            <a:ext cx="1955069" cy="166172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오른쪽 화살표 44"/>
          <p:cNvSpPr/>
          <p:nvPr/>
        </p:nvSpPr>
        <p:spPr>
          <a:xfrm rot="11626264">
            <a:off x="5682999" y="2336639"/>
            <a:ext cx="1955069" cy="166172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오른쪽 화살표 45"/>
          <p:cNvSpPr/>
          <p:nvPr/>
        </p:nvSpPr>
        <p:spPr>
          <a:xfrm rot="20021233">
            <a:off x="6350118" y="4050703"/>
            <a:ext cx="1318212" cy="168594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오른쪽 화살표 46"/>
          <p:cNvSpPr/>
          <p:nvPr/>
        </p:nvSpPr>
        <p:spPr>
          <a:xfrm rot="9202625">
            <a:off x="6335482" y="4287863"/>
            <a:ext cx="1318212" cy="168594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C:\Users\최선호\Downloads\Peopl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33" y="2545617"/>
            <a:ext cx="384356" cy="98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오른쪽 화살표 55"/>
          <p:cNvSpPr/>
          <p:nvPr/>
        </p:nvSpPr>
        <p:spPr>
          <a:xfrm rot="844872">
            <a:off x="1817677" y="3995401"/>
            <a:ext cx="1300543" cy="173243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오른쪽 화살표 56"/>
          <p:cNvSpPr/>
          <p:nvPr/>
        </p:nvSpPr>
        <p:spPr>
          <a:xfrm rot="11626264">
            <a:off x="1802756" y="4236761"/>
            <a:ext cx="1300545" cy="173244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오른쪽 화살표 57"/>
          <p:cNvSpPr/>
          <p:nvPr/>
        </p:nvSpPr>
        <p:spPr>
          <a:xfrm rot="20526843">
            <a:off x="1758114" y="2312961"/>
            <a:ext cx="1618590" cy="174983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오른쪽 화살표 58"/>
          <p:cNvSpPr/>
          <p:nvPr/>
        </p:nvSpPr>
        <p:spPr>
          <a:xfrm rot="9708235">
            <a:off x="1744461" y="2552180"/>
            <a:ext cx="1618590" cy="174983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8882" y="4362253"/>
            <a:ext cx="85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Users</a:t>
            </a:r>
            <a:endParaRPr lang="ko-KR" altLang="en-US" sz="20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2453028" y="5525090"/>
            <a:ext cx="738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Web</a:t>
            </a:r>
            <a:endParaRPr lang="ko-KR" altLang="en-US" sz="20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2453028" y="877584"/>
            <a:ext cx="117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Android</a:t>
            </a:r>
            <a:endParaRPr lang="ko-KR" altLang="en-US" sz="20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8202016" y="4572215"/>
            <a:ext cx="960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Server</a:t>
            </a:r>
            <a:endParaRPr lang="ko-KR" altLang="en-US" sz="2000" b="1" dirty="0"/>
          </a:p>
        </p:txBody>
      </p:sp>
      <p:pic>
        <p:nvPicPr>
          <p:cNvPr id="64" name="Picture 4" descr="C:\Users\최선호\Downloads\Peopl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976" y="2545616"/>
            <a:ext cx="384356" cy="98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4" descr="C:\Users\최선호\Downloads\Peopl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99" y="3304471"/>
            <a:ext cx="384356" cy="98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C:\Users\최선호\Desktop\Database-300x30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472" y="2473770"/>
            <a:ext cx="1476146" cy="1476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10353108" y="4067658"/>
            <a:ext cx="1489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MySQL DB</a:t>
            </a:r>
            <a:endParaRPr lang="ko-KR" altLang="en-US" sz="2000" b="1" dirty="0"/>
          </a:p>
        </p:txBody>
      </p:sp>
      <p:sp>
        <p:nvSpPr>
          <p:cNvPr id="36" name="오른쪽 화살표 35"/>
          <p:cNvSpPr/>
          <p:nvPr/>
        </p:nvSpPr>
        <p:spPr>
          <a:xfrm rot="10800000">
            <a:off x="9524121" y="3019724"/>
            <a:ext cx="648805" cy="161522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오른쪽 화살표 36"/>
          <p:cNvSpPr/>
          <p:nvPr/>
        </p:nvSpPr>
        <p:spPr>
          <a:xfrm>
            <a:off x="9580340" y="3241135"/>
            <a:ext cx="648805" cy="161522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14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40,5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40,5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40,5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40,5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5195</TotalTime>
  <Words>887</Words>
  <Application>Microsoft Office PowerPoint</Application>
  <PresentationFormat>사용자 지정</PresentationFormat>
  <Paragraphs>353</Paragraphs>
  <Slides>18</Slides>
  <Notes>2</Notes>
  <HiddenSlides>1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33" baseType="lpstr">
      <vt:lpstr>굴림</vt:lpstr>
      <vt:lpstr>Arial</vt:lpstr>
      <vt:lpstr>KoPub돋움체 Medium</vt:lpstr>
      <vt:lpstr>나눔바른고딕OTF</vt:lpstr>
      <vt:lpstr>a가을소풍M</vt:lpstr>
      <vt:lpstr>-윤고딕320</vt:lpstr>
      <vt:lpstr>Segoe UI</vt:lpstr>
      <vt:lpstr>Wingdings</vt:lpstr>
      <vt:lpstr>KoPub돋움체 Bold</vt:lpstr>
      <vt:lpstr>함초롬바탕</vt:lpstr>
      <vt:lpstr>BigNoodleTitling</vt:lpstr>
      <vt:lpstr>맑은 고딕</vt:lpstr>
      <vt:lpstr>-윤고딕330</vt:lpstr>
      <vt:lpstr>배달의민족 주아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JINUNG JEONG</dc:creator>
  <cp:lastModifiedBy>최선호</cp:lastModifiedBy>
  <cp:revision>455</cp:revision>
  <cp:lastPrinted>2016-07-10T15:16:27Z</cp:lastPrinted>
  <dcterms:created xsi:type="dcterms:W3CDTF">2016-06-07T09:38:29Z</dcterms:created>
  <dcterms:modified xsi:type="dcterms:W3CDTF">2016-10-12T09:19:05Z</dcterms:modified>
</cp:coreProperties>
</file>