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55" r:id="rId3"/>
    <p:sldId id="364" r:id="rId4"/>
    <p:sldId id="367" r:id="rId5"/>
    <p:sldId id="365" r:id="rId6"/>
    <p:sldId id="369" r:id="rId7"/>
    <p:sldId id="366" r:id="rId8"/>
    <p:sldId id="370" r:id="rId9"/>
    <p:sldId id="328" r:id="rId10"/>
  </p:sldIdLst>
  <p:sldSz cx="12192000" cy="6858000"/>
  <p:notesSz cx="6858000" cy="9144000"/>
  <p:embeddedFontLst>
    <p:embeddedFont>
      <p:font typeface="BigNoodleTitling" panose="020B0600000101010101" charset="0"/>
      <p:regular r:id="rId12"/>
      <p:italic r:id="rId13"/>
    </p:embeddedFont>
    <p:embeddedFont>
      <p:font typeface="-윤고딕330" panose="02030504000101010101" pitchFamily="18" charset="-127"/>
      <p:regular r:id="rId14"/>
    </p:embeddedFont>
    <p:embeddedFont>
      <p:font typeface="배달의민족 주아" panose="020B0600000101010101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KoPub돋움체 Bold" panose="02020603020101020101" pitchFamily="18" charset="-127"/>
      <p:regular r:id="rId18"/>
    </p:embeddedFont>
    <p:embeddedFont>
      <p:font typeface="KoPub돋움체 Medium" panose="020206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CC297086-D4FC-42C4-8128-C956879F541A}">
          <p14:sldIdLst>
            <p14:sldId id="256"/>
          </p14:sldIdLst>
        </p14:section>
        <p14:section name="본문" id="{328F198B-FD98-429D-90CF-1984C2BC948D}">
          <p14:sldIdLst>
            <p14:sldId id="355"/>
            <p14:sldId id="364"/>
            <p14:sldId id="367"/>
            <p14:sldId id="365"/>
            <p14:sldId id="369"/>
            <p14:sldId id="366"/>
            <p14:sldId id="370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230" userDrawn="1">
          <p15:clr>
            <a:srgbClr val="A4A3A4"/>
          </p15:clr>
        </p15:guide>
        <p15:guide id="6" pos="5654" userDrawn="1">
          <p15:clr>
            <a:srgbClr val="A4A3A4"/>
          </p15:clr>
        </p15:guide>
        <p15:guide id="7" pos="1118" userDrawn="1">
          <p15:clr>
            <a:srgbClr val="A4A3A4"/>
          </p15:clr>
        </p15:guide>
        <p15:guide id="8" pos="6562" userDrawn="1">
          <p15:clr>
            <a:srgbClr val="A4A3A4"/>
          </p15:clr>
        </p15:guide>
        <p15:guide id="9" orient="horz" pos="4201" userDrawn="1">
          <p15:clr>
            <a:srgbClr val="A4A3A4"/>
          </p15:clr>
        </p15:guide>
        <p15:guide id="10" orient="horz" pos="527" userDrawn="1">
          <p15:clr>
            <a:srgbClr val="A4A3A4"/>
          </p15:clr>
        </p15:guide>
        <p15:guide id="11" pos="3205" userDrawn="1">
          <p15:clr>
            <a:srgbClr val="A4A3A4"/>
          </p15:clr>
        </p15:guide>
        <p15:guide id="12" pos="4226" userDrawn="1">
          <p15:clr>
            <a:srgbClr val="A4A3A4"/>
          </p15:clr>
        </p15:guide>
        <p15:guide id="13" pos="5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99FF"/>
    <a:srgbClr val="CCCCCC"/>
    <a:srgbClr val="FF0000"/>
    <a:srgbClr val="D32F2F"/>
    <a:srgbClr val="AFE6D3"/>
    <a:srgbClr val="B09172"/>
    <a:srgbClr val="659F90"/>
    <a:srgbClr val="002060"/>
    <a:srgbClr val="756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22" y="82"/>
      </p:cViewPr>
      <p:guideLst>
        <p:guide orient="horz" pos="2523"/>
        <p:guide pos="3840"/>
        <p:guide pos="211"/>
        <p:guide pos="7469"/>
        <p:guide pos="2230"/>
        <p:guide pos="5654"/>
        <p:guide pos="1118"/>
        <p:guide pos="6562"/>
        <p:guide orient="horz" pos="4201"/>
        <p:guide orient="horz" pos="527"/>
        <p:guide pos="3205"/>
        <p:guide pos="4226"/>
        <p:guide pos="51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2C422-14D8-499D-9A11-19676B529DEC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0390F-F488-45AD-B2F3-48C626DDE7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8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390F-F488-45AD-B2F3-48C626DDE7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390F-F488-45AD-B2F3-48C626DDE7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390F-F488-45AD-B2F3-48C626DDE7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390F-F488-45AD-B2F3-48C626DDE7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390F-F488-45AD-B2F3-48C626DDE7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390F-F488-45AD-B2F3-48C626DDE7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9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1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6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9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7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9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6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7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9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ldbrms79.cafe24.com/w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ldbrms79.cafe24.com/wp/" TargetMode="Externa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7213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0"/>
            <a:ext cx="12191999" cy="707213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spc="-151" dirty="0">
              <a:ln w="12700"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BigNoodleTitling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328"/>
            <a:ext cx="5088565" cy="7066804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768148" y="3269160"/>
            <a:ext cx="3552271" cy="300942"/>
          </a:xfrm>
          <a:prstGeom prst="rect">
            <a:avLst/>
          </a:prstGeom>
          <a:solidFill>
            <a:srgbClr val="1C1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6692" y="1592166"/>
            <a:ext cx="4275184" cy="3321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100" dirty="0">
                <a:solidFill>
                  <a:srgbClr val="1C1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NoodleTitling" panose="02000708030402040100" pitchFamily="2" charset="0"/>
                <a:ea typeface="배달의민족 주아" panose="02020603020101020101" pitchFamily="18" charset="-127"/>
              </a:rPr>
              <a:t>Matching service </a:t>
            </a:r>
          </a:p>
          <a:p>
            <a:pPr algn="ctr"/>
            <a:r>
              <a:rPr lang="en-US" altLang="ko-KR" sz="3600" spc="100" dirty="0">
                <a:solidFill>
                  <a:srgbClr val="1C1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NoodleTitling" panose="02000708030402040100" pitchFamily="2" charset="0"/>
                <a:ea typeface="배달의민족 주아" panose="02020603020101020101" pitchFamily="18" charset="-127"/>
              </a:rPr>
              <a:t>between </a:t>
            </a:r>
          </a:p>
          <a:p>
            <a:pPr algn="ctr"/>
            <a:r>
              <a:rPr lang="en-US" altLang="ko-KR" sz="3600" spc="100" dirty="0">
                <a:solidFill>
                  <a:srgbClr val="1C1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NoodleTitling" panose="02000708030402040100" pitchFamily="2" charset="0"/>
                <a:ea typeface="배달의민족 주아" panose="02020603020101020101" pitchFamily="18" charset="-127"/>
              </a:rPr>
              <a:t>Pet-Sitter and Pet-Mom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가정집을 활용한 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반려견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위탁 서비스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05460" y="4164423"/>
            <a:ext cx="2403419" cy="1069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201020357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채병훈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201122830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이유근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201120978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최선호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95" y="6142359"/>
            <a:ext cx="1520955" cy="3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각형 21"/>
          <p:cNvSpPr/>
          <p:nvPr/>
        </p:nvSpPr>
        <p:spPr>
          <a:xfrm>
            <a:off x="334963" y="551188"/>
            <a:ext cx="11522074" cy="434109"/>
          </a:xfrm>
          <a:prstGeom prst="homePlate">
            <a:avLst>
              <a:gd name="adj" fmla="val 0"/>
            </a:avLst>
          </a:prstGeom>
          <a:solidFill>
            <a:srgbClr val="756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Preinds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</a:t>
            </a:r>
            <a:r>
              <a:rPr lang="en-US" altLang="ko-KR" sz="16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(Pet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키우는 사람들을 위한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O2O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74" name="직사각형 73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6" name="평행 사변형 25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6292" y="19985"/>
              <a:ext cx="1099981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개요</a:t>
              </a:r>
              <a:r>
                <a:rPr lang="en-US" altLang="ko-KR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- </a:t>
              </a:r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개발 내용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260532" y="2135063"/>
            <a:ext cx="566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가정집을 활용한</a:t>
            </a:r>
            <a:r>
              <a:rPr lang="en-US" altLang="ko-KR" sz="2400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400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위탁 중개 플랫폼</a:t>
            </a:r>
          </a:p>
        </p:txBody>
      </p:sp>
      <p:sp>
        <p:nvSpPr>
          <p:cNvPr id="68" name="타원 67"/>
          <p:cNvSpPr/>
          <p:nvPr/>
        </p:nvSpPr>
        <p:spPr>
          <a:xfrm>
            <a:off x="321052" y="2558501"/>
            <a:ext cx="2120642" cy="212064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60903" y="2562677"/>
            <a:ext cx="1880791" cy="1329062"/>
            <a:chOff x="1146244" y="1350240"/>
            <a:chExt cx="1880791" cy="1329062"/>
          </a:xfrm>
        </p:grpSpPr>
        <p:pic>
          <p:nvPicPr>
            <p:cNvPr id="71" name="Picture 15" descr="C:\Users\ATIV PC\Desktop\Buisiness\Friendog\아이콘\mom-and-baby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244" y="1350240"/>
              <a:ext cx="1880791" cy="1329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6" descr="C:\Users\ATIV PC\Desktop\Buisiness\Friendog\아이콘\do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935" y="2063115"/>
              <a:ext cx="835704" cy="590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TextBox 74"/>
          <p:cNvSpPr txBox="1"/>
          <p:nvPr/>
        </p:nvSpPr>
        <p:spPr>
          <a:xfrm>
            <a:off x="321053" y="3832793"/>
            <a:ext cx="212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출장 다녀오는 동안 </a:t>
            </a:r>
            <a:endParaRPr lang="en-US" altLang="ko-KR" sz="12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우리 강아지를 잘 돌봐줄 </a:t>
            </a:r>
            <a:endParaRPr lang="en-US" altLang="ko-KR" sz="12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펫시터를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찾아볼까</a:t>
            </a:r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?”</a:t>
            </a:r>
          </a:p>
        </p:txBody>
      </p:sp>
      <p:sp>
        <p:nvSpPr>
          <p:cNvPr id="76" name="타원 75"/>
          <p:cNvSpPr/>
          <p:nvPr/>
        </p:nvSpPr>
        <p:spPr>
          <a:xfrm>
            <a:off x="9672114" y="2558501"/>
            <a:ext cx="2120642" cy="212064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8" name="Picture 17" descr="C:\Users\ATIV PC\Desktop\Buisiness\Friendog\아이콘\me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09" y="2557521"/>
            <a:ext cx="1880791" cy="132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9700583" y="3832793"/>
            <a:ext cx="212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애견관리사 자격증을 </a:t>
            </a:r>
            <a:endParaRPr lang="en-US" altLang="ko-KR" sz="12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보유한 </a:t>
            </a:r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경력의 </a:t>
            </a:r>
            <a:endParaRPr lang="en-US" altLang="ko-KR" sz="12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펫시터랍니다</a:t>
            </a:r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!(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강남</a:t>
            </a:r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)”</a:t>
            </a:r>
          </a:p>
        </p:txBody>
      </p:sp>
      <p:cxnSp>
        <p:nvCxnSpPr>
          <p:cNvPr id="86" name="꺾인 연결선 85"/>
          <p:cNvCxnSpPr>
            <a:stCxn id="76" idx="4"/>
          </p:cNvCxnSpPr>
          <p:nvPr/>
        </p:nvCxnSpPr>
        <p:spPr>
          <a:xfrm rot="5400000" flipH="1">
            <a:off x="9096337" y="3043045"/>
            <a:ext cx="121080" cy="3151116"/>
          </a:xfrm>
          <a:prstGeom prst="bentConnector4">
            <a:avLst>
              <a:gd name="adj1" fmla="val -188801"/>
              <a:gd name="adj2" fmla="val 6682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68" idx="4"/>
          </p:cNvCxnSpPr>
          <p:nvPr/>
        </p:nvCxnSpPr>
        <p:spPr>
          <a:xfrm rot="5400000" flipH="1" flipV="1">
            <a:off x="2893222" y="3046216"/>
            <a:ext cx="121078" cy="3144776"/>
          </a:xfrm>
          <a:prstGeom prst="bentConnector4">
            <a:avLst>
              <a:gd name="adj1" fmla="val -188804"/>
              <a:gd name="adj2" fmla="val 66858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462003" y="3821810"/>
            <a:ext cx="178286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위치별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특성별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펫시터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반려견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돌보미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검색 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및 서비스 신청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(GPS 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기반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62083" y="4110350"/>
            <a:ext cx="17620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반려동물 돌봄 서비스 제공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37029" y="2126500"/>
            <a:ext cx="128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PetMom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088091" y="2126500"/>
            <a:ext cx="128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PetSitter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732" y="3891739"/>
            <a:ext cx="2548545" cy="62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44220" y="687782"/>
            <a:ext cx="11619284" cy="3118140"/>
            <a:chOff x="222760" y="382869"/>
            <a:chExt cx="11619284" cy="2834672"/>
          </a:xfrm>
        </p:grpSpPr>
        <p:sp>
          <p:nvSpPr>
            <p:cNvPr id="50" name="직사각형 49"/>
            <p:cNvSpPr/>
            <p:nvPr/>
          </p:nvSpPr>
          <p:spPr>
            <a:xfrm>
              <a:off x="222760" y="991272"/>
              <a:ext cx="11619284" cy="2226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2760" y="382869"/>
              <a:ext cx="6009114" cy="39575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User </a:t>
              </a:r>
              <a:r>
                <a:rPr lang="ko-KR" altLang="en-US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각각</a:t>
              </a:r>
              <a:r>
                <a:rPr lang="ko-KR" altLang="en-US" sz="200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의</a:t>
              </a:r>
              <a:r>
                <a:rPr lang="ko-KR" altLang="en-US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선호도 판단 </a:t>
              </a:r>
              <a:r>
                <a:rPr lang="en-US" altLang="ko-KR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: Machine </a:t>
              </a:r>
              <a:r>
                <a:rPr lang="en-US" altLang="ko-KR" sz="2000" dirty="0" err="1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Learing</a:t>
              </a:r>
              <a:endParaRPr lang="ko-KR" altLang="en-US" sz="200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flipV="1">
            <a:off x="289590" y="4280136"/>
            <a:ext cx="11528544" cy="50291"/>
            <a:chOff x="328494" y="3104778"/>
            <a:chExt cx="11528544" cy="233421"/>
          </a:xfrm>
          <a:solidFill>
            <a:srgbClr val="C00000"/>
          </a:solidFill>
        </p:grpSpPr>
        <p:cxnSp>
          <p:nvCxnSpPr>
            <p:cNvPr id="3" name="직선 연결선 2"/>
            <p:cNvCxnSpPr/>
            <p:nvPr/>
          </p:nvCxnSpPr>
          <p:spPr>
            <a:xfrm>
              <a:off x="328494" y="3104779"/>
              <a:ext cx="11528544" cy="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이등변 삼각형 4"/>
            <p:cNvSpPr/>
            <p:nvPr/>
          </p:nvSpPr>
          <p:spPr>
            <a:xfrm rot="10800000">
              <a:off x="3856957" y="3104778"/>
              <a:ext cx="4478086" cy="2334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437837" y="837472"/>
            <a:ext cx="345729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선호도에 따라 추천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다르다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!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0" y="-13482"/>
            <a:ext cx="12680042" cy="400110"/>
            <a:chOff x="0" y="-26182"/>
            <a:chExt cx="12680042" cy="400110"/>
          </a:xfrm>
        </p:grpSpPr>
        <p:sp>
          <p:nvSpPr>
            <p:cNvPr id="53" name="직사각형 52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6292" y="19985"/>
              <a:ext cx="1259768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개요 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- Data Mining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47" name="Picture 4" descr="C:\Users\최선호\Downloads\Peo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98" y="1465045"/>
            <a:ext cx="422793" cy="107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:\Users\최선호\Downloads\Peo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98" y="2560419"/>
            <a:ext cx="422793" cy="107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1321" y="1816264"/>
            <a:ext cx="920025" cy="37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User 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1321" y="2837420"/>
            <a:ext cx="920025" cy="37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User 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73442" y="1921892"/>
            <a:ext cx="842603" cy="3584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2473442" y="2740277"/>
            <a:ext cx="842603" cy="3970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4" descr="C:\Users\최선호\Desktop\Database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30" y="1808035"/>
            <a:ext cx="1486036" cy="148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직선 화살표 연결선 59"/>
          <p:cNvCxnSpPr/>
          <p:nvPr/>
        </p:nvCxnSpPr>
        <p:spPr>
          <a:xfrm flipV="1">
            <a:off x="5358635" y="1925374"/>
            <a:ext cx="962907" cy="2818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358635" y="2683894"/>
            <a:ext cx="962907" cy="3584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418787" y="1717016"/>
            <a:ext cx="4028667" cy="71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낮은 가격을 더 선호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비교적 낮은 가격의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  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PetSitter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추천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18787" y="2732542"/>
            <a:ext cx="4798605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PetSitter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와의 가까운 거리를 더 선호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비교적 가까운 거리의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PetSitter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추천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4996" y="3208058"/>
            <a:ext cx="129290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선호도 분석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8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0" y="-13482"/>
            <a:ext cx="12680042" cy="400110"/>
            <a:chOff x="0" y="-26182"/>
            <a:chExt cx="12680042" cy="400110"/>
          </a:xfrm>
        </p:grpSpPr>
        <p:sp>
          <p:nvSpPr>
            <p:cNvPr id="53" name="직사각형 52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6292" y="19985"/>
              <a:ext cx="3299108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프로젝트 진행 상황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– Burn down Chart ( Iteration 1)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1026" name="Picture 2" descr="C:\Users\최선호\Desktop\Iterati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457199"/>
            <a:ext cx="10091738" cy="631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최선호\Desktop\d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053" y="3859609"/>
            <a:ext cx="4943849" cy="277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최선호\Desktop\캡처zz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28" y="6022467"/>
            <a:ext cx="2126972" cy="51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266452" y="1678345"/>
            <a:ext cx="2028948" cy="5760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Iteration 1 –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완료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Iteration 2 –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진행 중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04729" y="4145120"/>
            <a:ext cx="1776197" cy="421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“Complete”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총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26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 40 Task)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59932" y="5929253"/>
            <a:ext cx="1497131" cy="421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Server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연동 과정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Delay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발</a:t>
            </a:r>
            <a:r>
              <a:rPr lang="ko-KR" altLang="en-US" sz="1200" b="1" dirty="0">
                <a:solidFill>
                  <a:srgbClr val="FF0000"/>
                </a:solidFill>
              </a:rPr>
              <a:t>생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0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0" y="-13482"/>
            <a:ext cx="12680042" cy="400110"/>
            <a:chOff x="0" y="-26182"/>
            <a:chExt cx="12680042" cy="400110"/>
          </a:xfrm>
        </p:grpSpPr>
        <p:sp>
          <p:nvSpPr>
            <p:cNvPr id="53" name="직사각형 52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6292" y="19985"/>
              <a:ext cx="1558760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프로젝</a:t>
              </a:r>
              <a:r>
                <a:rPr lang="ko-KR" altLang="en-US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트</a:t>
              </a:r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관리 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– </a:t>
              </a:r>
              <a:r>
                <a:rPr lang="en-US" altLang="ko-KR" sz="1400" b="0" spc="-110" dirty="0" err="1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Git</a:t>
              </a:r>
              <a:r>
                <a:rPr lang="en-US" altLang="ko-KR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Hub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1026" name="Picture 2" descr="C:\Users\최선호\Desktop\KakaoTalk_20161123_1942106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8" y="729070"/>
            <a:ext cx="10425201" cy="592637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1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0" y="-13482"/>
            <a:ext cx="12680042" cy="400110"/>
            <a:chOff x="0" y="-26182"/>
            <a:chExt cx="12680042" cy="400110"/>
          </a:xfrm>
        </p:grpSpPr>
        <p:sp>
          <p:nvSpPr>
            <p:cNvPr id="53" name="직사각형 52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6292" y="19985"/>
              <a:ext cx="1558760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프로젝</a:t>
              </a:r>
              <a:r>
                <a:rPr lang="ko-KR" altLang="en-US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트</a:t>
              </a:r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관리 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– </a:t>
              </a:r>
              <a:r>
                <a:rPr lang="en-US" altLang="ko-KR" sz="1400" b="0" spc="-110" dirty="0" err="1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Git</a:t>
              </a:r>
              <a:r>
                <a:rPr lang="en-US" altLang="ko-KR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Hub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2050" name="Picture 2" descr="C:\Users\최선호\Desktop\KakaoTalk_20161123_1952537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18" y="764332"/>
            <a:ext cx="7066737" cy="44843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최선호\Desktop\KakaoTalk_20161123_19534236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10" y="2021746"/>
            <a:ext cx="6710153" cy="449678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7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0" y="-13482"/>
            <a:ext cx="12680042" cy="400110"/>
            <a:chOff x="0" y="-26182"/>
            <a:chExt cx="12680042" cy="400110"/>
          </a:xfrm>
        </p:grpSpPr>
        <p:sp>
          <p:nvSpPr>
            <p:cNvPr id="53" name="직사각형 52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6292" y="19985"/>
              <a:ext cx="1097032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과제 관리 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– </a:t>
              </a:r>
              <a:r>
                <a:rPr lang="en-US" altLang="ko-KR" sz="1400" b="0" spc="-110" dirty="0" err="1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Trello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4099" name="Picture 3" descr="C:\Users\최선호\Desktop\KakaoTalk_20161123_2009598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5" y="809624"/>
            <a:ext cx="11511061" cy="547687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7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0" y="-13482"/>
            <a:ext cx="12680042" cy="400110"/>
            <a:chOff x="0" y="-26182"/>
            <a:chExt cx="12680042" cy="400110"/>
          </a:xfrm>
        </p:grpSpPr>
        <p:sp>
          <p:nvSpPr>
            <p:cNvPr id="53" name="직사각형 52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6292" y="19985"/>
              <a:ext cx="609141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데모 시연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3074" name="Picture 2" descr="C:\Users\최선호\Desktop\캡처1.JP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5" y="746490"/>
            <a:ext cx="6547890" cy="42855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최선호\Desktop\캡처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43" y="1969360"/>
            <a:ext cx="6796087" cy="45958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hlinkClick r:id="rId3" action="ppaction://hlinkfile"/>
          </p:cNvPr>
          <p:cNvSpPr txBox="1"/>
          <p:nvPr/>
        </p:nvSpPr>
        <p:spPr>
          <a:xfrm>
            <a:off x="996292" y="5512777"/>
            <a:ext cx="275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hlinkClick r:id="rId6"/>
              </a:rPr>
              <a:t>데모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40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7213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" y="0"/>
            <a:ext cx="12191999" cy="707213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spc="-151" dirty="0">
              <a:ln w="12700"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BigNoodleTitling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" y="0"/>
            <a:ext cx="5088565" cy="6869732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406692" y="2139599"/>
            <a:ext cx="427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100" dirty="0">
                <a:solidFill>
                  <a:srgbClr val="1C1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NoodleTitling" panose="02000708030402040100" pitchFamily="2" charset="0"/>
                <a:ea typeface="배달의민족 주아" panose="02020603020101020101" pitchFamily="18" charset="-127"/>
              </a:rPr>
              <a:t>Thank You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95" y="6142359"/>
            <a:ext cx="1520955" cy="3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187</Words>
  <Application>Microsoft Office PowerPoint</Application>
  <PresentationFormat>와이드스크린</PresentationFormat>
  <Paragraphs>57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BigNoodleTitling</vt:lpstr>
      <vt:lpstr>-윤고딕330</vt:lpstr>
      <vt:lpstr>배달의민족 주아</vt:lpstr>
      <vt:lpstr>맑은 고딕</vt:lpstr>
      <vt:lpstr>KoPub돋움체 Bold</vt:lpstr>
      <vt:lpstr>Arial</vt:lpstr>
      <vt:lpstr>KoPub돋움체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JINUNG JEONG</dc:creator>
  <cp:lastModifiedBy>Youkeun Lee</cp:lastModifiedBy>
  <cp:revision>462</cp:revision>
  <cp:lastPrinted>2016-07-10T15:16:27Z</cp:lastPrinted>
  <dcterms:created xsi:type="dcterms:W3CDTF">2016-06-07T09:38:29Z</dcterms:created>
  <dcterms:modified xsi:type="dcterms:W3CDTF">2016-11-24T01:59:43Z</dcterms:modified>
</cp:coreProperties>
</file>