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56" r:id="rId2"/>
    <p:sldId id="329" r:id="rId3"/>
    <p:sldId id="342" r:id="rId4"/>
    <p:sldId id="343" r:id="rId5"/>
    <p:sldId id="316" r:id="rId6"/>
    <p:sldId id="348" r:id="rId7"/>
    <p:sldId id="325" r:id="rId8"/>
    <p:sldId id="349" r:id="rId9"/>
    <p:sldId id="328" r:id="rId10"/>
  </p:sldIdLst>
  <p:sldSz cx="12192000" cy="6858000"/>
  <p:notesSz cx="6858000" cy="9144000"/>
  <p:embeddedFontLst>
    <p:embeddedFont>
      <p:font typeface="BigNoodleTitling" panose="020B0600000101010101" charset="0"/>
      <p:regular r:id="rId12"/>
      <p:italic r:id="rId13"/>
    </p:embeddedFont>
    <p:embeddedFont>
      <p:font typeface="KoPub돋움체 Medium" panose="02020603020101020101" pitchFamily="18" charset="-127"/>
      <p:regular r:id="rId14"/>
    </p:embeddedFont>
    <p:embeddedFont>
      <p:font typeface="배달의민족 주아" panose="020B0600000101010101" charset="-127"/>
      <p:regular r:id="rId15"/>
    </p:embeddedFont>
    <p:embeddedFont>
      <p:font typeface="맑은 고딕" panose="020B0503020000020004" pitchFamily="50" charset="-127"/>
      <p:regular r:id="rId16"/>
      <p:bold r:id="rId17"/>
    </p:embeddedFont>
    <p:embeddedFont>
      <p:font typeface="KoPub돋움체 Bold" panose="02020603020101020101" pitchFamily="18" charset="-127"/>
      <p:regular r:id="rId18"/>
    </p:embeddedFont>
    <p:embeddedFont>
      <p:font typeface="-윤고딕330" panose="02030504000101010101" pitchFamily="18" charset="-127"/>
      <p:regular r:id="rId19"/>
    </p:embeddedFont>
    <p:embeddedFont>
      <p:font typeface="-윤고딕320" panose="02030504000101010101" pitchFamily="18" charset="-127"/>
      <p:regular r:id="rId2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표지 및 목차" id="{CC297086-D4FC-42C4-8128-C956879F541A}">
          <p14:sldIdLst>
            <p14:sldId id="256"/>
          </p14:sldIdLst>
        </p14:section>
        <p14:section name="본문" id="{328F198B-FD98-429D-90CF-1984C2BC948D}">
          <p14:sldIdLst>
            <p14:sldId id="329"/>
            <p14:sldId id="342"/>
            <p14:sldId id="343"/>
            <p14:sldId id="316"/>
            <p14:sldId id="348"/>
            <p14:sldId id="325"/>
            <p14:sldId id="349"/>
            <p14:sldId id="32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523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11" userDrawn="1">
          <p15:clr>
            <a:srgbClr val="A4A3A4"/>
          </p15:clr>
        </p15:guide>
        <p15:guide id="4" pos="7469" userDrawn="1">
          <p15:clr>
            <a:srgbClr val="A4A3A4"/>
          </p15:clr>
        </p15:guide>
        <p15:guide id="5" pos="2230" userDrawn="1">
          <p15:clr>
            <a:srgbClr val="A4A3A4"/>
          </p15:clr>
        </p15:guide>
        <p15:guide id="6" pos="5654" userDrawn="1">
          <p15:clr>
            <a:srgbClr val="A4A3A4"/>
          </p15:clr>
        </p15:guide>
        <p15:guide id="7" pos="1118" userDrawn="1">
          <p15:clr>
            <a:srgbClr val="A4A3A4"/>
          </p15:clr>
        </p15:guide>
        <p15:guide id="8" pos="6562" userDrawn="1">
          <p15:clr>
            <a:srgbClr val="A4A3A4"/>
          </p15:clr>
        </p15:guide>
        <p15:guide id="9" orient="horz" pos="4201" userDrawn="1">
          <p15:clr>
            <a:srgbClr val="A4A3A4"/>
          </p15:clr>
        </p15:guide>
        <p15:guide id="10" orient="horz" pos="527" userDrawn="1">
          <p15:clr>
            <a:srgbClr val="A4A3A4"/>
          </p15:clr>
        </p15:guide>
        <p15:guide id="11" pos="3205" userDrawn="1">
          <p15:clr>
            <a:srgbClr val="A4A3A4"/>
          </p15:clr>
        </p15:guide>
        <p15:guide id="12" pos="4226" userDrawn="1">
          <p15:clr>
            <a:srgbClr val="A4A3A4"/>
          </p15:clr>
        </p15:guide>
        <p15:guide id="13" pos="517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FF"/>
    <a:srgbClr val="CCCCCC"/>
    <a:srgbClr val="FF0000"/>
    <a:srgbClr val="D32F2F"/>
    <a:srgbClr val="AFE6D3"/>
    <a:srgbClr val="BFBFBF"/>
    <a:srgbClr val="B09172"/>
    <a:srgbClr val="659F90"/>
    <a:srgbClr val="002060"/>
    <a:srgbClr val="756E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15" autoAdjust="0"/>
    <p:restoredTop sz="94660"/>
  </p:normalViewPr>
  <p:slideViewPr>
    <p:cSldViewPr snapToGrid="0" showGuides="1">
      <p:cViewPr varScale="1">
        <p:scale>
          <a:sx n="87" d="100"/>
          <a:sy n="87" d="100"/>
        </p:scale>
        <p:origin x="422" y="86"/>
      </p:cViewPr>
      <p:guideLst>
        <p:guide orient="horz" pos="2523"/>
        <p:guide pos="3840"/>
        <p:guide pos="211"/>
        <p:guide pos="7469"/>
        <p:guide pos="2230"/>
        <p:guide pos="5654"/>
        <p:guide pos="1118"/>
        <p:guide pos="6562"/>
        <p:guide orient="horz" pos="4201"/>
        <p:guide orient="horz" pos="527"/>
        <p:guide pos="3205"/>
        <p:guide pos="4226"/>
        <p:guide pos="517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ln w="28575" cap="rnd">
              <a:solidFill>
                <a:srgbClr val="756E5C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Pt>
            <c:idx val="0"/>
            <c:marker>
              <c:spPr>
                <a:solidFill>
                  <a:schemeClr val="accent4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6E44-49B2-8B3A-BF343E226665}"/>
              </c:ext>
            </c:extLst>
          </c:dPt>
          <c:dPt>
            <c:idx val="1"/>
            <c:marker>
              <c:spPr>
                <a:solidFill>
                  <a:schemeClr val="accent4"/>
                </a:solidFill>
                <a:ln w="9525">
                  <a:noFill/>
                </a:ln>
                <a:effectLst/>
              </c:spPr>
            </c:marker>
            <c:bubble3D val="0"/>
            <c:spPr>
              <a:ln w="12700" cap="rnd">
                <a:solidFill>
                  <a:srgbClr val="756E5C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2-6E44-49B2-8B3A-BF343E226665}"/>
              </c:ext>
            </c:extLst>
          </c:dPt>
          <c:dPt>
            <c:idx val="2"/>
            <c:marker>
              <c:spPr>
                <a:solidFill>
                  <a:schemeClr val="accent4"/>
                </a:solidFill>
                <a:ln w="9525">
                  <a:noFill/>
                </a:ln>
                <a:effectLst/>
              </c:spPr>
            </c:marker>
            <c:bubble3D val="0"/>
            <c:spPr>
              <a:ln w="12700" cap="rnd">
                <a:solidFill>
                  <a:srgbClr val="756E5C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4-6E44-49B2-8B3A-BF343E226665}"/>
              </c:ext>
            </c:extLst>
          </c:dPt>
          <c:cat>
            <c:numRef>
              <c:f>Sheet1!$A$2:$A$4</c:f>
              <c:numCache>
                <c:formatCode>General</c:formatCode>
                <c:ptCount val="3"/>
                <c:pt idx="0">
                  <c:v>2010</c:v>
                </c:pt>
                <c:pt idx="1">
                  <c:v>2012</c:v>
                </c:pt>
                <c:pt idx="2">
                  <c:v>2015</c:v>
                </c:pt>
              </c:numCache>
            </c:numRef>
          </c:cat>
          <c:val>
            <c:numRef>
              <c:f>Sheet1!$B$2:$B$4</c:f>
              <c:numCache>
                <c:formatCode>General</c:formatCode>
                <c:ptCount val="3"/>
                <c:pt idx="0">
                  <c:v>17.399999999999999</c:v>
                </c:pt>
                <c:pt idx="1">
                  <c:v>17.899999999999999</c:v>
                </c:pt>
                <c:pt idx="2">
                  <c:v>21.8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6E44-49B2-8B3A-BF343E2266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6627840"/>
        <c:axId val="126662144"/>
      </c:lineChart>
      <c:catAx>
        <c:axId val="1266278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defRPr>
            </a:pPr>
            <a:endParaRPr lang="ko-KR"/>
          </a:p>
        </c:txPr>
        <c:crossAx val="126662144"/>
        <c:crosses val="autoZero"/>
        <c:auto val="1"/>
        <c:lblAlgn val="ctr"/>
        <c:lblOffset val="100"/>
        <c:noMultiLvlLbl val="0"/>
      </c:catAx>
      <c:valAx>
        <c:axId val="126662144"/>
        <c:scaling>
          <c:orientation val="minMax"/>
          <c:max val="25"/>
          <c:min val="15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defRPr>
            </a:pPr>
            <a:endParaRPr lang="ko-KR"/>
          </a:p>
        </c:txPr>
        <c:crossAx val="126627840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295443072025002"/>
          <c:y val="4.6505698865408812E-2"/>
          <c:w val="0.8102473763532787"/>
          <c:h val="0.8330472356538626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ln w="28575" cap="rnd">
              <a:solidFill>
                <a:srgbClr val="756E5C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Pt>
            <c:idx val="0"/>
            <c:marker>
              <c:spPr>
                <a:solidFill>
                  <a:schemeClr val="accent4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2E84-446A-A675-377AA2FD349F}"/>
              </c:ext>
            </c:extLst>
          </c:dPt>
          <c:dPt>
            <c:idx val="1"/>
            <c:marker>
              <c:spPr>
                <a:solidFill>
                  <a:schemeClr val="accent4"/>
                </a:solidFill>
                <a:ln w="9525">
                  <a:noFill/>
                </a:ln>
                <a:effectLst/>
              </c:spPr>
            </c:marker>
            <c:bubble3D val="0"/>
            <c:spPr>
              <a:ln w="12700" cap="rnd">
                <a:solidFill>
                  <a:srgbClr val="756E5C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2-2E84-446A-A675-377AA2FD349F}"/>
              </c:ext>
            </c:extLst>
          </c:dPt>
          <c:dPt>
            <c:idx val="2"/>
            <c:marker>
              <c:spPr>
                <a:solidFill>
                  <a:schemeClr val="accent4"/>
                </a:solidFill>
                <a:ln w="9525">
                  <a:noFill/>
                </a:ln>
                <a:effectLst/>
              </c:spPr>
            </c:marker>
            <c:bubble3D val="0"/>
            <c:spPr>
              <a:ln w="12700" cap="rnd">
                <a:solidFill>
                  <a:srgbClr val="756E5C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4-2E84-446A-A675-377AA2FD349F}"/>
              </c:ext>
            </c:extLst>
          </c:dPt>
          <c:cat>
            <c:numRef>
              <c:f>Sheet1!$A$2:$A$4</c:f>
              <c:numCache>
                <c:formatCode>General</c:formatCode>
                <c:ptCount val="3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</c:numCache>
            </c:numRef>
          </c:cat>
          <c:val>
            <c:numRef>
              <c:f>Sheet1!$B$2:$B$4</c:f>
              <c:numCache>
                <c:formatCode>#,##0</c:formatCode>
                <c:ptCount val="3"/>
                <c:pt idx="0">
                  <c:v>7493</c:v>
                </c:pt>
                <c:pt idx="1">
                  <c:v>10990</c:v>
                </c:pt>
                <c:pt idx="2">
                  <c:v>21068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2E84-446A-A675-377AA2FD349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7060224"/>
        <c:axId val="147061760"/>
      </c:lineChart>
      <c:catAx>
        <c:axId val="1470602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defRPr>
            </a:pPr>
            <a:endParaRPr lang="ko-KR"/>
          </a:p>
        </c:txPr>
        <c:crossAx val="147061760"/>
        <c:crosses val="autoZero"/>
        <c:auto val="1"/>
        <c:lblAlgn val="ctr"/>
        <c:lblOffset val="100"/>
        <c:noMultiLvlLbl val="0"/>
      </c:catAx>
      <c:valAx>
        <c:axId val="147061760"/>
        <c:scaling>
          <c:orientation val="minMax"/>
          <c:max val="25000"/>
          <c:min val="500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defRPr>
            </a:pPr>
            <a:endParaRPr lang="ko-KR"/>
          </a:p>
        </c:txPr>
        <c:crossAx val="147060224"/>
        <c:crosses val="autoZero"/>
        <c:crossBetween val="between"/>
        <c:majorUnit val="1000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ln w="28575" cap="rnd">
              <a:solidFill>
                <a:srgbClr val="756E5C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Pt>
            <c:idx val="0"/>
            <c:marker>
              <c:spPr>
                <a:solidFill>
                  <a:schemeClr val="accent4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BAF1-47F9-B40C-DB2F73F4EF57}"/>
              </c:ext>
            </c:extLst>
          </c:dPt>
          <c:dPt>
            <c:idx val="1"/>
            <c:marker>
              <c:spPr>
                <a:solidFill>
                  <a:schemeClr val="accent4"/>
                </a:solidFill>
                <a:ln w="9525">
                  <a:noFill/>
                </a:ln>
                <a:effectLst/>
              </c:spPr>
            </c:marker>
            <c:bubble3D val="0"/>
            <c:spPr>
              <a:ln w="12700" cap="rnd">
                <a:solidFill>
                  <a:srgbClr val="756E5C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2-BAF1-47F9-B40C-DB2F73F4EF57}"/>
              </c:ext>
            </c:extLst>
          </c:dPt>
          <c:dPt>
            <c:idx val="2"/>
            <c:marker>
              <c:spPr>
                <a:solidFill>
                  <a:schemeClr val="accent4"/>
                </a:solidFill>
                <a:ln w="9525">
                  <a:noFill/>
                </a:ln>
                <a:effectLst/>
              </c:spPr>
            </c:marker>
            <c:bubble3D val="0"/>
            <c:spPr>
              <a:ln w="12700" cap="rnd">
                <a:solidFill>
                  <a:srgbClr val="756E5C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4-BAF1-47F9-B40C-DB2F73F4EF57}"/>
              </c:ext>
            </c:extLst>
          </c:dPt>
          <c:cat>
            <c:numRef>
              <c:f>Sheet1!$A$2:$A$4</c:f>
              <c:numCache>
                <c:formatCode>General</c:formatCode>
                <c:ptCount val="3"/>
                <c:pt idx="0">
                  <c:v>2014</c:v>
                </c:pt>
                <c:pt idx="1">
                  <c:v>2016</c:v>
                </c:pt>
                <c:pt idx="2">
                  <c:v>2020</c:v>
                </c:pt>
              </c:numCache>
            </c:numRef>
          </c:cat>
          <c:val>
            <c:numRef>
              <c:f>Sheet1!$B$2:$B$4</c:f>
              <c:numCache>
                <c:formatCode>#,##0_ </c:formatCode>
                <c:ptCount val="3"/>
                <c:pt idx="0">
                  <c:v>14300</c:v>
                </c:pt>
                <c:pt idx="1">
                  <c:v>22900</c:v>
                </c:pt>
                <c:pt idx="2">
                  <c:v>58100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BAF1-47F9-B40C-DB2F73F4EF5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8572288"/>
        <c:axId val="180019968"/>
      </c:lineChart>
      <c:catAx>
        <c:axId val="1785722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defRPr>
            </a:pPr>
            <a:endParaRPr lang="ko-KR"/>
          </a:p>
        </c:txPr>
        <c:crossAx val="180019968"/>
        <c:crosses val="autoZero"/>
        <c:auto val="1"/>
        <c:lblAlgn val="ctr"/>
        <c:lblOffset val="100"/>
        <c:noMultiLvlLbl val="0"/>
      </c:catAx>
      <c:valAx>
        <c:axId val="180019968"/>
        <c:scaling>
          <c:orientation val="minMax"/>
          <c:max val="60000"/>
          <c:min val="1000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#,##0_ 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defRPr>
            </a:pPr>
            <a:endParaRPr lang="ko-KR"/>
          </a:p>
        </c:txPr>
        <c:crossAx val="178572288"/>
        <c:crosses val="autoZero"/>
        <c:crossBetween val="between"/>
        <c:majorUnit val="1000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A2C422-14D8-499D-9A11-19676B529DEC}" type="datetimeFigureOut">
              <a:rPr lang="ko-KR" altLang="en-US" smtClean="0"/>
              <a:pPr/>
              <a:t>2016-09-29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30390F-F488-45AD-B2F3-48C626DDE73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0081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1B8DE-6977-482D-80AE-1A8A8F256750}" type="datetimeFigureOut">
              <a:rPr lang="ko-KR" altLang="en-US" smtClean="0"/>
              <a:pPr/>
              <a:t>2016-09-29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65F30-DFA1-485F-875C-187400B575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2190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1B8DE-6977-482D-80AE-1A8A8F256750}" type="datetimeFigureOut">
              <a:rPr lang="ko-KR" altLang="en-US" smtClean="0"/>
              <a:pPr/>
              <a:t>2016-09-29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65F30-DFA1-485F-875C-187400B575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6618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1B8DE-6977-482D-80AE-1A8A8F256750}" type="datetimeFigureOut">
              <a:rPr lang="ko-KR" altLang="en-US" smtClean="0"/>
              <a:pPr/>
              <a:t>2016-09-29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65F30-DFA1-485F-875C-187400B575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8563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1B8DE-6977-482D-80AE-1A8A8F256750}" type="datetimeFigureOut">
              <a:rPr lang="ko-KR" altLang="en-US" smtClean="0"/>
              <a:pPr/>
              <a:t>2016-09-29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65F30-DFA1-485F-875C-187400B575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6493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1B8DE-6977-482D-80AE-1A8A8F256750}" type="datetimeFigureOut">
              <a:rPr lang="ko-KR" altLang="en-US" smtClean="0"/>
              <a:pPr/>
              <a:t>2016-09-29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65F30-DFA1-485F-875C-187400B575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3479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1B8DE-6977-482D-80AE-1A8A8F256750}" type="datetimeFigureOut">
              <a:rPr lang="ko-KR" altLang="en-US" smtClean="0"/>
              <a:pPr/>
              <a:t>2016-09-29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65F30-DFA1-485F-875C-187400B575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6397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1B8DE-6977-482D-80AE-1A8A8F256750}" type="datetimeFigureOut">
              <a:rPr lang="ko-KR" altLang="en-US" smtClean="0"/>
              <a:pPr/>
              <a:t>2016-09-29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65F30-DFA1-485F-875C-187400B575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368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1B8DE-6977-482D-80AE-1A8A8F256750}" type="datetimeFigureOut">
              <a:rPr lang="ko-KR" altLang="en-US" smtClean="0"/>
              <a:pPr/>
              <a:t>2016-09-29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65F30-DFA1-485F-875C-187400B575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9040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1B8DE-6977-482D-80AE-1A8A8F256750}" type="datetimeFigureOut">
              <a:rPr lang="ko-KR" altLang="en-US" smtClean="0"/>
              <a:pPr/>
              <a:t>2016-09-29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65F30-DFA1-485F-875C-187400B575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768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1B8DE-6977-482D-80AE-1A8A8F256750}" type="datetimeFigureOut">
              <a:rPr lang="ko-KR" altLang="en-US" smtClean="0"/>
              <a:pPr/>
              <a:t>2016-09-29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65F30-DFA1-485F-875C-187400B575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0476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1B8DE-6977-482D-80AE-1A8A8F256750}" type="datetimeFigureOut">
              <a:rPr lang="ko-KR" altLang="en-US" smtClean="0"/>
              <a:pPr/>
              <a:t>2016-09-29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65F30-DFA1-485F-875C-187400B575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492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41B8DE-6977-482D-80AE-1A8A8F256750}" type="datetimeFigureOut">
              <a:rPr lang="ko-KR" altLang="en-US" smtClean="0"/>
              <a:pPr/>
              <a:t>2016-09-29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B65F30-DFA1-485F-875C-187400B575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781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microsoft.com/office/2007/relationships/hdphoto" Target="../media/hdphoto1.wdp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microsoft.com/office/2007/relationships/hdphoto" Target="../media/hdphoto2.wdp"/><Relationship Id="rId7" Type="http://schemas.microsoft.com/office/2007/relationships/hdphoto" Target="../media/hdphoto4.wdp"/><Relationship Id="rId12" Type="http://schemas.openxmlformats.org/officeDocument/2006/relationships/image" Target="../media/image3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29.png"/><Relationship Id="rId5" Type="http://schemas.microsoft.com/office/2007/relationships/hdphoto" Target="../media/hdphoto3.wdp"/><Relationship Id="rId10" Type="http://schemas.openxmlformats.org/officeDocument/2006/relationships/image" Target="../media/image28.png"/><Relationship Id="rId4" Type="http://schemas.openxmlformats.org/officeDocument/2006/relationships/image" Target="../media/image24.png"/><Relationship Id="rId9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072132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0" y="0"/>
            <a:ext cx="12191999" cy="7072132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spc="-151" dirty="0">
              <a:ln w="12700">
                <a:solidFill>
                  <a:schemeClr val="tx1">
                    <a:alpha val="0"/>
                  </a:schemeClr>
                </a:solidFill>
              </a:ln>
              <a:solidFill>
                <a:schemeClr val="tx2">
                  <a:lumMod val="75000"/>
                </a:schemeClr>
              </a:solidFill>
              <a:latin typeface="BigNoodleTitling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" y="0"/>
            <a:ext cx="5088565" cy="6869732"/>
          </a:xfrm>
          <a:prstGeom prst="rect">
            <a:avLst/>
          </a:prstGeom>
          <a:solidFill>
            <a:srgbClr val="FFFFFF">
              <a:alpha val="65000"/>
            </a:srgb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22" name="직사각형 21"/>
          <p:cNvSpPr/>
          <p:nvPr/>
        </p:nvSpPr>
        <p:spPr>
          <a:xfrm>
            <a:off x="768148" y="3269160"/>
            <a:ext cx="3552271" cy="300942"/>
          </a:xfrm>
          <a:prstGeom prst="rect">
            <a:avLst/>
          </a:prstGeom>
          <a:solidFill>
            <a:srgbClr val="1C1F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406692" y="1592166"/>
            <a:ext cx="4275184" cy="3321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100" dirty="0">
                <a:solidFill>
                  <a:srgbClr val="1C1F8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gNoodleTitling" panose="02000708030402040100" pitchFamily="2" charset="0"/>
                <a:ea typeface="배달의민족 주아" panose="02020603020101020101" pitchFamily="18" charset="-127"/>
              </a:rPr>
              <a:t>Matching service </a:t>
            </a:r>
          </a:p>
          <a:p>
            <a:pPr algn="ctr"/>
            <a:r>
              <a:rPr lang="en-US" altLang="ko-KR" sz="3600" spc="100" dirty="0">
                <a:solidFill>
                  <a:srgbClr val="1C1F8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gNoodleTitling" panose="02000708030402040100" pitchFamily="2" charset="0"/>
                <a:ea typeface="배달의민족 주아" panose="02020603020101020101" pitchFamily="18" charset="-127"/>
              </a:rPr>
              <a:t>between </a:t>
            </a:r>
          </a:p>
          <a:p>
            <a:pPr algn="ctr"/>
            <a:r>
              <a:rPr lang="en-US" altLang="ko-KR" sz="3600" spc="100" dirty="0">
                <a:solidFill>
                  <a:srgbClr val="1C1F8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gNoodleTitling" panose="02000708030402040100" pitchFamily="2" charset="0"/>
                <a:ea typeface="배달의민족 주아" panose="02020603020101020101" pitchFamily="18" charset="-127"/>
              </a:rPr>
              <a:t>Pet-Sitter and Pet-Mom</a:t>
            </a:r>
          </a:p>
          <a:p>
            <a:pPr algn="ctr"/>
            <a:r>
              <a:rPr lang="ko-KR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가정집을 활용한 </a:t>
            </a:r>
            <a:r>
              <a:rPr lang="ko-KR" alt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반려견</a:t>
            </a:r>
            <a:r>
              <a:rPr lang="ko-KR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위탁 서비스</a:t>
            </a:r>
          </a:p>
        </p:txBody>
      </p:sp>
      <p:pic>
        <p:nvPicPr>
          <p:cNvPr id="1029" name="Picture 5" descr="C:\Users\최선호\Desktop\priend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356" y="6156829"/>
            <a:ext cx="1817856" cy="430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2105460" y="4164423"/>
            <a:ext cx="2403419" cy="10691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accent1">
                    <a:lumMod val="50000"/>
                  </a:schemeClr>
                </a:solidFill>
              </a:rPr>
              <a:t>201020357 </a:t>
            </a:r>
            <a:r>
              <a:rPr lang="ko-KR" altLang="en-US" b="1" dirty="0" smtClean="0">
                <a:solidFill>
                  <a:schemeClr val="accent1">
                    <a:lumMod val="50000"/>
                  </a:schemeClr>
                </a:solidFill>
              </a:rPr>
              <a:t>채병훈</a:t>
            </a:r>
            <a:endParaRPr lang="en-US" altLang="ko-KR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en-US" altLang="ko-KR" b="1" dirty="0" smtClean="0">
                <a:solidFill>
                  <a:schemeClr val="accent1">
                    <a:lumMod val="50000"/>
                  </a:schemeClr>
                </a:solidFill>
              </a:rPr>
              <a:t>201122830 </a:t>
            </a:r>
            <a:r>
              <a:rPr lang="ko-KR" altLang="en-US" b="1" dirty="0" smtClean="0">
                <a:solidFill>
                  <a:schemeClr val="accent1">
                    <a:lumMod val="50000"/>
                  </a:schemeClr>
                </a:solidFill>
              </a:rPr>
              <a:t>이유근</a:t>
            </a:r>
            <a:endParaRPr lang="en-US" altLang="ko-KR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en-US" altLang="ko-KR" b="1" dirty="0" smtClean="0">
                <a:solidFill>
                  <a:schemeClr val="accent1">
                    <a:lumMod val="50000"/>
                  </a:schemeClr>
                </a:solidFill>
              </a:rPr>
              <a:t>201120978 </a:t>
            </a:r>
            <a:r>
              <a:rPr lang="ko-KR" altLang="en-US" b="1" dirty="0" smtClean="0">
                <a:solidFill>
                  <a:schemeClr val="accent1">
                    <a:lumMod val="50000"/>
                  </a:schemeClr>
                </a:solidFill>
              </a:rPr>
              <a:t>최선호</a:t>
            </a:r>
            <a:endParaRPr lang="en-US" altLang="ko-KR" b="1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567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Box 153"/>
          <p:cNvSpPr txBox="1"/>
          <p:nvPr/>
        </p:nvSpPr>
        <p:spPr>
          <a:xfrm>
            <a:off x="6983955" y="3976632"/>
            <a:ext cx="595036" cy="400110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150" dirty="0">
                <a:solidFill>
                  <a:srgbClr val="00206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특징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6731925" y="4395931"/>
            <a:ext cx="1748316" cy="1453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· 가정집 활용</a:t>
            </a:r>
            <a:endParaRPr lang="en-US" altLang="ko-KR" sz="1200" spc="-150" dirty="0">
              <a:solidFill>
                <a:schemeClr val="tx1">
                  <a:lumMod val="75000"/>
                  <a:lumOff val="2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· 전문성 인증</a:t>
            </a:r>
            <a:endParaRPr lang="en-US" altLang="ko-KR" sz="1200" spc="-150" dirty="0">
              <a:solidFill>
                <a:schemeClr val="tx1">
                  <a:lumMod val="75000"/>
                  <a:lumOff val="2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· 옵션 서비스 제공</a:t>
            </a:r>
            <a:endParaRPr lang="en-US" altLang="ko-KR" sz="1200" spc="-150" dirty="0">
              <a:solidFill>
                <a:schemeClr val="tx1">
                  <a:lumMod val="75000"/>
                  <a:lumOff val="2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· 인증제를 통한</a:t>
            </a:r>
            <a:r>
              <a:rPr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   </a:t>
            </a:r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가격 및 서비스 차별화</a:t>
            </a:r>
          </a:p>
        </p:txBody>
      </p:sp>
      <p:sp>
        <p:nvSpPr>
          <p:cNvPr id="162" name="TextBox 161"/>
          <p:cNvSpPr txBox="1"/>
          <p:nvPr/>
        </p:nvSpPr>
        <p:spPr>
          <a:xfrm>
            <a:off x="10919423" y="3976632"/>
            <a:ext cx="595036" cy="4001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150" dirty="0">
                <a:solidFill>
                  <a:srgbClr val="00206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특징</a:t>
            </a:r>
          </a:p>
        </p:txBody>
      </p:sp>
      <p:sp>
        <p:nvSpPr>
          <p:cNvPr id="163" name="TextBox 162"/>
          <p:cNvSpPr txBox="1"/>
          <p:nvPr/>
        </p:nvSpPr>
        <p:spPr>
          <a:xfrm>
            <a:off x="10443684" y="4510978"/>
            <a:ext cx="1748316" cy="1176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· </a:t>
            </a:r>
            <a:r>
              <a:rPr lang="ko-KR" altLang="en-US" sz="12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반려견</a:t>
            </a:r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관리 편의</a:t>
            </a:r>
            <a:endParaRPr lang="en-US" altLang="ko-KR" sz="1200" spc="-150" dirty="0">
              <a:solidFill>
                <a:schemeClr val="tx1">
                  <a:lumMod val="75000"/>
                  <a:lumOff val="2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· 소수 밀착 케어</a:t>
            </a:r>
            <a:endParaRPr lang="en-US" altLang="ko-KR" sz="1200" spc="-150" dirty="0">
              <a:solidFill>
                <a:schemeClr val="tx1">
                  <a:lumMod val="75000"/>
                  <a:lumOff val="2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· </a:t>
            </a:r>
            <a:r>
              <a:rPr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One-Stop </a:t>
            </a:r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케어 서비스</a:t>
            </a:r>
            <a:endParaRPr lang="en-US" altLang="ko-KR" sz="1200" spc="-150" dirty="0">
              <a:solidFill>
                <a:schemeClr val="tx1">
                  <a:lumMod val="75000"/>
                  <a:lumOff val="2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·</a:t>
            </a:r>
            <a:r>
              <a:rPr lang="ko-KR" altLang="en-US" sz="12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반려견</a:t>
            </a:r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DATA </a:t>
            </a:r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제공</a:t>
            </a:r>
          </a:p>
        </p:txBody>
      </p:sp>
      <p:sp>
        <p:nvSpPr>
          <p:cNvPr id="22" name="오각형 21"/>
          <p:cNvSpPr/>
          <p:nvPr/>
        </p:nvSpPr>
        <p:spPr>
          <a:xfrm>
            <a:off x="334963" y="551188"/>
            <a:ext cx="11522074" cy="434109"/>
          </a:xfrm>
          <a:prstGeom prst="homePlate">
            <a:avLst>
              <a:gd name="adj" fmla="val 0"/>
            </a:avLst>
          </a:prstGeom>
          <a:solidFill>
            <a:srgbClr val="756E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Preinds</a:t>
            </a:r>
            <a:r>
              <a:rPr lang="en-US" altLang="ko-KR" sz="1600" smtClean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O2O </a:t>
            </a:r>
            <a:r>
              <a:rPr lang="ko-KR" altLang="en-US" sz="1600" dirty="0" smtClean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서비스</a:t>
            </a:r>
            <a:endParaRPr lang="ko-KR" altLang="en-US" sz="1600" dirty="0"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0" y="-26182"/>
            <a:ext cx="12680042" cy="400110"/>
            <a:chOff x="0" y="-26182"/>
            <a:chExt cx="12680042" cy="400110"/>
          </a:xfrm>
        </p:grpSpPr>
        <p:sp>
          <p:nvSpPr>
            <p:cNvPr id="74" name="직사각형 73"/>
            <p:cNvSpPr/>
            <p:nvPr/>
          </p:nvSpPr>
          <p:spPr>
            <a:xfrm>
              <a:off x="0" y="-6827"/>
              <a:ext cx="12192000" cy="361401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105972" y="-26182"/>
              <a:ext cx="47320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0" b="1" dirty="0" smtClean="0"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01</a:t>
              </a:r>
              <a:endParaRPr lang="ko-KR" altLang="en-US" sz="2000" b="1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26" name="평행 사변형 25"/>
            <p:cNvSpPr/>
            <p:nvPr/>
          </p:nvSpPr>
          <p:spPr>
            <a:xfrm flipV="1">
              <a:off x="572766" y="-6127"/>
              <a:ext cx="12107276" cy="360000"/>
            </a:xfrm>
            <a:prstGeom prst="parallelogram">
              <a:avLst>
                <a:gd name="adj" fmla="val 101865"/>
              </a:avLst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996292" y="19985"/>
              <a:ext cx="285976" cy="307777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>
              <a:defPPr>
                <a:defRPr lang="en-US"/>
              </a:defPPr>
              <a:lvl1pPr>
                <a:defRPr sz="4800" b="1" spc="30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defRPr>
              </a:lvl1pPr>
            </a:lstStyle>
            <a:p>
              <a:r>
                <a:rPr lang="ko-KR" altLang="en-US" sz="1400" b="0" spc="-110" dirty="0" smtClean="0">
                  <a:solidFill>
                    <a:srgbClr val="002060"/>
                  </a:solidFill>
                  <a:effectLst/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개요</a:t>
              </a:r>
              <a:endParaRPr lang="ko-KR" altLang="en-US" sz="1400" b="0" spc="-110" dirty="0">
                <a:solidFill>
                  <a:srgbClr val="00206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</p:grpSp>
      <p:grpSp>
        <p:nvGrpSpPr>
          <p:cNvPr id="103" name="그룹 102"/>
          <p:cNvGrpSpPr/>
          <p:nvPr/>
        </p:nvGrpSpPr>
        <p:grpSpPr>
          <a:xfrm>
            <a:off x="7435167" y="1208198"/>
            <a:ext cx="3611761" cy="2700483"/>
            <a:chOff x="4290120" y="1276382"/>
            <a:chExt cx="3611761" cy="2700483"/>
          </a:xfrm>
        </p:grpSpPr>
        <p:grpSp>
          <p:nvGrpSpPr>
            <p:cNvPr id="104" name="그룹 103"/>
            <p:cNvGrpSpPr/>
            <p:nvPr/>
          </p:nvGrpSpPr>
          <p:grpSpPr>
            <a:xfrm>
              <a:off x="4953191" y="1888254"/>
              <a:ext cx="2285619" cy="823620"/>
              <a:chOff x="3946263" y="2458843"/>
              <a:chExt cx="2285619" cy="823620"/>
            </a:xfrm>
          </p:grpSpPr>
          <p:pic>
            <p:nvPicPr>
              <p:cNvPr id="118" name="그림 117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46263" y="2458843"/>
                <a:ext cx="823620" cy="823620"/>
              </a:xfrm>
              <a:prstGeom prst="rect">
                <a:avLst/>
              </a:prstGeom>
            </p:spPr>
          </p:pic>
          <p:sp>
            <p:nvSpPr>
              <p:cNvPr id="119" name="직사각형 118"/>
              <p:cNvSpPr/>
              <p:nvPr/>
            </p:nvSpPr>
            <p:spPr>
              <a:xfrm>
                <a:off x="4837403" y="2565954"/>
                <a:ext cx="1394479" cy="6093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ko-KR" sz="1400" spc="-1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돋움체 Medium" panose="02020603020101020101" pitchFamily="18" charset="-127"/>
                    <a:ea typeface="KoPub돋움체 Medium" panose="02020603020101020101" pitchFamily="18" charset="-127"/>
                  </a:rPr>
                  <a:t>“</a:t>
                </a:r>
                <a:r>
                  <a:rPr lang="ko-KR" altLang="en-US" sz="1400" spc="-1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돋움체 Medium" panose="02020603020101020101" pitchFamily="18" charset="-127"/>
                    <a:ea typeface="KoPub돋움체 Medium" panose="02020603020101020101" pitchFamily="18" charset="-127"/>
                  </a:rPr>
                  <a:t>믿을 수 있는 </a:t>
                </a:r>
                <a:endParaRPr lang="en-US" altLang="ko-KR" sz="14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endParaRPr>
              </a:p>
              <a:p>
                <a:pPr algn="ctr">
                  <a:lnSpc>
                    <a:spcPct val="120000"/>
                  </a:lnSpc>
                </a:pPr>
                <a:r>
                  <a:rPr lang="ko-KR" altLang="en-US" sz="1400" spc="-15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돋움체 Medium" panose="02020603020101020101" pitchFamily="18" charset="-127"/>
                    <a:ea typeface="KoPub돋움체 Medium" panose="02020603020101020101" pitchFamily="18" charset="-127"/>
                  </a:rPr>
                  <a:t>반려견</a:t>
                </a:r>
                <a:r>
                  <a:rPr lang="ko-KR" altLang="en-US" sz="1400" spc="-1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돋움체 Medium" panose="02020603020101020101" pitchFamily="18" charset="-127"/>
                    <a:ea typeface="KoPub돋움체 Medium" panose="02020603020101020101" pitchFamily="18" charset="-127"/>
                  </a:rPr>
                  <a:t> 돌봄 서비스</a:t>
                </a:r>
                <a:r>
                  <a:rPr lang="en-US" altLang="ko-KR" sz="1400" spc="-1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돋움체 Medium" panose="02020603020101020101" pitchFamily="18" charset="-127"/>
                    <a:ea typeface="KoPub돋움체 Medium" panose="02020603020101020101" pitchFamily="18" charset="-127"/>
                  </a:rPr>
                  <a:t>”</a:t>
                </a:r>
              </a:p>
            </p:txBody>
          </p:sp>
        </p:grpSp>
        <p:sp>
          <p:nvSpPr>
            <p:cNvPr id="106" name="TextBox 105"/>
            <p:cNvSpPr txBox="1"/>
            <p:nvPr/>
          </p:nvSpPr>
          <p:spPr>
            <a:xfrm>
              <a:off x="4480024" y="1276382"/>
              <a:ext cx="3231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[ Matching Platform ]</a:t>
              </a:r>
              <a:endPara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grpSp>
          <p:nvGrpSpPr>
            <p:cNvPr id="107" name="그룹 106"/>
            <p:cNvGrpSpPr/>
            <p:nvPr/>
          </p:nvGrpSpPr>
          <p:grpSpPr>
            <a:xfrm>
              <a:off x="4290120" y="2873401"/>
              <a:ext cx="3611761" cy="1103464"/>
              <a:chOff x="689292" y="2017445"/>
              <a:chExt cx="3611761" cy="1103464"/>
            </a:xfrm>
          </p:grpSpPr>
          <p:sp>
            <p:nvSpPr>
              <p:cNvPr id="115" name="타원 114"/>
              <p:cNvSpPr/>
              <p:nvPr/>
            </p:nvSpPr>
            <p:spPr>
              <a:xfrm>
                <a:off x="3197589" y="2017445"/>
                <a:ext cx="1103464" cy="1103464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PET</a:t>
                </a:r>
              </a:p>
              <a:p>
                <a:pPr algn="ctr"/>
                <a:r>
                  <a:rPr lang="en-US" altLang="ko-KR" sz="14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MOM</a:t>
                </a:r>
                <a:endParaRPr lang="ko-KR" altLang="en-US" sz="1400" dirty="0"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</p:txBody>
          </p:sp>
          <p:pic>
            <p:nvPicPr>
              <p:cNvPr id="116" name="그림 11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700000">
                <a:off x="2085668" y="2165481"/>
                <a:ext cx="819010" cy="807394"/>
              </a:xfrm>
              <a:prstGeom prst="rect">
                <a:avLst/>
              </a:prstGeom>
            </p:spPr>
          </p:pic>
          <p:sp>
            <p:nvSpPr>
              <p:cNvPr id="113" name="타원 112"/>
              <p:cNvSpPr/>
              <p:nvPr/>
            </p:nvSpPr>
            <p:spPr>
              <a:xfrm>
                <a:off x="689292" y="2017445"/>
                <a:ext cx="1103464" cy="1103464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PET</a:t>
                </a:r>
              </a:p>
              <a:p>
                <a:pPr algn="ctr"/>
                <a:r>
                  <a:rPr lang="en-US" altLang="ko-KR" sz="14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SITTER</a:t>
                </a:r>
                <a:endParaRPr lang="ko-KR" altLang="en-US" sz="1400" dirty="0"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</p:txBody>
          </p:sp>
        </p:grpSp>
      </p:grpSp>
      <p:grpSp>
        <p:nvGrpSpPr>
          <p:cNvPr id="32" name="그룹 31"/>
          <p:cNvGrpSpPr/>
          <p:nvPr/>
        </p:nvGrpSpPr>
        <p:grpSpPr>
          <a:xfrm>
            <a:off x="528743" y="1376346"/>
            <a:ext cx="5401302" cy="5218365"/>
            <a:chOff x="528743" y="1266826"/>
            <a:chExt cx="5401302" cy="5218365"/>
          </a:xfrm>
        </p:grpSpPr>
        <p:sp>
          <p:nvSpPr>
            <p:cNvPr id="5" name="직사각형 4"/>
            <p:cNvSpPr/>
            <p:nvPr/>
          </p:nvSpPr>
          <p:spPr>
            <a:xfrm>
              <a:off x="655474" y="1266826"/>
              <a:ext cx="2157029" cy="504811"/>
            </a:xfrm>
            <a:prstGeom prst="rect">
              <a:avLst/>
            </a:prstGeom>
            <a:solidFill>
              <a:srgbClr val="659F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PetMom</a:t>
              </a:r>
              <a:endParaRPr lang="en-US" altLang="ko-KR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  <a:p>
              <a:pPr algn="ctr"/>
              <a:r>
                <a:rPr lang="en-US" altLang="ko-KR" sz="11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[ </a:t>
              </a:r>
              <a:r>
                <a:rPr lang="ko-KR" altLang="en-US" sz="11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반려동물 주인 </a:t>
              </a:r>
              <a:r>
                <a:rPr lang="en-US" altLang="ko-KR" sz="11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]</a:t>
              </a:r>
              <a:endParaRPr lang="en-US" altLang="ko-KR" sz="1400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655474" y="3968750"/>
              <a:ext cx="2157029" cy="504811"/>
            </a:xfrm>
            <a:prstGeom prst="rect">
              <a:avLst/>
            </a:prstGeom>
            <a:solidFill>
              <a:srgbClr val="659F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PetSitter</a:t>
              </a:r>
              <a:endParaRPr lang="en-US" altLang="ko-KR" sz="1600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  <a:p>
              <a:pPr algn="ctr"/>
              <a:r>
                <a:rPr lang="en-US" altLang="ko-KR" sz="11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[ </a:t>
              </a:r>
              <a:r>
                <a:rPr lang="ko-KR" altLang="en-US" sz="11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반려동물 </a:t>
              </a:r>
              <a:r>
                <a:rPr lang="ko-KR" altLang="en-US" sz="1100" dirty="0" err="1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돌보미</a:t>
              </a:r>
              <a:r>
                <a:rPr lang="ko-KR" altLang="en-US" sz="11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 </a:t>
              </a:r>
              <a:r>
                <a:rPr lang="en-US" altLang="ko-KR" sz="11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]</a:t>
              </a: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637410" y="2000673"/>
              <a:ext cx="1117601" cy="975362"/>
            </a:xfrm>
            <a:prstGeom prst="roundRect">
              <a:avLst/>
            </a:prstGeom>
            <a:solidFill>
              <a:srgbClr val="91C8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28743" y="3158681"/>
              <a:ext cx="13347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출장</a:t>
              </a:r>
              <a:r>
                <a:rPr lang="en-US" altLang="ko-KR" sz="1200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, </a:t>
              </a:r>
              <a:r>
                <a:rPr lang="ko-KR" altLang="en-US" sz="1200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여행 등으로</a:t>
              </a:r>
              <a:endPara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  <a:p>
              <a:pPr algn="ctr"/>
              <a:r>
                <a:rPr lang="ko-KR" altLang="en-US" sz="1200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집을 비우는 상황</a:t>
              </a:r>
              <a:endPara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67" name="모서리가 둥근 직사각형 66"/>
            <p:cNvSpPr/>
            <p:nvPr/>
          </p:nvSpPr>
          <p:spPr>
            <a:xfrm>
              <a:off x="1992900" y="2000673"/>
              <a:ext cx="1117601" cy="975362"/>
            </a:xfrm>
            <a:prstGeom prst="roundRect">
              <a:avLst/>
            </a:prstGeom>
            <a:solidFill>
              <a:srgbClr val="91C8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70" name="모서리가 둥근 직사각형 69"/>
            <p:cNvSpPr/>
            <p:nvPr/>
          </p:nvSpPr>
          <p:spPr>
            <a:xfrm>
              <a:off x="3348391" y="2000673"/>
              <a:ext cx="1117601" cy="975362"/>
            </a:xfrm>
            <a:prstGeom prst="roundRect">
              <a:avLst/>
            </a:prstGeom>
            <a:solidFill>
              <a:srgbClr val="91C8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73" name="모서리가 둥근 직사각형 72"/>
            <p:cNvSpPr/>
            <p:nvPr/>
          </p:nvSpPr>
          <p:spPr>
            <a:xfrm>
              <a:off x="4703883" y="2000673"/>
              <a:ext cx="1117601" cy="975362"/>
            </a:xfrm>
            <a:prstGeom prst="roundRect">
              <a:avLst/>
            </a:prstGeom>
            <a:solidFill>
              <a:srgbClr val="91C8B3"/>
            </a:solidFill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77" name="모서리가 둥근 직사각형 76"/>
            <p:cNvSpPr/>
            <p:nvPr/>
          </p:nvSpPr>
          <p:spPr>
            <a:xfrm>
              <a:off x="637410" y="4652107"/>
              <a:ext cx="1117601" cy="975362"/>
            </a:xfrm>
            <a:prstGeom prst="roundRect">
              <a:avLst/>
            </a:prstGeom>
            <a:solidFill>
              <a:srgbClr val="91C8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80" name="모서리가 둥근 직사각형 79"/>
            <p:cNvSpPr/>
            <p:nvPr/>
          </p:nvSpPr>
          <p:spPr>
            <a:xfrm>
              <a:off x="1992900" y="4652107"/>
              <a:ext cx="1117601" cy="975362"/>
            </a:xfrm>
            <a:prstGeom prst="roundRect">
              <a:avLst/>
            </a:prstGeom>
            <a:solidFill>
              <a:srgbClr val="91C8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84" name="모서리가 둥근 직사각형 83"/>
            <p:cNvSpPr/>
            <p:nvPr/>
          </p:nvSpPr>
          <p:spPr>
            <a:xfrm>
              <a:off x="3348391" y="4652107"/>
              <a:ext cx="1117601" cy="975362"/>
            </a:xfrm>
            <a:prstGeom prst="roundRect">
              <a:avLst/>
            </a:prstGeom>
            <a:solidFill>
              <a:srgbClr val="91C8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89" name="모서리가 둥근 직사각형 88"/>
            <p:cNvSpPr/>
            <p:nvPr/>
          </p:nvSpPr>
          <p:spPr>
            <a:xfrm>
              <a:off x="4703883" y="4652107"/>
              <a:ext cx="1117601" cy="975362"/>
            </a:xfrm>
            <a:prstGeom prst="roundRect">
              <a:avLst/>
            </a:prstGeom>
            <a:solidFill>
              <a:srgbClr val="91C8B3"/>
            </a:solidFill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6502" y="2128354"/>
              <a:ext cx="759416" cy="720000"/>
            </a:xfrm>
            <a:prstGeom prst="rect">
              <a:avLst/>
            </a:prstGeom>
          </p:spPr>
        </p:pic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5859" y="2128354"/>
              <a:ext cx="691685" cy="720000"/>
            </a:xfrm>
            <a:prstGeom prst="rect">
              <a:avLst/>
            </a:prstGeom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75104" y="2128354"/>
              <a:ext cx="1064176" cy="720000"/>
            </a:xfrm>
            <a:prstGeom prst="rect">
              <a:avLst/>
            </a:prstGeom>
          </p:spPr>
        </p:pic>
        <p:sp>
          <p:nvSpPr>
            <p:cNvPr id="19" name="이등변 삼각형 18"/>
            <p:cNvSpPr/>
            <p:nvPr/>
          </p:nvSpPr>
          <p:spPr>
            <a:xfrm rot="5400000">
              <a:off x="1699123" y="2450251"/>
              <a:ext cx="349665" cy="76207"/>
            </a:xfrm>
            <a:prstGeom prst="triangle">
              <a:avLst>
                <a:gd name="adj" fmla="val 5109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이등변 삼각형 125"/>
            <p:cNvSpPr/>
            <p:nvPr/>
          </p:nvSpPr>
          <p:spPr>
            <a:xfrm rot="5400000">
              <a:off x="3054614" y="2450251"/>
              <a:ext cx="349665" cy="76207"/>
            </a:xfrm>
            <a:prstGeom prst="triangle">
              <a:avLst>
                <a:gd name="adj" fmla="val 5109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이등변 삼각형 128"/>
            <p:cNvSpPr/>
            <p:nvPr/>
          </p:nvSpPr>
          <p:spPr>
            <a:xfrm rot="5400000">
              <a:off x="4410104" y="2450251"/>
              <a:ext cx="349665" cy="76207"/>
            </a:xfrm>
            <a:prstGeom prst="triangle">
              <a:avLst>
                <a:gd name="adj" fmla="val 5109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이등변 삼각형 130"/>
            <p:cNvSpPr/>
            <p:nvPr/>
          </p:nvSpPr>
          <p:spPr>
            <a:xfrm rot="5400000">
              <a:off x="1699123" y="5101685"/>
              <a:ext cx="349665" cy="76207"/>
            </a:xfrm>
            <a:prstGeom prst="triangle">
              <a:avLst>
                <a:gd name="adj" fmla="val 5109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이등변 삼각형 131"/>
            <p:cNvSpPr/>
            <p:nvPr/>
          </p:nvSpPr>
          <p:spPr>
            <a:xfrm rot="5400000">
              <a:off x="3054614" y="5101685"/>
              <a:ext cx="349665" cy="76207"/>
            </a:xfrm>
            <a:prstGeom prst="triangle">
              <a:avLst>
                <a:gd name="adj" fmla="val 5109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이등변 삼각형 133"/>
            <p:cNvSpPr/>
            <p:nvPr/>
          </p:nvSpPr>
          <p:spPr>
            <a:xfrm rot="5400000">
              <a:off x="4410104" y="5101685"/>
              <a:ext cx="349665" cy="76207"/>
            </a:xfrm>
            <a:prstGeom prst="triangle">
              <a:avLst>
                <a:gd name="adj" fmla="val 5109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2595" y="2128354"/>
              <a:ext cx="860177" cy="720000"/>
            </a:xfrm>
            <a:prstGeom prst="rect">
              <a:avLst/>
            </a:prstGeom>
          </p:spPr>
        </p:pic>
        <p:sp>
          <p:nvSpPr>
            <p:cNvPr id="135" name="TextBox 134"/>
            <p:cNvSpPr txBox="1"/>
            <p:nvPr/>
          </p:nvSpPr>
          <p:spPr>
            <a:xfrm>
              <a:off x="1881551" y="3158681"/>
              <a:ext cx="1334724" cy="461665"/>
            </a:xfrm>
            <a:prstGeom prst="rect">
              <a:avLst/>
            </a:prstGeom>
            <a:noFill/>
          </p:spPr>
          <p:txBody>
            <a:bodyPr wrap="square" lIns="36000" rIns="36000" rtlCol="0">
              <a:spAutoFit/>
            </a:bodyPr>
            <a:lstStyle/>
            <a:p>
              <a:pPr algn="ctr"/>
              <a:r>
                <a:rPr lang="ko-KR" altLang="en-US" sz="1200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어쩔 수 없는</a:t>
              </a:r>
              <a:endPara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  <a:p>
              <a:pPr algn="ctr"/>
              <a:r>
                <a:rPr lang="ko-KR" altLang="en-US" sz="1200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반려동물과의 떨어짐</a:t>
              </a:r>
              <a:endPara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3239829" y="3158681"/>
              <a:ext cx="13347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반려동물 위탁가능</a:t>
              </a:r>
              <a:endPara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  <a:p>
              <a:pPr algn="ctr"/>
              <a:r>
                <a:rPr lang="ko-KR" altLang="en-US" sz="1200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시설 탐색</a:t>
              </a: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4595321" y="3158681"/>
              <a:ext cx="1334724" cy="461665"/>
            </a:xfrm>
            <a:prstGeom prst="rect">
              <a:avLst/>
            </a:prstGeom>
            <a:noFill/>
          </p:spPr>
          <p:txBody>
            <a:bodyPr wrap="square" lIns="36000" rIns="36000" rtlCol="0">
              <a:spAutoFit/>
            </a:bodyPr>
            <a:lstStyle/>
            <a:p>
              <a:pPr algn="ctr"/>
              <a:r>
                <a:rPr lang="ko-KR" altLang="en-US" sz="1200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가족같은 반려동물을</a:t>
              </a:r>
              <a:endPara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  <a:p>
              <a:pPr algn="ctr"/>
              <a:r>
                <a:rPr lang="ko-KR" altLang="en-US" sz="1200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믿고 맡길 수 있을까</a:t>
              </a:r>
              <a:r>
                <a:rPr lang="en-US" altLang="ko-KR" sz="1200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?</a:t>
              </a:r>
              <a:endPara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2688" y="4779788"/>
              <a:ext cx="787045" cy="720000"/>
            </a:xfrm>
            <a:prstGeom prst="rect">
              <a:avLst/>
            </a:prstGeom>
          </p:spPr>
        </p:pic>
        <p:sp>
          <p:nvSpPr>
            <p:cNvPr id="145" name="TextBox 144"/>
            <p:cNvSpPr txBox="1"/>
            <p:nvPr/>
          </p:nvSpPr>
          <p:spPr>
            <a:xfrm>
              <a:off x="528743" y="5838860"/>
              <a:ext cx="13347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집에서 거주하고</a:t>
              </a:r>
              <a:endPara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  <a:p>
              <a:pPr algn="ctr"/>
              <a:r>
                <a:rPr lang="ko-KR" altLang="en-US" sz="1200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있는 사람</a:t>
              </a: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1881551" y="5838860"/>
              <a:ext cx="13347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반려동물을 키운 경험이나 관련</a:t>
              </a:r>
              <a:endPara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  <a:p>
              <a:pPr algn="ctr"/>
              <a:r>
                <a:rPr lang="ko-KR" altLang="en-US" sz="1200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자격증 보유</a:t>
              </a:r>
              <a:endPara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3239829" y="5838860"/>
              <a:ext cx="13347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위탁서비스를</a:t>
              </a:r>
              <a:endPara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  <a:p>
              <a:pPr algn="ctr"/>
              <a:r>
                <a:rPr lang="ko-KR" altLang="en-US" sz="1200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제공해 줄 수 있음</a:t>
              </a: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4595321" y="5838860"/>
              <a:ext cx="13347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소비자를 찾아</a:t>
              </a:r>
              <a:endPara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  <a:p>
              <a:pPr algn="ctr"/>
              <a:r>
                <a:rPr lang="ko-KR" altLang="en-US" sz="1200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거래하기 힘들다</a:t>
              </a:r>
              <a:endPara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8623" y="4779788"/>
              <a:ext cx="966154" cy="720000"/>
            </a:xfrm>
            <a:prstGeom prst="rect">
              <a:avLst/>
            </a:prstGeom>
          </p:spPr>
        </p:pic>
        <p:pic>
          <p:nvPicPr>
            <p:cNvPr id="149" name="그림 14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47191" y="4779788"/>
              <a:ext cx="720000" cy="720000"/>
            </a:xfrm>
            <a:prstGeom prst="rect">
              <a:avLst/>
            </a:prstGeom>
          </p:spPr>
        </p:pic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0111" y="4779788"/>
              <a:ext cx="805145" cy="720000"/>
            </a:xfrm>
            <a:prstGeom prst="rect">
              <a:avLst/>
            </a:prstGeom>
          </p:spPr>
        </p:pic>
      </p:grpSp>
      <p:sp>
        <p:nvSpPr>
          <p:cNvPr id="31" name="오각형 30"/>
          <p:cNvSpPr/>
          <p:nvPr/>
        </p:nvSpPr>
        <p:spPr>
          <a:xfrm>
            <a:off x="334963" y="1268413"/>
            <a:ext cx="6211176" cy="5400675"/>
          </a:xfrm>
          <a:prstGeom prst="homePlate">
            <a:avLst>
              <a:gd name="adj" fmla="val 13784"/>
            </a:avLst>
          </a:prstGeom>
          <a:noFill/>
          <a:ln w="19050">
            <a:solidFill>
              <a:srgbClr val="756E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2" name="그룹 41"/>
          <p:cNvGrpSpPr/>
          <p:nvPr/>
        </p:nvGrpSpPr>
        <p:grpSpPr>
          <a:xfrm>
            <a:off x="8366889" y="3828066"/>
            <a:ext cx="1748316" cy="2841529"/>
            <a:chOff x="8542886" y="3828066"/>
            <a:chExt cx="1748316" cy="2841529"/>
          </a:xfrm>
        </p:grpSpPr>
        <p:grpSp>
          <p:nvGrpSpPr>
            <p:cNvPr id="156" name="그룹 155"/>
            <p:cNvGrpSpPr/>
            <p:nvPr/>
          </p:nvGrpSpPr>
          <p:grpSpPr>
            <a:xfrm>
              <a:off x="8542886" y="3828066"/>
              <a:ext cx="1748316" cy="2841529"/>
              <a:chOff x="3300772" y="3300946"/>
              <a:chExt cx="1748316" cy="2841529"/>
            </a:xfrm>
          </p:grpSpPr>
          <p:sp>
            <p:nvSpPr>
              <p:cNvPr id="157" name="직사각형 156"/>
              <p:cNvSpPr/>
              <p:nvPr/>
            </p:nvSpPr>
            <p:spPr>
              <a:xfrm>
                <a:off x="3361578" y="3300946"/>
                <a:ext cx="1626704" cy="2841529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365A5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8" name="TextBox 157"/>
              <p:cNvSpPr txBox="1"/>
              <p:nvPr/>
            </p:nvSpPr>
            <p:spPr>
              <a:xfrm>
                <a:off x="3721089" y="3472662"/>
                <a:ext cx="907685" cy="40011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000" spc="-150" dirty="0" err="1" smtClean="0">
                    <a:solidFill>
                      <a:schemeClr val="accent2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Preinds</a:t>
                </a:r>
                <a:endParaRPr lang="ko-KR" altLang="en-US" sz="2000" spc="-150" dirty="0">
                  <a:solidFill>
                    <a:schemeClr val="accent2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</p:txBody>
          </p:sp>
          <p:sp>
            <p:nvSpPr>
              <p:cNvPr id="159" name="TextBox 158"/>
              <p:cNvSpPr txBox="1"/>
              <p:nvPr/>
            </p:nvSpPr>
            <p:spPr>
              <a:xfrm>
                <a:off x="3300772" y="5130799"/>
                <a:ext cx="174831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1200" spc="-1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-윤고딕320" panose="02030504000101010101" pitchFamily="18" charset="-127"/>
                    <a:ea typeface="-윤고딕320" panose="02030504000101010101" pitchFamily="18" charset="-127"/>
                  </a:rPr>
                  <a:t>· 일관성 있는 서비스 제공</a:t>
                </a:r>
                <a:endParaRPr lang="en-US" altLang="ko-KR" sz="12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1200" spc="-1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-윤고딕320" panose="02030504000101010101" pitchFamily="18" charset="-127"/>
                    <a:ea typeface="-윤고딕320" panose="02030504000101010101" pitchFamily="18" charset="-127"/>
                  </a:rPr>
                  <a:t>· 반려동물 </a:t>
                </a:r>
                <a:r>
                  <a:rPr lang="en-US" altLang="ko-KR" sz="1200" spc="-1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-윤고딕320" panose="02030504000101010101" pitchFamily="18" charset="-127"/>
                    <a:ea typeface="-윤고딕320" panose="02030504000101010101" pitchFamily="18" charset="-127"/>
                  </a:rPr>
                  <a:t>One-Stop </a:t>
                </a:r>
                <a:r>
                  <a:rPr lang="ko-KR" altLang="en-US" sz="1200" spc="-1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-윤고딕320" panose="02030504000101010101" pitchFamily="18" charset="-127"/>
                    <a:ea typeface="-윤고딕320" panose="02030504000101010101" pitchFamily="18" charset="-127"/>
                  </a:rPr>
                  <a:t>케어</a:t>
                </a:r>
                <a:endParaRPr lang="en-US" altLang="ko-KR" sz="12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1200" spc="-1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-윤고딕320" panose="02030504000101010101" pitchFamily="18" charset="-127"/>
                    <a:ea typeface="-윤고딕320" panose="02030504000101010101" pitchFamily="18" charset="-127"/>
                  </a:rPr>
                  <a:t>· 안정적인 </a:t>
                </a:r>
                <a:r>
                  <a:rPr lang="ko-KR" altLang="en-US" sz="1200" spc="-15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-윤고딕320" panose="02030504000101010101" pitchFamily="18" charset="-127"/>
                    <a:ea typeface="-윤고딕320" panose="02030504000101010101" pitchFamily="18" charset="-127"/>
                  </a:rPr>
                  <a:t>펫시팅</a:t>
                </a:r>
                <a:endParaRPr lang="en-US" altLang="ko-KR" sz="12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endParaRPr>
              </a:p>
            </p:txBody>
          </p:sp>
        </p:grpSp>
        <p:grpSp>
          <p:nvGrpSpPr>
            <p:cNvPr id="164" name="그룹 163"/>
            <p:cNvGrpSpPr/>
            <p:nvPr/>
          </p:nvGrpSpPr>
          <p:grpSpPr>
            <a:xfrm>
              <a:off x="9022365" y="4529857"/>
              <a:ext cx="789356" cy="789357"/>
              <a:chOff x="6027317" y="5365949"/>
              <a:chExt cx="789356" cy="789356"/>
            </a:xfrm>
          </p:grpSpPr>
          <p:pic>
            <p:nvPicPr>
              <p:cNvPr id="165" name="그림 164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31906" y="5490627"/>
                <a:ext cx="580179" cy="540000"/>
              </a:xfrm>
              <a:prstGeom prst="rect">
                <a:avLst/>
              </a:prstGeom>
            </p:spPr>
          </p:pic>
          <p:sp>
            <p:nvSpPr>
              <p:cNvPr id="166" name="타원 165"/>
              <p:cNvSpPr/>
              <p:nvPr/>
            </p:nvSpPr>
            <p:spPr>
              <a:xfrm>
                <a:off x="6027317" y="5365949"/>
                <a:ext cx="789356" cy="789356"/>
              </a:xfrm>
              <a:prstGeom prst="ellipse">
                <a:avLst/>
              </a:prstGeom>
              <a:noFill/>
              <a:ln w="254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67" name="TextBox 166"/>
            <p:cNvSpPr txBox="1"/>
            <p:nvPr/>
          </p:nvSpPr>
          <p:spPr>
            <a:xfrm>
              <a:off x="8829735" y="5379933"/>
              <a:ext cx="11746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spc="-150" dirty="0">
                  <a:solidFill>
                    <a:srgbClr val="002060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[ PRM System ]</a:t>
              </a:r>
              <a:endParaRPr lang="ko-KR" altLang="en-US" sz="1400" spc="-150" dirty="0">
                <a:solidFill>
                  <a:srgbClr val="00206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</p:grpSp>
      <p:cxnSp>
        <p:nvCxnSpPr>
          <p:cNvPr id="36" name="꺾인 연결선 35"/>
          <p:cNvCxnSpPr>
            <a:stCxn id="113" idx="4"/>
            <a:endCxn id="154" idx="3"/>
          </p:cNvCxnSpPr>
          <p:nvPr/>
        </p:nvCxnSpPr>
        <p:spPr>
          <a:xfrm rot="5400000">
            <a:off x="7648942" y="3838730"/>
            <a:ext cx="268006" cy="407908"/>
          </a:xfrm>
          <a:prstGeom prst="bentConnector2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꺾인 연결선 167"/>
          <p:cNvCxnSpPr>
            <a:stCxn id="115" idx="4"/>
            <a:endCxn id="162" idx="1"/>
          </p:cNvCxnSpPr>
          <p:nvPr/>
        </p:nvCxnSpPr>
        <p:spPr>
          <a:xfrm rot="16200000" flipH="1">
            <a:off x="10573306" y="3830570"/>
            <a:ext cx="268006" cy="424227"/>
          </a:xfrm>
          <a:prstGeom prst="bentConnector2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2028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0" y="-26182"/>
            <a:ext cx="12680042" cy="400110"/>
            <a:chOff x="0" y="-26182"/>
            <a:chExt cx="12680042" cy="400110"/>
          </a:xfrm>
        </p:grpSpPr>
        <p:sp>
          <p:nvSpPr>
            <p:cNvPr id="16" name="직사각형 15"/>
            <p:cNvSpPr/>
            <p:nvPr/>
          </p:nvSpPr>
          <p:spPr>
            <a:xfrm>
              <a:off x="0" y="-6827"/>
              <a:ext cx="12192000" cy="361401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105972" y="-26182"/>
              <a:ext cx="47320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0" b="1" dirty="0" smtClean="0"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02</a:t>
              </a:r>
              <a:endParaRPr lang="ko-KR" altLang="en-US" sz="2000" b="1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21" name="평행 사변형 20"/>
            <p:cNvSpPr/>
            <p:nvPr/>
          </p:nvSpPr>
          <p:spPr>
            <a:xfrm flipV="1">
              <a:off x="572766" y="-6127"/>
              <a:ext cx="12107276" cy="360000"/>
            </a:xfrm>
            <a:prstGeom prst="parallelogram">
              <a:avLst>
                <a:gd name="adj" fmla="val 101865"/>
              </a:avLst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996292" y="19985"/>
              <a:ext cx="428964" cy="307777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>
              <a:defPPr>
                <a:defRPr lang="en-US"/>
              </a:defPPr>
              <a:lvl1pPr>
                <a:defRPr sz="4800" b="1" spc="30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defRPr>
              </a:lvl1pPr>
            </a:lstStyle>
            <a:p>
              <a:r>
                <a:rPr lang="ko-KR" altLang="en-US" sz="1400" b="0" spc="-110" dirty="0">
                  <a:solidFill>
                    <a:srgbClr val="002060"/>
                  </a:solidFill>
                  <a:effectLst/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시장성</a:t>
              </a:r>
            </a:p>
          </p:txBody>
        </p:sp>
      </p:grpSp>
      <p:sp>
        <p:nvSpPr>
          <p:cNvPr id="24" name="오각형 21"/>
          <p:cNvSpPr/>
          <p:nvPr/>
        </p:nvSpPr>
        <p:spPr>
          <a:xfrm>
            <a:off x="334963" y="840554"/>
            <a:ext cx="11522074" cy="755306"/>
          </a:xfrm>
          <a:prstGeom prst="homePlate">
            <a:avLst>
              <a:gd name="adj" fmla="val 0"/>
            </a:avLst>
          </a:prstGeom>
          <a:solidFill>
            <a:srgbClr val="756E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r>
              <a:rPr lang="ko-KR" altLang="en-US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인 가구 및 고령화</a:t>
            </a:r>
            <a:r>
              <a:rPr lang="en-US" altLang="ko-KR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핵가족화가 가속되면서 외로움과 고독함을 호소하는 사람들이 점점 많아지고 있다</a:t>
            </a:r>
            <a:r>
              <a:rPr lang="en-US" altLang="ko-KR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  <a:endParaRPr lang="ko-KR" altLang="en-US" dirty="0"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334963" y="2474066"/>
            <a:ext cx="3652570" cy="4195022"/>
            <a:chOff x="334963" y="2474066"/>
            <a:chExt cx="3652570" cy="4195022"/>
          </a:xfrm>
        </p:grpSpPr>
        <p:sp>
          <p:nvSpPr>
            <p:cNvPr id="27" name="직사각형 26"/>
            <p:cNvSpPr/>
            <p:nvPr/>
          </p:nvSpPr>
          <p:spPr>
            <a:xfrm>
              <a:off x="334963" y="2724013"/>
              <a:ext cx="3652570" cy="3945075"/>
            </a:xfrm>
            <a:prstGeom prst="rect">
              <a:avLst/>
            </a:prstGeom>
            <a:noFill/>
            <a:ln w="25400">
              <a:solidFill>
                <a:srgbClr val="AFE6D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사각형: 둥근 모서리 13"/>
            <p:cNvSpPr/>
            <p:nvPr/>
          </p:nvSpPr>
          <p:spPr>
            <a:xfrm>
              <a:off x="795436" y="2474066"/>
              <a:ext cx="2731625" cy="499893"/>
            </a:xfrm>
            <a:prstGeom prst="roundRect">
              <a:avLst/>
            </a:prstGeom>
            <a:solidFill>
              <a:srgbClr val="659F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 sz="1862" b="0" i="0" u="none" strike="noStrike" kern="1200" spc="0" baseline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lt"/>
                  <a:ea typeface="+mn-ea"/>
                  <a:cs typeface="+mn-cs"/>
                </a:defRPr>
              </a:pPr>
              <a:r>
                <a:rPr lang="ko-KR" altLang="en-US" sz="1862" dirty="0"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반려동물 월 평균 </a:t>
              </a:r>
              <a:r>
                <a:rPr lang="en-US" altLang="ko-KR" sz="1862" dirty="0"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BUZZ</a:t>
              </a:r>
              <a:r>
                <a:rPr lang="ko-KR" altLang="en-US" sz="1862" dirty="0"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량</a:t>
              </a: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572766" y="6327007"/>
              <a:ext cx="3414767" cy="3420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 fontAlgn="base" latinLnBrk="0">
                <a:lnSpc>
                  <a:spcPct val="150000"/>
                </a:lnSpc>
                <a:tabLst>
                  <a:tab pos="833120" algn="l"/>
                </a:tabLst>
                <a:defRPr sz="1862" b="0" i="0" u="none" strike="noStrike" kern="1200" spc="0" baseline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lt"/>
                  <a:ea typeface="+mn-ea"/>
                  <a:cs typeface="+mn-cs"/>
                </a:defRPr>
              </a:pPr>
              <a:r>
                <a:rPr lang="en-US" altLang="ko-KR" sz="12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[ </a:t>
              </a:r>
              <a:r>
                <a:rPr lang="ko-KR" altLang="en-US" sz="12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출처 </a:t>
              </a:r>
              <a:r>
                <a:rPr lang="en-US" altLang="ko-KR" sz="12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: SK</a:t>
              </a:r>
              <a:r>
                <a:rPr lang="ko-KR" altLang="en-US" sz="1200" dirty="0" err="1">
                  <a:solidFill>
                    <a:prstClr val="black">
                      <a:lumMod val="65000"/>
                      <a:lumOff val="35000"/>
                    </a:prst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플래닛</a:t>
              </a:r>
              <a:r>
                <a:rPr lang="ko-KR" altLang="en-US" sz="12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 </a:t>
              </a:r>
              <a:r>
                <a:rPr lang="ko-KR" altLang="en-US" sz="1200" dirty="0" err="1">
                  <a:solidFill>
                    <a:prstClr val="black">
                      <a:lumMod val="65000"/>
                      <a:lumOff val="35000"/>
                    </a:prst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소셜분석</a:t>
              </a:r>
              <a:r>
                <a:rPr lang="ko-KR" altLang="en-US" sz="12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 시스템 </a:t>
              </a:r>
              <a:r>
                <a:rPr lang="ko-KR" altLang="en-US" sz="1200" dirty="0" err="1">
                  <a:solidFill>
                    <a:prstClr val="black">
                      <a:lumMod val="65000"/>
                      <a:lumOff val="35000"/>
                    </a:prst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빈즈</a:t>
              </a:r>
              <a:r>
                <a:rPr lang="en-US" altLang="ko-KR" sz="12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2.0, 2015 ]</a:t>
              </a:r>
              <a:endPara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4269715" y="2474066"/>
            <a:ext cx="3652570" cy="4222273"/>
            <a:chOff x="334963" y="2474066"/>
            <a:chExt cx="3652570" cy="4222273"/>
          </a:xfrm>
        </p:grpSpPr>
        <p:sp>
          <p:nvSpPr>
            <p:cNvPr id="32" name="직사각형 31"/>
            <p:cNvSpPr/>
            <p:nvPr/>
          </p:nvSpPr>
          <p:spPr>
            <a:xfrm>
              <a:off x="334963" y="2724013"/>
              <a:ext cx="3652570" cy="3945075"/>
            </a:xfrm>
            <a:prstGeom prst="rect">
              <a:avLst/>
            </a:prstGeom>
            <a:noFill/>
            <a:ln w="25400">
              <a:solidFill>
                <a:srgbClr val="AFE6D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사각형: 둥근 모서리 32"/>
            <p:cNvSpPr/>
            <p:nvPr/>
          </p:nvSpPr>
          <p:spPr>
            <a:xfrm>
              <a:off x="795436" y="2474066"/>
              <a:ext cx="2731625" cy="499893"/>
            </a:xfrm>
            <a:prstGeom prst="roundRect">
              <a:avLst/>
            </a:prstGeom>
            <a:solidFill>
              <a:srgbClr val="659F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 sz="1862" b="0" i="0" u="none" strike="noStrike" kern="1200" spc="0" baseline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lt"/>
                  <a:ea typeface="+mn-ea"/>
                  <a:cs typeface="+mn-cs"/>
                </a:defRPr>
              </a:pPr>
              <a:r>
                <a:rPr lang="ko-KR" altLang="en-US" sz="1862" dirty="0"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반려동물 사육 비중</a:t>
              </a: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1770567" y="6327007"/>
              <a:ext cx="221696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 fontAlgn="base" latinLnBrk="0">
                <a:lnSpc>
                  <a:spcPct val="150000"/>
                </a:lnSpc>
                <a:tabLst>
                  <a:tab pos="833120" algn="l"/>
                </a:tabLst>
                <a:defRPr sz="1862" b="0" i="0" u="none" strike="noStrike" kern="1200" spc="0" baseline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lt"/>
                  <a:ea typeface="+mn-ea"/>
                  <a:cs typeface="+mn-cs"/>
                </a:defRPr>
              </a:pPr>
              <a:r>
                <a:rPr lang="en-US" altLang="ko-KR" sz="12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[ </a:t>
              </a:r>
              <a:r>
                <a:rPr lang="ko-KR" altLang="en-US" sz="12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출처 </a:t>
              </a:r>
              <a:r>
                <a:rPr lang="en-US" altLang="ko-KR" sz="12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: </a:t>
              </a:r>
              <a:r>
                <a:rPr lang="ko-KR" altLang="en-US" sz="12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농림수산식품부</a:t>
              </a:r>
              <a:r>
                <a:rPr lang="en-US" altLang="ko-KR" sz="12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, 2016 ]</a:t>
              </a:r>
              <a:endPara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8204467" y="2474066"/>
            <a:ext cx="3652570" cy="4222273"/>
            <a:chOff x="334963" y="2474066"/>
            <a:chExt cx="3652570" cy="4222273"/>
          </a:xfrm>
        </p:grpSpPr>
        <p:sp>
          <p:nvSpPr>
            <p:cNvPr id="36" name="직사각형 35"/>
            <p:cNvSpPr/>
            <p:nvPr/>
          </p:nvSpPr>
          <p:spPr>
            <a:xfrm>
              <a:off x="334963" y="2724013"/>
              <a:ext cx="3652570" cy="3945075"/>
            </a:xfrm>
            <a:prstGeom prst="rect">
              <a:avLst/>
            </a:prstGeom>
            <a:noFill/>
            <a:ln w="25400">
              <a:solidFill>
                <a:srgbClr val="AFE6D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사각형: 둥근 모서리 36"/>
            <p:cNvSpPr/>
            <p:nvPr/>
          </p:nvSpPr>
          <p:spPr>
            <a:xfrm>
              <a:off x="795436" y="2474066"/>
              <a:ext cx="2731625" cy="499893"/>
            </a:xfrm>
            <a:prstGeom prst="roundRect">
              <a:avLst/>
            </a:prstGeom>
            <a:solidFill>
              <a:srgbClr val="659F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 sz="1862" b="0" i="0" u="none" strike="noStrike" kern="1200" spc="0" baseline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lt"/>
                  <a:ea typeface="+mn-ea"/>
                  <a:cs typeface="+mn-cs"/>
                </a:defRPr>
              </a:pPr>
              <a:r>
                <a:rPr lang="ko-KR" altLang="en-US" sz="1862" dirty="0"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반려동물 시장 규모</a:t>
              </a: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106221" y="6327007"/>
              <a:ext cx="288131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 fontAlgn="base" latinLnBrk="0">
                <a:lnSpc>
                  <a:spcPct val="150000"/>
                </a:lnSpc>
                <a:tabLst>
                  <a:tab pos="833120" algn="l"/>
                </a:tabLst>
                <a:defRPr sz="1862" b="0" i="0" u="none" strike="noStrike" kern="1200" spc="0" baseline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lt"/>
                  <a:ea typeface="+mn-ea"/>
                  <a:cs typeface="+mn-cs"/>
                </a:defRPr>
              </a:pPr>
              <a:r>
                <a:rPr lang="en-US" altLang="ko-KR" sz="12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[ </a:t>
              </a:r>
              <a:r>
                <a:rPr lang="ko-KR" altLang="en-US" sz="12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출처 </a:t>
              </a:r>
              <a:r>
                <a:rPr lang="en-US" altLang="ko-KR" sz="12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: </a:t>
              </a:r>
              <a:r>
                <a:rPr lang="ko-KR" altLang="en-US" sz="12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통계청</a:t>
              </a:r>
              <a:r>
                <a:rPr lang="en-US" altLang="ko-KR" sz="12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, 2016 ]</a:t>
              </a:r>
              <a:endPara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</p:grpSp>
      <p:sp>
        <p:nvSpPr>
          <p:cNvPr id="40" name="오각형 21"/>
          <p:cNvSpPr/>
          <p:nvPr/>
        </p:nvSpPr>
        <p:spPr>
          <a:xfrm>
            <a:off x="334963" y="836612"/>
            <a:ext cx="11522074" cy="1104915"/>
          </a:xfrm>
          <a:prstGeom prst="homePlate">
            <a:avLst>
              <a:gd name="adj" fmla="val 0"/>
            </a:avLst>
          </a:prstGeom>
          <a:solidFill>
            <a:srgbClr val="756E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외로움과 고독함에서 벗어나기 위해 반려동물에 대한 관심이 점점 늘어나며</a:t>
            </a:r>
            <a:r>
              <a:rPr lang="en-US" altLang="ko-KR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</a:t>
            </a:r>
          </a:p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실제 반려동물을 키우는 인구도 늘고 있음</a:t>
            </a:r>
            <a:r>
              <a:rPr lang="en-US" altLang="ko-KR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 </a:t>
            </a:r>
            <a:r>
              <a:rPr lang="ko-KR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이에 따라 반려동물 관련 시장도 급속도로 성장 중</a:t>
            </a:r>
          </a:p>
        </p:txBody>
      </p:sp>
      <p:grpSp>
        <p:nvGrpSpPr>
          <p:cNvPr id="42" name="그룹 41"/>
          <p:cNvGrpSpPr/>
          <p:nvPr/>
        </p:nvGrpSpPr>
        <p:grpSpPr>
          <a:xfrm>
            <a:off x="4656000" y="3256549"/>
            <a:ext cx="2880000" cy="2880001"/>
            <a:chOff x="518389" y="4569878"/>
            <a:chExt cx="4342048" cy="2894700"/>
          </a:xfrm>
        </p:grpSpPr>
        <p:graphicFrame>
          <p:nvGraphicFramePr>
            <p:cNvPr id="43" name="차트 42"/>
            <p:cNvGraphicFramePr/>
            <p:nvPr>
              <p:extLst/>
            </p:nvPr>
          </p:nvGraphicFramePr>
          <p:xfrm>
            <a:off x="518389" y="4569879"/>
            <a:ext cx="4342048" cy="289469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44" name="TextBox 43"/>
            <p:cNvSpPr txBox="1"/>
            <p:nvPr/>
          </p:nvSpPr>
          <p:spPr>
            <a:xfrm>
              <a:off x="3303475" y="4569878"/>
              <a:ext cx="1556962" cy="2784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&lt;</a:t>
              </a:r>
              <a:r>
                <a:rPr lang="ko-KR" altLang="en-US" sz="1200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단위 </a:t>
              </a:r>
              <a:r>
                <a:rPr lang="en-US" altLang="ko-KR" sz="1200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: %&gt;</a:t>
              </a:r>
              <a:endPara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721248" y="3256550"/>
            <a:ext cx="2880000" cy="2880000"/>
            <a:chOff x="1277999" y="3550920"/>
            <a:chExt cx="4342048" cy="2894699"/>
          </a:xfrm>
        </p:grpSpPr>
        <p:graphicFrame>
          <p:nvGraphicFramePr>
            <p:cNvPr id="46" name="차트 45"/>
            <p:cNvGraphicFramePr/>
            <p:nvPr>
              <p:extLst/>
            </p:nvPr>
          </p:nvGraphicFramePr>
          <p:xfrm>
            <a:off x="1277999" y="3550920"/>
            <a:ext cx="4342048" cy="289469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47" name="TextBox 46"/>
            <p:cNvSpPr txBox="1"/>
            <p:nvPr/>
          </p:nvSpPr>
          <p:spPr>
            <a:xfrm>
              <a:off x="4167784" y="3550920"/>
              <a:ext cx="1452263" cy="2784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&lt;</a:t>
              </a:r>
              <a:r>
                <a:rPr lang="ko-KR" altLang="en-US" sz="1200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단위 </a:t>
              </a:r>
              <a:r>
                <a:rPr lang="en-US" altLang="ko-KR" sz="1200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: </a:t>
              </a:r>
              <a:r>
                <a:rPr lang="ko-KR" altLang="en-US" sz="1200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건</a:t>
              </a:r>
              <a:r>
                <a:rPr lang="en-US" altLang="ko-KR" sz="1200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&gt;</a:t>
              </a:r>
              <a:endPara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8590752" y="3226070"/>
            <a:ext cx="2880000" cy="2910480"/>
            <a:chOff x="7399337" y="304297"/>
            <a:chExt cx="2880000" cy="2910480"/>
          </a:xfrm>
        </p:grpSpPr>
        <p:graphicFrame>
          <p:nvGraphicFramePr>
            <p:cNvPr id="49" name="차트 48"/>
            <p:cNvGraphicFramePr/>
            <p:nvPr>
              <p:extLst/>
            </p:nvPr>
          </p:nvGraphicFramePr>
          <p:xfrm>
            <a:off x="7399337" y="334777"/>
            <a:ext cx="2880000" cy="2880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50" name="TextBox 49"/>
            <p:cNvSpPr txBox="1"/>
            <p:nvPr/>
          </p:nvSpPr>
          <p:spPr>
            <a:xfrm>
              <a:off x="9060191" y="304297"/>
              <a:ext cx="12191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&lt;</a:t>
              </a:r>
              <a:r>
                <a:rPr lang="ko-KR" altLang="en-US" sz="1200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단위 </a:t>
              </a:r>
              <a:r>
                <a:rPr lang="en-US" altLang="ko-KR" sz="1200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: </a:t>
              </a:r>
              <a:r>
                <a:rPr lang="ko-KR" altLang="en-US" sz="1200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천억 원</a:t>
              </a:r>
              <a:r>
                <a:rPr lang="en-US" altLang="ko-KR" sz="1200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&gt;</a:t>
              </a:r>
              <a:endPara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4781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0" y="-26182"/>
            <a:ext cx="12680042" cy="400110"/>
            <a:chOff x="0" y="-26182"/>
            <a:chExt cx="12680042" cy="400110"/>
          </a:xfrm>
        </p:grpSpPr>
        <p:sp>
          <p:nvSpPr>
            <p:cNvPr id="16" name="직사각형 15"/>
            <p:cNvSpPr/>
            <p:nvPr/>
          </p:nvSpPr>
          <p:spPr>
            <a:xfrm>
              <a:off x="0" y="-6827"/>
              <a:ext cx="12192000" cy="361401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105972" y="-26182"/>
              <a:ext cx="47320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0" b="1" dirty="0" smtClean="0"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02</a:t>
              </a:r>
              <a:endParaRPr lang="ko-KR" altLang="en-US" sz="2000" b="1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21" name="평행 사변형 20"/>
            <p:cNvSpPr/>
            <p:nvPr/>
          </p:nvSpPr>
          <p:spPr>
            <a:xfrm flipV="1">
              <a:off x="572766" y="-6127"/>
              <a:ext cx="12107276" cy="360000"/>
            </a:xfrm>
            <a:prstGeom prst="parallelogram">
              <a:avLst>
                <a:gd name="adj" fmla="val 101865"/>
              </a:avLst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996292" y="19985"/>
              <a:ext cx="428964" cy="307777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>
              <a:defPPr>
                <a:defRPr lang="en-US"/>
              </a:defPPr>
              <a:lvl1pPr>
                <a:defRPr sz="4800" b="1" spc="30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defRPr>
              </a:lvl1pPr>
            </a:lstStyle>
            <a:p>
              <a:r>
                <a:rPr lang="ko-KR" altLang="en-US" sz="1400" b="0" spc="-110" dirty="0">
                  <a:solidFill>
                    <a:srgbClr val="002060"/>
                  </a:solidFill>
                  <a:effectLst/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시장성</a:t>
              </a:r>
            </a:p>
          </p:txBody>
        </p:sp>
      </p:grpSp>
      <p:sp>
        <p:nvSpPr>
          <p:cNvPr id="24" name="오각형 21"/>
          <p:cNvSpPr/>
          <p:nvPr/>
        </p:nvSpPr>
        <p:spPr>
          <a:xfrm>
            <a:off x="334963" y="840554"/>
            <a:ext cx="11522074" cy="755306"/>
          </a:xfrm>
          <a:prstGeom prst="homePlate">
            <a:avLst>
              <a:gd name="adj" fmla="val 0"/>
            </a:avLst>
          </a:prstGeom>
          <a:solidFill>
            <a:srgbClr val="756E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r>
              <a:rPr lang="ko-KR" altLang="en-US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인 가구 및 고령화</a:t>
            </a:r>
            <a:r>
              <a:rPr lang="en-US" altLang="ko-KR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핵가족화가 가속되면서 외로움과 고독함을 호소하는 사람들이 점점 많아지고 있다</a:t>
            </a:r>
            <a:r>
              <a:rPr lang="en-US" altLang="ko-KR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  <a:endParaRPr lang="ko-KR" altLang="en-US" dirty="0"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334963" y="2474066"/>
            <a:ext cx="3652571" cy="4195022"/>
            <a:chOff x="334963" y="2474066"/>
            <a:chExt cx="3652571" cy="4195022"/>
          </a:xfrm>
        </p:grpSpPr>
        <p:sp>
          <p:nvSpPr>
            <p:cNvPr id="27" name="직사각형 26"/>
            <p:cNvSpPr/>
            <p:nvPr/>
          </p:nvSpPr>
          <p:spPr>
            <a:xfrm>
              <a:off x="334963" y="2724013"/>
              <a:ext cx="3652570" cy="3945075"/>
            </a:xfrm>
            <a:prstGeom prst="rect">
              <a:avLst/>
            </a:prstGeom>
            <a:noFill/>
            <a:ln w="25400">
              <a:solidFill>
                <a:srgbClr val="AFE6D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사각형: 둥근 모서리 13"/>
            <p:cNvSpPr/>
            <p:nvPr/>
          </p:nvSpPr>
          <p:spPr>
            <a:xfrm>
              <a:off x="513255" y="2474066"/>
              <a:ext cx="3295988" cy="499893"/>
            </a:xfrm>
            <a:prstGeom prst="roundRect">
              <a:avLst/>
            </a:prstGeom>
            <a:solidFill>
              <a:srgbClr val="659F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 sz="1862" b="0" i="0" u="none" strike="noStrike" kern="1200" spc="0" baseline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lt"/>
                  <a:ea typeface="+mn-ea"/>
                  <a:cs typeface="+mn-cs"/>
                </a:defRPr>
              </a:pPr>
              <a:r>
                <a:rPr lang="ko-KR" altLang="en-US" sz="1600" spc="-150" dirty="0">
                  <a:ln w="12700"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국내 반려동물 </a:t>
              </a:r>
              <a:r>
                <a:rPr lang="ko-KR" altLang="en-US" sz="1600" spc="-150" dirty="0" err="1">
                  <a:ln w="12700"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사육자</a:t>
              </a:r>
              <a:r>
                <a:rPr lang="ko-KR" altLang="en-US" sz="1600" spc="-150" dirty="0">
                  <a:ln w="12700"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 수 </a:t>
              </a:r>
              <a:r>
                <a:rPr lang="en-US" altLang="ko-KR" b="1" spc="-150" dirty="0">
                  <a:ln w="12700"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D32F2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1000</a:t>
              </a:r>
              <a:r>
                <a:rPr lang="ko-KR" altLang="en-US" b="1" spc="-150" dirty="0">
                  <a:ln w="12700"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D32F2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만 시대</a:t>
              </a: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334964" y="6206201"/>
              <a:ext cx="365257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[ </a:t>
              </a:r>
              <a:r>
                <a:rPr lang="ko-KR" altLang="en-US" sz="12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출처 </a:t>
              </a:r>
              <a:r>
                <a:rPr lang="en-US" altLang="ko-KR" sz="12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: </a:t>
              </a:r>
              <a:r>
                <a:rPr lang="ko-KR" altLang="en-US" sz="12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한국갤럽 </a:t>
              </a:r>
              <a:r>
                <a:rPr lang="ko-KR" altLang="en-US" sz="1200" dirty="0" err="1">
                  <a:solidFill>
                    <a:prstClr val="black">
                      <a:lumMod val="65000"/>
                      <a:lumOff val="35000"/>
                    </a:prst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데일리</a:t>
              </a:r>
              <a:r>
                <a:rPr lang="ko-KR" altLang="en-US" sz="12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 </a:t>
              </a:r>
              <a:r>
                <a:rPr lang="en-US" altLang="ko-KR" sz="12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2015.9 ]</a:t>
              </a:r>
            </a:p>
            <a:p>
              <a:pPr algn="ctr"/>
              <a:r>
                <a:rPr lang="en-US" altLang="ko-KR" sz="12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“</a:t>
              </a:r>
              <a:r>
                <a:rPr lang="ko-KR" altLang="en-US" sz="12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반려동물과 </a:t>
              </a:r>
              <a:r>
                <a:rPr lang="ko-KR" altLang="en-US" sz="1200" dirty="0" err="1">
                  <a:solidFill>
                    <a:prstClr val="black">
                      <a:lumMod val="65000"/>
                      <a:lumOff val="35000"/>
                    </a:prst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동물오피니언</a:t>
              </a:r>
              <a:r>
                <a:rPr lang="ko-KR" altLang="en-US" sz="12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 에 대한 인식 조사</a:t>
              </a:r>
              <a:r>
                <a:rPr lang="en-US" altLang="ko-KR" sz="12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”</a:t>
              </a:r>
              <a:r>
                <a:rPr lang="ko-KR" altLang="en-US" sz="12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  </a:t>
              </a:r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4269714" y="2474066"/>
            <a:ext cx="3652571" cy="4195022"/>
            <a:chOff x="334962" y="2474066"/>
            <a:chExt cx="3652571" cy="4195022"/>
          </a:xfrm>
        </p:grpSpPr>
        <p:sp>
          <p:nvSpPr>
            <p:cNvPr id="32" name="직사각형 31"/>
            <p:cNvSpPr/>
            <p:nvPr/>
          </p:nvSpPr>
          <p:spPr>
            <a:xfrm>
              <a:off x="334963" y="2724013"/>
              <a:ext cx="3652570" cy="3945075"/>
            </a:xfrm>
            <a:prstGeom prst="rect">
              <a:avLst/>
            </a:prstGeom>
            <a:noFill/>
            <a:ln w="25400">
              <a:solidFill>
                <a:srgbClr val="AFE6D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사각형: 둥근 모서리 32"/>
            <p:cNvSpPr/>
            <p:nvPr/>
          </p:nvSpPr>
          <p:spPr>
            <a:xfrm>
              <a:off x="513254" y="2474066"/>
              <a:ext cx="3295990" cy="499893"/>
            </a:xfrm>
            <a:prstGeom prst="roundRect">
              <a:avLst/>
            </a:prstGeom>
            <a:solidFill>
              <a:srgbClr val="659F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spc="-150" dirty="0">
                  <a:ln w="12700"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위탁서비스의  </a:t>
              </a:r>
              <a:r>
                <a:rPr lang="ko-KR" altLang="en-US" sz="1862" b="1" spc="-150" dirty="0">
                  <a:ln w="12700"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D32F2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공급의 부족</a:t>
              </a: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334962" y="6327007"/>
              <a:ext cx="3652571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[ </a:t>
              </a:r>
              <a:r>
                <a:rPr lang="ko-KR" altLang="en-US" sz="12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출처 </a:t>
              </a:r>
              <a:r>
                <a:rPr lang="en-US" altLang="ko-KR" sz="12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: 2016 KT </a:t>
              </a:r>
              <a:r>
                <a:rPr lang="ko-KR" altLang="en-US" sz="12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경제경영연구소 </a:t>
              </a:r>
              <a:r>
                <a:rPr lang="en-US" altLang="ko-KR" sz="12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]</a:t>
              </a:r>
              <a:endPara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8204467" y="2474066"/>
            <a:ext cx="3652570" cy="4195022"/>
            <a:chOff x="334963" y="2474066"/>
            <a:chExt cx="3652570" cy="4195022"/>
          </a:xfrm>
        </p:grpSpPr>
        <p:sp>
          <p:nvSpPr>
            <p:cNvPr id="36" name="직사각형 35"/>
            <p:cNvSpPr/>
            <p:nvPr/>
          </p:nvSpPr>
          <p:spPr>
            <a:xfrm>
              <a:off x="334963" y="2724013"/>
              <a:ext cx="3652570" cy="3945075"/>
            </a:xfrm>
            <a:prstGeom prst="rect">
              <a:avLst/>
            </a:prstGeom>
            <a:noFill/>
            <a:ln w="25400">
              <a:solidFill>
                <a:srgbClr val="AFE6D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사각형: 둥근 모서리 36"/>
            <p:cNvSpPr/>
            <p:nvPr/>
          </p:nvSpPr>
          <p:spPr>
            <a:xfrm>
              <a:off x="508001" y="2474066"/>
              <a:ext cx="3306496" cy="499893"/>
            </a:xfrm>
            <a:prstGeom prst="roundRect">
              <a:avLst/>
            </a:prstGeom>
            <a:solidFill>
              <a:srgbClr val="659F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spc="-150" dirty="0">
                  <a:ln w="12700"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반려동물 서비스 평균 </a:t>
              </a:r>
              <a:r>
                <a:rPr lang="ko-KR" altLang="en-US" sz="1862" b="1" spc="-150" dirty="0">
                  <a:ln w="12700"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D32F2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지출금액의 증가</a:t>
              </a: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663267" y="6327007"/>
              <a:ext cx="288131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[</a:t>
              </a:r>
              <a:r>
                <a:rPr lang="ko-KR" altLang="en-US" sz="12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통계청 </a:t>
              </a:r>
              <a:r>
                <a:rPr lang="en-US" altLang="ko-KR" sz="12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2016. 5.] 1·4</a:t>
              </a:r>
              <a:r>
                <a:rPr lang="ko-KR" altLang="en-US" sz="12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분기 가계동향</a:t>
              </a:r>
              <a:endPara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</p:grpSp>
      <p:sp>
        <p:nvSpPr>
          <p:cNvPr id="40" name="오각형 21"/>
          <p:cNvSpPr/>
          <p:nvPr/>
        </p:nvSpPr>
        <p:spPr>
          <a:xfrm>
            <a:off x="334963" y="836612"/>
            <a:ext cx="11522074" cy="1104915"/>
          </a:xfrm>
          <a:prstGeom prst="homePlate">
            <a:avLst>
              <a:gd name="adj" fmla="val 0"/>
            </a:avLst>
          </a:prstGeom>
          <a:solidFill>
            <a:srgbClr val="756E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반려동물에 대한 지출금액</a:t>
            </a:r>
            <a:r>
              <a:rPr lang="en-US" altLang="ko-KR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</a:t>
            </a:r>
            <a:r>
              <a:rPr lang="ko-KR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사육자의 증가라는 기회와</a:t>
            </a:r>
            <a:r>
              <a:rPr lang="en-US" altLang="ko-KR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위탁서비스의 공급이 부족하다는 문제상황이 존재</a:t>
            </a:r>
          </a:p>
        </p:txBody>
      </p:sp>
      <p:grpSp>
        <p:nvGrpSpPr>
          <p:cNvPr id="88" name="그룹 87"/>
          <p:cNvGrpSpPr/>
          <p:nvPr/>
        </p:nvGrpSpPr>
        <p:grpSpPr>
          <a:xfrm>
            <a:off x="311925" y="3916043"/>
            <a:ext cx="3736559" cy="1727515"/>
            <a:chOff x="-511876" y="789776"/>
            <a:chExt cx="2880606" cy="1331784"/>
          </a:xfrm>
        </p:grpSpPr>
        <p:pic>
          <p:nvPicPr>
            <p:cNvPr id="91" name="그림 90"/>
            <p:cNvPicPr>
              <a:picLocks noChangeAspect="1"/>
            </p:cNvPicPr>
            <p:nvPr/>
          </p:nvPicPr>
          <p:blipFill rotWithShape="1"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3650"/>
            <a:stretch/>
          </p:blipFill>
          <p:spPr>
            <a:xfrm>
              <a:off x="-511876" y="1560942"/>
              <a:ext cx="768346" cy="560618"/>
            </a:xfrm>
            <a:prstGeom prst="rect">
              <a:avLst/>
            </a:prstGeom>
          </p:spPr>
        </p:pic>
        <p:pic>
          <p:nvPicPr>
            <p:cNvPr id="92" name="그림 91"/>
            <p:cNvPicPr>
              <a:picLocks noChangeAspect="1"/>
            </p:cNvPicPr>
            <p:nvPr/>
          </p:nvPicPr>
          <p:blipFill rotWithShape="1"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3650"/>
            <a:stretch/>
          </p:blipFill>
          <p:spPr>
            <a:xfrm>
              <a:off x="16189" y="1560942"/>
              <a:ext cx="768346" cy="560618"/>
            </a:xfrm>
            <a:prstGeom prst="rect">
              <a:avLst/>
            </a:prstGeom>
          </p:spPr>
        </p:pic>
        <p:pic>
          <p:nvPicPr>
            <p:cNvPr id="93" name="그림 92"/>
            <p:cNvPicPr>
              <a:picLocks noChangeAspect="1"/>
            </p:cNvPicPr>
            <p:nvPr/>
          </p:nvPicPr>
          <p:blipFill rotWithShape="1"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3650"/>
            <a:stretch/>
          </p:blipFill>
          <p:spPr>
            <a:xfrm>
              <a:off x="544254" y="1560942"/>
              <a:ext cx="768346" cy="560618"/>
            </a:xfrm>
            <a:prstGeom prst="rect">
              <a:avLst/>
            </a:prstGeom>
          </p:spPr>
        </p:pic>
        <p:pic>
          <p:nvPicPr>
            <p:cNvPr id="94" name="그림 93"/>
            <p:cNvPicPr>
              <a:picLocks noChangeAspect="1"/>
            </p:cNvPicPr>
            <p:nvPr/>
          </p:nvPicPr>
          <p:blipFill rotWithShape="1"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3650"/>
            <a:stretch/>
          </p:blipFill>
          <p:spPr>
            <a:xfrm>
              <a:off x="1072319" y="1560942"/>
              <a:ext cx="768346" cy="560618"/>
            </a:xfrm>
            <a:prstGeom prst="rect">
              <a:avLst/>
            </a:prstGeom>
          </p:spPr>
        </p:pic>
        <p:pic>
          <p:nvPicPr>
            <p:cNvPr id="95" name="그림 94"/>
            <p:cNvPicPr>
              <a:picLocks noChangeAspect="1"/>
            </p:cNvPicPr>
            <p:nvPr/>
          </p:nvPicPr>
          <p:blipFill rotWithShape="1"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3650"/>
            <a:stretch/>
          </p:blipFill>
          <p:spPr>
            <a:xfrm>
              <a:off x="1600384" y="1560942"/>
              <a:ext cx="768346" cy="560618"/>
            </a:xfrm>
            <a:prstGeom prst="rect">
              <a:avLst/>
            </a:prstGeom>
          </p:spPr>
        </p:pic>
        <p:pic>
          <p:nvPicPr>
            <p:cNvPr id="96" name="그림 95"/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4709"/>
            <a:stretch/>
          </p:blipFill>
          <p:spPr>
            <a:xfrm>
              <a:off x="196414" y="789776"/>
              <a:ext cx="398566" cy="560618"/>
            </a:xfrm>
            <a:prstGeom prst="rect">
              <a:avLst/>
            </a:prstGeom>
          </p:spPr>
        </p:pic>
        <p:pic>
          <p:nvPicPr>
            <p:cNvPr id="97" name="그림 96"/>
            <p:cNvPicPr>
              <a:picLocks noChangeAspect="1"/>
            </p:cNvPicPr>
            <p:nvPr/>
          </p:nvPicPr>
          <p:blipFill rotWithShape="1"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3650"/>
            <a:stretch/>
          </p:blipFill>
          <p:spPr>
            <a:xfrm>
              <a:off x="1587116" y="789777"/>
              <a:ext cx="768346" cy="560618"/>
            </a:xfrm>
            <a:prstGeom prst="rect">
              <a:avLst/>
            </a:prstGeom>
          </p:spPr>
        </p:pic>
        <p:pic>
          <p:nvPicPr>
            <p:cNvPr id="98" name="그림 97"/>
            <p:cNvPicPr>
              <a:picLocks noChangeAspect="1"/>
            </p:cNvPicPr>
            <p:nvPr/>
          </p:nvPicPr>
          <p:blipFill rotWithShape="1"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3650"/>
            <a:stretch/>
          </p:blipFill>
          <p:spPr>
            <a:xfrm>
              <a:off x="1031400" y="789777"/>
              <a:ext cx="768346" cy="560618"/>
            </a:xfrm>
            <a:prstGeom prst="rect">
              <a:avLst/>
            </a:prstGeom>
          </p:spPr>
        </p:pic>
        <p:pic>
          <p:nvPicPr>
            <p:cNvPr id="99" name="그림 98"/>
            <p:cNvPicPr>
              <a:picLocks noChangeAspect="1"/>
            </p:cNvPicPr>
            <p:nvPr/>
          </p:nvPicPr>
          <p:blipFill rotWithShape="1"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3650"/>
            <a:stretch/>
          </p:blipFill>
          <p:spPr>
            <a:xfrm>
              <a:off x="475684" y="789777"/>
              <a:ext cx="768346" cy="560618"/>
            </a:xfrm>
            <a:prstGeom prst="rect">
              <a:avLst/>
            </a:prstGeom>
          </p:spPr>
        </p:pic>
        <p:pic>
          <p:nvPicPr>
            <p:cNvPr id="100" name="그림 99"/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4709"/>
            <a:stretch/>
          </p:blipFill>
          <p:spPr>
            <a:xfrm>
              <a:off x="-290944" y="789776"/>
              <a:ext cx="398566" cy="560618"/>
            </a:xfrm>
            <a:prstGeom prst="rect">
              <a:avLst/>
            </a:prstGeom>
          </p:spPr>
        </p:pic>
      </p:grpSp>
      <p:grpSp>
        <p:nvGrpSpPr>
          <p:cNvPr id="106" name="그룹 105"/>
          <p:cNvGrpSpPr/>
          <p:nvPr/>
        </p:nvGrpSpPr>
        <p:grpSpPr>
          <a:xfrm>
            <a:off x="8683244" y="3979768"/>
            <a:ext cx="2898212" cy="1763623"/>
            <a:chOff x="4247628" y="4107533"/>
            <a:chExt cx="3328995" cy="2025763"/>
          </a:xfrm>
        </p:grpSpPr>
        <p:grpSp>
          <p:nvGrpSpPr>
            <p:cNvPr id="107" name="그룹 106"/>
            <p:cNvGrpSpPr/>
            <p:nvPr/>
          </p:nvGrpSpPr>
          <p:grpSpPr>
            <a:xfrm>
              <a:off x="4247628" y="4107533"/>
              <a:ext cx="750525" cy="1746674"/>
              <a:chOff x="5446125" y="1574851"/>
              <a:chExt cx="750525" cy="1746674"/>
            </a:xfrm>
          </p:grpSpPr>
          <p:pic>
            <p:nvPicPr>
              <p:cNvPr id="116" name="그림 115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635" t="6560" r="10635" b="19788"/>
              <a:stretch/>
            </p:blipFill>
            <p:spPr>
              <a:xfrm>
                <a:off x="5492998" y="2400406"/>
                <a:ext cx="522514" cy="488803"/>
              </a:xfrm>
              <a:prstGeom prst="rect">
                <a:avLst/>
              </a:prstGeom>
            </p:spPr>
          </p:pic>
          <p:sp>
            <p:nvSpPr>
              <p:cNvPr id="117" name="TextBox 116"/>
              <p:cNvSpPr txBox="1"/>
              <p:nvPr/>
            </p:nvSpPr>
            <p:spPr>
              <a:xfrm>
                <a:off x="5446125" y="3013748"/>
                <a:ext cx="6848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spc="-150" dirty="0">
                    <a:ln w="12700"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1,400</a:t>
                </a:r>
                <a:r>
                  <a:rPr lang="ko-KR" altLang="en-US" sz="1400" spc="-150" dirty="0">
                    <a:ln w="12700"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원</a:t>
                </a:r>
              </a:p>
            </p:txBody>
          </p:sp>
          <p:sp>
            <p:nvSpPr>
              <p:cNvPr id="118" name="TextBox 117"/>
              <p:cNvSpPr txBox="1"/>
              <p:nvPr/>
            </p:nvSpPr>
            <p:spPr>
              <a:xfrm>
                <a:off x="5466963" y="1574851"/>
                <a:ext cx="72968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spc="-150" dirty="0">
                    <a:ln w="12700"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2014</a:t>
                </a:r>
                <a:r>
                  <a:rPr lang="ko-KR" altLang="en-US" sz="1600" spc="-150" dirty="0">
                    <a:ln w="12700"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년</a:t>
                </a:r>
              </a:p>
            </p:txBody>
          </p:sp>
        </p:grpSp>
        <p:grpSp>
          <p:nvGrpSpPr>
            <p:cNvPr id="108" name="그룹 107"/>
            <p:cNvGrpSpPr/>
            <p:nvPr/>
          </p:nvGrpSpPr>
          <p:grpSpPr>
            <a:xfrm>
              <a:off x="6097118" y="4107533"/>
              <a:ext cx="1029267" cy="1746674"/>
              <a:chOff x="7295615" y="1574851"/>
              <a:chExt cx="1029267" cy="1746674"/>
            </a:xfrm>
          </p:grpSpPr>
          <p:pic>
            <p:nvPicPr>
              <p:cNvPr id="113" name="그림 112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635" t="6560" r="10635" b="19788"/>
              <a:stretch/>
            </p:blipFill>
            <p:spPr>
              <a:xfrm>
                <a:off x="7295615" y="2024904"/>
                <a:ext cx="1029267" cy="962862"/>
              </a:xfrm>
              <a:prstGeom prst="rect">
                <a:avLst/>
              </a:prstGeom>
            </p:spPr>
          </p:pic>
          <p:sp>
            <p:nvSpPr>
              <p:cNvPr id="114" name="TextBox 113"/>
              <p:cNvSpPr txBox="1"/>
              <p:nvPr/>
            </p:nvSpPr>
            <p:spPr>
              <a:xfrm>
                <a:off x="7410638" y="3013748"/>
                <a:ext cx="6848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spc="-150" dirty="0">
                    <a:ln w="12700"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3,100</a:t>
                </a:r>
                <a:r>
                  <a:rPr lang="ko-KR" altLang="en-US" sz="1400" spc="-150" dirty="0">
                    <a:ln w="12700"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원</a:t>
                </a:r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>
                <a:off x="7445404" y="1574851"/>
                <a:ext cx="72968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spc="-150" dirty="0">
                    <a:ln w="12700"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2015</a:t>
                </a:r>
                <a:r>
                  <a:rPr lang="ko-KR" altLang="en-US" sz="1600" spc="-150" dirty="0">
                    <a:ln w="12700"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년</a:t>
                </a:r>
              </a:p>
            </p:txBody>
          </p:sp>
        </p:grpSp>
        <p:sp>
          <p:nvSpPr>
            <p:cNvPr id="109" name="TextBox 108"/>
            <p:cNvSpPr txBox="1"/>
            <p:nvPr/>
          </p:nvSpPr>
          <p:spPr>
            <a:xfrm>
              <a:off x="5532460" y="5887075"/>
              <a:ext cx="204416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[</a:t>
              </a:r>
              <a:r>
                <a:rPr lang="ko-KR" altLang="en-US" sz="1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통계청 </a:t>
              </a:r>
              <a:r>
                <a:rPr lang="en-US" altLang="ko-KR" sz="1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2016. 5.] 1·4</a:t>
              </a:r>
              <a:r>
                <a:rPr lang="ko-KR" altLang="en-US" sz="1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분기 가계동향</a:t>
              </a:r>
              <a:endParaRPr lang="en-US" altLang="ko-KR" sz="1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grpSp>
          <p:nvGrpSpPr>
            <p:cNvPr id="110" name="그룹 109"/>
            <p:cNvGrpSpPr/>
            <p:nvPr/>
          </p:nvGrpSpPr>
          <p:grpSpPr>
            <a:xfrm>
              <a:off x="5115647" y="4526810"/>
              <a:ext cx="838865" cy="766607"/>
              <a:chOff x="6314144" y="1994128"/>
              <a:chExt cx="838865" cy="766607"/>
            </a:xfrm>
          </p:grpSpPr>
          <p:sp>
            <p:nvSpPr>
              <p:cNvPr id="111" name="TextBox 110"/>
              <p:cNvSpPr txBox="1"/>
              <p:nvPr/>
            </p:nvSpPr>
            <p:spPr>
              <a:xfrm>
                <a:off x="6331441" y="1994128"/>
                <a:ext cx="59663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spc="-150" dirty="0">
                    <a:ln w="12700"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120.2%</a:t>
                </a:r>
              </a:p>
              <a:p>
                <a:pPr algn="ctr"/>
                <a:r>
                  <a:rPr lang="ko-KR" altLang="en-US" sz="1200" spc="-150" dirty="0">
                    <a:ln w="12700"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급증</a:t>
                </a:r>
              </a:p>
            </p:txBody>
          </p:sp>
          <p:cxnSp>
            <p:nvCxnSpPr>
              <p:cNvPr id="112" name="직선 화살표 연결선 111"/>
              <p:cNvCxnSpPr/>
              <p:nvPr/>
            </p:nvCxnSpPr>
            <p:spPr>
              <a:xfrm flipV="1">
                <a:off x="6314144" y="2275867"/>
                <a:ext cx="838865" cy="484868"/>
              </a:xfrm>
              <a:prstGeom prst="straightConnector1">
                <a:avLst/>
              </a:prstGeom>
              <a:ln w="25400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extBox 1"/>
          <p:cNvSpPr txBox="1"/>
          <p:nvPr/>
        </p:nvSpPr>
        <p:spPr>
          <a:xfrm>
            <a:off x="630673" y="3297191"/>
            <a:ext cx="3065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n w="12700"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10</a:t>
            </a:r>
            <a:r>
              <a:rPr lang="ko-KR" altLang="en-US" dirty="0">
                <a:ln w="12700"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명 중 </a:t>
            </a:r>
            <a:r>
              <a:rPr lang="en-US" altLang="ko-KR" dirty="0">
                <a:ln w="12700"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</a:t>
            </a:r>
            <a:r>
              <a:rPr lang="ko-KR" altLang="en-US" dirty="0">
                <a:ln w="12700"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명은 반려동물 </a:t>
            </a:r>
            <a:r>
              <a:rPr lang="ko-KR" altLang="en-US" dirty="0" err="1">
                <a:ln w="12700"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사육자</a:t>
            </a:r>
            <a:endParaRPr lang="ko-KR" altLang="en-US" dirty="0">
              <a:ln w="12700"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4259956" y="3692260"/>
            <a:ext cx="3733039" cy="2484916"/>
            <a:chOff x="4259956" y="3349225"/>
            <a:chExt cx="3733039" cy="2484916"/>
          </a:xfrm>
        </p:grpSpPr>
        <p:sp>
          <p:nvSpPr>
            <p:cNvPr id="102" name="TextBox 101"/>
            <p:cNvSpPr txBox="1"/>
            <p:nvPr/>
          </p:nvSpPr>
          <p:spPr>
            <a:xfrm>
              <a:off x="4259956" y="5403254"/>
              <a:ext cx="222592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Wingdings" panose="05000000000000000000" pitchFamily="2" charset="2"/>
                <a:buChar char="ü"/>
              </a:pPr>
              <a:r>
                <a:rPr lang="ko-KR" altLang="en-US" sz="1100" dirty="0">
                  <a:ln w="12700"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업체당 평균 수용가능 </a:t>
              </a:r>
              <a:endParaRPr lang="en-US" altLang="ko-KR" sz="1100" dirty="0">
                <a:ln w="12700"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  <a:p>
              <a:r>
                <a:rPr lang="ko-KR" altLang="en-US" sz="1100" dirty="0">
                  <a:ln w="12700"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    </a:t>
              </a:r>
              <a:r>
                <a:rPr lang="ko-KR" altLang="en-US" sz="1100" dirty="0" err="1">
                  <a:ln w="12700"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반려견</a:t>
              </a:r>
              <a:r>
                <a:rPr lang="ko-KR" altLang="en-US" sz="1100" dirty="0">
                  <a:ln w="12700"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 수 </a:t>
              </a:r>
              <a:r>
                <a:rPr lang="en-US" altLang="ko-KR" sz="1100" dirty="0">
                  <a:ln w="12700"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20</a:t>
              </a:r>
              <a:r>
                <a:rPr lang="ko-KR" altLang="en-US" sz="1100" dirty="0">
                  <a:ln w="12700"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마리</a:t>
              </a:r>
              <a:endParaRPr lang="en-US" altLang="ko-KR" sz="1100" dirty="0">
                <a:ln w="12700"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pic>
          <p:nvPicPr>
            <p:cNvPr id="105" name="그림 10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57233" y="3349225"/>
              <a:ext cx="1855929" cy="1860837"/>
            </a:xfrm>
            <a:prstGeom prst="rect">
              <a:avLst/>
            </a:prstGeom>
          </p:spPr>
        </p:pic>
        <p:sp>
          <p:nvSpPr>
            <p:cNvPr id="4" name="직사각형 3"/>
            <p:cNvSpPr/>
            <p:nvPr/>
          </p:nvSpPr>
          <p:spPr>
            <a:xfrm>
              <a:off x="5757795" y="5400356"/>
              <a:ext cx="2235200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lvl="0" indent="-171450">
                <a:buFont typeface="Wingdings" panose="05000000000000000000" pitchFamily="2" charset="2"/>
                <a:buChar char="ü"/>
              </a:pPr>
              <a:r>
                <a:rPr lang="ko-KR" altLang="en-US" sz="1100" dirty="0">
                  <a:ln w="12700">
                    <a:solidFill>
                      <a:prstClr val="black">
                        <a:alpha val="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전국 업체 수용 가능 </a:t>
              </a:r>
              <a:endParaRPr lang="en-US" altLang="ko-KR" sz="1100" dirty="0">
                <a:ln w="12700">
                  <a:solidFill>
                    <a:prstClr val="black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  <a:p>
              <a:pPr lvl="0"/>
              <a:r>
                <a:rPr lang="ko-KR" altLang="en-US" sz="1100" dirty="0">
                  <a:ln w="12700">
                    <a:solidFill>
                      <a:prstClr val="black">
                        <a:alpha val="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    </a:t>
              </a:r>
              <a:r>
                <a:rPr lang="ko-KR" altLang="en-US" sz="1100" dirty="0" err="1">
                  <a:ln w="12700">
                    <a:solidFill>
                      <a:prstClr val="black">
                        <a:alpha val="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반려견</a:t>
              </a:r>
              <a:r>
                <a:rPr lang="ko-KR" altLang="en-US" sz="1100" dirty="0">
                  <a:ln w="12700">
                    <a:solidFill>
                      <a:prstClr val="black">
                        <a:alpha val="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 수 약 </a:t>
              </a:r>
              <a:r>
                <a:rPr lang="en-US" altLang="ko-KR" sz="1100" dirty="0">
                  <a:ln w="12700">
                    <a:solidFill>
                      <a:prstClr val="black">
                        <a:alpha val="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1.2</a:t>
              </a:r>
              <a:r>
                <a:rPr lang="ko-KR" altLang="en-US" sz="1100" dirty="0">
                  <a:ln w="12700">
                    <a:solidFill>
                      <a:prstClr val="black">
                        <a:alpha val="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만 마리</a:t>
              </a:r>
              <a:r>
                <a:rPr lang="en-US" altLang="ko-KR" sz="1100" dirty="0">
                  <a:ln w="12700">
                    <a:solidFill>
                      <a:prstClr val="black">
                        <a:alpha val="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 (</a:t>
              </a:r>
              <a:r>
                <a:rPr lang="ko-KR" altLang="en-US" sz="1100" dirty="0">
                  <a:ln w="12700">
                    <a:solidFill>
                      <a:prstClr val="black">
                        <a:alpha val="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추정치</a:t>
              </a:r>
              <a:r>
                <a:rPr lang="en-US" altLang="ko-KR" sz="1100" dirty="0">
                  <a:ln w="12700">
                    <a:solidFill>
                      <a:prstClr val="black">
                        <a:alpha val="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)</a:t>
              </a:r>
              <a:r>
                <a:rPr lang="ko-KR" altLang="en-US" sz="1100" dirty="0">
                  <a:ln w="12700">
                    <a:solidFill>
                      <a:prstClr val="black">
                        <a:alpha val="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 </a:t>
              </a:r>
              <a:endParaRPr lang="en-US" altLang="ko-KR" sz="1100" dirty="0">
                <a:ln w="12700">
                  <a:solidFill>
                    <a:prstClr val="black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</p:grpSp>
      <p:sp>
        <p:nvSpPr>
          <p:cNvPr id="119" name="TextBox 118"/>
          <p:cNvSpPr txBox="1"/>
          <p:nvPr/>
        </p:nvSpPr>
        <p:spPr>
          <a:xfrm>
            <a:off x="4780994" y="3297191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n w="12700"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수요와 공급의 불균형 존재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8154283" y="3297191"/>
            <a:ext cx="3752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n w="12700"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반려동물에 대한 지속적인 지출 금 증가</a:t>
            </a:r>
          </a:p>
        </p:txBody>
      </p:sp>
    </p:spTree>
    <p:extLst>
      <p:ext uri="{BB962C8B-B14F-4D97-AF65-F5344CB8AC3E}">
        <p14:creationId xmlns:p14="http://schemas.microsoft.com/office/powerpoint/2010/main" val="4215650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99040" y="1793788"/>
            <a:ext cx="56669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pc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가정집을 활용한</a:t>
            </a:r>
            <a:r>
              <a:rPr lang="en-US" altLang="ko-KR" sz="2400" b="1" spc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ko-KR" altLang="en-US" sz="2400" b="1" spc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위탁 중개 플랫폼</a:t>
            </a:r>
          </a:p>
        </p:txBody>
      </p:sp>
      <p:sp>
        <p:nvSpPr>
          <p:cNvPr id="54" name="타원 53"/>
          <p:cNvSpPr/>
          <p:nvPr/>
        </p:nvSpPr>
        <p:spPr>
          <a:xfrm>
            <a:off x="366905" y="2687454"/>
            <a:ext cx="2120642" cy="2120642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606756" y="2691630"/>
            <a:ext cx="1880791" cy="1329062"/>
            <a:chOff x="1146244" y="1350240"/>
            <a:chExt cx="1880791" cy="1329062"/>
          </a:xfrm>
        </p:grpSpPr>
        <p:pic>
          <p:nvPicPr>
            <p:cNvPr id="1039" name="Picture 15" descr="C:\Users\ATIV PC\Desktop\Buisiness\Friendog\아이콘\mom-and-baby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6244" y="1350240"/>
              <a:ext cx="1880791" cy="13290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0" name="Picture 16" descr="C:\Users\ATIV PC\Desktop\Buisiness\Friendog\아이콘\dog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0935" y="2063115"/>
              <a:ext cx="835704" cy="5905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0" name="TextBox 49"/>
          <p:cNvSpPr txBox="1"/>
          <p:nvPr/>
        </p:nvSpPr>
        <p:spPr>
          <a:xfrm>
            <a:off x="366906" y="3961746"/>
            <a:ext cx="21206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“</a:t>
            </a:r>
            <a:r>
              <a:rPr lang="ko-KR" altLang="en-US" sz="1200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출장 다녀오는 동안 </a:t>
            </a:r>
            <a:endParaRPr lang="en-US" altLang="ko-KR" sz="1200" dirty="0"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우리 강아지를 잘 돌봐줄 </a:t>
            </a:r>
            <a:endParaRPr lang="en-US" altLang="ko-KR" sz="1200" dirty="0"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/>
            <a:r>
              <a:rPr lang="ko-KR" altLang="en-US" sz="1200" dirty="0" err="1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펫시터를</a:t>
            </a:r>
            <a:r>
              <a:rPr lang="ko-KR" altLang="en-US" sz="1200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찾아볼까</a:t>
            </a:r>
            <a:r>
              <a:rPr lang="en-US" altLang="ko-KR" sz="1200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?”</a:t>
            </a:r>
          </a:p>
        </p:txBody>
      </p:sp>
      <p:sp>
        <p:nvSpPr>
          <p:cNvPr id="69" name="타원 68"/>
          <p:cNvSpPr/>
          <p:nvPr/>
        </p:nvSpPr>
        <p:spPr>
          <a:xfrm>
            <a:off x="9717967" y="2687454"/>
            <a:ext cx="2120642" cy="2120642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pic>
        <p:nvPicPr>
          <p:cNvPr id="1041" name="Picture 17" descr="C:\Users\ATIV PC\Desktop\Buisiness\Friendog\아이콘\mem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6362" y="2686474"/>
            <a:ext cx="1880791" cy="1329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/>
          <p:cNvSpPr txBox="1"/>
          <p:nvPr/>
        </p:nvSpPr>
        <p:spPr>
          <a:xfrm>
            <a:off x="9746436" y="3961746"/>
            <a:ext cx="21206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“</a:t>
            </a:r>
            <a:r>
              <a:rPr lang="ko-KR" altLang="en-US" sz="1200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애견관리사 자격증을 </a:t>
            </a:r>
            <a:endParaRPr lang="en-US" altLang="ko-KR" sz="1200" dirty="0"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보유한 </a:t>
            </a:r>
            <a:r>
              <a:rPr lang="en-US" altLang="ko-KR" sz="1200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8</a:t>
            </a:r>
            <a:r>
              <a:rPr lang="ko-KR" altLang="en-US" sz="1200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년 경력의 </a:t>
            </a:r>
            <a:endParaRPr lang="en-US" altLang="ko-KR" sz="1200" dirty="0"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/>
            <a:r>
              <a:rPr lang="ko-KR" altLang="en-US" sz="1200" dirty="0" err="1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펫시터랍니다</a:t>
            </a:r>
            <a:r>
              <a:rPr lang="en-US" altLang="ko-KR" sz="1200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!(</a:t>
            </a:r>
            <a:r>
              <a:rPr lang="ko-KR" altLang="en-US" sz="1200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강남</a:t>
            </a:r>
            <a:r>
              <a:rPr lang="en-US" altLang="ko-KR" sz="1200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)”</a:t>
            </a:r>
          </a:p>
        </p:txBody>
      </p:sp>
      <p:grpSp>
        <p:nvGrpSpPr>
          <p:cNvPr id="26" name="그룹 25"/>
          <p:cNvGrpSpPr/>
          <p:nvPr/>
        </p:nvGrpSpPr>
        <p:grpSpPr>
          <a:xfrm>
            <a:off x="4499823" y="2623178"/>
            <a:ext cx="3203240" cy="2623238"/>
            <a:chOff x="4080504" y="1169862"/>
            <a:chExt cx="3203240" cy="3120811"/>
          </a:xfrm>
        </p:grpSpPr>
        <p:pic>
          <p:nvPicPr>
            <p:cNvPr id="53" name="Picture 4" descr="C:\Users\ATIV PC\Desktop\모바일-어플-기획.png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768" t="16016" r="56791" b="14243"/>
            <a:stretch/>
          </p:blipFill>
          <p:spPr bwMode="auto">
            <a:xfrm>
              <a:off x="4080504" y="1169862"/>
              <a:ext cx="1610291" cy="31208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6" name="Picture 4" descr="C:\Users\ATIV PC\Desktop\모바일-어플-기획.png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509" t="17007" r="21845" b="14243"/>
            <a:stretch/>
          </p:blipFill>
          <p:spPr bwMode="auto">
            <a:xfrm>
              <a:off x="5660520" y="1214166"/>
              <a:ext cx="1623224" cy="30765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36" name="꺾인 연결선 35"/>
          <p:cNvCxnSpPr>
            <a:stCxn id="69" idx="4"/>
          </p:cNvCxnSpPr>
          <p:nvPr/>
        </p:nvCxnSpPr>
        <p:spPr>
          <a:xfrm rot="5400000" flipH="1">
            <a:off x="9142190" y="3171998"/>
            <a:ext cx="121080" cy="3151116"/>
          </a:xfrm>
          <a:prstGeom prst="bentConnector4">
            <a:avLst>
              <a:gd name="adj1" fmla="val -188801"/>
              <a:gd name="adj2" fmla="val 66825"/>
            </a:avLst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꺾인 연결선 63"/>
          <p:cNvCxnSpPr>
            <a:stCxn id="54" idx="4"/>
          </p:cNvCxnSpPr>
          <p:nvPr/>
        </p:nvCxnSpPr>
        <p:spPr>
          <a:xfrm rot="5400000" flipH="1" flipV="1">
            <a:off x="2939075" y="3175169"/>
            <a:ext cx="121078" cy="3144776"/>
          </a:xfrm>
          <a:prstGeom prst="bentConnector4">
            <a:avLst>
              <a:gd name="adj1" fmla="val -188804"/>
              <a:gd name="adj2" fmla="val 66858"/>
            </a:avLst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2507856" y="3950763"/>
            <a:ext cx="1782860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100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위치별</a:t>
            </a:r>
            <a:r>
              <a:rPr lang="ko-KR" altLang="en-US" sz="11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en-US" altLang="ko-KR" sz="11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/ </a:t>
            </a:r>
            <a:r>
              <a:rPr lang="ko-KR" altLang="en-US" sz="1100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특성별</a:t>
            </a:r>
            <a:r>
              <a:rPr lang="ko-KR" altLang="en-US" sz="11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en-US" sz="1100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펫시터</a:t>
            </a:r>
            <a:r>
              <a:rPr lang="ko-KR" altLang="en-US" sz="11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endParaRPr lang="en-US" altLang="ko-KR" sz="11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/>
            <a:r>
              <a:rPr lang="en-US" altLang="ko-KR" sz="11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(</a:t>
            </a:r>
            <a:r>
              <a:rPr lang="ko-KR" altLang="en-US" sz="1100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반려견</a:t>
            </a:r>
            <a:r>
              <a:rPr lang="ko-KR" altLang="en-US" sz="11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en-US" sz="1100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돌보미</a:t>
            </a:r>
            <a:r>
              <a:rPr lang="en-US" altLang="ko-KR" sz="11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)</a:t>
            </a:r>
            <a:r>
              <a:rPr lang="ko-KR" altLang="en-US" sz="11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검색 </a:t>
            </a:r>
            <a:endParaRPr lang="en-US" altLang="ko-KR" sz="11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/>
            <a:r>
              <a:rPr lang="ko-KR" altLang="en-US" sz="11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및 서비스 신청</a:t>
            </a:r>
            <a:r>
              <a:rPr lang="en-US" altLang="ko-KR" sz="11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(GPS </a:t>
            </a:r>
            <a:r>
              <a:rPr lang="ko-KR" altLang="en-US" sz="11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기반</a:t>
            </a:r>
            <a:r>
              <a:rPr lang="en-US" altLang="ko-KR" sz="11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)</a:t>
            </a:r>
            <a:endParaRPr lang="ko-KR" altLang="en-US" sz="11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7907936" y="4239303"/>
            <a:ext cx="176202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1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반려동물 돌봄 서비스 제공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82882" y="2255453"/>
            <a:ext cx="1288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PetMom</a:t>
            </a:r>
            <a:endParaRPr lang="ko-KR" altLang="en-US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0133944" y="2255453"/>
            <a:ext cx="1288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PetSitter</a:t>
            </a:r>
            <a:endParaRPr lang="ko-KR" altLang="en-US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0" y="-26182"/>
            <a:ext cx="12680042" cy="400110"/>
            <a:chOff x="0" y="-26182"/>
            <a:chExt cx="12680042" cy="400110"/>
          </a:xfrm>
        </p:grpSpPr>
        <p:sp>
          <p:nvSpPr>
            <p:cNvPr id="25" name="직사각형 24"/>
            <p:cNvSpPr/>
            <p:nvPr/>
          </p:nvSpPr>
          <p:spPr>
            <a:xfrm>
              <a:off x="0" y="-6827"/>
              <a:ext cx="12192000" cy="361401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05972" y="-26182"/>
              <a:ext cx="47320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0" b="1" dirty="0" smtClean="0"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03</a:t>
              </a:r>
              <a:endParaRPr lang="ko-KR" altLang="en-US" sz="2000" b="1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28" name="평행 사변형 27"/>
            <p:cNvSpPr/>
            <p:nvPr/>
          </p:nvSpPr>
          <p:spPr>
            <a:xfrm flipV="1">
              <a:off x="572766" y="-6127"/>
              <a:ext cx="12107276" cy="360000"/>
            </a:xfrm>
            <a:prstGeom prst="parallelogram">
              <a:avLst>
                <a:gd name="adj" fmla="val 101865"/>
              </a:avLst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996292" y="19985"/>
              <a:ext cx="411779" cy="307777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>
              <a:defPPr>
                <a:defRPr lang="en-US"/>
              </a:defPPr>
              <a:lvl1pPr>
                <a:defRPr sz="4800" b="1" spc="30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defRPr>
              </a:lvl1pPr>
            </a:lstStyle>
            <a:p>
              <a:r>
                <a:rPr lang="en-US" altLang="ko-KR" sz="1400" b="0" spc="-110" dirty="0" smtClean="0">
                  <a:solidFill>
                    <a:srgbClr val="002060"/>
                  </a:solidFill>
                  <a:effectLst/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Target</a:t>
              </a:r>
              <a:endParaRPr lang="ko-KR" altLang="en-US" sz="1400" b="0" spc="-110" dirty="0">
                <a:solidFill>
                  <a:srgbClr val="00206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5430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/>
          <p:cNvGrpSpPr/>
          <p:nvPr/>
        </p:nvGrpSpPr>
        <p:grpSpPr>
          <a:xfrm>
            <a:off x="0" y="-26182"/>
            <a:ext cx="12680042" cy="400110"/>
            <a:chOff x="0" y="-26182"/>
            <a:chExt cx="12680042" cy="400110"/>
          </a:xfrm>
        </p:grpSpPr>
        <p:sp>
          <p:nvSpPr>
            <p:cNvPr id="25" name="직사각형 24"/>
            <p:cNvSpPr/>
            <p:nvPr/>
          </p:nvSpPr>
          <p:spPr>
            <a:xfrm>
              <a:off x="0" y="-6827"/>
              <a:ext cx="12192000" cy="361401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05972" y="-26182"/>
              <a:ext cx="47320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0" b="1" dirty="0" smtClean="0"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03</a:t>
              </a:r>
              <a:endParaRPr lang="ko-KR" altLang="en-US" sz="2000" b="1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28" name="평행 사변형 27"/>
            <p:cNvSpPr/>
            <p:nvPr/>
          </p:nvSpPr>
          <p:spPr>
            <a:xfrm flipV="1">
              <a:off x="572766" y="-6127"/>
              <a:ext cx="12107276" cy="360000"/>
            </a:xfrm>
            <a:prstGeom prst="parallelogram">
              <a:avLst>
                <a:gd name="adj" fmla="val 101865"/>
              </a:avLst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996292" y="19985"/>
              <a:ext cx="1104918" cy="307777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>
              <a:defPPr>
                <a:defRPr lang="en-US"/>
              </a:defPPr>
              <a:lvl1pPr>
                <a:defRPr sz="4800" b="1" spc="30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defRPr>
              </a:lvl1pPr>
            </a:lstStyle>
            <a:p>
              <a:r>
                <a:rPr lang="en-US" altLang="ko-KR" sz="1400" b="0" spc="-110" dirty="0" smtClean="0">
                  <a:solidFill>
                    <a:srgbClr val="002060"/>
                  </a:solidFill>
                  <a:effectLst/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Target(</a:t>
              </a:r>
              <a:r>
                <a:rPr lang="ko-KR" altLang="en-US" sz="1400" b="0" spc="-110" dirty="0" smtClean="0">
                  <a:solidFill>
                    <a:srgbClr val="002060"/>
                  </a:solidFill>
                  <a:effectLst/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기술 지원</a:t>
              </a:r>
              <a:r>
                <a:rPr lang="en-US" altLang="ko-KR" sz="1400" b="0" spc="-110" dirty="0" smtClean="0">
                  <a:solidFill>
                    <a:srgbClr val="002060"/>
                  </a:solidFill>
                  <a:effectLst/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)</a:t>
              </a:r>
              <a:endParaRPr lang="ko-KR" altLang="en-US" sz="1400" b="0" spc="-110" dirty="0">
                <a:solidFill>
                  <a:srgbClr val="00206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362" y="1724025"/>
            <a:ext cx="10963275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234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그룹 103"/>
          <p:cNvGrpSpPr/>
          <p:nvPr/>
        </p:nvGrpSpPr>
        <p:grpSpPr>
          <a:xfrm>
            <a:off x="334963" y="840934"/>
            <a:ext cx="11522076" cy="5781974"/>
            <a:chOff x="334963" y="812158"/>
            <a:chExt cx="11522076" cy="5781974"/>
          </a:xfrm>
        </p:grpSpPr>
        <p:sp>
          <p:nvSpPr>
            <p:cNvPr id="105" name="직사각형 104"/>
            <p:cNvSpPr/>
            <p:nvPr/>
          </p:nvSpPr>
          <p:spPr>
            <a:xfrm>
              <a:off x="334963" y="3427617"/>
              <a:ext cx="11522076" cy="3166515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/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334963" y="1045261"/>
              <a:ext cx="11522076" cy="2224412"/>
            </a:xfrm>
            <a:prstGeom prst="rect">
              <a:avLst/>
            </a:prstGeom>
            <a:noFill/>
            <a:ln w="25400">
              <a:solidFill>
                <a:srgbClr val="365A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522537" y="1648401"/>
              <a:ext cx="7104789" cy="12741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ko-KR" sz="1400" spc="-133" dirty="0">
                  <a:ln w="12700">
                    <a:solidFill>
                      <a:schemeClr val="tx1">
                        <a:alpha val="0"/>
                      </a:schemeClr>
                    </a:solidFill>
                  </a:ln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CRM</a:t>
              </a:r>
              <a:r>
                <a:rPr lang="ko-KR" altLang="en-US" sz="1400" spc="-133" dirty="0">
                  <a:ln w="12700">
                    <a:solidFill>
                      <a:schemeClr val="tx1">
                        <a:alpha val="0"/>
                      </a:schemeClr>
                    </a:solidFill>
                  </a:ln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을 이용해  </a:t>
              </a:r>
              <a:r>
                <a:rPr lang="en-US" altLang="ko-KR" sz="1400" spc="-133" dirty="0">
                  <a:ln w="12700">
                    <a:solidFill>
                      <a:schemeClr val="tx1">
                        <a:alpha val="0"/>
                      </a:schemeClr>
                    </a:solidFill>
                  </a:ln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‘</a:t>
              </a:r>
              <a:r>
                <a:rPr lang="ko-KR" altLang="en-US" sz="1400" spc="-133" dirty="0">
                  <a:ln w="12700">
                    <a:solidFill>
                      <a:schemeClr val="tx1">
                        <a:alpha val="0"/>
                      </a:schemeClr>
                    </a:solidFill>
                  </a:ln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고객이 어떤 것을 원하는가</a:t>
              </a:r>
              <a:r>
                <a:rPr lang="en-US" altLang="ko-KR" sz="1400" spc="-133" dirty="0">
                  <a:ln w="12700">
                    <a:solidFill>
                      <a:schemeClr val="tx1">
                        <a:alpha val="0"/>
                      </a:schemeClr>
                    </a:solidFill>
                  </a:ln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’</a:t>
              </a:r>
              <a:r>
                <a:rPr lang="ko-KR" altLang="en-US" sz="1400" spc="-133" dirty="0">
                  <a:ln w="12700">
                    <a:solidFill>
                      <a:schemeClr val="tx1">
                        <a:alpha val="0"/>
                      </a:schemeClr>
                    </a:solidFill>
                  </a:ln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를 찾아내는 것 처럼</a:t>
              </a:r>
              <a:endParaRPr lang="en-US" altLang="ko-KR" sz="1400" spc="-133" dirty="0">
                <a:ln w="12700">
                  <a:solidFill>
                    <a:schemeClr val="tx1"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  <a:p>
              <a:pPr>
                <a:lnSpc>
                  <a:spcPct val="120000"/>
                </a:lnSpc>
              </a:pPr>
              <a:r>
                <a:rPr lang="en-US" altLang="ko-KR" sz="1400" spc="-133" dirty="0">
                  <a:ln w="12700">
                    <a:solidFill>
                      <a:schemeClr val="tx1">
                        <a:alpha val="0"/>
                      </a:schemeClr>
                    </a:solidFill>
                  </a:ln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PRM</a:t>
              </a:r>
              <a:r>
                <a:rPr lang="ko-KR" altLang="en-US" sz="1400" spc="-133" dirty="0">
                  <a:ln w="12700">
                    <a:solidFill>
                      <a:schemeClr val="tx1">
                        <a:alpha val="0"/>
                      </a:schemeClr>
                    </a:solidFill>
                  </a:ln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은    </a:t>
              </a:r>
              <a:r>
                <a:rPr lang="en-US" altLang="ko-KR" b="1" spc="-133" dirty="0">
                  <a:ln w="12700"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accent2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‘</a:t>
              </a:r>
              <a:r>
                <a:rPr lang="ko-KR" altLang="en-US" b="1" spc="-133" dirty="0">
                  <a:ln w="12700"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accent2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반려동물이  어떤  것을  원하는 가</a:t>
              </a:r>
              <a:r>
                <a:rPr lang="en-US" altLang="ko-KR" b="1" spc="-133" dirty="0">
                  <a:ln w="12700"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accent2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’</a:t>
              </a:r>
              <a:r>
                <a:rPr lang="en-US" altLang="ko-KR" b="1" spc="-133" dirty="0">
                  <a:ln w="12700">
                    <a:solidFill>
                      <a:schemeClr val="tx1">
                        <a:alpha val="0"/>
                      </a:schemeClr>
                    </a:solidFill>
                  </a:ln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 </a:t>
              </a:r>
              <a:r>
                <a:rPr lang="en-US" altLang="ko-KR" spc="-133" dirty="0">
                  <a:ln w="12700">
                    <a:solidFill>
                      <a:schemeClr val="tx1">
                        <a:alpha val="0"/>
                      </a:schemeClr>
                    </a:solidFill>
                  </a:ln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 </a:t>
              </a:r>
              <a:r>
                <a:rPr lang="ko-KR" altLang="en-US" sz="1400" spc="-133" dirty="0">
                  <a:ln w="12700">
                    <a:solidFill>
                      <a:schemeClr val="tx1">
                        <a:alpha val="0"/>
                      </a:schemeClr>
                    </a:solidFill>
                  </a:ln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에 초점을 맞춤</a:t>
              </a:r>
              <a:r>
                <a:rPr lang="en-US" altLang="ko-KR" sz="1400" spc="-133" dirty="0">
                  <a:ln w="12700">
                    <a:solidFill>
                      <a:schemeClr val="tx1">
                        <a:alpha val="0"/>
                      </a:schemeClr>
                    </a:solidFill>
                  </a:ln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.</a:t>
              </a:r>
            </a:p>
            <a:p>
              <a:pPr>
                <a:lnSpc>
                  <a:spcPct val="120000"/>
                </a:lnSpc>
              </a:pPr>
              <a:r>
                <a:rPr lang="ko-KR" altLang="en-US" sz="1400" spc="-133" dirty="0">
                  <a:ln w="12700">
                    <a:solidFill>
                      <a:schemeClr val="tx1">
                        <a:alpha val="0"/>
                      </a:schemeClr>
                    </a:solidFill>
                  </a:ln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사람이 이용하는 서비스가 아닌 반려동물이 이용하는 서비스라는 것에 집중하여</a:t>
              </a:r>
              <a:endParaRPr lang="en-US" altLang="ko-KR" sz="1400" spc="-133" dirty="0">
                <a:ln w="12700">
                  <a:solidFill>
                    <a:schemeClr val="tx1"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  <a:p>
              <a:pPr>
                <a:lnSpc>
                  <a:spcPct val="120000"/>
                </a:lnSpc>
              </a:pPr>
              <a:r>
                <a:rPr lang="ko-KR" altLang="en-US" sz="1400" spc="-133" dirty="0">
                  <a:ln w="12700">
                    <a:solidFill>
                      <a:schemeClr val="tx1">
                        <a:alpha val="0"/>
                      </a:schemeClr>
                    </a:solidFill>
                  </a:ln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가족같은 반려동물이</a:t>
              </a:r>
              <a:r>
                <a:rPr lang="ko-KR" altLang="en-US" sz="1400" spc="-133" dirty="0">
                  <a:ln w="12700">
                    <a:solidFill>
                      <a:schemeClr val="tx1">
                        <a:alpha val="0"/>
                      </a:schemeClr>
                    </a:solidFill>
                  </a:ln>
                  <a:effectLst>
                    <a:outerShdw blurRad="88900" dist="38100" dir="2700000" sx="101000" sy="101000" algn="tl" rotWithShape="0">
                      <a:prstClr val="black">
                        <a:alpha val="40000"/>
                      </a:prstClr>
                    </a:outerShdw>
                  </a:effectLst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 </a:t>
              </a:r>
              <a:r>
                <a:rPr lang="ko-KR" altLang="en-US" b="1" spc="-133" dirty="0">
                  <a:ln w="12700"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accent2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낯선 공간에서  최대한  편안함을  느낄  수  있는  서비스</a:t>
              </a:r>
              <a:r>
                <a:rPr lang="ko-KR" altLang="en-US" spc="-133" dirty="0">
                  <a:ln w="12700">
                    <a:solidFill>
                      <a:schemeClr val="tx1">
                        <a:alpha val="0"/>
                      </a:schemeClr>
                    </a:solidFill>
                  </a:ln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    </a:t>
              </a:r>
              <a:endParaRPr lang="en-US" altLang="ko-KR" sz="1400" spc="-133" dirty="0">
                <a:ln w="12700">
                  <a:solidFill>
                    <a:schemeClr val="tx1"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grpSp>
          <p:nvGrpSpPr>
            <p:cNvPr id="108" name="그룹 107"/>
            <p:cNvGrpSpPr/>
            <p:nvPr/>
          </p:nvGrpSpPr>
          <p:grpSpPr>
            <a:xfrm>
              <a:off x="6462521" y="1401458"/>
              <a:ext cx="1681240" cy="1768081"/>
              <a:chOff x="6491096" y="1273823"/>
              <a:chExt cx="1681240" cy="1768081"/>
            </a:xfrm>
          </p:grpSpPr>
          <p:sp>
            <p:nvSpPr>
              <p:cNvPr id="242" name="TextBox 241"/>
              <p:cNvSpPr txBox="1"/>
              <p:nvPr/>
            </p:nvSpPr>
            <p:spPr>
              <a:xfrm>
                <a:off x="6524444" y="2656412"/>
                <a:ext cx="1614545" cy="3181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67" b="1" dirty="0" err="1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반려견의</a:t>
                </a:r>
                <a:r>
                  <a:rPr lang="ko-KR" altLang="en-US" sz="1467" b="1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 특징 관리</a:t>
                </a:r>
              </a:p>
            </p:txBody>
          </p:sp>
          <p:pic>
            <p:nvPicPr>
              <p:cNvPr id="243" name="그림 242"/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74769" y="1327577"/>
                <a:ext cx="913895" cy="1295092"/>
              </a:xfrm>
              <a:prstGeom prst="rect">
                <a:avLst/>
              </a:prstGeom>
            </p:spPr>
          </p:pic>
          <p:sp>
            <p:nvSpPr>
              <p:cNvPr id="244" name="직사각형 243"/>
              <p:cNvSpPr/>
              <p:nvPr/>
            </p:nvSpPr>
            <p:spPr>
              <a:xfrm>
                <a:off x="6491096" y="1273823"/>
                <a:ext cx="1681240" cy="176808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9" name="TextBox 108"/>
            <p:cNvSpPr txBox="1"/>
            <p:nvPr/>
          </p:nvSpPr>
          <p:spPr>
            <a:xfrm>
              <a:off x="397527" y="812158"/>
              <a:ext cx="6491161" cy="369332"/>
            </a:xfrm>
            <a:prstGeom prst="rect">
              <a:avLst/>
            </a:prstGeom>
            <a:solidFill>
              <a:srgbClr val="00206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PRM(Pet Relationship  Management) : </a:t>
              </a:r>
              <a:r>
                <a:rPr lang="ko-KR" altLang="en-US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반려동물 관리 시스템</a:t>
              </a:r>
            </a:p>
          </p:txBody>
        </p:sp>
        <p:grpSp>
          <p:nvGrpSpPr>
            <p:cNvPr id="122" name="그룹 121"/>
            <p:cNvGrpSpPr/>
            <p:nvPr/>
          </p:nvGrpSpPr>
          <p:grpSpPr>
            <a:xfrm>
              <a:off x="8216672" y="1401458"/>
              <a:ext cx="1782860" cy="1768081"/>
              <a:chOff x="8267349" y="1273823"/>
              <a:chExt cx="1782860" cy="1768081"/>
            </a:xfrm>
          </p:grpSpPr>
          <p:pic>
            <p:nvPicPr>
              <p:cNvPr id="239" name="그림 238"/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580526" y="1455758"/>
                <a:ext cx="1156506" cy="1038730"/>
              </a:xfrm>
              <a:prstGeom prst="rect">
                <a:avLst/>
              </a:prstGeom>
            </p:spPr>
          </p:pic>
          <p:sp>
            <p:nvSpPr>
              <p:cNvPr id="240" name="TextBox 239"/>
              <p:cNvSpPr txBox="1"/>
              <p:nvPr/>
            </p:nvSpPr>
            <p:spPr>
              <a:xfrm>
                <a:off x="8267349" y="2656412"/>
                <a:ext cx="1782860" cy="3181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67" b="1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안정적인 서비스 제공</a:t>
                </a:r>
              </a:p>
            </p:txBody>
          </p:sp>
          <p:sp>
            <p:nvSpPr>
              <p:cNvPr id="241" name="직사각형 240"/>
              <p:cNvSpPr/>
              <p:nvPr/>
            </p:nvSpPr>
            <p:spPr>
              <a:xfrm>
                <a:off x="8318159" y="1273823"/>
                <a:ext cx="1681240" cy="176808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3" name="그룹 122"/>
            <p:cNvGrpSpPr/>
            <p:nvPr/>
          </p:nvGrpSpPr>
          <p:grpSpPr>
            <a:xfrm>
              <a:off x="10072444" y="1401458"/>
              <a:ext cx="1681240" cy="1768081"/>
              <a:chOff x="10094682" y="1273823"/>
              <a:chExt cx="1681240" cy="1768081"/>
            </a:xfrm>
          </p:grpSpPr>
          <p:pic>
            <p:nvPicPr>
              <p:cNvPr id="236" name="그림 235"/>
              <p:cNvPicPr>
                <a:picLocks noChangeAspect="1"/>
              </p:cNvPicPr>
              <p:nvPr/>
            </p:nvPicPr>
            <p:blipFill>
              <a:blip r:embed="rId6" cstate="print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489717" y="1529539"/>
                <a:ext cx="891170" cy="891168"/>
              </a:xfrm>
              <a:prstGeom prst="rect">
                <a:avLst/>
              </a:prstGeom>
            </p:spPr>
          </p:pic>
          <p:sp>
            <p:nvSpPr>
              <p:cNvPr id="237" name="TextBox 236"/>
              <p:cNvSpPr txBox="1"/>
              <p:nvPr/>
            </p:nvSpPr>
            <p:spPr>
              <a:xfrm>
                <a:off x="10148869" y="2656412"/>
                <a:ext cx="1572866" cy="3181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67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정보비대칭성 해결</a:t>
                </a:r>
              </a:p>
            </p:txBody>
          </p:sp>
          <p:sp>
            <p:nvSpPr>
              <p:cNvPr id="238" name="직사각형 237"/>
              <p:cNvSpPr/>
              <p:nvPr/>
            </p:nvSpPr>
            <p:spPr>
              <a:xfrm>
                <a:off x="10094682" y="1273823"/>
                <a:ext cx="1681240" cy="176808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4" name="그룹 123"/>
            <p:cNvGrpSpPr/>
            <p:nvPr/>
          </p:nvGrpSpPr>
          <p:grpSpPr>
            <a:xfrm>
              <a:off x="2209562" y="4227533"/>
              <a:ext cx="953048" cy="900898"/>
              <a:chOff x="2136423" y="4227533"/>
              <a:chExt cx="953048" cy="900898"/>
            </a:xfrm>
          </p:grpSpPr>
          <p:sp>
            <p:nvSpPr>
              <p:cNvPr id="215" name="타원 214"/>
              <p:cNvSpPr/>
              <p:nvPr/>
            </p:nvSpPr>
            <p:spPr>
              <a:xfrm>
                <a:off x="2283522" y="5035519"/>
                <a:ext cx="64290" cy="61801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/>
              </a:p>
            </p:txBody>
          </p:sp>
          <p:sp>
            <p:nvSpPr>
              <p:cNvPr id="216" name="타원 215"/>
              <p:cNvSpPr/>
              <p:nvPr/>
            </p:nvSpPr>
            <p:spPr>
              <a:xfrm>
                <a:off x="2136423" y="4691467"/>
                <a:ext cx="94402" cy="90748"/>
              </a:xfrm>
              <a:prstGeom prst="ellipse">
                <a:avLst/>
              </a:prstGeom>
              <a:solidFill>
                <a:srgbClr val="FFC000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/>
              </a:p>
            </p:txBody>
          </p:sp>
          <p:sp>
            <p:nvSpPr>
              <p:cNvPr id="217" name="타원 216"/>
              <p:cNvSpPr/>
              <p:nvPr/>
            </p:nvSpPr>
            <p:spPr>
              <a:xfrm>
                <a:off x="2212719" y="4848000"/>
                <a:ext cx="86802" cy="83442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/>
              </a:p>
            </p:txBody>
          </p:sp>
          <p:sp>
            <p:nvSpPr>
              <p:cNvPr id="218" name="타원 217"/>
              <p:cNvSpPr/>
              <p:nvPr/>
            </p:nvSpPr>
            <p:spPr>
              <a:xfrm>
                <a:off x="2510200" y="5028104"/>
                <a:ext cx="104367" cy="100327"/>
              </a:xfrm>
              <a:prstGeom prst="ellipse">
                <a:avLst/>
              </a:prstGeom>
              <a:solidFill>
                <a:srgbClr val="FF0000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/>
              </a:p>
            </p:txBody>
          </p:sp>
          <p:sp>
            <p:nvSpPr>
              <p:cNvPr id="219" name="타원 218"/>
              <p:cNvSpPr/>
              <p:nvPr/>
            </p:nvSpPr>
            <p:spPr>
              <a:xfrm>
                <a:off x="2833720" y="4802626"/>
                <a:ext cx="94402" cy="90748"/>
              </a:xfrm>
              <a:prstGeom prst="ellipse">
                <a:avLst/>
              </a:prstGeom>
              <a:solidFill>
                <a:srgbClr val="FFC000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/>
              </a:p>
            </p:txBody>
          </p:sp>
          <p:sp>
            <p:nvSpPr>
              <p:cNvPr id="220" name="타원 219"/>
              <p:cNvSpPr/>
              <p:nvPr/>
            </p:nvSpPr>
            <p:spPr>
              <a:xfrm>
                <a:off x="2369331" y="4775175"/>
                <a:ext cx="94402" cy="90748"/>
              </a:xfrm>
              <a:prstGeom prst="ellipse">
                <a:avLst/>
              </a:prstGeom>
              <a:solidFill>
                <a:srgbClr val="FF0000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/>
              </a:p>
            </p:txBody>
          </p:sp>
          <p:sp>
            <p:nvSpPr>
              <p:cNvPr id="221" name="타원 220"/>
              <p:cNvSpPr/>
              <p:nvPr/>
            </p:nvSpPr>
            <p:spPr>
              <a:xfrm flipH="1" flipV="1">
                <a:off x="2407684" y="4926588"/>
                <a:ext cx="56049" cy="53880"/>
              </a:xfrm>
              <a:prstGeom prst="ellipse">
                <a:avLst/>
              </a:prstGeom>
              <a:solidFill>
                <a:srgbClr val="FFC000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/>
              </a:p>
            </p:txBody>
          </p:sp>
          <p:sp>
            <p:nvSpPr>
              <p:cNvPr id="222" name="타원 221"/>
              <p:cNvSpPr/>
              <p:nvPr/>
            </p:nvSpPr>
            <p:spPr>
              <a:xfrm>
                <a:off x="2315668" y="4625464"/>
                <a:ext cx="64290" cy="61801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/>
              </a:p>
            </p:txBody>
          </p:sp>
          <p:sp>
            <p:nvSpPr>
              <p:cNvPr id="223" name="타원 222"/>
              <p:cNvSpPr/>
              <p:nvPr/>
            </p:nvSpPr>
            <p:spPr>
              <a:xfrm>
                <a:off x="2399285" y="4281413"/>
                <a:ext cx="94402" cy="9074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/>
              </a:p>
            </p:txBody>
          </p:sp>
          <p:sp>
            <p:nvSpPr>
              <p:cNvPr id="224" name="타원 223"/>
              <p:cNvSpPr/>
              <p:nvPr/>
            </p:nvSpPr>
            <p:spPr>
              <a:xfrm>
                <a:off x="2475581" y="4437945"/>
                <a:ext cx="86802" cy="83442"/>
              </a:xfrm>
              <a:prstGeom prst="ellipse">
                <a:avLst/>
              </a:prstGeom>
              <a:solidFill>
                <a:srgbClr val="FFC000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/>
              </a:p>
            </p:txBody>
          </p:sp>
          <p:sp>
            <p:nvSpPr>
              <p:cNvPr id="225" name="타원 224"/>
              <p:cNvSpPr/>
              <p:nvPr/>
            </p:nvSpPr>
            <p:spPr>
              <a:xfrm>
                <a:off x="2570672" y="4625646"/>
                <a:ext cx="104367" cy="100327"/>
              </a:xfrm>
              <a:prstGeom prst="ellipse">
                <a:avLst/>
              </a:prstGeom>
              <a:solidFill>
                <a:srgbClr val="FFC000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/>
              </a:p>
            </p:txBody>
          </p:sp>
          <p:sp>
            <p:nvSpPr>
              <p:cNvPr id="226" name="타원 225"/>
              <p:cNvSpPr/>
              <p:nvPr/>
            </p:nvSpPr>
            <p:spPr>
              <a:xfrm>
                <a:off x="2226150" y="4476013"/>
                <a:ext cx="94402" cy="9074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/>
              </a:p>
            </p:txBody>
          </p:sp>
          <p:sp>
            <p:nvSpPr>
              <p:cNvPr id="227" name="타원 226"/>
              <p:cNvSpPr/>
              <p:nvPr/>
            </p:nvSpPr>
            <p:spPr>
              <a:xfrm>
                <a:off x="2632193" y="4365120"/>
                <a:ext cx="94402" cy="90748"/>
              </a:xfrm>
              <a:prstGeom prst="ellipse">
                <a:avLst/>
              </a:prstGeom>
              <a:solidFill>
                <a:srgbClr val="FF0000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/>
              </a:p>
            </p:txBody>
          </p:sp>
          <p:sp>
            <p:nvSpPr>
              <p:cNvPr id="228" name="타원 227"/>
              <p:cNvSpPr/>
              <p:nvPr/>
            </p:nvSpPr>
            <p:spPr>
              <a:xfrm flipH="1" flipV="1">
                <a:off x="2670546" y="4227533"/>
                <a:ext cx="56049" cy="53880"/>
              </a:xfrm>
              <a:prstGeom prst="ellipse">
                <a:avLst/>
              </a:prstGeom>
              <a:solidFill>
                <a:srgbClr val="FFC000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/>
              </a:p>
            </p:txBody>
          </p:sp>
          <p:sp>
            <p:nvSpPr>
              <p:cNvPr id="229" name="타원 228"/>
              <p:cNvSpPr/>
              <p:nvPr/>
            </p:nvSpPr>
            <p:spPr>
              <a:xfrm>
                <a:off x="2803417" y="5028104"/>
                <a:ext cx="64290" cy="61801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/>
              </a:p>
            </p:txBody>
          </p:sp>
          <p:sp>
            <p:nvSpPr>
              <p:cNvPr id="230" name="타원 229"/>
              <p:cNvSpPr/>
              <p:nvPr/>
            </p:nvSpPr>
            <p:spPr>
              <a:xfrm>
                <a:off x="2833720" y="4326786"/>
                <a:ext cx="142292" cy="136783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/>
              </a:p>
            </p:txBody>
          </p:sp>
          <p:sp>
            <p:nvSpPr>
              <p:cNvPr id="231" name="타원 230"/>
              <p:cNvSpPr/>
              <p:nvPr/>
            </p:nvSpPr>
            <p:spPr>
              <a:xfrm>
                <a:off x="2785297" y="4625464"/>
                <a:ext cx="86802" cy="83442"/>
              </a:xfrm>
              <a:prstGeom prst="ellipse">
                <a:avLst/>
              </a:prstGeom>
              <a:solidFill>
                <a:srgbClr val="FF0000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/>
              </a:p>
            </p:txBody>
          </p:sp>
          <p:sp>
            <p:nvSpPr>
              <p:cNvPr id="232" name="타원 231"/>
              <p:cNvSpPr/>
              <p:nvPr/>
            </p:nvSpPr>
            <p:spPr>
              <a:xfrm>
                <a:off x="3009263" y="4878653"/>
                <a:ext cx="80208" cy="74967"/>
              </a:xfrm>
              <a:prstGeom prst="ellipse">
                <a:avLst/>
              </a:prstGeom>
              <a:solidFill>
                <a:srgbClr val="FF0000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/>
              </a:p>
            </p:txBody>
          </p:sp>
          <p:sp>
            <p:nvSpPr>
              <p:cNvPr id="233" name="타원 232"/>
              <p:cNvSpPr/>
              <p:nvPr/>
            </p:nvSpPr>
            <p:spPr>
              <a:xfrm>
                <a:off x="2631490" y="4878653"/>
                <a:ext cx="94402" cy="9074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/>
              </a:p>
            </p:txBody>
          </p:sp>
          <p:sp>
            <p:nvSpPr>
              <p:cNvPr id="234" name="타원 233"/>
              <p:cNvSpPr/>
              <p:nvPr/>
            </p:nvSpPr>
            <p:spPr>
              <a:xfrm>
                <a:off x="2990333" y="4543593"/>
                <a:ext cx="94402" cy="9074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/>
              </a:p>
            </p:txBody>
          </p:sp>
          <p:sp>
            <p:nvSpPr>
              <p:cNvPr id="235" name="타원 234"/>
              <p:cNvSpPr/>
              <p:nvPr/>
            </p:nvSpPr>
            <p:spPr>
              <a:xfrm flipH="1" flipV="1">
                <a:off x="3033422" y="4730043"/>
                <a:ext cx="56049" cy="5388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/>
              </a:p>
            </p:txBody>
          </p:sp>
        </p:grpSp>
        <p:pic>
          <p:nvPicPr>
            <p:cNvPr id="125" name="Picture 2" descr="C:\Users\ATIV PC\Desktop\Study Hard\PPT 및 과제 양식\아이콘모음\그라데이션 화살표3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67497" y="4700455"/>
              <a:ext cx="639387" cy="639387"/>
            </a:xfrm>
            <a:prstGeom prst="rect">
              <a:avLst/>
            </a:prstGeom>
            <a:noFill/>
            <a:extLst/>
          </p:spPr>
        </p:pic>
        <p:pic>
          <p:nvPicPr>
            <p:cNvPr id="129" name="Picture 2" descr="C:\Users\ATIV PC\Desktop\Study Hard\PPT 및 과제 양식\아이콘모음\그라데이션 화살표3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3218" y="4700455"/>
              <a:ext cx="639387" cy="6393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30" name="직선 연결선 129"/>
            <p:cNvCxnSpPr/>
            <p:nvPr/>
          </p:nvCxnSpPr>
          <p:spPr>
            <a:xfrm>
              <a:off x="1092398" y="3745247"/>
              <a:ext cx="10007205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1" name="그룹 130"/>
            <p:cNvGrpSpPr/>
            <p:nvPr/>
          </p:nvGrpSpPr>
          <p:grpSpPr>
            <a:xfrm>
              <a:off x="1870120" y="3505223"/>
              <a:ext cx="8451760" cy="504250"/>
              <a:chOff x="1759627" y="3505223"/>
              <a:chExt cx="8451760" cy="504250"/>
            </a:xfrm>
          </p:grpSpPr>
          <p:grpSp>
            <p:nvGrpSpPr>
              <p:cNvPr id="203" name="그룹 202"/>
              <p:cNvGrpSpPr/>
              <p:nvPr/>
            </p:nvGrpSpPr>
            <p:grpSpPr>
              <a:xfrm>
                <a:off x="1759627" y="3505223"/>
                <a:ext cx="1849363" cy="504250"/>
                <a:chOff x="1312769" y="1491630"/>
                <a:chExt cx="1225904" cy="378187"/>
              </a:xfrm>
            </p:grpSpPr>
            <p:sp>
              <p:nvSpPr>
                <p:cNvPr id="212" name="직사각형 211"/>
                <p:cNvSpPr/>
                <p:nvPr/>
              </p:nvSpPr>
              <p:spPr>
                <a:xfrm>
                  <a:off x="1312769" y="1491630"/>
                  <a:ext cx="1225904" cy="36004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13" name="TextBox 212"/>
                <p:cNvSpPr txBox="1"/>
                <p:nvPr/>
              </p:nvSpPr>
              <p:spPr>
                <a:xfrm>
                  <a:off x="1629267" y="1662068"/>
                  <a:ext cx="598455" cy="20774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200" dirty="0">
                      <a:latin typeface="KoPub돋움체 Bold" panose="02020603020101020101" pitchFamily="18" charset="-127"/>
                      <a:ea typeface="KoPub돋움체 Bold" panose="02020603020101020101" pitchFamily="18" charset="-127"/>
                    </a:rPr>
                    <a:t>데이터 수집</a:t>
                  </a:r>
                </a:p>
              </p:txBody>
            </p:sp>
            <p:sp>
              <p:nvSpPr>
                <p:cNvPr id="214" name="TextBox 213"/>
                <p:cNvSpPr txBox="1"/>
                <p:nvPr/>
              </p:nvSpPr>
              <p:spPr>
                <a:xfrm>
                  <a:off x="1445990" y="1491630"/>
                  <a:ext cx="965008" cy="2385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1467" dirty="0">
                      <a:latin typeface="KoPub돋움체 Bold" panose="02020603020101020101" pitchFamily="18" charset="-127"/>
                      <a:ea typeface="KoPub돋움체 Bold" panose="02020603020101020101" pitchFamily="18" charset="-127"/>
                    </a:rPr>
                    <a:t>INFORMATION</a:t>
                  </a:r>
                  <a:endParaRPr lang="ko-KR" altLang="en-US" sz="1467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endParaRPr>
                </a:p>
              </p:txBody>
            </p:sp>
          </p:grpSp>
          <p:grpSp>
            <p:nvGrpSpPr>
              <p:cNvPr id="204" name="그룹 203"/>
              <p:cNvGrpSpPr/>
              <p:nvPr/>
            </p:nvGrpSpPr>
            <p:grpSpPr>
              <a:xfrm>
                <a:off x="5157555" y="3505223"/>
                <a:ext cx="1702387" cy="504250"/>
                <a:chOff x="3678001" y="1491630"/>
                <a:chExt cx="1225904" cy="378187"/>
              </a:xfrm>
            </p:grpSpPr>
            <p:sp>
              <p:nvSpPr>
                <p:cNvPr id="209" name="직사각형 208"/>
                <p:cNvSpPr/>
                <p:nvPr/>
              </p:nvSpPr>
              <p:spPr>
                <a:xfrm>
                  <a:off x="3678001" y="1491630"/>
                  <a:ext cx="1225904" cy="36004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10" name="TextBox 209"/>
                <p:cNvSpPr txBox="1"/>
                <p:nvPr/>
              </p:nvSpPr>
              <p:spPr>
                <a:xfrm>
                  <a:off x="3742416" y="1662068"/>
                  <a:ext cx="1102622" cy="20774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200" dirty="0">
                      <a:latin typeface="KoPub돋움체 Bold" panose="02020603020101020101" pitchFamily="18" charset="-127"/>
                      <a:ea typeface="KoPub돋움체 Bold" panose="02020603020101020101" pitchFamily="18" charset="-127"/>
                    </a:rPr>
                    <a:t>데이터 가공 및 지식화</a:t>
                  </a:r>
                </a:p>
              </p:txBody>
            </p:sp>
            <p:sp>
              <p:nvSpPr>
                <p:cNvPr id="211" name="TextBox 210"/>
                <p:cNvSpPr txBox="1"/>
                <p:nvPr/>
              </p:nvSpPr>
              <p:spPr>
                <a:xfrm>
                  <a:off x="3784550" y="1491630"/>
                  <a:ext cx="1018357" cy="2385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1467" b="1" dirty="0">
                      <a:latin typeface="KoPub돋움체 Bold" panose="02020603020101020101" pitchFamily="18" charset="-127"/>
                      <a:ea typeface="KoPub돋움체 Bold" panose="02020603020101020101" pitchFamily="18" charset="-127"/>
                    </a:rPr>
                    <a:t>KNOWLEDGE</a:t>
                  </a:r>
                  <a:endParaRPr lang="ko-KR" altLang="en-US" sz="1467" b="1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endParaRPr>
                </a:p>
              </p:txBody>
            </p:sp>
          </p:grpSp>
          <p:grpSp>
            <p:nvGrpSpPr>
              <p:cNvPr id="205" name="그룹 204"/>
              <p:cNvGrpSpPr/>
              <p:nvPr/>
            </p:nvGrpSpPr>
            <p:grpSpPr>
              <a:xfrm>
                <a:off x="8408507" y="3505223"/>
                <a:ext cx="1802880" cy="504250"/>
                <a:chOff x="6536627" y="1491630"/>
                <a:chExt cx="1225904" cy="378187"/>
              </a:xfrm>
            </p:grpSpPr>
            <p:sp>
              <p:nvSpPr>
                <p:cNvPr id="206" name="직사각형 205"/>
                <p:cNvSpPr/>
                <p:nvPr/>
              </p:nvSpPr>
              <p:spPr>
                <a:xfrm>
                  <a:off x="6536627" y="1491630"/>
                  <a:ext cx="1225904" cy="36004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07" name="TextBox 206"/>
                <p:cNvSpPr txBox="1"/>
                <p:nvPr/>
              </p:nvSpPr>
              <p:spPr>
                <a:xfrm>
                  <a:off x="6723336" y="1662068"/>
                  <a:ext cx="858043" cy="20774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200" dirty="0">
                      <a:latin typeface="KoPub돋움체 Bold" panose="02020603020101020101" pitchFamily="18" charset="-127"/>
                      <a:ea typeface="KoPub돋움체 Bold" panose="02020603020101020101" pitchFamily="18" charset="-127"/>
                    </a:rPr>
                    <a:t>지식 공유 및 활용</a:t>
                  </a:r>
                </a:p>
              </p:txBody>
            </p:sp>
            <p:sp>
              <p:nvSpPr>
                <p:cNvPr id="208" name="TextBox 207"/>
                <p:cNvSpPr txBox="1"/>
                <p:nvPr/>
              </p:nvSpPr>
              <p:spPr>
                <a:xfrm>
                  <a:off x="6798541" y="1491630"/>
                  <a:ext cx="707624" cy="2385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1467" b="1" dirty="0">
                      <a:latin typeface="KoPub돋움체 Bold" panose="02020603020101020101" pitchFamily="18" charset="-127"/>
                      <a:ea typeface="KoPub돋움체 Bold" panose="02020603020101020101" pitchFamily="18" charset="-127"/>
                    </a:rPr>
                    <a:t>SHARING</a:t>
                  </a:r>
                  <a:endParaRPr lang="ko-KR" altLang="en-US" sz="1467" b="1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endParaRPr>
                </a:p>
              </p:txBody>
            </p:sp>
          </p:grpSp>
        </p:grpSp>
        <p:grpSp>
          <p:nvGrpSpPr>
            <p:cNvPr id="159" name="그룹 158"/>
            <p:cNvGrpSpPr/>
            <p:nvPr/>
          </p:nvGrpSpPr>
          <p:grpSpPr>
            <a:xfrm>
              <a:off x="2181014" y="5303254"/>
              <a:ext cx="1010699" cy="1164358"/>
              <a:chOff x="4095716" y="3393190"/>
              <a:chExt cx="1191840" cy="1373038"/>
            </a:xfrm>
          </p:grpSpPr>
          <p:pic>
            <p:nvPicPr>
              <p:cNvPr id="201" name="Picture 4" descr="C:\Users\ATIV PC\Desktop\mem.png"/>
              <p:cNvPicPr>
                <a:picLocks noChangeAspect="1" noChangeArrowheads="1"/>
              </p:cNvPicPr>
              <p:nvPr/>
            </p:nvPicPr>
            <p:blipFill rotWithShape="1"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9355" r="28536"/>
              <a:stretch/>
            </p:blipFill>
            <p:spPr bwMode="auto">
              <a:xfrm>
                <a:off x="4384879" y="3393190"/>
                <a:ext cx="613512" cy="102955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02" name="TextBox 201"/>
              <p:cNvSpPr txBox="1"/>
              <p:nvPr/>
            </p:nvSpPr>
            <p:spPr>
              <a:xfrm>
                <a:off x="4095716" y="4391117"/>
                <a:ext cx="1191840" cy="3751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67" dirty="0">
                    <a:solidFill>
                      <a:srgbClr val="FFC000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Pet Sitter</a:t>
                </a:r>
                <a:endParaRPr lang="ko-KR" altLang="en-US" sz="1467" dirty="0">
                  <a:solidFill>
                    <a:srgbClr val="FFC000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</p:txBody>
          </p:sp>
        </p:grpSp>
        <p:grpSp>
          <p:nvGrpSpPr>
            <p:cNvPr id="160" name="그룹 159"/>
            <p:cNvGrpSpPr/>
            <p:nvPr/>
          </p:nvGrpSpPr>
          <p:grpSpPr>
            <a:xfrm>
              <a:off x="1218732" y="4894437"/>
              <a:ext cx="1063881" cy="1189501"/>
              <a:chOff x="1230116" y="2804473"/>
              <a:chExt cx="1254552" cy="1402686"/>
            </a:xfrm>
          </p:grpSpPr>
          <p:grpSp>
            <p:nvGrpSpPr>
              <p:cNvPr id="197" name="그룹 196"/>
              <p:cNvGrpSpPr/>
              <p:nvPr/>
            </p:nvGrpSpPr>
            <p:grpSpPr>
              <a:xfrm>
                <a:off x="1230116" y="2804473"/>
                <a:ext cx="1102032" cy="1027576"/>
                <a:chOff x="1871700" y="2651496"/>
                <a:chExt cx="1319225" cy="1230094"/>
              </a:xfrm>
            </p:grpSpPr>
            <p:pic>
              <p:nvPicPr>
                <p:cNvPr id="199" name="Picture 2" descr="C:\Users\ATIV PC\Desktop\dog.png"/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871700" y="3270976"/>
                  <a:ext cx="864096" cy="6106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00" name="Picture 3" descr="C:\Users\ATIV PC\Desktop\mom-and-baby.png"/>
                <p:cNvPicPr>
                  <a:picLocks noChangeAspect="1" noChangeArrowheads="1"/>
                </p:cNvPicPr>
                <p:nvPr/>
              </p:nvPicPr>
              <p:blipFill rotWithShape="1"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7759" r="30010"/>
                <a:stretch/>
              </p:blipFill>
              <p:spPr bwMode="auto">
                <a:xfrm>
                  <a:off x="2160275" y="2651496"/>
                  <a:ext cx="1030650" cy="117034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198" name="TextBox 197"/>
              <p:cNvSpPr txBox="1"/>
              <p:nvPr/>
            </p:nvSpPr>
            <p:spPr>
              <a:xfrm>
                <a:off x="1318661" y="3832048"/>
                <a:ext cx="1166007" cy="3751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67" dirty="0">
                    <a:solidFill>
                      <a:schemeClr val="bg1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Pet Mom</a:t>
                </a:r>
                <a:endParaRPr lang="ko-KR" altLang="en-US" sz="1467" dirty="0"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</p:txBody>
          </p:sp>
        </p:grpSp>
        <p:grpSp>
          <p:nvGrpSpPr>
            <p:cNvPr id="161" name="그룹 160"/>
            <p:cNvGrpSpPr/>
            <p:nvPr/>
          </p:nvGrpSpPr>
          <p:grpSpPr>
            <a:xfrm>
              <a:off x="3064485" y="4894437"/>
              <a:ext cx="877842" cy="1162618"/>
              <a:chOff x="7177543" y="2744128"/>
              <a:chExt cx="1035171" cy="1370985"/>
            </a:xfrm>
          </p:grpSpPr>
          <p:pic>
            <p:nvPicPr>
              <p:cNvPr id="195" name="Picture 5" descr="C:\Users\ATIV PC\Desktop\MAN.png"/>
              <p:cNvPicPr>
                <a:picLocks noChangeAspect="1" noChangeArrowheads="1"/>
              </p:cNvPicPr>
              <p:nvPr/>
            </p:nvPicPr>
            <p:blipFill rotWithShape="1"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155" r="36342"/>
              <a:stretch/>
            </p:blipFill>
            <p:spPr bwMode="auto">
              <a:xfrm>
                <a:off x="7435696" y="2744128"/>
                <a:ext cx="518866" cy="103274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96" name="TextBox 195"/>
              <p:cNvSpPr txBox="1"/>
              <p:nvPr/>
            </p:nvSpPr>
            <p:spPr>
              <a:xfrm>
                <a:off x="7177543" y="3740002"/>
                <a:ext cx="1035171" cy="3751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67" dirty="0">
                    <a:solidFill>
                      <a:srgbClr val="FF0000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Experts</a:t>
                </a:r>
                <a:endParaRPr lang="ko-KR" altLang="en-US" sz="1467" dirty="0">
                  <a:solidFill>
                    <a:srgbClr val="FF0000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</p:txBody>
          </p:sp>
        </p:grpSp>
        <p:grpSp>
          <p:nvGrpSpPr>
            <p:cNvPr id="162" name="그룹 161"/>
            <p:cNvGrpSpPr/>
            <p:nvPr/>
          </p:nvGrpSpPr>
          <p:grpSpPr>
            <a:xfrm>
              <a:off x="4769093" y="4405254"/>
              <a:ext cx="2806214" cy="1411340"/>
              <a:chOff x="4895146" y="4340811"/>
              <a:chExt cx="2806214" cy="1411340"/>
            </a:xfrm>
          </p:grpSpPr>
          <p:sp>
            <p:nvSpPr>
              <p:cNvPr id="188" name="직사각형 187"/>
              <p:cNvSpPr/>
              <p:nvPr/>
            </p:nvSpPr>
            <p:spPr>
              <a:xfrm>
                <a:off x="4895146" y="4644429"/>
                <a:ext cx="1019545" cy="233592"/>
              </a:xfrm>
              <a:prstGeom prst="rect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>
                    <a:solidFill>
                      <a:schemeClr val="tx1"/>
                    </a:solidFill>
                    <a:latin typeface="KoPub돋움체 Medium" panose="02020603020101020101" pitchFamily="18" charset="-127"/>
                    <a:ea typeface="KoPub돋움체 Medium" panose="02020603020101020101" pitchFamily="18" charset="-127"/>
                  </a:rPr>
                  <a:t>심리특성</a:t>
                </a:r>
              </a:p>
            </p:txBody>
          </p:sp>
          <p:sp>
            <p:nvSpPr>
              <p:cNvPr id="189" name="직사각형 188"/>
              <p:cNvSpPr/>
              <p:nvPr/>
            </p:nvSpPr>
            <p:spPr>
              <a:xfrm>
                <a:off x="4895146" y="4930520"/>
                <a:ext cx="1019545" cy="233592"/>
              </a:xfrm>
              <a:prstGeom prst="rect">
                <a:avLst/>
              </a:prstGeom>
              <a:solidFill>
                <a:srgbClr val="FFC000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>
                    <a:solidFill>
                      <a:schemeClr val="tx1"/>
                    </a:solidFill>
                    <a:latin typeface="KoPub돋움체 Medium" panose="02020603020101020101" pitchFamily="18" charset="-127"/>
                    <a:ea typeface="KoPub돋움체 Medium" panose="02020603020101020101" pitchFamily="18" charset="-127"/>
                  </a:rPr>
                  <a:t>행동 특성</a:t>
                </a:r>
              </a:p>
            </p:txBody>
          </p:sp>
          <p:sp>
            <p:nvSpPr>
              <p:cNvPr id="190" name="직사각형 189"/>
              <p:cNvSpPr/>
              <p:nvPr/>
            </p:nvSpPr>
            <p:spPr>
              <a:xfrm>
                <a:off x="4895146" y="5216612"/>
                <a:ext cx="1019545" cy="233592"/>
              </a:xfrm>
              <a:prstGeom prst="rect">
                <a:avLst/>
              </a:prstGeom>
              <a:solidFill>
                <a:srgbClr val="FF0000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>
                    <a:solidFill>
                      <a:schemeClr val="tx1"/>
                    </a:solidFill>
                    <a:latin typeface="KoPub돋움체 Medium" panose="02020603020101020101" pitchFamily="18" charset="-127"/>
                    <a:ea typeface="KoPub돋움체 Medium" panose="02020603020101020101" pitchFamily="18" charset="-127"/>
                  </a:rPr>
                  <a:t>신체 특성</a:t>
                </a:r>
              </a:p>
            </p:txBody>
          </p:sp>
          <p:pic>
            <p:nvPicPr>
              <p:cNvPr id="191" name="Picture 2" descr="C:\Users\ATIV PC\Desktop\QR-code.png"/>
              <p:cNvPicPr>
                <a:picLocks noChangeAspect="1" noChangeArrowheads="1"/>
              </p:cNvPicPr>
              <p:nvPr/>
            </p:nvPicPr>
            <p:blipFill rotWithShape="1"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033" r="19919"/>
              <a:stretch/>
            </p:blipFill>
            <p:spPr bwMode="auto">
              <a:xfrm flipH="1">
                <a:off x="6447690" y="4340811"/>
                <a:ext cx="1253670" cy="14113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192" name="직선 연결선 191"/>
              <p:cNvCxnSpPr>
                <a:stCxn id="188" idx="3"/>
              </p:cNvCxnSpPr>
              <p:nvPr/>
            </p:nvCxnSpPr>
            <p:spPr>
              <a:xfrm>
                <a:off x="5914691" y="4761225"/>
                <a:ext cx="789834" cy="285256"/>
              </a:xfrm>
              <a:prstGeom prst="line">
                <a:avLst/>
              </a:prstGeom>
              <a:ln>
                <a:solidFill>
                  <a:schemeClr val="bg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직선 연결선 192"/>
              <p:cNvCxnSpPr>
                <a:stCxn id="189" idx="3"/>
              </p:cNvCxnSpPr>
              <p:nvPr/>
            </p:nvCxnSpPr>
            <p:spPr>
              <a:xfrm>
                <a:off x="5914691" y="5047316"/>
                <a:ext cx="789834" cy="0"/>
              </a:xfrm>
              <a:prstGeom prst="line">
                <a:avLst/>
              </a:prstGeom>
              <a:ln>
                <a:solidFill>
                  <a:schemeClr val="bg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직선 연결선 193"/>
              <p:cNvCxnSpPr>
                <a:stCxn id="190" idx="3"/>
              </p:cNvCxnSpPr>
              <p:nvPr/>
            </p:nvCxnSpPr>
            <p:spPr>
              <a:xfrm flipV="1">
                <a:off x="5914691" y="5046481"/>
                <a:ext cx="789834" cy="286927"/>
              </a:xfrm>
              <a:prstGeom prst="line">
                <a:avLst/>
              </a:prstGeom>
              <a:ln>
                <a:solidFill>
                  <a:schemeClr val="bg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3" name="직사각형 162"/>
            <p:cNvSpPr/>
            <p:nvPr/>
          </p:nvSpPr>
          <p:spPr>
            <a:xfrm>
              <a:off x="7607127" y="5687521"/>
              <a:ext cx="3910804" cy="8679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1400" spc="-15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· </a:t>
              </a:r>
              <a:r>
                <a:rPr lang="ko-KR" altLang="en-US" sz="1400" spc="-150" dirty="0" err="1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펫시터가</a:t>
              </a:r>
              <a:r>
                <a:rPr lang="ko-KR" altLang="en-US" sz="1400" spc="-15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 바뀌어도 반려견에 대한 정보 공유 가능</a:t>
              </a:r>
              <a:endParaRPr lang="en-US" altLang="ko-KR" sz="1400" spc="-150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  <a:p>
              <a:pPr>
                <a:lnSpc>
                  <a:spcPct val="120000"/>
                </a:lnSpc>
              </a:pPr>
              <a:r>
                <a:rPr lang="ko-KR" altLang="en-US" sz="1400" spc="-15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· </a:t>
              </a:r>
              <a:r>
                <a:rPr lang="ko-KR" altLang="en-US" sz="1400" spc="-150" dirty="0" err="1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펫맘과</a:t>
              </a:r>
              <a:r>
                <a:rPr lang="ko-KR" altLang="en-US" sz="1400" spc="-15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 </a:t>
              </a:r>
              <a:r>
                <a:rPr lang="ko-KR" altLang="en-US" sz="1400" spc="-150" dirty="0" err="1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펫시터의</a:t>
              </a:r>
              <a:r>
                <a:rPr lang="ko-KR" altLang="en-US" sz="1400" spc="-15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 정보비대칭성 완화</a:t>
              </a:r>
              <a:endParaRPr lang="en-US" altLang="ko-KR" sz="1400" spc="-150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  <a:p>
              <a:pPr>
                <a:lnSpc>
                  <a:spcPct val="120000"/>
                </a:lnSpc>
              </a:pPr>
              <a:r>
                <a:rPr lang="ko-KR" altLang="en-US" sz="1400" spc="-15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· </a:t>
              </a:r>
              <a:r>
                <a:rPr lang="ko-KR" altLang="en-US" sz="1400" spc="-150" dirty="0" err="1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반려견</a:t>
              </a:r>
              <a:r>
                <a:rPr lang="ko-KR" altLang="en-US" sz="1400" spc="-15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 건강상태 확인 </a:t>
              </a:r>
              <a:endParaRPr lang="en-US" altLang="ko-KR" sz="1400" spc="-150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grpSp>
          <p:nvGrpSpPr>
            <p:cNvPr id="164" name="그룹 163"/>
            <p:cNvGrpSpPr/>
            <p:nvPr/>
          </p:nvGrpSpPr>
          <p:grpSpPr>
            <a:xfrm>
              <a:off x="8564216" y="4582148"/>
              <a:ext cx="1702894" cy="879503"/>
              <a:chOff x="8564216" y="4231421"/>
              <a:chExt cx="1702894" cy="879503"/>
            </a:xfrm>
          </p:grpSpPr>
          <p:grpSp>
            <p:nvGrpSpPr>
              <p:cNvPr id="172" name="그룹 171"/>
              <p:cNvGrpSpPr/>
              <p:nvPr/>
            </p:nvGrpSpPr>
            <p:grpSpPr>
              <a:xfrm>
                <a:off x="8952401" y="4231421"/>
                <a:ext cx="1314709" cy="502148"/>
                <a:chOff x="5652120" y="2689550"/>
                <a:chExt cx="1660093" cy="224942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85" name="직사각형 184"/>
                <p:cNvSpPr/>
                <p:nvPr/>
              </p:nvSpPr>
              <p:spPr>
                <a:xfrm flipV="1">
                  <a:off x="5652120" y="2689550"/>
                  <a:ext cx="1660093" cy="81538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399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86" name="직사각형 185"/>
                <p:cNvSpPr/>
                <p:nvPr/>
              </p:nvSpPr>
              <p:spPr>
                <a:xfrm flipV="1">
                  <a:off x="5652120" y="2768909"/>
                  <a:ext cx="1660093" cy="81538"/>
                </a:xfrm>
                <a:prstGeom prst="rect">
                  <a:avLst/>
                </a:prstGeom>
                <a:solidFill>
                  <a:srgbClr val="FF0000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399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87" name="직사각형 186"/>
                <p:cNvSpPr/>
                <p:nvPr/>
              </p:nvSpPr>
              <p:spPr>
                <a:xfrm flipV="1">
                  <a:off x="5652120" y="2832954"/>
                  <a:ext cx="1660093" cy="81538"/>
                </a:xfrm>
                <a:prstGeom prst="rect">
                  <a:avLst/>
                </a:prstGeom>
                <a:solidFill>
                  <a:srgbClr val="FFC000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399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173" name="그룹 172"/>
              <p:cNvGrpSpPr/>
              <p:nvPr/>
            </p:nvGrpSpPr>
            <p:grpSpPr>
              <a:xfrm>
                <a:off x="8823006" y="4357206"/>
                <a:ext cx="1314709" cy="502148"/>
                <a:chOff x="5652120" y="2689550"/>
                <a:chExt cx="1660093" cy="224942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82" name="직사각형 181"/>
                <p:cNvSpPr/>
                <p:nvPr/>
              </p:nvSpPr>
              <p:spPr>
                <a:xfrm flipV="1">
                  <a:off x="5652120" y="2689550"/>
                  <a:ext cx="1660093" cy="81538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399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83" name="직사각형 182"/>
                <p:cNvSpPr/>
                <p:nvPr/>
              </p:nvSpPr>
              <p:spPr>
                <a:xfrm flipV="1">
                  <a:off x="5652120" y="2768909"/>
                  <a:ext cx="1660093" cy="81538"/>
                </a:xfrm>
                <a:prstGeom prst="rect">
                  <a:avLst/>
                </a:prstGeom>
                <a:solidFill>
                  <a:srgbClr val="FF0000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399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84" name="직사각형 183"/>
                <p:cNvSpPr/>
                <p:nvPr/>
              </p:nvSpPr>
              <p:spPr>
                <a:xfrm flipV="1">
                  <a:off x="5652120" y="2832954"/>
                  <a:ext cx="1660093" cy="81538"/>
                </a:xfrm>
                <a:prstGeom prst="rect">
                  <a:avLst/>
                </a:prstGeom>
                <a:solidFill>
                  <a:srgbClr val="FFC000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399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174" name="그룹 173"/>
              <p:cNvGrpSpPr/>
              <p:nvPr/>
            </p:nvGrpSpPr>
            <p:grpSpPr>
              <a:xfrm>
                <a:off x="8693611" y="4482991"/>
                <a:ext cx="1314709" cy="502148"/>
                <a:chOff x="5652120" y="2689550"/>
                <a:chExt cx="1660093" cy="224942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79" name="직사각형 178"/>
                <p:cNvSpPr/>
                <p:nvPr/>
              </p:nvSpPr>
              <p:spPr>
                <a:xfrm flipV="1">
                  <a:off x="5652120" y="2689550"/>
                  <a:ext cx="1660093" cy="81538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399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80" name="직사각형 179"/>
                <p:cNvSpPr/>
                <p:nvPr/>
              </p:nvSpPr>
              <p:spPr>
                <a:xfrm flipV="1">
                  <a:off x="5652120" y="2768909"/>
                  <a:ext cx="1660093" cy="81538"/>
                </a:xfrm>
                <a:prstGeom prst="rect">
                  <a:avLst/>
                </a:prstGeom>
                <a:solidFill>
                  <a:srgbClr val="FF0000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399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81" name="직사각형 180"/>
                <p:cNvSpPr/>
                <p:nvPr/>
              </p:nvSpPr>
              <p:spPr>
                <a:xfrm flipV="1">
                  <a:off x="5652120" y="2832954"/>
                  <a:ext cx="1660093" cy="81538"/>
                </a:xfrm>
                <a:prstGeom prst="rect">
                  <a:avLst/>
                </a:prstGeom>
                <a:solidFill>
                  <a:srgbClr val="FFC000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399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175" name="그룹 174"/>
              <p:cNvGrpSpPr/>
              <p:nvPr/>
            </p:nvGrpSpPr>
            <p:grpSpPr>
              <a:xfrm>
                <a:off x="8564216" y="4608776"/>
                <a:ext cx="1314709" cy="502148"/>
                <a:chOff x="5652120" y="2689550"/>
                <a:chExt cx="1660093" cy="224942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76" name="직사각형 175"/>
                <p:cNvSpPr/>
                <p:nvPr/>
              </p:nvSpPr>
              <p:spPr>
                <a:xfrm flipV="1">
                  <a:off x="5652120" y="2689550"/>
                  <a:ext cx="1660093" cy="81538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399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77" name="직사각형 176"/>
                <p:cNvSpPr/>
                <p:nvPr/>
              </p:nvSpPr>
              <p:spPr>
                <a:xfrm flipV="1">
                  <a:off x="5652120" y="2768909"/>
                  <a:ext cx="1660093" cy="81538"/>
                </a:xfrm>
                <a:prstGeom prst="rect">
                  <a:avLst/>
                </a:prstGeom>
                <a:solidFill>
                  <a:srgbClr val="FF0000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399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78" name="직사각형 177"/>
                <p:cNvSpPr/>
                <p:nvPr/>
              </p:nvSpPr>
              <p:spPr>
                <a:xfrm flipV="1">
                  <a:off x="5652120" y="2832954"/>
                  <a:ext cx="1660093" cy="81538"/>
                </a:xfrm>
                <a:prstGeom prst="rect">
                  <a:avLst/>
                </a:prstGeom>
                <a:solidFill>
                  <a:srgbClr val="FFC000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399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</p:grpSp>
        <p:grpSp>
          <p:nvGrpSpPr>
            <p:cNvPr id="165" name="그룹 164"/>
            <p:cNvGrpSpPr/>
            <p:nvPr/>
          </p:nvGrpSpPr>
          <p:grpSpPr>
            <a:xfrm rot="16200000">
              <a:off x="10109879" y="4667361"/>
              <a:ext cx="1124033" cy="709076"/>
              <a:chOff x="9239003" y="3399151"/>
              <a:chExt cx="1124185" cy="560498"/>
            </a:xfrm>
          </p:grpSpPr>
          <p:cxnSp>
            <p:nvCxnSpPr>
              <p:cNvPr id="169" name="직선 화살표 연결선 168"/>
              <p:cNvCxnSpPr/>
              <p:nvPr/>
            </p:nvCxnSpPr>
            <p:spPr>
              <a:xfrm flipH="1">
                <a:off x="9239003" y="3399151"/>
                <a:ext cx="525690" cy="541047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70" name="직선 화살표 연결선 169"/>
              <p:cNvCxnSpPr/>
              <p:nvPr/>
            </p:nvCxnSpPr>
            <p:spPr>
              <a:xfrm>
                <a:off x="9764693" y="3399151"/>
                <a:ext cx="598495" cy="515407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71" name="직선 화살표 연결선 170"/>
              <p:cNvCxnSpPr/>
              <p:nvPr/>
            </p:nvCxnSpPr>
            <p:spPr>
              <a:xfrm>
                <a:off x="9764693" y="3399151"/>
                <a:ext cx="0" cy="560498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pic>
          <p:nvPicPr>
            <p:cNvPr id="166" name="Picture 4" descr="C:\Users\ATIV PC\Desktop\mem.png"/>
            <p:cNvPicPr>
              <a:picLocks noChangeAspect="1" noChangeArrowheads="1"/>
            </p:cNvPicPr>
            <p:nvPr/>
          </p:nvPicPr>
          <p:blipFill rotWithShape="1">
            <a:blip r:embed="rId9" cstate="print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326" t="2820" r="39150" b="60360"/>
            <a:stretch/>
          </p:blipFill>
          <p:spPr bwMode="auto">
            <a:xfrm>
              <a:off x="11067358" y="4120033"/>
              <a:ext cx="534607" cy="5054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7" name="Picture 4" descr="C:\Users\ATIV PC\Desktop\mem.png"/>
            <p:cNvPicPr>
              <a:picLocks noChangeAspect="1" noChangeArrowheads="1"/>
            </p:cNvPicPr>
            <p:nvPr/>
          </p:nvPicPr>
          <p:blipFill rotWithShape="1">
            <a:blip r:embed="rId9" cstate="print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326" t="2820" r="39150" b="60360"/>
            <a:stretch/>
          </p:blipFill>
          <p:spPr bwMode="auto">
            <a:xfrm>
              <a:off x="11067358" y="4669056"/>
              <a:ext cx="534607" cy="5054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8" name="Picture 4" descr="C:\Users\ATIV PC\Desktop\mem.png"/>
            <p:cNvPicPr>
              <a:picLocks noChangeAspect="1" noChangeArrowheads="1"/>
            </p:cNvPicPr>
            <p:nvPr/>
          </p:nvPicPr>
          <p:blipFill rotWithShape="1">
            <a:blip r:embed="rId9" cstate="print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326" t="2820" r="39150" b="60360"/>
            <a:stretch/>
          </p:blipFill>
          <p:spPr bwMode="auto">
            <a:xfrm>
              <a:off x="11067358" y="5218079"/>
              <a:ext cx="534607" cy="5054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0" name="그룹 109"/>
          <p:cNvGrpSpPr/>
          <p:nvPr/>
        </p:nvGrpSpPr>
        <p:grpSpPr>
          <a:xfrm>
            <a:off x="0" y="-26182"/>
            <a:ext cx="12680042" cy="400110"/>
            <a:chOff x="0" y="-26182"/>
            <a:chExt cx="12680042" cy="400110"/>
          </a:xfrm>
        </p:grpSpPr>
        <p:sp>
          <p:nvSpPr>
            <p:cNvPr id="111" name="직사각형 110"/>
            <p:cNvSpPr/>
            <p:nvPr/>
          </p:nvSpPr>
          <p:spPr>
            <a:xfrm>
              <a:off x="0" y="-6827"/>
              <a:ext cx="12192000" cy="361401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105972" y="-26182"/>
              <a:ext cx="47320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0" b="1" dirty="0" smtClean="0"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04</a:t>
              </a:r>
              <a:endParaRPr lang="ko-KR" altLang="en-US" sz="2000" b="1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113" name="평행 사변형 112"/>
            <p:cNvSpPr/>
            <p:nvPr/>
          </p:nvSpPr>
          <p:spPr>
            <a:xfrm flipV="1">
              <a:off x="572766" y="-6127"/>
              <a:ext cx="12107276" cy="360000"/>
            </a:xfrm>
            <a:prstGeom prst="parallelogram">
              <a:avLst>
                <a:gd name="adj" fmla="val 101865"/>
              </a:avLst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996292" y="19985"/>
              <a:ext cx="331181" cy="307777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>
              <a:defPPr>
                <a:defRPr lang="en-US"/>
              </a:defPPr>
              <a:lvl1pPr>
                <a:defRPr sz="4800" b="1" spc="30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defRPr>
              </a:lvl1pPr>
            </a:lstStyle>
            <a:p>
              <a:r>
                <a:rPr lang="en-US" altLang="ko-KR" sz="1400" b="0" spc="-110" dirty="0" smtClean="0">
                  <a:solidFill>
                    <a:srgbClr val="002060"/>
                  </a:solidFill>
                  <a:effectLst/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POD</a:t>
              </a:r>
              <a:endParaRPr lang="ko-KR" altLang="en-US" sz="1400" b="0" spc="-110" dirty="0">
                <a:solidFill>
                  <a:srgbClr val="00206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2218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90393" y="511690"/>
            <a:ext cx="88969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000" kern="0" dirty="0">
                <a:solidFill>
                  <a:srgbClr val="0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■ 유사 경쟁업체 비교 </a:t>
            </a:r>
            <a:r>
              <a:rPr lang="en-US" altLang="ko-KR" sz="2000" kern="0" dirty="0">
                <a:solidFill>
                  <a:srgbClr val="0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: </a:t>
            </a:r>
            <a:r>
              <a:rPr lang="en-US" altLang="ko-KR" sz="2400" kern="0" dirty="0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“ </a:t>
            </a:r>
            <a:r>
              <a:rPr lang="ko-KR" altLang="en-US" sz="2400" kern="0" dirty="0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기존의 업체들은 현재 위탁서비스만을 제공 중 </a:t>
            </a:r>
            <a:r>
              <a:rPr lang="en-US" altLang="ko-KR" sz="2400" kern="0" dirty="0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”</a:t>
            </a:r>
            <a:endParaRPr lang="ko-KR" altLang="en-US" sz="2400" kern="0" dirty="0">
              <a:solidFill>
                <a:srgbClr val="FF0000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grpSp>
        <p:nvGrpSpPr>
          <p:cNvPr id="2" name="그룹 9"/>
          <p:cNvGrpSpPr/>
          <p:nvPr/>
        </p:nvGrpSpPr>
        <p:grpSpPr>
          <a:xfrm>
            <a:off x="0" y="-26182"/>
            <a:ext cx="12680042" cy="400110"/>
            <a:chOff x="0" y="-26182"/>
            <a:chExt cx="12680042" cy="400110"/>
          </a:xfrm>
        </p:grpSpPr>
        <p:sp>
          <p:nvSpPr>
            <p:cNvPr id="12" name="직사각형 11"/>
            <p:cNvSpPr/>
            <p:nvPr/>
          </p:nvSpPr>
          <p:spPr>
            <a:xfrm>
              <a:off x="0" y="-6827"/>
              <a:ext cx="12192000" cy="361401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05972" y="-26182"/>
              <a:ext cx="48603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0" b="1" dirty="0" smtClean="0"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05</a:t>
              </a:r>
              <a:endParaRPr lang="ko-KR" altLang="en-US" sz="2000" b="1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14" name="평행 사변형 13"/>
            <p:cNvSpPr/>
            <p:nvPr/>
          </p:nvSpPr>
          <p:spPr>
            <a:xfrm flipV="1">
              <a:off x="572766" y="-6127"/>
              <a:ext cx="12107276" cy="360000"/>
            </a:xfrm>
            <a:prstGeom prst="parallelogram">
              <a:avLst>
                <a:gd name="adj" fmla="val 101865"/>
              </a:avLst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996292" y="19985"/>
              <a:ext cx="752129" cy="307777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>
              <a:defPPr>
                <a:defRPr lang="en-US"/>
              </a:defPPr>
              <a:lvl1pPr>
                <a:defRPr sz="4800" b="1" spc="30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defRPr>
              </a:lvl1pPr>
            </a:lstStyle>
            <a:p>
              <a:r>
                <a:rPr lang="ko-KR" altLang="en-US" sz="1400" b="0" spc="-110" dirty="0">
                  <a:solidFill>
                    <a:srgbClr val="002060"/>
                  </a:solidFill>
                  <a:effectLst/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경쟁사 분석</a:t>
              </a:r>
            </a:p>
          </p:txBody>
        </p:sp>
      </p:grp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6537232"/>
              </p:ext>
            </p:extLst>
          </p:nvPr>
        </p:nvGraphicFramePr>
        <p:xfrm>
          <a:off x="534505" y="1046922"/>
          <a:ext cx="11061145" cy="5590661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195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048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122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122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122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44548">
                <a:tc rowSpan="2" gridSpan="2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altLang="ko-KR" sz="2400" kern="1200" dirty="0" smtClean="0"/>
                    </a:p>
                    <a:p>
                      <a:pPr marL="0" algn="ctr" defTabSz="914400" rtl="0" eaLnBrk="1" latinLnBrk="1" hangingPunct="1"/>
                      <a:r>
                        <a:rPr lang="ko-KR" altLang="en-US" sz="2400" kern="1200" dirty="0" smtClean="0"/>
                        <a:t>기능</a:t>
                      </a:r>
                      <a:r>
                        <a:rPr lang="en-US" altLang="ko-KR" sz="2400" kern="1200" dirty="0" smtClean="0"/>
                        <a:t>/</a:t>
                      </a:r>
                      <a:r>
                        <a:rPr lang="ko-KR" altLang="en-US" sz="2400" kern="1200" dirty="0" smtClean="0"/>
                        <a:t>특징</a:t>
                      </a:r>
                      <a:endParaRPr lang="ko-KR" altLang="en-US" sz="2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400" kern="1200" dirty="0" err="1" smtClean="0"/>
                        <a:t>Preinds</a:t>
                      </a:r>
                      <a:endParaRPr lang="ko-KR" altLang="en-US" sz="2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kern="1200" dirty="0" smtClean="0"/>
                        <a:t>경쟁사</a:t>
                      </a:r>
                      <a:endParaRPr lang="ko-KR" altLang="en-US" sz="2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0355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2400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45D9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400" kern="1200" dirty="0" err="1" smtClean="0"/>
                        <a:t>Dogmate</a:t>
                      </a:r>
                      <a:endParaRPr lang="ko-KR" altLang="en-US" sz="2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400" kern="1200" dirty="0" err="1" smtClean="0"/>
                        <a:t>Petpam</a:t>
                      </a:r>
                      <a:endParaRPr lang="ko-KR" altLang="en-US" sz="2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0410">
                <a:tc rowSpan="3">
                  <a:txBody>
                    <a:bodyPr/>
                    <a:lstStyle/>
                    <a:p>
                      <a:pPr algn="ctr" latinLnBrk="1"/>
                      <a:endParaRPr lang="en-US" altLang="ko-KR" sz="2400" dirty="0" smtClean="0"/>
                    </a:p>
                    <a:p>
                      <a:pPr algn="ctr" latinLnBrk="1"/>
                      <a:endParaRPr lang="en-US" altLang="ko-KR" sz="2400" dirty="0" smtClean="0"/>
                    </a:p>
                    <a:p>
                      <a:pPr algn="ctr" latinLnBrk="1"/>
                      <a:endParaRPr lang="en-US" altLang="ko-KR" sz="2400" dirty="0" smtClean="0"/>
                    </a:p>
                    <a:p>
                      <a:pPr algn="ctr" latinLnBrk="1"/>
                      <a:r>
                        <a:rPr lang="en-US" altLang="ko-KR" sz="2400" dirty="0" smtClean="0"/>
                        <a:t>PET</a:t>
                      </a:r>
                    </a:p>
                    <a:p>
                      <a:pPr algn="ctr" latinLnBrk="1"/>
                      <a:r>
                        <a:rPr lang="en-US" altLang="ko-KR" sz="2400" dirty="0" smtClean="0"/>
                        <a:t>SITTER</a:t>
                      </a:r>
                      <a:endParaRPr lang="ko-KR" altLang="en-US" sz="2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err="1" smtClean="0"/>
                        <a:t>펫시터</a:t>
                      </a:r>
                      <a:r>
                        <a:rPr lang="ko-KR" altLang="en-US" dirty="0" smtClean="0"/>
                        <a:t> 자체 교육</a:t>
                      </a:r>
                      <a:endParaRPr lang="ko-KR" altLang="en-US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2000" dirty="0" smtClean="0"/>
                    </a:p>
                    <a:p>
                      <a:pPr algn="ctr" latinLnBrk="1"/>
                      <a:r>
                        <a:rPr lang="en-US" altLang="ko-KR" sz="2000" dirty="0" smtClean="0"/>
                        <a:t>O</a:t>
                      </a:r>
                      <a:endParaRPr lang="ko-KR" altLang="en-US" sz="20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2000" dirty="0" smtClean="0"/>
                    </a:p>
                    <a:p>
                      <a:pPr algn="ctr" latinLnBrk="1"/>
                      <a:r>
                        <a:rPr lang="en-US" altLang="ko-KR" sz="2000" dirty="0" smtClean="0"/>
                        <a:t>O</a:t>
                      </a:r>
                      <a:endParaRPr lang="ko-KR" altLang="en-US" sz="20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2000" dirty="0" smtClean="0"/>
                    </a:p>
                    <a:p>
                      <a:pPr algn="ctr" latinLnBrk="1"/>
                      <a:r>
                        <a:rPr lang="en-US" altLang="ko-KR" sz="2000" dirty="0" smtClean="0"/>
                        <a:t>O</a:t>
                      </a:r>
                      <a:endParaRPr lang="ko-KR" altLang="en-US" sz="20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041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실시간 </a:t>
                      </a:r>
                      <a:r>
                        <a:rPr lang="en-US" altLang="ko-KR" dirty="0" smtClean="0"/>
                        <a:t>GPS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사진제공</a:t>
                      </a:r>
                      <a:endParaRPr lang="ko-KR" altLang="en-US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2000" dirty="0" smtClean="0"/>
                    </a:p>
                    <a:p>
                      <a:pPr algn="ctr" latinLnBrk="1"/>
                      <a:r>
                        <a:rPr lang="en-US" altLang="ko-KR" sz="2000" dirty="0" smtClean="0"/>
                        <a:t>O</a:t>
                      </a:r>
                      <a:endParaRPr lang="ko-KR" altLang="en-US" sz="20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2000" dirty="0" smtClean="0"/>
                    </a:p>
                    <a:p>
                      <a:pPr algn="ctr" latinLnBrk="1"/>
                      <a:r>
                        <a:rPr lang="en-US" altLang="ko-KR" sz="2000" dirty="0" smtClean="0"/>
                        <a:t>O</a:t>
                      </a:r>
                      <a:endParaRPr lang="ko-KR" altLang="en-US" sz="20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2000" dirty="0" smtClean="0"/>
                    </a:p>
                    <a:p>
                      <a:pPr algn="ctr" latinLnBrk="1"/>
                      <a:r>
                        <a:rPr lang="en-US" altLang="ko-KR" sz="2000" dirty="0" smtClean="0"/>
                        <a:t>O</a:t>
                      </a:r>
                      <a:endParaRPr lang="ko-KR" altLang="en-US" sz="20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041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dirty="0" smtClean="0"/>
                        <a:t>DATA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수집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ko-KR" altLang="en-US" baseline="0" dirty="0" smtClean="0"/>
                        <a:t>분석 공유</a:t>
                      </a:r>
                      <a:endParaRPr lang="ko-KR" altLang="en-US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2000" dirty="0" smtClean="0"/>
                    </a:p>
                    <a:p>
                      <a:pPr algn="ctr" latinLnBrk="1"/>
                      <a:r>
                        <a:rPr lang="en-US" altLang="ko-KR" sz="2000" dirty="0" smtClean="0"/>
                        <a:t>O</a:t>
                      </a:r>
                      <a:endParaRPr lang="ko-KR" altLang="en-US" sz="20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2000" dirty="0" smtClean="0"/>
                    </a:p>
                    <a:p>
                      <a:pPr algn="ctr" latinLnBrk="1"/>
                      <a:r>
                        <a:rPr lang="en-US" altLang="ko-KR" sz="2000" dirty="0" smtClean="0"/>
                        <a:t>X</a:t>
                      </a:r>
                      <a:endParaRPr lang="ko-KR" altLang="en-US" sz="20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2000" dirty="0" smtClean="0"/>
                    </a:p>
                    <a:p>
                      <a:pPr algn="ctr" latinLnBrk="1"/>
                      <a:r>
                        <a:rPr lang="en-US" altLang="ko-KR" sz="2000" dirty="0" smtClean="0"/>
                        <a:t>X</a:t>
                      </a:r>
                      <a:endParaRPr lang="ko-KR" altLang="en-US" sz="20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84528">
                <a:tc>
                  <a:txBody>
                    <a:bodyPr/>
                    <a:lstStyle/>
                    <a:p>
                      <a:pPr algn="ctr" latinLnBrk="1"/>
                      <a:endParaRPr lang="en-US" altLang="ko-KR" sz="2400" dirty="0" smtClean="0"/>
                    </a:p>
                    <a:p>
                      <a:pPr algn="ctr" latinLnBrk="1"/>
                      <a:r>
                        <a:rPr lang="en-US" altLang="ko-KR" sz="2400" dirty="0" smtClean="0"/>
                        <a:t>PET</a:t>
                      </a:r>
                    </a:p>
                    <a:p>
                      <a:pPr algn="ctr" latinLnBrk="1"/>
                      <a:r>
                        <a:rPr lang="en-US" altLang="ko-KR" sz="2400" dirty="0" smtClean="0"/>
                        <a:t>MOM</a:t>
                      </a:r>
                      <a:endParaRPr lang="ko-KR" altLang="en-US" sz="2400" dirty="0" smtClean="0"/>
                    </a:p>
                    <a:p>
                      <a:pPr algn="ctr" latinLnBrk="1"/>
                      <a:endParaRPr lang="ko-KR" altLang="en-US" sz="2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err="1" smtClean="0"/>
                        <a:t>반려견</a:t>
                      </a:r>
                      <a:r>
                        <a:rPr lang="ko-KR" altLang="en-US" dirty="0" smtClean="0"/>
                        <a:t> 분석 데이터 제공</a:t>
                      </a:r>
                      <a:endParaRPr lang="ko-KR" altLang="en-US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2000" dirty="0" smtClean="0"/>
                    </a:p>
                    <a:p>
                      <a:pPr algn="ctr" latinLnBrk="1"/>
                      <a:endParaRPr lang="en-US" altLang="ko-KR" sz="2000" dirty="0" smtClean="0"/>
                    </a:p>
                    <a:p>
                      <a:pPr algn="ctr" latinLnBrk="1"/>
                      <a:r>
                        <a:rPr lang="en-US" altLang="ko-KR" sz="2000" dirty="0" smtClean="0"/>
                        <a:t>O</a:t>
                      </a:r>
                      <a:endParaRPr lang="ko-KR" altLang="en-US" sz="20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2000" dirty="0" smtClean="0"/>
                    </a:p>
                    <a:p>
                      <a:pPr algn="ctr" latinLnBrk="1"/>
                      <a:endParaRPr lang="en-US" altLang="ko-KR" sz="2000" dirty="0" smtClean="0"/>
                    </a:p>
                    <a:p>
                      <a:pPr algn="ctr" latinLnBrk="1"/>
                      <a:r>
                        <a:rPr lang="en-US" altLang="ko-KR" sz="2000" dirty="0" smtClean="0"/>
                        <a:t>X</a:t>
                      </a:r>
                      <a:endParaRPr lang="ko-KR" altLang="en-US" sz="20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2000" dirty="0" smtClean="0"/>
                    </a:p>
                    <a:p>
                      <a:pPr algn="ctr" latinLnBrk="1"/>
                      <a:endParaRPr lang="en-US" altLang="ko-KR" sz="2000" dirty="0" smtClean="0"/>
                    </a:p>
                    <a:p>
                      <a:pPr algn="ctr" latinLnBrk="1"/>
                      <a:r>
                        <a:rPr lang="en-US" altLang="ko-KR" sz="2000" dirty="0" smtClean="0"/>
                        <a:t>X</a:t>
                      </a:r>
                      <a:endParaRPr lang="ko-KR" altLang="en-US" sz="20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20" name="직선 연결선 19"/>
          <p:cNvCxnSpPr/>
          <p:nvPr/>
        </p:nvCxnSpPr>
        <p:spPr>
          <a:xfrm>
            <a:off x="2001078" y="4055165"/>
            <a:ext cx="5353879" cy="0"/>
          </a:xfrm>
          <a:prstGeom prst="line">
            <a:avLst/>
          </a:prstGeom>
          <a:ln w="317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1994452" y="6685722"/>
            <a:ext cx="5353879" cy="0"/>
          </a:xfrm>
          <a:prstGeom prst="line">
            <a:avLst/>
          </a:prstGeom>
          <a:ln w="317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7354957" y="4041913"/>
            <a:ext cx="0" cy="2650435"/>
          </a:xfrm>
          <a:prstGeom prst="line">
            <a:avLst/>
          </a:prstGeom>
          <a:ln w="317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1967948" y="4035287"/>
            <a:ext cx="0" cy="2650435"/>
          </a:xfrm>
          <a:prstGeom prst="line">
            <a:avLst/>
          </a:prstGeom>
          <a:ln w="317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5040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072132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1" y="0"/>
            <a:ext cx="12191999" cy="7072132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spc="-151" dirty="0">
              <a:ln w="12700">
                <a:solidFill>
                  <a:schemeClr val="tx1">
                    <a:alpha val="0"/>
                  </a:schemeClr>
                </a:solidFill>
              </a:ln>
              <a:solidFill>
                <a:schemeClr val="tx2">
                  <a:lumMod val="75000"/>
                </a:schemeClr>
              </a:solidFill>
              <a:latin typeface="BigNoodleTitling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" y="0"/>
            <a:ext cx="5088565" cy="6869732"/>
          </a:xfrm>
          <a:prstGeom prst="rect">
            <a:avLst/>
          </a:prstGeom>
          <a:solidFill>
            <a:srgbClr val="FFFFFF">
              <a:alpha val="65000"/>
            </a:srgb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21" name="TextBox 20"/>
          <p:cNvSpPr txBox="1"/>
          <p:nvPr/>
        </p:nvSpPr>
        <p:spPr>
          <a:xfrm>
            <a:off x="406692" y="4519243"/>
            <a:ext cx="4275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100" dirty="0">
                <a:solidFill>
                  <a:srgbClr val="1C1F8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gNoodleTitling" panose="02000708030402040100" pitchFamily="2" charset="0"/>
                <a:ea typeface="배달의민족 주아" panose="02020603020101020101" pitchFamily="18" charset="-127"/>
              </a:rPr>
              <a:t>Thank You</a:t>
            </a:r>
            <a:endParaRPr lang="ko-KR" alt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pic>
        <p:nvPicPr>
          <p:cNvPr id="9" name="Picture 5" descr="C:\Users\최선호\Desktop\priend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356" y="6156829"/>
            <a:ext cx="1817856" cy="430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4713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4714</TotalTime>
  <Words>589</Words>
  <Application>Microsoft Office PowerPoint</Application>
  <PresentationFormat>와이드스크린</PresentationFormat>
  <Paragraphs>188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9" baseType="lpstr">
      <vt:lpstr>BigNoodleTitling</vt:lpstr>
      <vt:lpstr>KoPub돋움체 Medium</vt:lpstr>
      <vt:lpstr>배달의민족 주아</vt:lpstr>
      <vt:lpstr>맑은 고딕</vt:lpstr>
      <vt:lpstr>KoPub돋움체 Bold</vt:lpstr>
      <vt:lpstr>Arial</vt:lpstr>
      <vt:lpstr>-윤고딕330</vt:lpstr>
      <vt:lpstr>Wingdings</vt:lpstr>
      <vt:lpstr>-윤고딕320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JINUNG JEONG</dc:creator>
  <cp:lastModifiedBy>Youkeun Lee</cp:lastModifiedBy>
  <cp:revision>413</cp:revision>
  <cp:lastPrinted>2016-07-10T15:16:27Z</cp:lastPrinted>
  <dcterms:created xsi:type="dcterms:W3CDTF">2016-06-07T09:38:29Z</dcterms:created>
  <dcterms:modified xsi:type="dcterms:W3CDTF">2016-09-29T06:28:24Z</dcterms:modified>
</cp:coreProperties>
</file>