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95" d="100"/>
          <a:sy n="95" d="100"/>
        </p:scale>
        <p:origin x="1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14B9-5609-41D3-91EC-B0EE8FE10D0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0105-5E68-46B5-97E1-16384C8558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74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14B9-5609-41D3-91EC-B0EE8FE10D0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0105-5E68-46B5-97E1-16384C855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0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14B9-5609-41D3-91EC-B0EE8FE10D0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0105-5E68-46B5-97E1-16384C855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9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14B9-5609-41D3-91EC-B0EE8FE10D0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0105-5E68-46B5-97E1-16384C855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0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14B9-5609-41D3-91EC-B0EE8FE10D0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0105-5E68-46B5-97E1-16384C8558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0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14B9-5609-41D3-91EC-B0EE8FE10D0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0105-5E68-46B5-97E1-16384C855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7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14B9-5609-41D3-91EC-B0EE8FE10D0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0105-5E68-46B5-97E1-16384C855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14B9-5609-41D3-91EC-B0EE8FE10D0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0105-5E68-46B5-97E1-16384C855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4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14B9-5609-41D3-91EC-B0EE8FE10D0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0105-5E68-46B5-97E1-16384C855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4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D7D14B9-5609-41D3-91EC-B0EE8FE10D0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310105-5E68-46B5-97E1-16384C855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6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14B9-5609-41D3-91EC-B0EE8FE10D0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0105-5E68-46B5-97E1-16384C855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D7D14B9-5609-41D3-91EC-B0EE8FE10D0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6310105-5E68-46B5-97E1-16384C85581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4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ublic.tableau.com/app/profile/youki.chiba/viz/USRegionalSalesData_16952520619890/Story1?publish=ye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alhabu/us-regional-sales-data" TargetMode="External"/><Relationship Id="rId2" Type="http://schemas.openxmlformats.org/officeDocument/2006/relationships/hyperlink" Target="https://public.tableau.com/app/profile/youki.chiba/viz/USRegionalSalesData_16952520619890/Story1?publish=y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inkedin.com/in/youki-chiba-8580a717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1541-9B95-0D2D-DD4D-A16199191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4550485" cy="3566160"/>
          </a:xfrm>
        </p:spPr>
        <p:txBody>
          <a:bodyPr>
            <a:normAutofit fontScale="90000"/>
          </a:bodyPr>
          <a:lstStyle/>
          <a:p>
            <a:r>
              <a:rPr lang="en-US" dirty="0"/>
              <a:t>US Regional Sales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D1374-12A2-E3FB-F7EC-BB9C6E263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488389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Youki Chiba </a:t>
            </a:r>
          </a:p>
          <a:p>
            <a:r>
              <a:rPr lang="en-US" dirty="0">
                <a:hlinkClick r:id="rId2"/>
              </a:rPr>
              <a:t>Interactive Tableau Visualization Here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278E3-C380-749A-32F7-9F4835A19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248" y="1021976"/>
            <a:ext cx="5352800" cy="413949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7477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86EC7-C850-8826-93D8-8C3361BC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The Performance Of Sales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1253-F24A-C676-DFFF-0338A849B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731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Sales Channels Ranked By Profit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In-Store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Distributor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Wholesale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Distributor Channel experienced a spike in profit during May 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E41529-C019-F9EF-B182-0884C6184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811" y="2199510"/>
            <a:ext cx="5757395" cy="346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07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2277-609A-A1BC-4947-27614C09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0DF4-E9D4-B9C7-54DC-5C8A98840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2205"/>
            <a:ext cx="10515600" cy="19747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Explored what could have caused the increase by visualizing Product ID and Discount Applied columns</a:t>
            </a:r>
          </a:p>
          <a:p>
            <a:r>
              <a:rPr lang="en-US" dirty="0">
                <a:solidFill>
                  <a:srgbClr val="C00000"/>
                </a:solidFill>
              </a:rPr>
              <a:t>Discounts did not cause the increase</a:t>
            </a:r>
            <a:r>
              <a:rPr lang="en-US" dirty="0"/>
              <a:t>. The discounts applied during May 2020 did not differ greatly from other months</a:t>
            </a:r>
          </a:p>
          <a:p>
            <a:r>
              <a:rPr lang="en-US" dirty="0">
                <a:solidFill>
                  <a:srgbClr val="C00000"/>
                </a:solidFill>
              </a:rPr>
              <a:t>No product(s) drove the sudden increase in profit</a:t>
            </a:r>
            <a:r>
              <a:rPr lang="en-US" dirty="0"/>
              <a:t>. The profit from the top-performing product represents only about 7.5% of the total profit for the month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35FDC9-F073-4060-83BF-6C95304B0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535" y="315881"/>
            <a:ext cx="5295340" cy="3018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B98B17-713C-06B5-000E-7B1679BDC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67" y="315881"/>
            <a:ext cx="5258225" cy="301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26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585B-6D5E-C45E-A304-2DF5B887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7762A5-4321-F01B-5688-9C1EF94E5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9343"/>
            <a:ext cx="4291853" cy="4351338"/>
          </a:xfrm>
        </p:spPr>
        <p:txBody>
          <a:bodyPr/>
          <a:lstStyle/>
          <a:p>
            <a:r>
              <a:rPr lang="en-US" dirty="0"/>
              <a:t>May 2020 had consistently high profit throughout the month compared to other months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C2E91-1C9E-B9A4-77F3-338D8742A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053" y="1357986"/>
            <a:ext cx="6940363" cy="414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46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E3AD-5FD8-038F-F455-68D434FA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Based On Sales Channel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52A2-6777-0D04-FD87-5F89006FA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0751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Ensure seamless integration between in-store and online operations. For example, offer services like “Buy Online, Pick Up In-Store” </a:t>
            </a:r>
          </a:p>
          <a:p>
            <a:pPr>
              <a:lnSpc>
                <a:spcPct val="150000"/>
              </a:lnSpc>
            </a:pPr>
            <a:r>
              <a:rPr lang="en-US" dirty="0"/>
              <a:t>To encourage larger orders for the Wholesale Channel, consider offering tiered volume discounts</a:t>
            </a:r>
          </a:p>
          <a:p>
            <a:pPr>
              <a:lnSpc>
                <a:spcPct val="150000"/>
              </a:lnSpc>
            </a:pPr>
            <a:r>
              <a:rPr lang="en-US" dirty="0"/>
              <a:t>Consider opening more physical stores in strategic locations, especially in areas with similar demographics to currently successful stores</a:t>
            </a:r>
          </a:p>
        </p:txBody>
      </p:sp>
    </p:spTree>
    <p:extLst>
      <p:ext uri="{BB962C8B-B14F-4D97-AF65-F5344CB8AC3E}">
        <p14:creationId xmlns:p14="http://schemas.microsoft.com/office/powerpoint/2010/main" val="110851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7E43-77C2-9DF8-CDB2-04D41E89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3AB0B-89D5-E80E-B92E-101F39465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hlinkClick r:id="rId2"/>
              </a:rPr>
              <a:t>Interactive Tableau Visualization Here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US" sz="2800" dirty="0">
                <a:hlinkClick r:id="rId3"/>
              </a:rPr>
              <a:t>Original Dataset Link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US" sz="2800" dirty="0">
                <a:hlinkClick r:id="rId4"/>
              </a:rPr>
              <a:t>My LinkedIn Profile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154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BDE1-5362-2AFD-B2BC-F8D07B03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76FDB-5EF4-C729-987C-D29E20ED6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2800" dirty="0"/>
              <a:t>Analyze Sales Trends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2800" dirty="0"/>
              <a:t>Identify Popular Products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2800" dirty="0"/>
              <a:t>Assess The Performance Of Different Sales Channels</a:t>
            </a:r>
          </a:p>
        </p:txBody>
      </p:sp>
    </p:spTree>
    <p:extLst>
      <p:ext uri="{BB962C8B-B14F-4D97-AF65-F5344CB8AC3E}">
        <p14:creationId xmlns:p14="http://schemas.microsoft.com/office/powerpoint/2010/main" val="401077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E59F-1F61-61B1-4D16-0BD2DCD1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Sales Trends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42250-CE4F-40F2-B70D-F78B1A1E0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847508"/>
            <a:ext cx="3865965" cy="4351338"/>
          </a:xfrm>
        </p:spPr>
        <p:txBody>
          <a:bodyPr/>
          <a:lstStyle/>
          <a:p>
            <a:r>
              <a:rPr lang="en-US" dirty="0"/>
              <a:t>Plotted sales trends over time to identify seasonal patterns and changes in profit</a:t>
            </a:r>
          </a:p>
          <a:p>
            <a:r>
              <a:rPr lang="en-US" dirty="0"/>
              <a:t>On average, months after June perform better than months before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C5A19-5599-23A0-1430-D59C9EC1B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328" y="2048027"/>
            <a:ext cx="6557755" cy="38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4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C02B-F746-8C0F-9FA6-00600886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months after June bring in more profit?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87AD9-C83C-4959-3423-E327143CD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306" y="2854325"/>
            <a:ext cx="4749053" cy="4351338"/>
          </a:xfrm>
        </p:spPr>
        <p:txBody>
          <a:bodyPr/>
          <a:lstStyle/>
          <a:p>
            <a:r>
              <a:rPr lang="en-US" dirty="0"/>
              <a:t>There was a sudden increase in profit during June 2018 which led to sustained higher profits in the months following</a:t>
            </a:r>
          </a:p>
          <a:p>
            <a:r>
              <a:rPr lang="en-US" dirty="0"/>
              <a:t>The relatively low profits before June 2018 incorrectly made it look like those months consistently underperform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08ACDF-B164-ABD0-150B-895822EE0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752" y="2064122"/>
            <a:ext cx="6085356" cy="352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8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3063-720A-EABB-6B60-BB641959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23" y="255495"/>
            <a:ext cx="562983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caused the sudden increase in profit?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CBAF6-B835-2D0E-8E02-D97F4EBFD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23" y="2562692"/>
            <a:ext cx="5629836" cy="531728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Explored possibilities by analyzing columns given in the dataset (Product ID, Sales Team ID, Store ID)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No product(s) were responsible for the increase </a:t>
            </a:r>
            <a:r>
              <a:rPr lang="en-US" dirty="0"/>
              <a:t>because the increase was distributed among many products instead of being driven by outliers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930A9-419E-A984-F9C6-9CF89C65A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859" y="255495"/>
            <a:ext cx="4786390" cy="2839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CF71EA-B563-815E-58D7-413333B17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601" y="3366433"/>
            <a:ext cx="4578905" cy="263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9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48EB-4119-A912-6BFD-085AFE43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41694-F113-0FC2-27EB-A9B314BCF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41" y="4450976"/>
            <a:ext cx="11164894" cy="547295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No team(s) were responsible for the increase</a:t>
            </a:r>
            <a:r>
              <a:rPr lang="en-US" dirty="0"/>
              <a:t>. Similarly to products, many teams experienced an increase in profit in June 2018 but the increases were not significant enough to say they drove the increase </a:t>
            </a:r>
          </a:p>
          <a:p>
            <a:r>
              <a:rPr lang="en-US" b="1" u="sng" dirty="0"/>
              <a:t>The opening of many stores during and after June 2018 caused the sudden increase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D1136-1DD2-FA1F-21AA-04068A7EA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91" y="430217"/>
            <a:ext cx="5652897" cy="3153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E8D20D-0FBE-B6FE-049F-B3315EE7B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864" y="430217"/>
            <a:ext cx="5548784" cy="315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6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BF5A-74B9-4A6A-CF0F-33B468C1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Based On Sales Trend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B7F55-F47E-AC06-D000-4BAA2E33D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06662"/>
            <a:ext cx="10515600" cy="4351338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Ensure that the supply chain is optimized to handle the increased demand from the new stores</a:t>
            </a:r>
          </a:p>
          <a:p>
            <a:pPr>
              <a:lnSpc>
                <a:spcPct val="250000"/>
              </a:lnSpc>
            </a:pPr>
            <a:r>
              <a:rPr lang="en-US" dirty="0"/>
              <a:t>Look into the cost of opening new stores and make sure there is adequate ROI </a:t>
            </a:r>
          </a:p>
          <a:p>
            <a:pPr>
              <a:lnSpc>
                <a:spcPct val="250000"/>
              </a:lnSpc>
            </a:pPr>
            <a:r>
              <a:rPr lang="en-US" dirty="0"/>
              <a:t>Consider opening more stores in areas with similar demographics or market potential</a:t>
            </a:r>
          </a:p>
        </p:txBody>
      </p:sp>
    </p:spTree>
    <p:extLst>
      <p:ext uri="{BB962C8B-B14F-4D97-AF65-F5344CB8AC3E}">
        <p14:creationId xmlns:p14="http://schemas.microsoft.com/office/powerpoint/2010/main" val="1629303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BB63-8A1C-CD24-B76C-998BB241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Popular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A90BC-AE13-3DF0-FEB2-CC66B7F7D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60196"/>
            <a:ext cx="4547347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top 3 most profitable products overall are Product ID #4, #23, and #8</a:t>
            </a:r>
          </a:p>
          <a:p>
            <a:pPr>
              <a:lnSpc>
                <a:spcPct val="100000"/>
              </a:lnSpc>
            </a:pPr>
            <a:r>
              <a:rPr lang="en-US" dirty="0"/>
              <a:t>The most profitable products can be filtered by sales channel and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C279D-955B-3F24-9155-F95BDDB36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785" y="2132266"/>
            <a:ext cx="6029555" cy="348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37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EAE6-FF05-2656-EF0B-21CD8E30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Based On Popular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B6E69-9C2C-0069-A12D-DDE62A6B2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06662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Consider bundle deals or promotions that include these high- performing products to increase sales of complementary items</a:t>
            </a:r>
          </a:p>
          <a:p>
            <a:pPr>
              <a:lnSpc>
                <a:spcPct val="100000"/>
              </a:lnSpc>
            </a:pPr>
            <a:r>
              <a:rPr lang="en-US" dirty="0"/>
              <a:t>Re-evaluate the pricing of top-performing products. If they are high in demand, there might be room for a slight price increase</a:t>
            </a:r>
            <a:endParaRPr lang="en-US" b="0" i="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dirty="0"/>
              <a:t>Use insights from high-performing products to guide Research &amp; Development. Understand what makes them profitable and see if those elements can be incorporated into new products or updates to existing ones</a:t>
            </a:r>
          </a:p>
        </p:txBody>
      </p:sp>
    </p:spTree>
    <p:extLst>
      <p:ext uri="{BB962C8B-B14F-4D97-AF65-F5344CB8AC3E}">
        <p14:creationId xmlns:p14="http://schemas.microsoft.com/office/powerpoint/2010/main" val="32925496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1702</TotalTime>
  <Words>543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</vt:lpstr>
      <vt:lpstr>US Regional Sales Project</vt:lpstr>
      <vt:lpstr>The Goal Of The Project</vt:lpstr>
      <vt:lpstr>Analyzing Sales Trends </vt:lpstr>
      <vt:lpstr>Why do months after June bring in more profit?</vt:lpstr>
      <vt:lpstr>What caused the sudden increase in profit?</vt:lpstr>
      <vt:lpstr>PowerPoint Presentation</vt:lpstr>
      <vt:lpstr>Recommendations Based On Sales Trend Analysis</vt:lpstr>
      <vt:lpstr>Identifying Popular Products</vt:lpstr>
      <vt:lpstr>Recommendations Based On Popular Products</vt:lpstr>
      <vt:lpstr>Assessing The Performance Of Sales Channels</vt:lpstr>
      <vt:lpstr>PowerPoint Presentation</vt:lpstr>
      <vt:lpstr>PowerPoint Presentation</vt:lpstr>
      <vt:lpstr>Recommendations Based On Sales Channel Performance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Youki Chiba</dc:creator>
  <cp:lastModifiedBy>Youki Chiba</cp:lastModifiedBy>
  <cp:revision>11</cp:revision>
  <dcterms:created xsi:type="dcterms:W3CDTF">2023-09-26T17:35:49Z</dcterms:created>
  <dcterms:modified xsi:type="dcterms:W3CDTF">2023-09-27T21:58:04Z</dcterms:modified>
</cp:coreProperties>
</file>