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Default Extension="wdp" ContentType="image/vnd.ms-photo"/>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8"/>
  </p:notesMasterIdLst>
  <p:sldIdLst>
    <p:sldId id="348" r:id="rId2"/>
    <p:sldId id="256" r:id="rId3"/>
    <p:sldId id="257" r:id="rId4"/>
    <p:sldId id="258" r:id="rId5"/>
    <p:sldId id="259" r:id="rId6"/>
    <p:sldId id="265" r:id="rId7"/>
    <p:sldId id="342" r:id="rId8"/>
    <p:sldId id="343" r:id="rId9"/>
    <p:sldId id="344" r:id="rId10"/>
    <p:sldId id="267" r:id="rId11"/>
    <p:sldId id="308" r:id="rId12"/>
    <p:sldId id="347" r:id="rId13"/>
    <p:sldId id="338" r:id="rId14"/>
    <p:sldId id="346" r:id="rId15"/>
    <p:sldId id="309" r:id="rId16"/>
    <p:sldId id="332" r:id="rId17"/>
    <p:sldId id="339" r:id="rId18"/>
    <p:sldId id="330" r:id="rId19"/>
    <p:sldId id="331" r:id="rId20"/>
    <p:sldId id="340" r:id="rId21"/>
    <p:sldId id="328" r:id="rId22"/>
    <p:sldId id="329" r:id="rId23"/>
    <p:sldId id="320" r:id="rId24"/>
    <p:sldId id="321" r:id="rId25"/>
    <p:sldId id="327" r:id="rId26"/>
    <p:sldId id="322" r:id="rId27"/>
    <p:sldId id="323" r:id="rId28"/>
    <p:sldId id="324" r:id="rId29"/>
    <p:sldId id="325" r:id="rId30"/>
    <p:sldId id="326" r:id="rId31"/>
    <p:sldId id="341" r:id="rId32"/>
    <p:sldId id="319" r:id="rId33"/>
    <p:sldId id="337" r:id="rId34"/>
    <p:sldId id="335" r:id="rId35"/>
    <p:sldId id="349" r:id="rId36"/>
    <p:sldId id="350" r:id="rId37"/>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기본 구역" id="{8842BCD3-E84E-4C92-B413-F11C840B25B4}">
          <p14:sldIdLst>
            <p14:sldId id="348"/>
            <p14:sldId id="256"/>
            <p14:sldId id="257"/>
            <p14:sldId id="318"/>
            <p14:sldId id="258"/>
            <p14:sldId id="259"/>
            <p14:sldId id="265"/>
            <p14:sldId id="342"/>
            <p14:sldId id="343"/>
            <p14:sldId id="344"/>
            <p14:sldId id="267"/>
            <p14:sldId id="308"/>
            <p14:sldId id="347"/>
            <p14:sldId id="338"/>
            <p14:sldId id="346"/>
            <p14:sldId id="309"/>
            <p14:sldId id="332"/>
            <p14:sldId id="339"/>
            <p14:sldId id="330"/>
            <p14:sldId id="331"/>
            <p14:sldId id="340"/>
            <p14:sldId id="328"/>
            <p14:sldId id="329"/>
            <p14:sldId id="320"/>
            <p14:sldId id="321"/>
            <p14:sldId id="327"/>
            <p14:sldId id="322"/>
            <p14:sldId id="323"/>
            <p14:sldId id="324"/>
            <p14:sldId id="325"/>
            <p14:sldId id="326"/>
            <p14:sldId id="341"/>
            <p14:sldId id="319"/>
            <p14:sldId id="337"/>
            <p14:sldId id="334"/>
            <p14:sldId id="33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p:scale>
          <a:sx n="100" d="100"/>
          <a:sy n="100" d="100"/>
        </p:scale>
        <p:origin x="-2741" y="-13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xmlns=""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p14="http://schemas.microsoft.com/office/powerpoint/2010/main" xmlns="" val="381987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xmlns="" val="130578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20</a:t>
            </a:fld>
            <a:endParaRPr lang="ko-KR" altLang="en-US"/>
          </a:p>
        </p:txBody>
      </p:sp>
    </p:spTree>
    <p:extLst>
      <p:ext uri="{BB962C8B-B14F-4D97-AF65-F5344CB8AC3E}">
        <p14:creationId xmlns:p14="http://schemas.microsoft.com/office/powerpoint/2010/main" xmlns="" val="123245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31</a:t>
            </a:fld>
            <a:endParaRPr lang="ko-KR" altLang="en-US"/>
          </a:p>
        </p:txBody>
      </p:sp>
    </p:spTree>
    <p:extLst>
      <p:ext uri="{BB962C8B-B14F-4D97-AF65-F5344CB8AC3E}">
        <p14:creationId xmlns:p14="http://schemas.microsoft.com/office/powerpoint/2010/main" xmlns="" val="67870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35</a:t>
            </a:fld>
            <a:endParaRPr lang="ko-KR" altLang="en-US"/>
          </a:p>
        </p:txBody>
      </p:sp>
    </p:spTree>
    <p:extLst>
      <p:ext uri="{BB962C8B-B14F-4D97-AF65-F5344CB8AC3E}">
        <p14:creationId xmlns:p14="http://schemas.microsoft.com/office/powerpoint/2010/main" xmlns="" val="381987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xmlns="" val="223634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xmlns="" val="167633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xmlns="" val="24418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xmlns="" val="240833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xmlns="" val="181095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xmlns="" val="209429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xmlns="" val="236363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xmlns="" val="160444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xmlns=""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xmlns=""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xmlns=""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1.xlsx"/></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Agenda</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graphicFrame>
        <p:nvGraphicFramePr>
          <p:cNvPr id="18" name="표 17"/>
          <p:cNvGraphicFramePr>
            <a:graphicFrameLocks noGrp="1"/>
          </p:cNvGraphicFramePr>
          <p:nvPr/>
        </p:nvGraphicFramePr>
        <p:xfrm>
          <a:off x="1163959" y="1196752"/>
          <a:ext cx="6792417" cy="4506982"/>
        </p:xfrm>
        <a:graphic>
          <a:graphicData uri="http://schemas.openxmlformats.org/drawingml/2006/table">
            <a:tbl>
              <a:tblPr/>
              <a:tblGrid>
                <a:gridCol w="972607"/>
                <a:gridCol w="1635337"/>
                <a:gridCol w="4184473"/>
              </a:tblGrid>
              <a:tr h="332162">
                <a:tc>
                  <a:txBody>
                    <a:bodyPr/>
                    <a:lstStyle/>
                    <a:p>
                      <a:pPr algn="ctr" fontAlgn="ctr"/>
                      <a:r>
                        <a:rPr lang="en-US" sz="1500" b="1" i="0" u="none" strike="noStrike" dirty="0">
                          <a:solidFill>
                            <a:srgbClr val="000000"/>
                          </a:solidFill>
                          <a:latin typeface="맑은 고딕"/>
                        </a:rPr>
                        <a:t>Time</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a:solidFill>
                            <a:srgbClr val="000000"/>
                          </a:solidFill>
                          <a:latin typeface="맑은 고딕"/>
                        </a:rPr>
                        <a:t>Contents</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Presentation </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맑은 고딕"/>
                        </a:rPr>
                        <a:t>1. Project overview</a:t>
                      </a:r>
                      <a:br>
                        <a:rPr lang="en-US" sz="1200" b="0" i="0" u="none" strike="noStrike">
                          <a:solidFill>
                            <a:srgbClr val="000000"/>
                          </a:solidFill>
                          <a:latin typeface="맑은 고딕"/>
                        </a:rPr>
                      </a:br>
                      <a:r>
                        <a:rPr lang="en-US" sz="1200" b="0" i="0" u="none" strike="noStrike">
                          <a:solidFill>
                            <a:srgbClr val="000000"/>
                          </a:solidFill>
                          <a:latin typeface="맑은 고딕"/>
                        </a:rPr>
                        <a:t>2. Architectural driver</a:t>
                      </a:r>
                      <a:br>
                        <a:rPr lang="en-US" sz="1200" b="0" i="0" u="none" strike="noStrike">
                          <a:solidFill>
                            <a:srgbClr val="000000"/>
                          </a:solidFill>
                          <a:latin typeface="맑은 고딕"/>
                        </a:rPr>
                      </a:br>
                      <a:r>
                        <a:rPr lang="en-US" sz="1200" b="0" i="0" u="none" strike="noStrike">
                          <a:solidFill>
                            <a:srgbClr val="000000"/>
                          </a:solidFill>
                          <a:latin typeface="맑은 고딕"/>
                        </a:rPr>
                        <a:t>3. Perspective view</a:t>
                      </a:r>
                      <a:br>
                        <a:rPr lang="en-US" sz="1200" b="0" i="0" u="none" strike="noStrike">
                          <a:solidFill>
                            <a:srgbClr val="000000"/>
                          </a:solidFill>
                          <a:latin typeface="맑은 고딕"/>
                        </a:rPr>
                      </a:br>
                      <a:r>
                        <a:rPr lang="en-US" sz="1200" b="0" i="0" u="none" strike="noStrike">
                          <a:solidFill>
                            <a:srgbClr val="000000"/>
                          </a:solidFill>
                          <a:latin typeface="맑은 고딕"/>
                        </a:rPr>
                        <a:t>4. Architectural Design</a:t>
                      </a:r>
                      <a:br>
                        <a:rPr lang="en-US" sz="1200" b="0" i="0" u="none" strike="noStrike">
                          <a:solidFill>
                            <a:srgbClr val="000000"/>
                          </a:solidFill>
                          <a:latin typeface="맑은 고딕"/>
                        </a:rPr>
                      </a:br>
                      <a:r>
                        <a:rPr lang="en-US" sz="1200" b="0" i="0" u="none" strike="noStrike">
                          <a:solidFill>
                            <a:srgbClr val="000000"/>
                          </a:solidFill>
                          <a:latin typeface="맑은 고딕"/>
                        </a:rPr>
                        <a:t>5. Design &amp; Implementation</a:t>
                      </a:r>
                      <a:br>
                        <a:rPr lang="en-US" sz="1200" b="0" i="0" u="none" strike="noStrike">
                          <a:solidFill>
                            <a:srgbClr val="000000"/>
                          </a:solidFill>
                          <a:latin typeface="맑은 고딕"/>
                        </a:rPr>
                      </a:br>
                      <a:r>
                        <a:rPr lang="en-US" sz="1200" b="0" i="0" u="none" strike="noStrike">
                          <a:solidFill>
                            <a:srgbClr val="000000"/>
                          </a:solidFill>
                          <a:latin typeface="맑은 고딕"/>
                        </a:rPr>
                        <a:t>6. Wrap up</a:t>
                      </a: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Demo</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200" b="0" i="0" u="none" strike="noStrike" dirty="0">
                          <a:solidFill>
                            <a:srgbClr val="000000"/>
                          </a:solidFill>
                          <a:latin typeface="맑은 고딕"/>
                        </a:rPr>
                        <a:t>1. Add </a:t>
                      </a:r>
                      <a:r>
                        <a:rPr lang="en-US" sz="1200" b="0" i="0" u="none" strike="noStrike" dirty="0" smtClean="0">
                          <a:solidFill>
                            <a:srgbClr val="000000"/>
                          </a:solidFill>
                          <a:latin typeface="맑은 고딕"/>
                        </a:rPr>
                        <a:t>home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2. Add </a:t>
                      </a:r>
                      <a:r>
                        <a:rPr lang="en-US" sz="1200" b="0" i="0" u="none" strike="noStrike" dirty="0" smtClean="0">
                          <a:solidFill>
                            <a:srgbClr val="000000"/>
                          </a:solidFill>
                          <a:latin typeface="맑은 고딕"/>
                        </a:rPr>
                        <a:t>mailbox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3. Away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4. Secure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5. </a:t>
                      </a:r>
                      <a:r>
                        <a:rPr lang="en-US" sz="1200" b="0" i="0" u="none" strike="noStrike" dirty="0" smtClean="0">
                          <a:solidFill>
                            <a:srgbClr val="000000"/>
                          </a:solidFill>
                          <a:latin typeface="맑은 고딕"/>
                        </a:rPr>
                        <a:t>Malfunction mode</a:t>
                      </a:r>
                      <a:r>
                        <a:rPr lang="en-US" sz="1200" b="0" i="0" u="none" strike="noStrike" dirty="0">
                          <a:solidFill>
                            <a:srgbClr val="000000"/>
                          </a:solidFill>
                          <a:latin typeface="맑은 고딕"/>
                        </a:rPr>
                        <a:t/>
                      </a:r>
                      <a:br>
                        <a:rPr lang="en-US" sz="1200" b="0" i="0" u="none" strike="noStrike" dirty="0">
                          <a:solidFill>
                            <a:srgbClr val="000000"/>
                          </a:solidFill>
                          <a:latin typeface="맑은 고딕"/>
                        </a:rPr>
                      </a:br>
                      <a:r>
                        <a:rPr lang="en-US" sz="1200" b="0" i="0" u="none" strike="noStrike" dirty="0">
                          <a:solidFill>
                            <a:srgbClr val="000000"/>
                          </a:solidFill>
                          <a:latin typeface="맑은 고딕"/>
                        </a:rPr>
                        <a:t>6. Add rule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7. </a:t>
                      </a:r>
                      <a:r>
                        <a:rPr lang="en-US" sz="1200" b="0" i="0" u="none" strike="noStrike" dirty="0" smtClean="0">
                          <a:solidFill>
                            <a:srgbClr val="000000"/>
                          </a:solidFill>
                          <a:latin typeface="+mn-lt"/>
                        </a:rPr>
                        <a:t>Show Log &amp; Remove </a:t>
                      </a:r>
                      <a:r>
                        <a:rPr lang="en-US" sz="1200" b="0" i="0" u="none" strike="noStrike" dirty="0" smtClean="0">
                          <a:solidFill>
                            <a:srgbClr val="000000"/>
                          </a:solidFill>
                          <a:latin typeface="맑은 고딕"/>
                        </a:rPr>
                        <a:t>node</a:t>
                      </a:r>
                      <a:endParaRPr lang="en-US" sz="1200" b="0" i="0" u="none" strike="noStrike" dirty="0">
                        <a:solidFill>
                          <a:srgbClr val="000000"/>
                        </a:solidFill>
                        <a:latin typeface="맑은 고딕"/>
                      </a:endParaRP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62">
                <a:tc>
                  <a:txBody>
                    <a:bodyPr/>
                    <a:lstStyle/>
                    <a:p>
                      <a:pPr algn="ctr" fontAlgn="ctr"/>
                      <a:r>
                        <a:rPr lang="en-US" sz="1500" b="1" i="0" u="none" strike="noStrike">
                          <a:solidFill>
                            <a:srgbClr val="000000"/>
                          </a:solidFill>
                          <a:latin typeface="맑은 고딕"/>
                        </a:rPr>
                        <a:t>10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dirty="0">
                          <a:solidFill>
                            <a:srgbClr val="000000"/>
                          </a:solidFill>
                          <a:latin typeface="맑은 고딕"/>
                        </a:rPr>
                        <a:t>Q &amp; A</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extLst>
      <p:ext uri="{BB962C8B-B14F-4D97-AF65-F5344CB8AC3E}">
        <p14:creationId xmlns:p14="http://schemas.microsoft.com/office/powerpoint/2010/main" xmlns="" val="38513816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692696"/>
            <a:ext cx="8712968" cy="568863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043292287"/>
              </p:ext>
            </p:extLst>
          </p:nvPr>
        </p:nvGraphicFramePr>
        <p:xfrm>
          <a:off x="468312" y="764704"/>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10</a:t>
            </a:fld>
            <a:r>
              <a:rPr lang="en-US" altLang="ko-KR" dirty="0" smtClean="0"/>
              <a:t>/32</a:t>
            </a:r>
            <a:endParaRPr lang="ko-KR" altLang="en-US" dirty="0"/>
          </a:p>
        </p:txBody>
      </p:sp>
      <p:sp>
        <p:nvSpPr>
          <p:cNvPr id="6" name="직사각형 5"/>
          <p:cNvSpPr/>
          <p:nvPr/>
        </p:nvSpPr>
        <p:spPr>
          <a:xfrm>
            <a:off x="1185863" y="3861047"/>
            <a:ext cx="7274569"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79544416"/>
              </p:ext>
            </p:extLst>
          </p:nvPr>
        </p:nvGraphicFramePr>
        <p:xfrm>
          <a:off x="612330" y="1052738"/>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835697" y="1484785"/>
            <a:ext cx="4968552"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835697" y="2924945"/>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35697" y="4077073"/>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10015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xmlns="" val="233252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xmlns="" val="1088396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sp>
        <p:nvSpPr>
          <p:cNvPr id="21" name="모서리가 둥근 직사각형 20"/>
          <p:cNvSpPr/>
          <p:nvPr/>
        </p:nvSpPr>
        <p:spPr>
          <a:xfrm>
            <a:off x="3980582" y="1772816"/>
            <a:ext cx="1167482" cy="2373456"/>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323528" y="1772816"/>
            <a:ext cx="1152128" cy="2376264"/>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915816" y="5229200"/>
            <a:ext cx="5760640" cy="12241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24" name="모서리가 둥근 직사각형 23"/>
          <p:cNvSpPr/>
          <p:nvPr/>
        </p:nvSpPr>
        <p:spPr>
          <a:xfrm>
            <a:off x="3275856" y="5517232"/>
            <a:ext cx="504056" cy="288032"/>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204718" y="3068960"/>
            <a:ext cx="2376264"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47664" y="3100898"/>
            <a:ext cx="2232248" cy="707886"/>
          </a:xfrm>
          <a:prstGeom prst="rect">
            <a:avLst/>
          </a:prstGeom>
          <a:noFill/>
        </p:spPr>
        <p:txBody>
          <a:bodyPr wrap="square" rtlCol="0">
            <a:spAutoFit/>
          </a:bodyPr>
          <a:lstStyle/>
          <a:p>
            <a:pPr>
              <a:buFontTx/>
              <a:buChar char="-"/>
            </a:pPr>
            <a:r>
              <a:rPr lang="en-US" altLang="ko-KR" sz="1000" dirty="0" smtClean="0"/>
              <a:t> Command  :</a:t>
            </a:r>
          </a:p>
          <a:p>
            <a:r>
              <a:rPr lang="en-US" altLang="ko-KR" sz="1000" dirty="0" smtClean="0"/>
              <a:t>  Door on/off, light on/off,</a:t>
            </a:r>
          </a:p>
          <a:p>
            <a:r>
              <a:rPr lang="en-US" altLang="ko-KR" sz="1000" dirty="0" smtClean="0"/>
              <a:t>  alarm on/off</a:t>
            </a:r>
          </a:p>
          <a:p>
            <a:r>
              <a:rPr lang="en-US" altLang="ko-KR" sz="1000" dirty="0" smtClean="0"/>
              <a:t>- Register node</a:t>
            </a:r>
          </a:p>
        </p:txBody>
      </p:sp>
      <p:sp>
        <p:nvSpPr>
          <p:cNvPr id="30" name="TextBox 29"/>
          <p:cNvSpPr txBox="1"/>
          <p:nvPr/>
        </p:nvSpPr>
        <p:spPr>
          <a:xfrm>
            <a:off x="1547664" y="2145050"/>
            <a:ext cx="2592288" cy="707886"/>
          </a:xfrm>
          <a:prstGeom prst="rect">
            <a:avLst/>
          </a:prstGeom>
          <a:noFill/>
        </p:spPr>
        <p:txBody>
          <a:bodyPr wrap="square" rtlCol="0">
            <a:spAutoFit/>
          </a:bodyPr>
          <a:lstStyle/>
          <a:p>
            <a:r>
              <a:rPr lang="en-US" altLang="ko-KR" sz="1000" dirty="0" smtClean="0"/>
              <a:t>- Node information for registration</a:t>
            </a:r>
          </a:p>
          <a:p>
            <a:pPr>
              <a:buFontTx/>
              <a:buChar char="-"/>
            </a:pPr>
            <a:r>
              <a:rPr lang="en-US" altLang="ko-KR" sz="1000" dirty="0" smtClean="0"/>
              <a:t> Sensing Data : </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/Presence(proximity)/Mail Box</a:t>
            </a:r>
          </a:p>
        </p:txBody>
      </p:sp>
      <p:sp>
        <p:nvSpPr>
          <p:cNvPr id="31" name="TextBox 30"/>
          <p:cNvSpPr txBox="1"/>
          <p:nvPr/>
        </p:nvSpPr>
        <p:spPr>
          <a:xfrm>
            <a:off x="3995936" y="5517232"/>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32" name="직선 화살표 연결선 31"/>
          <p:cNvCxnSpPr/>
          <p:nvPr/>
        </p:nvCxnSpPr>
        <p:spPr>
          <a:xfrm>
            <a:off x="3203848" y="6021288"/>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936" y="5850969"/>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34" name="TextBox 33"/>
          <p:cNvSpPr txBox="1"/>
          <p:nvPr/>
        </p:nvSpPr>
        <p:spPr>
          <a:xfrm>
            <a:off x="5274828" y="3051537"/>
            <a:ext cx="2465524" cy="1323439"/>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information</a:t>
            </a:r>
          </a:p>
          <a:p>
            <a:pPr>
              <a:buFontTx/>
              <a:buChar char="-"/>
            </a:pPr>
            <a:r>
              <a:rPr lang="en-US" altLang="ko-KR" sz="1000" dirty="0" smtClean="0"/>
              <a:t> Set Alarm mode (Secure / Unsecure)</a:t>
            </a:r>
          </a:p>
          <a:p>
            <a:pPr>
              <a:buFontTx/>
              <a:buChar char="-"/>
            </a:pPr>
            <a:r>
              <a:rPr lang="en-US" altLang="ko-KR" sz="1000" dirty="0" smtClean="0"/>
              <a:t> Door on/off</a:t>
            </a:r>
          </a:p>
          <a:p>
            <a:r>
              <a:rPr lang="en-US" altLang="ko-KR" sz="1000" dirty="0" smtClean="0"/>
              <a:t>- Light on/off</a:t>
            </a:r>
          </a:p>
        </p:txBody>
      </p:sp>
      <p:sp>
        <p:nvSpPr>
          <p:cNvPr id="35" name="TextBox 34"/>
          <p:cNvSpPr txBox="1"/>
          <p:nvPr/>
        </p:nvSpPr>
        <p:spPr>
          <a:xfrm>
            <a:off x="5276726" y="1844824"/>
            <a:ext cx="2247602" cy="1015663"/>
          </a:xfrm>
          <a:prstGeom prst="rect">
            <a:avLst/>
          </a:prstGeom>
          <a:noFill/>
        </p:spPr>
        <p:txBody>
          <a:bodyPr wrap="square" rtlCol="0">
            <a:spAutoFit/>
          </a:bodyPr>
          <a:lstStyle/>
          <a:p>
            <a:pPr algn="ctr"/>
            <a:r>
              <a:rPr lang="en-US" altLang="ko-KR" sz="1000" dirty="0" smtClean="0"/>
              <a:t>&lt;&lt; Display  information &gt;&gt;</a:t>
            </a:r>
          </a:p>
          <a:p>
            <a:pPr>
              <a:buFontTx/>
              <a:buChar char="-"/>
            </a:pPr>
            <a:r>
              <a:rPr lang="en-US" altLang="ko-KR" sz="1000" dirty="0" smtClean="0"/>
              <a:t> 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a:p>
            <a:r>
              <a:rPr lang="en-US" altLang="ko-KR" sz="1000" dirty="0" smtClean="0"/>
              <a:t>- Node information</a:t>
            </a:r>
          </a:p>
        </p:txBody>
      </p:sp>
      <p:sp>
        <p:nvSpPr>
          <p:cNvPr id="36" name="타원 35"/>
          <p:cNvSpPr/>
          <p:nvPr/>
        </p:nvSpPr>
        <p:spPr>
          <a:xfrm>
            <a:off x="7884368" y="2276872"/>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8100392" y="2780928"/>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7850106" y="2809806"/>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rot="1698687">
            <a:off x="7999534" y="3060880"/>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rot="19364333">
            <a:off x="8225125" y="3061001"/>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p:cNvGrpSpPr/>
          <p:nvPr/>
        </p:nvGrpSpPr>
        <p:grpSpPr>
          <a:xfrm>
            <a:off x="6012160" y="5517232"/>
            <a:ext cx="207122" cy="339739"/>
            <a:chOff x="2161474" y="4725144"/>
            <a:chExt cx="584448" cy="1216177"/>
          </a:xfrm>
        </p:grpSpPr>
        <p:sp>
          <p:nvSpPr>
            <p:cNvPr id="42" name="타원 41"/>
            <p:cNvSpPr/>
            <p:nvPr/>
          </p:nvSpPr>
          <p:spPr>
            <a:xfrm>
              <a:off x="2195736" y="4725144"/>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2411760" y="5229200"/>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2161474" y="5258078"/>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rot="1698687">
              <a:off x="2310902" y="5509152"/>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rot="19364333">
              <a:off x="2536493" y="5509273"/>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p:cNvSpPr txBox="1"/>
          <p:nvPr/>
        </p:nvSpPr>
        <p:spPr>
          <a:xfrm>
            <a:off x="6588224" y="5490761"/>
            <a:ext cx="1440160" cy="276999"/>
          </a:xfrm>
          <a:prstGeom prst="rect">
            <a:avLst/>
          </a:prstGeom>
          <a:noFill/>
        </p:spPr>
        <p:txBody>
          <a:bodyPr wrap="square" rtlCol="0">
            <a:spAutoFit/>
          </a:bodyPr>
          <a:lstStyle/>
          <a:p>
            <a:r>
              <a:rPr lang="en-US" altLang="ko-KR" sz="1200" dirty="0" smtClean="0"/>
              <a:t>: User</a:t>
            </a:r>
            <a:endParaRPr lang="ko-KR" altLang="en-US" sz="1200" dirty="0"/>
          </a:p>
        </p:txBody>
      </p:sp>
      <p:cxnSp>
        <p:nvCxnSpPr>
          <p:cNvPr id="48" name="직선 화살표 연결선 47"/>
          <p:cNvCxnSpPr/>
          <p:nvPr/>
        </p:nvCxnSpPr>
        <p:spPr>
          <a:xfrm>
            <a:off x="5804762" y="6021288"/>
            <a:ext cx="783462"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88224" y="5871053"/>
            <a:ext cx="1871440" cy="461665"/>
          </a:xfrm>
          <a:prstGeom prst="rect">
            <a:avLst/>
          </a:prstGeom>
          <a:noFill/>
        </p:spPr>
        <p:txBody>
          <a:bodyPr wrap="square" rtlCol="0">
            <a:spAutoFit/>
          </a:bodyPr>
          <a:lstStyle/>
          <a:p>
            <a:r>
              <a:rPr lang="en-US" altLang="ko-KR" sz="1200" dirty="0" smtClean="0"/>
              <a:t>: User action(Event) </a:t>
            </a:r>
            <a:br>
              <a:rPr lang="en-US" altLang="ko-KR" sz="1200" dirty="0" smtClean="0"/>
            </a:br>
            <a:r>
              <a:rPr lang="en-US" altLang="ko-KR" sz="1200" dirty="0" smtClean="0"/>
              <a:t>  to IoTMS</a:t>
            </a:r>
            <a:endParaRPr lang="ko-KR" altLang="en-US" sz="1200" dirty="0"/>
          </a:p>
        </p:txBody>
      </p:sp>
    </p:spTree>
    <p:extLst>
      <p:ext uri="{BB962C8B-B14F-4D97-AF65-F5344CB8AC3E}">
        <p14:creationId xmlns:p14="http://schemas.microsoft.com/office/powerpoint/2010/main" xmlns="" val="3427398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직사각형 70"/>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latin typeface="+mn-ea"/>
            </a:endParaRPr>
          </a:p>
        </p:txBody>
      </p:sp>
      <p:sp>
        <p:nvSpPr>
          <p:cNvPr id="67" name="직사각형 66"/>
          <p:cNvSpPr/>
          <p:nvPr/>
        </p:nvSpPr>
        <p:spPr>
          <a:xfrm>
            <a:off x="431540" y="728700"/>
            <a:ext cx="8280920" cy="5508612"/>
          </a:xfrm>
          <a:prstGeom prst="rect">
            <a:avLst/>
          </a:prstGeom>
          <a:solidFill>
            <a:sysClr val="window" lastClr="FFFFFF"/>
          </a:solidFill>
          <a:ln w="317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3454200" y="4597001"/>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3976408" y="2429889"/>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5" name="직사각형 4"/>
          <p:cNvSpPr/>
          <p:nvPr/>
        </p:nvSpPr>
        <p:spPr bwMode="auto">
          <a:xfrm>
            <a:off x="3203848" y="1772816"/>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p>
        </p:txBody>
      </p:sp>
      <p:sp>
        <p:nvSpPr>
          <p:cNvPr id="6" name="직사각형 5"/>
          <p:cNvSpPr/>
          <p:nvPr/>
        </p:nvSpPr>
        <p:spPr bwMode="auto">
          <a:xfrm>
            <a:off x="755576" y="1864445"/>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 name="직사각형 8"/>
          <p:cNvSpPr/>
          <p:nvPr/>
        </p:nvSpPr>
        <p:spPr bwMode="auto">
          <a:xfrm>
            <a:off x="819961" y="2168220"/>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800" b="0" dirty="0" smtClean="0">
                <a:latin typeface="+mj-lt"/>
              </a:rPr>
              <a:t>Web Server</a:t>
            </a:r>
          </a:p>
          <a:p>
            <a:pPr algn="ctr"/>
            <a:r>
              <a:rPr lang="en-US" altLang="ko-KR" sz="800" b="0" dirty="0">
                <a:latin typeface="+mj-lt"/>
              </a:rPr>
              <a:t>(apache-tomcat-8.0.23)</a:t>
            </a:r>
            <a:endParaRPr lang="ko-KR" altLang="en-US" sz="800" b="0" dirty="0" smtClean="0">
              <a:latin typeface="+mj-lt"/>
            </a:endParaRPr>
          </a:p>
        </p:txBody>
      </p:sp>
      <p:sp>
        <p:nvSpPr>
          <p:cNvPr id="15" name="직사각형 14"/>
          <p:cNvSpPr/>
          <p:nvPr/>
        </p:nvSpPr>
        <p:spPr bwMode="auto">
          <a:xfrm>
            <a:off x="6588224" y="1556792"/>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endParaRPr lang="ko-KR" altLang="en-US" sz="800" b="0" dirty="0" smtClean="0">
              <a:latin typeface="+mj-lt"/>
            </a:endParaRPr>
          </a:p>
        </p:txBody>
      </p:sp>
      <p:sp>
        <p:nvSpPr>
          <p:cNvPr id="16" name="직사각형 15"/>
          <p:cNvSpPr/>
          <p:nvPr/>
        </p:nvSpPr>
        <p:spPr bwMode="auto">
          <a:xfrm>
            <a:off x="2875520"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second node</a:t>
            </a:r>
            <a:endParaRPr lang="ko-KR" altLang="en-US" sz="800" b="0" dirty="0" smtClean="0">
              <a:latin typeface="+mj-lt"/>
            </a:endParaRPr>
          </a:p>
        </p:txBody>
      </p:sp>
      <p:sp>
        <p:nvSpPr>
          <p:cNvPr id="17" name="직사각형 16"/>
          <p:cNvSpPr/>
          <p:nvPr/>
        </p:nvSpPr>
        <p:spPr bwMode="auto">
          <a:xfrm>
            <a:off x="2943911"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8" name="원통 17"/>
          <p:cNvSpPr/>
          <p:nvPr/>
        </p:nvSpPr>
        <p:spPr bwMode="auto">
          <a:xfrm>
            <a:off x="864831" y="2592085"/>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Database</a:t>
            </a:r>
          </a:p>
          <a:p>
            <a:pPr algn="ctr"/>
            <a:r>
              <a:rPr lang="en-US" altLang="ko-KR" sz="800" b="0" dirty="0"/>
              <a:t>(</a:t>
            </a:r>
            <a:r>
              <a:rPr lang="en-US" altLang="ko-KR" sz="800" b="0" dirty="0" err="1"/>
              <a:t>mariadb</a:t>
            </a:r>
            <a:r>
              <a:rPr lang="en-US" altLang="ko-KR" sz="800" b="0" dirty="0"/>
              <a:t>-10.0.19</a:t>
            </a:r>
            <a:r>
              <a:rPr lang="en-US" altLang="ko-KR" sz="800" b="0" dirty="0" smtClean="0"/>
              <a:t>)</a:t>
            </a:r>
            <a:endParaRPr lang="ko-KR" altLang="en-US" sz="800" b="0" dirty="0"/>
          </a:p>
        </p:txBody>
      </p:sp>
      <p:sp>
        <p:nvSpPr>
          <p:cNvPr id="3" name="직사각형 2"/>
          <p:cNvSpPr/>
          <p:nvPr/>
        </p:nvSpPr>
        <p:spPr>
          <a:xfrm>
            <a:off x="1247078" y="1899447"/>
            <a:ext cx="487634" cy="215444"/>
          </a:xfrm>
          <a:prstGeom prst="rect">
            <a:avLst/>
          </a:prstGeom>
          <a:noFill/>
        </p:spPr>
        <p:txBody>
          <a:bodyPr wrap="none">
            <a:spAutoFit/>
          </a:bodyPr>
          <a:lstStyle/>
          <a:p>
            <a:r>
              <a:rPr lang="en-US" altLang="ko-KR" sz="800" b="0" dirty="0" err="1">
                <a:solidFill>
                  <a:srgbClr val="000000"/>
                </a:solidFill>
                <a:latin typeface="Arial"/>
              </a:rPr>
              <a:t>IoTMS</a:t>
            </a:r>
            <a:endParaRPr lang="ko-KR" altLang="en-US" sz="800" dirty="0"/>
          </a:p>
        </p:txBody>
      </p:sp>
      <p:sp>
        <p:nvSpPr>
          <p:cNvPr id="20" name="직사각형 19"/>
          <p:cNvSpPr/>
          <p:nvPr/>
        </p:nvSpPr>
        <p:spPr>
          <a:xfrm>
            <a:off x="1155100" y="3137223"/>
            <a:ext cx="688009" cy="215444"/>
          </a:xfrm>
          <a:prstGeom prst="rect">
            <a:avLst/>
          </a:prstGeom>
          <a:noFill/>
        </p:spPr>
        <p:txBody>
          <a:bodyPr wrap="none">
            <a:spAutoFit/>
          </a:bodyPr>
          <a:lstStyle/>
          <a:p>
            <a:r>
              <a:rPr lang="en-US" altLang="ko-KR" sz="800" b="0" dirty="0" smtClean="0">
                <a:solidFill>
                  <a:srgbClr val="000000"/>
                </a:solidFill>
                <a:latin typeface="Arial"/>
              </a:rPr>
              <a:t>Windows 7</a:t>
            </a:r>
            <a:endParaRPr lang="ko-KR" altLang="en-US" sz="800" dirty="0"/>
          </a:p>
        </p:txBody>
      </p:sp>
      <p:cxnSp>
        <p:nvCxnSpPr>
          <p:cNvPr id="2049" name="직선 연결선 2048"/>
          <p:cNvCxnSpPr>
            <a:stCxn id="6" idx="3"/>
            <a:endCxn id="24" idx="3"/>
          </p:cNvCxnSpPr>
          <p:nvPr/>
        </p:nvCxnSpPr>
        <p:spPr bwMode="auto">
          <a:xfrm>
            <a:off x="2204395" y="2631872"/>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2162492" y="2669302"/>
            <a:ext cx="1926313" cy="122075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082311" y="2317206"/>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 </a:t>
            </a:r>
          </a:p>
          <a:p>
            <a:pPr algn="ctr"/>
            <a:r>
              <a:rPr lang="en-US" altLang="ko-KR" sz="800" b="0" dirty="0" smtClean="0">
                <a:latin typeface="+mj-lt"/>
              </a:rPr>
              <a:t>Port #8080(User)</a:t>
            </a:r>
          </a:p>
        </p:txBody>
      </p:sp>
      <p:cxnSp>
        <p:nvCxnSpPr>
          <p:cNvPr id="46" name="직선 연결선 45"/>
          <p:cNvCxnSpPr>
            <a:stCxn id="24" idx="5"/>
            <a:endCxn id="16" idx="0"/>
          </p:cNvCxnSpPr>
          <p:nvPr/>
        </p:nvCxnSpPr>
        <p:spPr bwMode="auto">
          <a:xfrm flipH="1">
            <a:off x="3449427" y="2634241"/>
            <a:ext cx="718855" cy="1255818"/>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3080914" y="1589299"/>
            <a:ext cx="928414" cy="87565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889040" y="1384947"/>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cxnSp>
        <p:nvCxnSpPr>
          <p:cNvPr id="55" name="직선 연결선 54"/>
          <p:cNvCxnSpPr>
            <a:stCxn id="24" idx="6"/>
            <a:endCxn id="60" idx="2"/>
          </p:cNvCxnSpPr>
          <p:nvPr/>
        </p:nvCxnSpPr>
        <p:spPr bwMode="auto">
          <a:xfrm flipV="1">
            <a:off x="4201202" y="1714463"/>
            <a:ext cx="3013486" cy="835133"/>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60" name="타원 59"/>
          <p:cNvSpPr/>
          <p:nvPr/>
        </p:nvSpPr>
        <p:spPr bwMode="auto">
          <a:xfrm>
            <a:off x="7214688" y="159475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110113" y="123063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63" name="직사각형 62"/>
          <p:cNvSpPr/>
          <p:nvPr/>
        </p:nvSpPr>
        <p:spPr bwMode="auto">
          <a:xfrm>
            <a:off x="7230312" y="131853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38" name="양쪽 모서리가 잘린 사각형 37"/>
          <p:cNvSpPr/>
          <p:nvPr/>
        </p:nvSpPr>
        <p:spPr bwMode="auto">
          <a:xfrm>
            <a:off x="3199281" y="479225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box</a:t>
            </a:r>
            <a:endParaRPr lang="ko-KR" altLang="en-US" sz="800" b="0" dirty="0" smtClean="0">
              <a:latin typeface="+mj-lt"/>
            </a:endParaRPr>
          </a:p>
        </p:txBody>
      </p:sp>
      <p:cxnSp>
        <p:nvCxnSpPr>
          <p:cNvPr id="41" name="직선 연결선 40"/>
          <p:cNvCxnSpPr/>
          <p:nvPr/>
        </p:nvCxnSpPr>
        <p:spPr bwMode="auto">
          <a:xfrm>
            <a:off x="2162492" y="4566675"/>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1977053" y="493772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2015416" y="5353366"/>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2028205" y="581058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1588585"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first node</a:t>
            </a:r>
            <a:endParaRPr lang="ko-KR" altLang="en-US" sz="800" b="0" dirty="0" smtClean="0">
              <a:latin typeface="+mj-lt"/>
            </a:endParaRPr>
          </a:p>
        </p:txBody>
      </p:sp>
      <p:sp>
        <p:nvSpPr>
          <p:cNvPr id="10" name="직사각형 9"/>
          <p:cNvSpPr/>
          <p:nvPr/>
        </p:nvSpPr>
        <p:spPr bwMode="auto">
          <a:xfrm>
            <a:off x="165697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arduino-1.0.6</a:t>
            </a:r>
            <a:endParaRPr lang="ko-KR" altLang="en-US" sz="800" b="0" dirty="0" smtClean="0">
              <a:latin typeface="+mj-lt"/>
            </a:endParaRPr>
          </a:p>
        </p:txBody>
      </p:sp>
      <p:sp>
        <p:nvSpPr>
          <p:cNvPr id="39" name="육각형 38"/>
          <p:cNvSpPr/>
          <p:nvPr/>
        </p:nvSpPr>
        <p:spPr bwMode="auto">
          <a:xfrm>
            <a:off x="2228879" y="51801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Alarm</a:t>
            </a:r>
            <a:endParaRPr lang="ko-KR" altLang="en-US" sz="800" b="0" dirty="0" smtClean="0">
              <a:latin typeface="+mj-lt"/>
            </a:endParaRPr>
          </a:p>
        </p:txBody>
      </p:sp>
      <p:sp>
        <p:nvSpPr>
          <p:cNvPr id="82" name="양쪽 모서리가 잘린 사각형 81"/>
          <p:cNvSpPr/>
          <p:nvPr/>
        </p:nvSpPr>
        <p:spPr bwMode="auto">
          <a:xfrm>
            <a:off x="1559087" y="51801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&amp;</a:t>
            </a:r>
            <a:r>
              <a:rPr lang="en-US" altLang="ko-KR" sz="800" b="0" dirty="0" err="1" smtClean="0">
                <a:latin typeface="+mj-lt"/>
              </a:rPr>
              <a:t>Humi</a:t>
            </a:r>
            <a:r>
              <a:rPr lang="en-US" altLang="ko-KR" sz="800" b="0" dirty="0" smtClean="0">
                <a:latin typeface="+mj-lt"/>
              </a:rPr>
              <a:t>.</a:t>
            </a:r>
            <a:endParaRPr lang="ko-KR" altLang="en-US" sz="800" b="0" dirty="0" smtClean="0">
              <a:latin typeface="+mj-lt"/>
            </a:endParaRPr>
          </a:p>
        </p:txBody>
      </p:sp>
      <p:sp>
        <p:nvSpPr>
          <p:cNvPr id="83" name="양쪽 모서리가 잘린 사각형 82"/>
          <p:cNvSpPr/>
          <p:nvPr/>
        </p:nvSpPr>
        <p:spPr bwMode="auto">
          <a:xfrm>
            <a:off x="1559087" y="56373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err="1" smtClean="0">
                <a:latin typeface="+mj-lt"/>
              </a:rPr>
              <a:t>Proxi</a:t>
            </a:r>
            <a:r>
              <a:rPr lang="en-US" altLang="ko-KR" sz="800" b="0" dirty="0" smtClean="0">
                <a:latin typeface="+mj-lt"/>
              </a:rPr>
              <a:t>.</a:t>
            </a:r>
            <a:endParaRPr lang="ko-KR" altLang="en-US" sz="800" b="0" dirty="0" smtClean="0">
              <a:latin typeface="+mj-lt"/>
            </a:endParaRPr>
          </a:p>
        </p:txBody>
      </p:sp>
      <p:sp>
        <p:nvSpPr>
          <p:cNvPr id="84" name="양쪽 모서리가 잘린 사각형 83"/>
          <p:cNvSpPr/>
          <p:nvPr/>
        </p:nvSpPr>
        <p:spPr bwMode="auto">
          <a:xfrm>
            <a:off x="1559087" y="473683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85" name="육각형 84"/>
          <p:cNvSpPr/>
          <p:nvPr/>
        </p:nvSpPr>
        <p:spPr bwMode="auto">
          <a:xfrm>
            <a:off x="2228879" y="56373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Light</a:t>
            </a:r>
            <a:endParaRPr lang="ko-KR" altLang="en-US" sz="800" b="0" dirty="0" smtClean="0">
              <a:latin typeface="+mj-lt"/>
            </a:endParaRPr>
          </a:p>
        </p:txBody>
      </p:sp>
      <p:sp>
        <p:nvSpPr>
          <p:cNvPr id="86" name="육각형 85"/>
          <p:cNvSpPr/>
          <p:nvPr/>
        </p:nvSpPr>
        <p:spPr bwMode="auto">
          <a:xfrm>
            <a:off x="2228879" y="4743758"/>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48" name="구름 47"/>
          <p:cNvSpPr/>
          <p:nvPr/>
        </p:nvSpPr>
        <p:spPr bwMode="auto">
          <a:xfrm>
            <a:off x="5336015" y="1676336"/>
            <a:ext cx="1100426"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Internet</a:t>
            </a:r>
            <a:endParaRPr lang="ko-KR" altLang="en-US" sz="800" b="0" dirty="0" smtClean="0">
              <a:latin typeface="+mj-lt"/>
            </a:endParaRPr>
          </a:p>
        </p:txBody>
      </p:sp>
      <p:sp>
        <p:nvSpPr>
          <p:cNvPr id="121" name="직사각형 120"/>
          <p:cNvSpPr/>
          <p:nvPr/>
        </p:nvSpPr>
        <p:spPr bwMode="auto">
          <a:xfrm>
            <a:off x="1251865" y="3606898"/>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64" name="직사각형 63"/>
          <p:cNvSpPr/>
          <p:nvPr/>
        </p:nvSpPr>
        <p:spPr bwMode="auto">
          <a:xfrm>
            <a:off x="2211837" y="2598786"/>
            <a:ext cx="1344284"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#550</a:t>
            </a:r>
          </a:p>
          <a:p>
            <a:pPr algn="ctr"/>
            <a:r>
              <a:rPr lang="en-US" altLang="ko-KR" sz="800" b="0" dirty="0" smtClean="0">
                <a:latin typeface="+mj-lt"/>
              </a:rPr>
              <a:t>(</a:t>
            </a:r>
            <a:r>
              <a:rPr lang="en-US" altLang="ko-KR" sz="800" b="0" dirty="0">
                <a:latin typeface="+mj-lt"/>
              </a:rPr>
              <a:t>A</a:t>
            </a:r>
            <a:r>
              <a:rPr lang="en-US" altLang="ko-KR" sz="800" b="0" dirty="0" smtClean="0">
                <a:latin typeface="+mj-lt"/>
              </a:rPr>
              <a:t>rduino)</a:t>
            </a:r>
          </a:p>
        </p:txBody>
      </p:sp>
      <p:sp>
        <p:nvSpPr>
          <p:cNvPr id="65" name="직사각형 64"/>
          <p:cNvSpPr/>
          <p:nvPr/>
        </p:nvSpPr>
        <p:spPr bwMode="auto">
          <a:xfrm>
            <a:off x="2655121"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94" name="양쪽 모서리가 잘린 사각형 93"/>
          <p:cNvSpPr/>
          <p:nvPr/>
        </p:nvSpPr>
        <p:spPr bwMode="auto">
          <a:xfrm>
            <a:off x="7276838" y="3543935"/>
            <a:ext cx="442881" cy="252159"/>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5" name="육각형 94"/>
          <p:cNvSpPr/>
          <p:nvPr/>
        </p:nvSpPr>
        <p:spPr bwMode="auto">
          <a:xfrm>
            <a:off x="7255857" y="5206969"/>
            <a:ext cx="491423" cy="252159"/>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6" name="직사각형 95"/>
          <p:cNvSpPr/>
          <p:nvPr/>
        </p:nvSpPr>
        <p:spPr bwMode="auto">
          <a:xfrm>
            <a:off x="7750212" y="3563916"/>
            <a:ext cx="691169"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Sensor</a:t>
            </a:r>
            <a:endParaRPr lang="ko-KR" altLang="en-US" sz="800" b="0" dirty="0" smtClean="0">
              <a:latin typeface="+mj-lt"/>
            </a:endParaRPr>
          </a:p>
        </p:txBody>
      </p:sp>
      <p:sp>
        <p:nvSpPr>
          <p:cNvPr id="97" name="직사각형 96"/>
          <p:cNvSpPr/>
          <p:nvPr/>
        </p:nvSpPr>
        <p:spPr bwMode="auto">
          <a:xfrm>
            <a:off x="7710360" y="5226950"/>
            <a:ext cx="77087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Actuator</a:t>
            </a:r>
            <a:endParaRPr lang="ko-KR" altLang="en-US" sz="800" b="0" dirty="0" smtClean="0">
              <a:latin typeface="+mj-lt"/>
            </a:endParaRPr>
          </a:p>
        </p:txBody>
      </p:sp>
      <p:sp>
        <p:nvSpPr>
          <p:cNvPr id="98" name="직사각형 97"/>
          <p:cNvSpPr/>
          <p:nvPr/>
        </p:nvSpPr>
        <p:spPr bwMode="auto">
          <a:xfrm>
            <a:off x="7232961" y="4248610"/>
            <a:ext cx="504356" cy="42419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node</a:t>
            </a:r>
            <a:endParaRPr lang="ko-KR" altLang="en-US" sz="800" b="0" dirty="0" smtClean="0">
              <a:latin typeface="+mj-lt"/>
            </a:endParaRPr>
          </a:p>
        </p:txBody>
      </p:sp>
      <p:sp>
        <p:nvSpPr>
          <p:cNvPr id="99" name="직사각형 98"/>
          <p:cNvSpPr/>
          <p:nvPr/>
        </p:nvSpPr>
        <p:spPr bwMode="auto">
          <a:xfrm>
            <a:off x="7269108" y="4455421"/>
            <a:ext cx="433714" cy="14760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248135" y="3860122"/>
            <a:ext cx="508561" cy="363751"/>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직사각형 102"/>
          <p:cNvSpPr/>
          <p:nvPr/>
        </p:nvSpPr>
        <p:spPr bwMode="auto">
          <a:xfrm>
            <a:off x="7716298" y="4325412"/>
            <a:ext cx="758997"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a:t>
            </a:r>
          </a:p>
          <a:p>
            <a:pPr algn="ctr"/>
            <a:r>
              <a:rPr lang="en-US" altLang="ko-KR" sz="800" b="0" dirty="0" smtClean="0">
                <a:latin typeface="+mj-lt"/>
              </a:rPr>
              <a:t>node</a:t>
            </a:r>
            <a:endParaRPr lang="ko-KR" altLang="en-US" sz="800" b="0" dirty="0" smtClean="0">
              <a:latin typeface="+mj-lt"/>
            </a:endParaRPr>
          </a:p>
        </p:txBody>
      </p:sp>
      <p:sp>
        <p:nvSpPr>
          <p:cNvPr id="104" name="직사각형 103"/>
          <p:cNvSpPr/>
          <p:nvPr/>
        </p:nvSpPr>
        <p:spPr bwMode="auto">
          <a:xfrm>
            <a:off x="7698555" y="3910233"/>
            <a:ext cx="79448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User</a:t>
            </a:r>
          </a:p>
          <a:p>
            <a:pPr algn="ctr"/>
            <a:r>
              <a:rPr lang="en-US" altLang="ko-KR" sz="800" b="0" dirty="0" smtClean="0">
                <a:latin typeface="+mj-lt"/>
              </a:rPr>
              <a:t>Machine</a:t>
            </a:r>
            <a:endParaRPr lang="ko-KR" altLang="en-US" sz="800" b="0" dirty="0" smtClean="0">
              <a:latin typeface="+mj-lt"/>
            </a:endParaRPr>
          </a:p>
        </p:txBody>
      </p:sp>
      <p:sp>
        <p:nvSpPr>
          <p:cNvPr id="105" name="직사각형 104"/>
          <p:cNvSpPr/>
          <p:nvPr/>
        </p:nvSpPr>
        <p:spPr bwMode="auto">
          <a:xfrm>
            <a:off x="7156521" y="2526396"/>
            <a:ext cx="636620" cy="5425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800" b="0" dirty="0" err="1">
                <a:solidFill>
                  <a:srgbClr val="000000"/>
                </a:solidFill>
                <a:latin typeface="Arial"/>
              </a:rPr>
              <a:t>IoTMS</a:t>
            </a:r>
            <a:endParaRPr lang="ko-KR" altLang="en-US" sz="800" b="0" dirty="0" smtClean="0">
              <a:latin typeface="+mj-lt"/>
            </a:endParaRPr>
          </a:p>
        </p:txBody>
      </p:sp>
      <p:sp>
        <p:nvSpPr>
          <p:cNvPr id="106" name="직사각형 105"/>
          <p:cNvSpPr/>
          <p:nvPr/>
        </p:nvSpPr>
        <p:spPr bwMode="auto">
          <a:xfrm>
            <a:off x="7209174" y="2727531"/>
            <a:ext cx="524795" cy="12199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800" b="0" dirty="0" smtClean="0">
              <a:latin typeface="+mj-lt"/>
            </a:endParaRPr>
          </a:p>
        </p:txBody>
      </p:sp>
      <p:sp>
        <p:nvSpPr>
          <p:cNvPr id="107" name="원통 106"/>
          <p:cNvSpPr/>
          <p:nvPr/>
        </p:nvSpPr>
        <p:spPr bwMode="auto">
          <a:xfrm>
            <a:off x="7230516" y="2887967"/>
            <a:ext cx="493234" cy="15302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a:p>
        </p:txBody>
      </p:sp>
      <p:sp>
        <p:nvSpPr>
          <p:cNvPr id="110" name="직사각형 109"/>
          <p:cNvSpPr/>
          <p:nvPr/>
        </p:nvSpPr>
        <p:spPr bwMode="auto">
          <a:xfrm>
            <a:off x="7660577" y="2526778"/>
            <a:ext cx="870438" cy="46045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Server</a:t>
            </a:r>
          </a:p>
          <a:p>
            <a:pPr algn="ctr"/>
            <a:r>
              <a:rPr lang="en-US" altLang="ko-KR" sz="800" b="0" dirty="0" smtClean="0">
                <a:latin typeface="+mj-lt"/>
              </a:rPr>
              <a:t>Machine</a:t>
            </a:r>
            <a:endParaRPr lang="ko-KR" altLang="en-US" sz="800" b="0" dirty="0" smtClean="0">
              <a:latin typeface="+mj-lt"/>
            </a:endParaRPr>
          </a:p>
        </p:txBody>
      </p:sp>
      <p:sp>
        <p:nvSpPr>
          <p:cNvPr id="45" name="직사각형 44"/>
          <p:cNvSpPr/>
          <p:nvPr/>
        </p:nvSpPr>
        <p:spPr bwMode="auto">
          <a:xfrm>
            <a:off x="7084513" y="2238746"/>
            <a:ext cx="1440160" cy="374441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2" name="직사각형 111"/>
          <p:cNvSpPr/>
          <p:nvPr/>
        </p:nvSpPr>
        <p:spPr bwMode="auto">
          <a:xfrm>
            <a:off x="7138912" y="2238746"/>
            <a:ext cx="794176"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dirty="0" smtClean="0">
                <a:latin typeface="+mj-lt"/>
              </a:rPr>
              <a:t>Legend</a:t>
            </a:r>
            <a:endParaRPr lang="ko-KR" altLang="en-US" sz="800" dirty="0" smtClean="0">
              <a:latin typeface="+mj-lt"/>
            </a:endParaRPr>
          </a:p>
        </p:txBody>
      </p:sp>
      <p:sp>
        <p:nvSpPr>
          <p:cNvPr id="113" name="원통 112"/>
          <p:cNvSpPr/>
          <p:nvPr/>
        </p:nvSpPr>
        <p:spPr bwMode="auto">
          <a:xfrm>
            <a:off x="7276838" y="3158576"/>
            <a:ext cx="442881" cy="252159"/>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4" name="직사각형 113"/>
          <p:cNvSpPr/>
          <p:nvPr/>
        </p:nvSpPr>
        <p:spPr bwMode="auto">
          <a:xfrm>
            <a:off x="7255857" y="4821610"/>
            <a:ext cx="491423" cy="2521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5" name="직사각형 114"/>
          <p:cNvSpPr/>
          <p:nvPr/>
        </p:nvSpPr>
        <p:spPr bwMode="auto">
          <a:xfrm>
            <a:off x="7666006" y="3178557"/>
            <a:ext cx="85958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Data</a:t>
            </a:r>
          </a:p>
          <a:p>
            <a:pPr algn="ctr"/>
            <a:r>
              <a:rPr lang="en-US" altLang="ko-KR" sz="800" b="0" dirty="0" smtClean="0">
                <a:latin typeface="+mj-lt"/>
              </a:rPr>
              <a:t>repository</a:t>
            </a:r>
            <a:endParaRPr lang="ko-KR" altLang="en-US" sz="800" b="0" dirty="0" smtClean="0">
              <a:latin typeface="+mj-lt"/>
            </a:endParaRPr>
          </a:p>
        </p:txBody>
      </p:sp>
      <p:sp>
        <p:nvSpPr>
          <p:cNvPr id="116" name="직사각형 115"/>
          <p:cNvSpPr/>
          <p:nvPr/>
        </p:nvSpPr>
        <p:spPr bwMode="auto">
          <a:xfrm>
            <a:off x="7752886" y="4841591"/>
            <a:ext cx="685820" cy="2334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SW on Machine</a:t>
            </a:r>
            <a:endParaRPr lang="ko-KR" altLang="en-US" sz="800" b="0" dirty="0" smtClean="0">
              <a:latin typeface="+mj-lt"/>
            </a:endParaRPr>
          </a:p>
        </p:txBody>
      </p:sp>
      <p:pic>
        <p:nvPicPr>
          <p:cNvPr id="66" name="Picture 6" descr="https://cdn4.iconfinder.com/data/icons/STROKE/networking/png/400/access_point.pn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4486" b="7264"/>
          <a:stretch/>
        </p:blipFill>
        <p:spPr bwMode="auto">
          <a:xfrm>
            <a:off x="7342192" y="5560508"/>
            <a:ext cx="336561" cy="278638"/>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직사각형 67"/>
          <p:cNvSpPr/>
          <p:nvPr/>
        </p:nvSpPr>
        <p:spPr bwMode="auto">
          <a:xfrm>
            <a:off x="7752886" y="5585063"/>
            <a:ext cx="68582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Router</a:t>
            </a:r>
            <a:endParaRPr lang="ko-KR" altLang="en-US" sz="8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77" name="직사각형 76"/>
          <p:cNvSpPr/>
          <p:nvPr/>
        </p:nvSpPr>
        <p:spPr bwMode="auto">
          <a:xfrm>
            <a:off x="4908745"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cxnSp>
        <p:nvCxnSpPr>
          <p:cNvPr id="78" name="직선 연결선 77"/>
          <p:cNvCxnSpPr>
            <a:endCxn id="74" idx="0"/>
          </p:cNvCxnSpPr>
          <p:nvPr/>
        </p:nvCxnSpPr>
        <p:spPr bwMode="auto">
          <a:xfrm>
            <a:off x="4276201" y="2670794"/>
            <a:ext cx="1426850" cy="1219265"/>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3594779" y="1956591"/>
            <a:ext cx="1121429" cy="1072134"/>
          </a:xfrm>
          <a:prstGeom prst="rect">
            <a:avLst/>
          </a:prstGeom>
          <a:noFill/>
          <a:extLst>
            <a:ext uri="{909E8E84-426E-40DD-AFC4-6F175D3DCCD1}">
              <a14:hiddenFill xmlns:a14="http://schemas.microsoft.com/office/drawing/2010/main" xmlns="">
                <a:solidFill>
                  <a:srgbClr val="FFFFFF"/>
                </a:solidFill>
              </a14:hiddenFill>
            </a:ext>
          </a:extLst>
        </p:spPr>
      </p:pic>
      <p:sp>
        <p:nvSpPr>
          <p:cNvPr id="88" name="직사각형 87"/>
          <p:cNvSpPr/>
          <p:nvPr/>
        </p:nvSpPr>
        <p:spPr bwMode="auto">
          <a:xfrm>
            <a:off x="4060177" y="4038946"/>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cxnSp>
        <p:nvCxnSpPr>
          <p:cNvPr id="130" name="직선 연결선 129"/>
          <p:cNvCxnSpPr/>
          <p:nvPr/>
        </p:nvCxnSpPr>
        <p:spPr bwMode="auto">
          <a:xfrm>
            <a:off x="5700137" y="4576511"/>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1" name="직선 연결선 130"/>
          <p:cNvCxnSpPr/>
          <p:nvPr/>
        </p:nvCxnSpPr>
        <p:spPr bwMode="auto">
          <a:xfrm>
            <a:off x="5514698" y="494755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2" name="직선 연결선 131"/>
          <p:cNvCxnSpPr/>
          <p:nvPr/>
        </p:nvCxnSpPr>
        <p:spPr bwMode="auto">
          <a:xfrm>
            <a:off x="5553061" y="5363202"/>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3" name="직선 연결선 132"/>
          <p:cNvCxnSpPr/>
          <p:nvPr/>
        </p:nvCxnSpPr>
        <p:spPr bwMode="auto">
          <a:xfrm>
            <a:off x="5565850" y="582041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134" name="육각형 133"/>
          <p:cNvSpPr/>
          <p:nvPr/>
        </p:nvSpPr>
        <p:spPr bwMode="auto">
          <a:xfrm>
            <a:off x="5766523" y="51900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dirty="0" smtClean="0"/>
          </a:p>
        </p:txBody>
      </p:sp>
      <p:sp>
        <p:nvSpPr>
          <p:cNvPr id="135" name="양쪽 모서리가 잘린 사각형 134"/>
          <p:cNvSpPr/>
          <p:nvPr/>
        </p:nvSpPr>
        <p:spPr bwMode="auto">
          <a:xfrm>
            <a:off x="5096732" y="51900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b="0" dirty="0" smtClean="0">
              <a:latin typeface="+mj-lt"/>
            </a:endParaRPr>
          </a:p>
        </p:txBody>
      </p:sp>
      <p:sp>
        <p:nvSpPr>
          <p:cNvPr id="136" name="양쪽 모서리가 잘린 사각형 135"/>
          <p:cNvSpPr/>
          <p:nvPr/>
        </p:nvSpPr>
        <p:spPr bwMode="auto">
          <a:xfrm>
            <a:off x="5096732" y="56472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Senor N</a:t>
            </a:r>
            <a:endParaRPr lang="ko-KR" altLang="en-US" sz="800" b="0" dirty="0" smtClean="0">
              <a:latin typeface="+mj-lt"/>
            </a:endParaRPr>
          </a:p>
        </p:txBody>
      </p:sp>
      <p:sp>
        <p:nvSpPr>
          <p:cNvPr id="137" name="양쪽 모서리가 잘린 사각형 136"/>
          <p:cNvSpPr/>
          <p:nvPr/>
        </p:nvSpPr>
        <p:spPr bwMode="auto">
          <a:xfrm>
            <a:off x="5096732" y="474666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dirty="0" smtClean="0">
                <a:latin typeface="+mj-lt"/>
              </a:rPr>
              <a:t>Senor 1</a:t>
            </a:r>
            <a:endParaRPr lang="ko-KR" altLang="en-US" sz="800" b="0" dirty="0" smtClean="0">
              <a:latin typeface="+mj-lt"/>
            </a:endParaRPr>
          </a:p>
        </p:txBody>
      </p:sp>
      <p:sp>
        <p:nvSpPr>
          <p:cNvPr id="138" name="육각형 137"/>
          <p:cNvSpPr/>
          <p:nvPr/>
        </p:nvSpPr>
        <p:spPr bwMode="auto">
          <a:xfrm>
            <a:off x="5766523" y="56472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Actuator N</a:t>
            </a:r>
            <a:endParaRPr lang="ko-KR" altLang="en-US" sz="800" b="0" dirty="0" smtClean="0">
              <a:latin typeface="+mj-lt"/>
            </a:endParaRPr>
          </a:p>
        </p:txBody>
      </p:sp>
      <p:sp>
        <p:nvSpPr>
          <p:cNvPr id="139" name="육각형 138"/>
          <p:cNvSpPr/>
          <p:nvPr/>
        </p:nvSpPr>
        <p:spPr bwMode="auto">
          <a:xfrm>
            <a:off x="5766523" y="4753594"/>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Actuator 1</a:t>
            </a:r>
            <a:endParaRPr lang="ko-KR" altLang="en-US" sz="800" b="0" dirty="0" smtClean="0">
              <a:latin typeface="+mj-lt"/>
            </a:endParaRPr>
          </a:p>
        </p:txBody>
      </p:sp>
      <p:sp>
        <p:nvSpPr>
          <p:cNvPr id="74" name="직사각형 73"/>
          <p:cNvSpPr/>
          <p:nvPr/>
        </p:nvSpPr>
        <p:spPr bwMode="auto">
          <a:xfrm>
            <a:off x="5129144"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50</a:t>
            </a:r>
            <a:r>
              <a:rPr lang="en-US" altLang="ko-KR" sz="800" b="0" baseline="30000" dirty="0" smtClean="0">
                <a:latin typeface="+mj-lt"/>
              </a:rPr>
              <a:t>th</a:t>
            </a:r>
            <a:r>
              <a:rPr lang="en-US" altLang="ko-KR" sz="800" b="0" dirty="0" smtClean="0">
                <a:latin typeface="+mj-lt"/>
              </a:rPr>
              <a:t> node</a:t>
            </a:r>
            <a:endParaRPr lang="ko-KR" altLang="en-US" sz="800" b="0" dirty="0" smtClean="0">
              <a:latin typeface="+mj-lt"/>
            </a:endParaRPr>
          </a:p>
        </p:txBody>
      </p:sp>
      <p:sp>
        <p:nvSpPr>
          <p:cNvPr id="75" name="직사각형 74"/>
          <p:cNvSpPr/>
          <p:nvPr/>
        </p:nvSpPr>
        <p:spPr bwMode="auto">
          <a:xfrm>
            <a:off x="519753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42" name="직사각형 141"/>
          <p:cNvSpPr/>
          <p:nvPr/>
        </p:nvSpPr>
        <p:spPr bwMode="auto">
          <a:xfrm>
            <a:off x="4067944" y="5301208"/>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sp>
        <p:nvSpPr>
          <p:cNvPr id="143" name="직사각형 142"/>
          <p:cNvSpPr/>
          <p:nvPr/>
        </p:nvSpPr>
        <p:spPr bwMode="auto">
          <a:xfrm>
            <a:off x="2392565" y="81332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Home PC</a:t>
            </a: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2277515" y="1016645"/>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직사각형 3"/>
          <p:cNvSpPr/>
          <p:nvPr/>
        </p:nvSpPr>
        <p:spPr bwMode="auto">
          <a:xfrm>
            <a:off x="2397715" y="1092103"/>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144" name="직사각형 143"/>
          <p:cNvSpPr/>
          <p:nvPr/>
        </p:nvSpPr>
        <p:spPr bwMode="auto">
          <a:xfrm>
            <a:off x="6876256" y="980728"/>
            <a:ext cx="1440160"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mobile device , office PC</a:t>
            </a:r>
          </a:p>
        </p:txBody>
      </p:sp>
    </p:spTree>
    <p:extLst>
      <p:ext uri="{BB962C8B-B14F-4D97-AF65-F5344CB8AC3E}">
        <p14:creationId xmlns:p14="http://schemas.microsoft.com/office/powerpoint/2010/main" xmlns="" val="402985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직사각형 206"/>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8" name="직사각형 7"/>
          <p:cNvSpPr/>
          <p:nvPr/>
        </p:nvSpPr>
        <p:spPr>
          <a:xfrm>
            <a:off x="466725" y="908720"/>
            <a:ext cx="820896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971255"/>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357091"/>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81027"/>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204963"/>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204963"/>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204963"/>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357091"/>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725243"/>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365203"/>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132955"/>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708439"/>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357091"/>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357091"/>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645123"/>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64570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933155"/>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861147"/>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221187"/>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221187"/>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509219"/>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437211"/>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72145"/>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348979"/>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97251"/>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97251"/>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861147"/>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700907"/>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952935"/>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4005163"/>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505881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511345"/>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736549"/>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86362"/>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536891"/>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544005"/>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537111"/>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609119"/>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208883"/>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213075"/>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312685"/>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204963"/>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9331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843145"/>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89139"/>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3068479"/>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3032185"/>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85283"/>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85283"/>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229299"/>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448939"/>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73315"/>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73315"/>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520947"/>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8533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833315"/>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75409"/>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221187"/>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91158"/>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xmlns="" val="4232171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xmlns="" val="3423846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a:bodyPr>
          <a:lstStyle/>
          <a:p>
            <a:r>
              <a:rPr lang="en-US" altLang="ko-KR" dirty="0" smtClean="0">
                <a:solidFill>
                  <a:schemeClr val="bg1"/>
                </a:solidFill>
              </a:rPr>
              <a:t>Advantage</a:t>
            </a:r>
          </a:p>
          <a:p>
            <a:endParaRPr lang="en-US" altLang="ko-KR" dirty="0" smtClean="0">
              <a:solidFill>
                <a:schemeClr val="bg1"/>
              </a:solidFill>
            </a:endParaRPr>
          </a:p>
          <a:p>
            <a:r>
              <a:rPr lang="en-US" altLang="ko-KR" dirty="0" smtClean="0">
                <a:solidFill>
                  <a:schemeClr val="bg1"/>
                </a:solidFill>
              </a:rPr>
              <a:t>1) Less coupling among packages</a:t>
            </a:r>
          </a:p>
          <a:p>
            <a:pPr lvl="1"/>
            <a:r>
              <a:rPr lang="en-US" altLang="ko-KR" dirty="0" smtClean="0">
                <a:solidFill>
                  <a:schemeClr val="bg1"/>
                </a:solidFill>
              </a:rPr>
              <a:t>Failure of any single package doesn’t affect the whole system</a:t>
            </a:r>
          </a:p>
          <a:p>
            <a:pPr lvl="1"/>
            <a:r>
              <a:rPr lang="en-US" altLang="ko-KR" dirty="0" smtClean="0">
                <a:solidFill>
                  <a:schemeClr val="bg1"/>
                </a:solidFill>
              </a:rPr>
              <a:t>Each packages can be developed independently</a:t>
            </a:r>
          </a:p>
          <a:p>
            <a:endParaRPr lang="en-US" altLang="ko-KR" dirty="0" smtClean="0">
              <a:solidFill>
                <a:schemeClr val="bg1"/>
              </a:solidFill>
            </a:endParaRPr>
          </a:p>
          <a:p>
            <a:r>
              <a:rPr lang="en-US" altLang="ko-KR" dirty="0" smtClean="0">
                <a:solidFill>
                  <a:schemeClr val="bg1"/>
                </a:solidFill>
              </a:rPr>
              <a:t>2) Easy to track the interaction between packages</a:t>
            </a:r>
          </a:p>
          <a:p>
            <a:pPr lvl="1"/>
            <a:r>
              <a:rPr lang="en-US" altLang="ko-KR" dirty="0" smtClean="0">
                <a:solidFill>
                  <a:schemeClr val="bg1"/>
                </a:solidFill>
              </a:rPr>
              <a:t>Centralized logging environment</a:t>
            </a:r>
          </a:p>
          <a:p>
            <a:endParaRPr lang="en-US" altLang="ko-KR" dirty="0" smtClean="0">
              <a:solidFill>
                <a:schemeClr val="bg1"/>
              </a:solidFill>
            </a:endParaRPr>
          </a:p>
          <a:p>
            <a:r>
              <a:rPr lang="en-US" altLang="ko-KR" dirty="0" smtClean="0">
                <a:solidFill>
                  <a:schemeClr val="bg1"/>
                </a:solidFill>
              </a:rPr>
              <a:t>3</a:t>
            </a:r>
            <a:r>
              <a:rPr lang="en-US" altLang="ko-KR" dirty="0">
                <a:solidFill>
                  <a:schemeClr val="bg1"/>
                </a:solidFill>
              </a:rPr>
              <a:t>) Provides extensibility</a:t>
            </a:r>
          </a:p>
          <a:p>
            <a:pPr lvl="1"/>
            <a:r>
              <a:rPr lang="en-US" altLang="ko-KR" dirty="0">
                <a:solidFill>
                  <a:schemeClr val="bg1"/>
                </a:solidFill>
              </a:rPr>
              <a:t>Easy to add new nodes</a:t>
            </a:r>
          </a:p>
          <a:p>
            <a:pPr lvl="1"/>
            <a:r>
              <a:rPr lang="en-US" altLang="ko-KR" dirty="0">
                <a:solidFill>
                  <a:schemeClr val="bg1"/>
                </a:solidFill>
              </a:rPr>
              <a:t>Easy to add new feature such as message package and something like </a:t>
            </a:r>
            <a:r>
              <a:rPr lang="en-US" altLang="ko-KR" dirty="0" smtClean="0">
                <a:solidFill>
                  <a:schemeClr val="bg1"/>
                </a:solidFill>
              </a:rPr>
              <a:t>that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4120" y="1104105"/>
            <a:ext cx="3768643" cy="252028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텍스트 개체 틀 2"/>
          <p:cNvSpPr txBox="1">
            <a:spLocks/>
          </p:cNvSpPr>
          <p:nvPr/>
        </p:nvSpPr>
        <p:spPr>
          <a:xfrm>
            <a:off x="503548" y="3893594"/>
            <a:ext cx="4032448" cy="2487389"/>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solidFill>
                  <a:schemeClr val="bg1"/>
                </a:solidFill>
              </a:rPr>
              <a:t>Disadvantage</a:t>
            </a:r>
          </a:p>
          <a:p>
            <a:r>
              <a:rPr lang="en-US" altLang="ko-KR" dirty="0" smtClean="0">
                <a:solidFill>
                  <a:schemeClr val="bg1"/>
                </a:solidFill>
              </a:rPr>
              <a:t>1)  Single point of failure</a:t>
            </a:r>
          </a:p>
          <a:p>
            <a:pPr lvl="1"/>
            <a:r>
              <a:rPr lang="en-US" altLang="ko-KR" dirty="0" smtClean="0">
                <a:solidFill>
                  <a:schemeClr val="bg1"/>
                </a:solidFill>
              </a:rPr>
              <a:t>Event bus should be easily recoverable</a:t>
            </a:r>
          </a:p>
          <a:p>
            <a:endParaRPr lang="en-US" altLang="ko-KR" dirty="0" smtClean="0">
              <a:solidFill>
                <a:schemeClr val="bg1"/>
              </a:solidFill>
            </a:endParaRPr>
          </a:p>
          <a:p>
            <a:r>
              <a:rPr lang="en-US" altLang="ko-KR" dirty="0" smtClean="0">
                <a:solidFill>
                  <a:schemeClr val="bg1"/>
                </a:solidFill>
              </a:rPr>
              <a:t>2) Traffic</a:t>
            </a:r>
          </a:p>
          <a:p>
            <a:pPr lvl="1"/>
            <a:r>
              <a:rPr lang="en-US" altLang="ko-KR" dirty="0" smtClean="0">
                <a:solidFill>
                  <a:schemeClr val="bg1"/>
                </a:solidFill>
              </a:rPr>
              <a:t>50 simultaneous connection is tolerable based on the experiment.</a:t>
            </a:r>
            <a:endParaRPr lang="en-US" dirty="0">
              <a:solidFill>
                <a:schemeClr val="bg1"/>
              </a:solidFill>
            </a:endParaRPr>
          </a:p>
        </p:txBody>
      </p:sp>
    </p:spTree>
    <p:extLst>
      <p:ext uri="{BB962C8B-B14F-4D97-AF65-F5344CB8AC3E}">
        <p14:creationId xmlns:p14="http://schemas.microsoft.com/office/powerpoint/2010/main" xmlns="" val="795630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solidFill>
                  <a:schemeClr val="bg1"/>
                </a:solidFill>
              </a:rPr>
              <a:t>Less </a:t>
            </a:r>
            <a:r>
              <a:rPr lang="en-US" altLang="ko-KR" dirty="0">
                <a:solidFill>
                  <a:schemeClr val="bg1"/>
                </a:solidFill>
              </a:rPr>
              <a:t>coupling among </a:t>
            </a:r>
            <a:r>
              <a:rPr lang="en-US" altLang="ko-KR" dirty="0" smtClean="0">
                <a:solidFill>
                  <a:schemeClr val="bg1"/>
                </a:solidFill>
              </a:rPr>
              <a:t>packages</a:t>
            </a:r>
          </a:p>
          <a:p>
            <a:pPr marL="342900" indent="-342900">
              <a:buAutoNum type="arabicParenR"/>
            </a:pPr>
            <a:r>
              <a:rPr lang="en-US" altLang="ko-KR" dirty="0" smtClean="0">
                <a:solidFill>
                  <a:schemeClr val="bg1"/>
                </a:solidFill>
              </a:rPr>
              <a:t>Cross platform</a:t>
            </a:r>
          </a:p>
          <a:p>
            <a:pPr marL="342900" indent="-342900">
              <a:buAutoNum type="arabicParenR"/>
            </a:pPr>
            <a:r>
              <a:rPr lang="en-US" altLang="ko-KR" dirty="0" smtClean="0">
                <a:solidFill>
                  <a:schemeClr val="bg1"/>
                </a:solidFill>
              </a:rPr>
              <a:t>Human readable</a:t>
            </a:r>
          </a:p>
          <a:p>
            <a:pPr marL="342900" indent="-342900">
              <a:buAutoNum type="arabicParenR"/>
            </a:pPr>
            <a:r>
              <a:rPr lang="en-US" altLang="ko-KR" dirty="0" smtClean="0">
                <a:solidFill>
                  <a:schemeClr val="bg1"/>
                </a:solidFill>
              </a:rPr>
              <a:t>Applying design </a:t>
            </a:r>
            <a:r>
              <a:rPr lang="en-US" altLang="ko-KR" dirty="0">
                <a:solidFill>
                  <a:schemeClr val="bg1"/>
                </a:solidFill>
              </a:rPr>
              <a:t>concept </a:t>
            </a:r>
            <a:r>
              <a:rPr lang="en-US" altLang="ko-KR" dirty="0" smtClean="0">
                <a:solidFill>
                  <a:schemeClr val="bg1"/>
                </a:solidFill>
              </a:rPr>
              <a:t>to implementation directly</a:t>
            </a:r>
          </a:p>
          <a:p>
            <a:pPr marL="342900" indent="-342900">
              <a:buAutoNum type="arabicParenR"/>
            </a:pPr>
            <a:r>
              <a:rPr lang="en-US" altLang="ko-KR" dirty="0">
                <a:solidFill>
                  <a:schemeClr val="bg1"/>
                </a:solidFill>
              </a:rPr>
              <a:t>UI and SA Node speak the same language</a:t>
            </a:r>
          </a:p>
          <a:p>
            <a:pPr marL="342900" indent="-342900">
              <a:buAutoNum type="arabicParenR"/>
            </a:pPr>
            <a:r>
              <a:rPr lang="en-US" altLang="ko-KR" dirty="0">
                <a:solidFill>
                  <a:schemeClr val="bg1"/>
                </a:solidFill>
              </a:rPr>
              <a:t>3rd party developers</a:t>
            </a:r>
          </a:p>
          <a:p>
            <a:pPr marL="342900" indent="-342900">
              <a:buAutoNum type="arabicParenR"/>
            </a:pPr>
            <a:r>
              <a:rPr lang="en-US" altLang="ko-KR" dirty="0">
                <a:solidFill>
                  <a:schemeClr val="bg1"/>
                </a:solidFill>
              </a:rPr>
              <a:t>UI (Java Script) and database </a:t>
            </a:r>
            <a:r>
              <a:rPr lang="en-US" altLang="ko-KR" dirty="0" smtClean="0">
                <a:solidFill>
                  <a:schemeClr val="bg1"/>
                </a:solidFill>
              </a:rPr>
              <a:t>friendly</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0472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xmlns="" val="157438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spTree>
    <p:extLst>
      <p:ext uri="{BB962C8B-B14F-4D97-AF65-F5344CB8AC3E}">
        <p14:creationId xmlns:p14="http://schemas.microsoft.com/office/powerpoint/2010/main" xmlns="" val="708426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59" name="직사각형 58"/>
          <p:cNvSpPr/>
          <p:nvPr/>
        </p:nvSpPr>
        <p:spPr>
          <a:xfrm>
            <a:off x="467544" y="836712"/>
            <a:ext cx="4124476" cy="5398308"/>
          </a:xfrm>
          <a:prstGeom prst="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sp>
        <p:nvSpPr>
          <p:cNvPr id="5" name="TextBox 4"/>
          <p:cNvSpPr txBox="1"/>
          <p:nvPr/>
        </p:nvSpPr>
        <p:spPr>
          <a:xfrm>
            <a:off x="4869520" y="1685829"/>
            <a:ext cx="3950952" cy="1384995"/>
          </a:xfrm>
          <a:prstGeom prst="rect">
            <a:avLst/>
          </a:prstGeom>
        </p:spPr>
        <p:txBody>
          <a:bodyPr wrap="square" rtlCol="0">
            <a:spAutoFit/>
          </a:bodyPr>
          <a:lstStyle/>
          <a:p>
            <a:r>
              <a:rPr lang="en-US" altLang="ko-KR" sz="1400" dirty="0" smtClean="0">
                <a:solidFill>
                  <a:schemeClr val="bg1"/>
                </a:solidFill>
              </a:rPr>
              <a:t>Framework : </a:t>
            </a:r>
          </a:p>
          <a:p>
            <a:r>
              <a:rPr lang="en-US" altLang="ko-KR" sz="1400" dirty="0" smtClean="0">
                <a:solidFill>
                  <a:schemeClr val="bg1"/>
                </a:solidFill>
              </a:rPr>
              <a:t>- Spring framework can filter user access with URL Pattern.</a:t>
            </a:r>
          </a:p>
          <a:p>
            <a:r>
              <a:rPr lang="en-US" altLang="ko-KR" sz="1400" dirty="0" smtClean="0">
                <a:solidFill>
                  <a:schemeClr val="bg1"/>
                </a:solidFill>
              </a:rPr>
              <a:t>- It uses access filter xml, so it applies user access control easily</a:t>
            </a:r>
          </a:p>
          <a:p>
            <a:r>
              <a:rPr lang="en-US" altLang="ko-KR" sz="1400" dirty="0" smtClean="0">
                <a:solidFill>
                  <a:schemeClr val="bg1"/>
                </a:solidFill>
              </a:rPr>
              <a:t>- should be necessary to study framework.</a:t>
            </a:r>
            <a:endParaRPr lang="ko-KR" altLang="en-US" sz="1400" dirty="0">
              <a:solidFill>
                <a:schemeClr val="bg1"/>
              </a:solidFill>
            </a:endParaRPr>
          </a:p>
        </p:txBody>
      </p:sp>
      <p:sp>
        <p:nvSpPr>
          <p:cNvPr id="30" name="TextBox 29"/>
          <p:cNvSpPr txBox="1"/>
          <p:nvPr/>
        </p:nvSpPr>
        <p:spPr>
          <a:xfrm>
            <a:off x="4716016" y="1206975"/>
            <a:ext cx="1978427" cy="369332"/>
          </a:xfrm>
          <a:prstGeom prst="rect">
            <a:avLst/>
          </a:prstGeom>
        </p:spPr>
        <p:txBody>
          <a:bodyPr wrap="none" rtlCol="0">
            <a:spAutoFit/>
          </a:bodyPr>
          <a:lstStyle/>
          <a:p>
            <a:r>
              <a:rPr lang="en-US" altLang="ko-KR" dirty="0" smtClean="0">
                <a:solidFill>
                  <a:schemeClr val="bg1"/>
                </a:solidFill>
              </a:rPr>
              <a:t>[Design decision]</a:t>
            </a:r>
            <a:endParaRPr lang="ko-KR" altLang="en-US" dirty="0">
              <a:solidFill>
                <a:schemeClr val="bg1"/>
              </a:solidFill>
            </a:endParaRPr>
          </a:p>
        </p:txBody>
      </p:sp>
      <p:sp>
        <p:nvSpPr>
          <p:cNvPr id="31" name="TextBox 30"/>
          <p:cNvSpPr txBox="1"/>
          <p:nvPr/>
        </p:nvSpPr>
        <p:spPr>
          <a:xfrm>
            <a:off x="4869520" y="3531910"/>
            <a:ext cx="3662920" cy="1384995"/>
          </a:xfrm>
          <a:prstGeom prst="rect">
            <a:avLst/>
          </a:prstGeom>
        </p:spPr>
        <p:txBody>
          <a:bodyPr wrap="square" rtlCol="0">
            <a:spAutoFit/>
          </a:bodyPr>
          <a:lstStyle/>
          <a:p>
            <a:r>
              <a:rPr lang="en-US" altLang="ko-KR" sz="1400" dirty="0" smtClean="0">
                <a:solidFill>
                  <a:schemeClr val="bg1"/>
                </a:solidFill>
              </a:rPr>
              <a:t>Organic : </a:t>
            </a:r>
          </a:p>
          <a:p>
            <a:r>
              <a:rPr lang="en-US" altLang="ko-KR" sz="1400" dirty="0" smtClean="0">
                <a:solidFill>
                  <a:schemeClr val="bg1"/>
                </a:solidFill>
              </a:rPr>
              <a:t>- If using cookie, </a:t>
            </a:r>
            <a:r>
              <a:rPr lang="en-US" altLang="ko-KR" sz="1400" dirty="0">
                <a:solidFill>
                  <a:schemeClr val="bg1"/>
                </a:solidFill>
              </a:rPr>
              <a:t>It can develop simply</a:t>
            </a:r>
            <a:r>
              <a:rPr lang="en-US" altLang="ko-KR" sz="1400" dirty="0" smtClean="0">
                <a:solidFill>
                  <a:schemeClr val="bg1"/>
                </a:solidFill>
              </a:rPr>
              <a:t>.</a:t>
            </a:r>
          </a:p>
          <a:p>
            <a:r>
              <a:rPr lang="en-US" altLang="ko-KR" sz="1400" dirty="0" smtClean="0">
                <a:solidFill>
                  <a:schemeClr val="bg1"/>
                </a:solidFill>
              </a:rPr>
              <a:t>- But we can apply just web page. According to implementation, it cannot apply at Web API.</a:t>
            </a:r>
          </a:p>
          <a:p>
            <a:r>
              <a:rPr lang="en-US" altLang="ko-KR" sz="1400" dirty="0" smtClean="0">
                <a:solidFill>
                  <a:schemeClr val="bg1"/>
                </a:solidFill>
              </a:rPr>
              <a:t>- And it is more chance to mistake.</a:t>
            </a:r>
            <a:endParaRPr lang="ko-KR" altLang="en-US" sz="1400" dirty="0">
              <a:solidFill>
                <a:schemeClr val="bg1"/>
              </a:solidFill>
            </a:endParaRPr>
          </a:p>
        </p:txBody>
      </p:sp>
      <p:sp>
        <p:nvSpPr>
          <p:cNvPr id="33" name="타원 32"/>
          <p:cNvSpPr/>
          <p:nvPr/>
        </p:nvSpPr>
        <p:spPr>
          <a:xfrm>
            <a:off x="1722739" y="1127036"/>
            <a:ext cx="216403" cy="216403"/>
          </a:xfrm>
          <a:prstGeom prst="ellipse">
            <a:avLst/>
          </a:prstGeom>
          <a:solidFill>
            <a:sysClr val="windowText" lastClr="000000">
              <a:lumMod val="75000"/>
              <a:lumOff val="25000"/>
            </a:sysClr>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nvGrpSpPr>
          <p:cNvPr id="34" name="그룹 33"/>
          <p:cNvGrpSpPr/>
          <p:nvPr/>
        </p:nvGrpSpPr>
        <p:grpSpPr>
          <a:xfrm>
            <a:off x="1686924" y="4799444"/>
            <a:ext cx="288032" cy="288032"/>
            <a:chOff x="6979722" y="1284961"/>
            <a:chExt cx="288032" cy="288032"/>
          </a:xfrm>
        </p:grpSpPr>
        <p:sp>
          <p:nvSpPr>
            <p:cNvPr id="35" name="타원 34"/>
            <p:cNvSpPr/>
            <p:nvPr/>
          </p:nvSpPr>
          <p:spPr>
            <a:xfrm>
              <a:off x="6979722" y="1284961"/>
              <a:ext cx="288032" cy="288032"/>
            </a:xfrm>
            <a:prstGeom prst="ellipse">
              <a:avLst/>
            </a:prstGeom>
            <a:solidFill>
              <a:sysClr val="window" lastClr="FFFFFF"/>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36" name="타원 35"/>
            <p:cNvSpPr/>
            <p:nvPr/>
          </p:nvSpPr>
          <p:spPr>
            <a:xfrm>
              <a:off x="7042445" y="1347684"/>
              <a:ext cx="162586" cy="162586"/>
            </a:xfrm>
            <a:prstGeom prst="ellipse">
              <a:avLst/>
            </a:prstGeom>
            <a:solidFill>
              <a:sysClr val="windowText" lastClr="000000">
                <a:lumMod val="75000"/>
                <a:lumOff val="25000"/>
              </a:sysClr>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sp>
        <p:nvSpPr>
          <p:cNvPr id="37" name="모서리가 둥근 직사각형 36"/>
          <p:cNvSpPr/>
          <p:nvPr/>
        </p:nvSpPr>
        <p:spPr>
          <a:xfrm>
            <a:off x="1149032" y="155908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Access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8" name="모서리가 둥근 직사각형 37"/>
          <p:cNvSpPr/>
          <p:nvPr/>
        </p:nvSpPr>
        <p:spPr>
          <a:xfrm>
            <a:off x="1149032" y="225401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Intercept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URL</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9" name="모서리가 둥근 직사각형 38"/>
          <p:cNvSpPr/>
          <p:nvPr/>
        </p:nvSpPr>
        <p:spPr>
          <a:xfrm>
            <a:off x="1080841" y="2902084"/>
            <a:ext cx="1500198"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validates</a:t>
            </a:r>
          </a:p>
        </p:txBody>
      </p:sp>
      <p:sp>
        <p:nvSpPr>
          <p:cNvPr id="40" name="다이아몬드 39"/>
          <p:cNvSpPr/>
          <p:nvPr/>
        </p:nvSpPr>
        <p:spPr>
          <a:xfrm>
            <a:off x="1645544" y="3575308"/>
            <a:ext cx="370793" cy="356465"/>
          </a:xfrm>
          <a:prstGeom prst="diamond">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41" name="모서리가 둥근 직사각형 40"/>
          <p:cNvSpPr/>
          <p:nvPr/>
        </p:nvSpPr>
        <p:spPr>
          <a:xfrm>
            <a:off x="1149032" y="4115306"/>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2" name="모서리가 둥근 직사각형 41"/>
          <p:cNvSpPr/>
          <p:nvPr/>
        </p:nvSpPr>
        <p:spPr>
          <a:xfrm>
            <a:off x="2704128" y="412622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error message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3" name="모서리가 둥근 직사각형 42"/>
          <p:cNvSpPr/>
          <p:nvPr/>
        </p:nvSpPr>
        <p:spPr>
          <a:xfrm>
            <a:off x="2704128" y="477429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shows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Login page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4" name="모서리가 둥근 직사각형 43"/>
          <p:cNvSpPr/>
          <p:nvPr/>
        </p:nvSpPr>
        <p:spPr>
          <a:xfrm>
            <a:off x="2704128" y="542236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Enter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id &amp; password</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5" name="TextBox 44"/>
          <p:cNvSpPr txBox="1"/>
          <p:nvPr/>
        </p:nvSpPr>
        <p:spPr>
          <a:xfrm>
            <a:off x="561925" y="3862016"/>
            <a:ext cx="1278107" cy="276999"/>
          </a:xfrm>
          <a:prstGeom prst="rect">
            <a:avLst/>
          </a:prstGeom>
        </p:spPr>
        <p:txBody>
          <a:bodyPr wrap="none" rtlCol="0">
            <a:spAutoFit/>
          </a:bodyPr>
          <a:lstStyle/>
          <a:p>
            <a:r>
              <a:rPr lang="en-US" altLang="ko-KR" sz="1200" dirty="0" smtClean="0">
                <a:solidFill>
                  <a:prstClr val="black"/>
                </a:solidFill>
                <a:latin typeface="Calibri"/>
              </a:rPr>
              <a:t>[Login successful]</a:t>
            </a:r>
            <a:endParaRPr lang="ko-KR" altLang="en-US" sz="1200" dirty="0">
              <a:solidFill>
                <a:prstClr val="black"/>
              </a:solidFill>
              <a:latin typeface="Calibri"/>
            </a:endParaRPr>
          </a:p>
        </p:txBody>
      </p:sp>
      <p:sp>
        <p:nvSpPr>
          <p:cNvPr id="46" name="TextBox 45"/>
          <p:cNvSpPr txBox="1"/>
          <p:nvPr/>
        </p:nvSpPr>
        <p:spPr>
          <a:xfrm>
            <a:off x="2500711" y="3501976"/>
            <a:ext cx="991169" cy="276999"/>
          </a:xfrm>
          <a:prstGeom prst="rect">
            <a:avLst/>
          </a:prstGeom>
        </p:spPr>
        <p:txBody>
          <a:bodyPr wrap="none" rtlCol="0">
            <a:spAutoFit/>
          </a:bodyPr>
          <a:lstStyle/>
          <a:p>
            <a:r>
              <a:rPr lang="en-US" altLang="ko-KR" sz="1200" dirty="0" smtClean="0">
                <a:solidFill>
                  <a:prstClr val="black"/>
                </a:solidFill>
                <a:latin typeface="Calibri"/>
              </a:rPr>
              <a:t>[Login failed]</a:t>
            </a:r>
            <a:endParaRPr lang="ko-KR" altLang="en-US" sz="1200" dirty="0">
              <a:solidFill>
                <a:prstClr val="black"/>
              </a:solidFill>
              <a:latin typeface="Calibri"/>
            </a:endParaRPr>
          </a:p>
        </p:txBody>
      </p:sp>
      <p:cxnSp>
        <p:nvCxnSpPr>
          <p:cNvPr id="47" name="직선 화살표 연결선 46"/>
          <p:cNvCxnSpPr>
            <a:stCxn id="33" idx="4"/>
            <a:endCxn id="37" idx="0"/>
          </p:cNvCxnSpPr>
          <p:nvPr/>
        </p:nvCxnSpPr>
        <p:spPr>
          <a:xfrm flipH="1">
            <a:off x="1830940" y="1343439"/>
            <a:ext cx="1" cy="215645"/>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8" name="직선 화살표 연결선 47"/>
          <p:cNvCxnSpPr>
            <a:stCxn id="37" idx="2"/>
            <a:endCxn id="38" idx="0"/>
          </p:cNvCxnSpPr>
          <p:nvPr/>
        </p:nvCxnSpPr>
        <p:spPr>
          <a:xfrm>
            <a:off x="1830940" y="2016284"/>
            <a:ext cx="0" cy="23772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9" name="직선 화살표 연결선 48"/>
          <p:cNvCxnSpPr>
            <a:stCxn id="38" idx="2"/>
            <a:endCxn id="39" idx="0"/>
          </p:cNvCxnSpPr>
          <p:nvPr/>
        </p:nvCxnSpPr>
        <p:spPr>
          <a:xfrm>
            <a:off x="1830940" y="271121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0" name="직선 화살표 연결선 49"/>
          <p:cNvCxnSpPr>
            <a:stCxn id="39" idx="2"/>
            <a:endCxn id="40" idx="0"/>
          </p:cNvCxnSpPr>
          <p:nvPr/>
        </p:nvCxnSpPr>
        <p:spPr>
          <a:xfrm>
            <a:off x="1830940" y="3359284"/>
            <a:ext cx="1" cy="216024"/>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1" name="직선 화살표 연결선 50"/>
          <p:cNvCxnSpPr>
            <a:stCxn id="40" idx="2"/>
            <a:endCxn id="41" idx="0"/>
          </p:cNvCxnSpPr>
          <p:nvPr/>
        </p:nvCxnSpPr>
        <p:spPr>
          <a:xfrm flipH="1">
            <a:off x="1830940" y="3931773"/>
            <a:ext cx="1" cy="183533"/>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2" name="직선 화살표 연결선 51"/>
          <p:cNvCxnSpPr>
            <a:stCxn id="41" idx="2"/>
            <a:endCxn id="35" idx="0"/>
          </p:cNvCxnSpPr>
          <p:nvPr/>
        </p:nvCxnSpPr>
        <p:spPr>
          <a:xfrm>
            <a:off x="1830940" y="4572506"/>
            <a:ext cx="0" cy="22693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3" name="직선 화살표 연결선 53"/>
          <p:cNvCxnSpPr>
            <a:stCxn id="40" idx="3"/>
            <a:endCxn id="42" idx="0"/>
          </p:cNvCxnSpPr>
          <p:nvPr/>
        </p:nvCxnSpPr>
        <p:spPr>
          <a:xfrm>
            <a:off x="2016337" y="3753541"/>
            <a:ext cx="1369699" cy="372679"/>
          </a:xfrm>
          <a:prstGeom prst="bentConnector2">
            <a:avLst/>
          </a:prstGeom>
          <a:noFill/>
          <a:ln w="9525" cap="flat" cmpd="sng" algn="ctr">
            <a:solidFill>
              <a:sysClr val="windowText" lastClr="000000">
                <a:lumMod val="65000"/>
                <a:lumOff val="35000"/>
              </a:sysClr>
            </a:solidFill>
            <a:prstDash val="solid"/>
            <a:tailEnd type="arrow"/>
          </a:ln>
          <a:effectLst/>
        </p:spPr>
      </p:cxnSp>
      <p:cxnSp>
        <p:nvCxnSpPr>
          <p:cNvPr id="54" name="직선 화살표 연결선 53"/>
          <p:cNvCxnSpPr>
            <a:stCxn id="42" idx="2"/>
            <a:endCxn id="43" idx="0"/>
          </p:cNvCxnSpPr>
          <p:nvPr/>
        </p:nvCxnSpPr>
        <p:spPr>
          <a:xfrm>
            <a:off x="3386036" y="4583420"/>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5" name="직선 화살표 연결선 54"/>
          <p:cNvCxnSpPr>
            <a:stCxn id="43" idx="2"/>
            <a:endCxn id="44" idx="0"/>
          </p:cNvCxnSpPr>
          <p:nvPr/>
        </p:nvCxnSpPr>
        <p:spPr>
          <a:xfrm>
            <a:off x="3386036" y="523149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6" name="직선 화살표 연결선 53"/>
          <p:cNvCxnSpPr>
            <a:stCxn id="44" idx="3"/>
            <a:endCxn id="39" idx="3"/>
          </p:cNvCxnSpPr>
          <p:nvPr/>
        </p:nvCxnSpPr>
        <p:spPr>
          <a:xfrm flipH="1" flipV="1">
            <a:off x="2581039" y="3130684"/>
            <a:ext cx="1486905" cy="2520280"/>
          </a:xfrm>
          <a:prstGeom prst="bentConnector3">
            <a:avLst>
              <a:gd name="adj1" fmla="val -15374"/>
            </a:avLst>
          </a:prstGeom>
          <a:noFill/>
          <a:ln w="9525" cap="flat" cmpd="sng" algn="ctr">
            <a:solidFill>
              <a:sysClr val="windowText" lastClr="000000">
                <a:lumMod val="65000"/>
                <a:lumOff val="35000"/>
              </a:sysClr>
            </a:solidFill>
            <a:prstDash val="solid"/>
            <a:tailEnd type="arrow"/>
          </a:ln>
          <a:effectLst/>
        </p:spPr>
      </p:cxnSp>
    </p:spTree>
    <p:extLst>
      <p:ext uri="{BB962C8B-B14F-4D97-AF65-F5344CB8AC3E}">
        <p14:creationId xmlns:p14="http://schemas.microsoft.com/office/powerpoint/2010/main" xmlns="" val="475469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spTree>
    <p:extLst>
      <p:ext uri="{BB962C8B-B14F-4D97-AF65-F5344CB8AC3E}">
        <p14:creationId xmlns:p14="http://schemas.microsoft.com/office/powerpoint/2010/main" xmlns="" val="4229645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6304" y="836712"/>
            <a:ext cx="8352160" cy="5184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3245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bg1"/>
                </a:solidFill>
                <a:latin typeface="+mn-ea"/>
              </a:rPr>
              <a:t>ㅌ</a:t>
            </a: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5699" y="836712"/>
            <a:ext cx="8464773" cy="5201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01968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5.3.1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solidFill>
                  <a:schemeClr val="bg1"/>
                </a:solidFill>
              </a:rPr>
              <a:t>System </a:t>
            </a:r>
            <a:r>
              <a:rPr lang="ko-KR" altLang="en-US" dirty="0" smtClean="0">
                <a:solidFill>
                  <a:schemeClr val="bg1"/>
                </a:solidFill>
              </a:rPr>
              <a:t>큰 그림</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표 4"/>
          <p:cNvGraphicFramePr>
            <a:graphicFrameLocks noGrp="1"/>
          </p:cNvGraphicFramePr>
          <p:nvPr/>
        </p:nvGraphicFramePr>
        <p:xfrm>
          <a:off x="437982" y="3829260"/>
          <a:ext cx="3116442" cy="1958880"/>
        </p:xfrm>
        <a:graphic>
          <a:graphicData uri="http://schemas.openxmlformats.org/drawingml/2006/table">
            <a:tbl>
              <a:tblPr/>
              <a:tblGrid>
                <a:gridCol w="1558221"/>
                <a:gridCol w="1558221"/>
              </a:tblGrid>
              <a:tr h="205737">
                <a:tc rowSpan="3">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Discovery</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register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cancel</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rowSpan="4">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Link</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send</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receiver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81317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5.3.2 Modifiability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Rule checking algorithm to add rules by user.</a:t>
            </a:r>
          </a:p>
          <a:p>
            <a:pPr marL="285750" indent="-285750">
              <a:buFontTx/>
              <a:buChar char="-"/>
            </a:pPr>
            <a:r>
              <a:rPr lang="en-US" altLang="ko-KR" sz="1200" dirty="0" smtClean="0">
                <a:solidFill>
                  <a:schemeClr val="bg1"/>
                </a:solidFill>
              </a:rPr>
              <a:t>Rule            := if {conditions} then {actions</a:t>
            </a:r>
            <a:r>
              <a:rPr lang="en-US" altLang="ko-KR" dirty="0" smtClean="0">
                <a:solidFill>
                  <a:schemeClr val="bg1"/>
                </a:solidFill>
              </a:rPr>
              <a:t>}</a:t>
            </a:r>
          </a:p>
          <a:p>
            <a:pPr marL="0" indent="0"/>
            <a:endParaRPr lang="ko-KR" altLang="en-US" sz="12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9388" y="1408979"/>
            <a:ext cx="7609036" cy="47563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8079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5988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xmlns="" val="1861498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직사각형 6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sp>
        <p:nvSpPr>
          <p:cNvPr id="68" name="직사각형 67"/>
          <p:cNvSpPr/>
          <p:nvPr/>
        </p:nvSpPr>
        <p:spPr>
          <a:xfrm>
            <a:off x="291097" y="836712"/>
            <a:ext cx="5347703" cy="5435525"/>
          </a:xfrm>
          <a:prstGeom prst="rect">
            <a:avLst/>
          </a:prstGeom>
          <a:solidFill>
            <a:sysClr val="window" lastClr="FFFFFF"/>
          </a:solidFill>
          <a:ln w="952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64080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00039"/>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075365"/>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379140"/>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03005"/>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10367"/>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348143"/>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842792"/>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880222"/>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471846"/>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490548"/>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286196"/>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134296" y="91789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87" name="직사각형 86"/>
          <p:cNvSpPr/>
          <p:nvPr/>
        </p:nvSpPr>
        <p:spPr bwMode="auto">
          <a:xfrm>
            <a:off x="1254496" y="993352"/>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315656" y="2167511"/>
            <a:ext cx="1121429" cy="107213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4" name="직선 연결선 93"/>
          <p:cNvCxnSpPr/>
          <p:nvPr/>
        </p:nvCxnSpPr>
        <p:spPr bwMode="auto">
          <a:xfrm>
            <a:off x="4708030" y="4590125"/>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496117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376816"/>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83403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13509"/>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182580"/>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036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036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6608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760283"/>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6608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767208"/>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630348"/>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880221"/>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340327"/>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340327"/>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361146"/>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361145"/>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272180"/>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02682"/>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1154151" y="5692737"/>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40" name="직사각형 139"/>
          <p:cNvSpPr/>
          <p:nvPr/>
        </p:nvSpPr>
        <p:spPr bwMode="auto">
          <a:xfrm>
            <a:off x="1694479" y="4356328"/>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747136"/>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06220"/>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430397"/>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09212"/>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05192"/>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864838"/>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885617"/>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10822"/>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10822"/>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4931640"/>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4931640"/>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2383848" y="5734367"/>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153" name="직사각형 152"/>
          <p:cNvSpPr/>
          <p:nvPr/>
        </p:nvSpPr>
        <p:spPr bwMode="auto">
          <a:xfrm>
            <a:off x="1730770" y="5760283"/>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271921"/>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3410900" y="903619"/>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157" name="직사각형 156"/>
          <p:cNvSpPr/>
          <p:nvPr/>
        </p:nvSpPr>
        <p:spPr bwMode="auto">
          <a:xfrm>
            <a:off x="3531100" y="1018435"/>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693672"/>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796684"/>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895216"/>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solidFill>
                  <a:schemeClr val="bg1"/>
                </a:solidFill>
              </a:rPr>
              <a:t>Test result should be here</a:t>
            </a:r>
            <a:endParaRPr lang="en-US" altLang="ko-KR" dirty="0">
              <a:solidFill>
                <a:schemeClr val="bg1"/>
              </a:solidFill>
            </a:endParaRPr>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solidFill>
                  <a:schemeClr val="bg1"/>
                </a:solidFill>
              </a:rPr>
              <a:t>Fig) Chart for Test result</a:t>
            </a:r>
            <a:endParaRPr lang="en-US" altLang="ko-KR" dirty="0">
              <a:solidFill>
                <a:schemeClr val="bg1"/>
              </a:solidFill>
            </a:endParaRPr>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xmlns="">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xmlns="" val="3374223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xmlns="" val="2578021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bg1"/>
                </a:solidFill>
              </a:rPr>
              <a:t>Periodic SA Node’s Health </a:t>
            </a:r>
            <a:r>
              <a:rPr lang="en-US" altLang="ko-KR" dirty="0">
                <a:solidFill>
                  <a:schemeClr val="bg1"/>
                </a:solidFill>
              </a:rPr>
              <a:t>Check</a:t>
            </a:r>
          </a:p>
          <a:p>
            <a:r>
              <a:rPr lang="en-US" altLang="ko-KR" dirty="0">
                <a:solidFill>
                  <a:schemeClr val="bg1"/>
                </a:solidFill>
              </a:rPr>
              <a:t/>
            </a:r>
            <a:br>
              <a:rPr lang="en-US" altLang="ko-KR" dirty="0">
                <a:solidFill>
                  <a:schemeClr val="bg1"/>
                </a:solidFill>
              </a:rPr>
            </a:br>
            <a:r>
              <a:rPr lang="en-US" altLang="ko-KR" dirty="0">
                <a:solidFill>
                  <a:schemeClr val="bg1"/>
                </a:solidFill>
              </a:rPr>
              <a:t>There’re </a:t>
            </a:r>
            <a:r>
              <a:rPr lang="en-US" altLang="ko-KR" dirty="0" smtClean="0">
                <a:solidFill>
                  <a:schemeClr val="bg1"/>
                </a:solidFill>
              </a:rPr>
              <a:t>numbers </a:t>
            </a:r>
            <a:r>
              <a:rPr lang="en-US" altLang="ko-KR" dirty="0">
                <a:solidFill>
                  <a:schemeClr val="bg1"/>
                </a:solidFill>
              </a:rPr>
              <a:t>of different tactics for </a:t>
            </a:r>
            <a:r>
              <a:rPr lang="en-US" altLang="ko-KR" dirty="0" smtClean="0">
                <a:solidFill>
                  <a:schemeClr val="bg1"/>
                </a:solidFill>
              </a:rPr>
              <a:t>providing availability. </a:t>
            </a:r>
            <a:r>
              <a:rPr lang="en-US" altLang="ko-KR" dirty="0">
                <a:solidFill>
                  <a:schemeClr val="bg1"/>
                </a:solidFill>
              </a:rPr>
              <a:t>For example,</a:t>
            </a:r>
          </a:p>
          <a:p>
            <a:r>
              <a:rPr lang="en-US" altLang="ko-KR" dirty="0">
                <a:solidFill>
                  <a:schemeClr val="bg1"/>
                </a:solidFill>
              </a:rPr>
              <a:t/>
            </a:r>
            <a:br>
              <a:rPr lang="en-US" altLang="ko-KR" dirty="0">
                <a:solidFill>
                  <a:schemeClr val="bg1"/>
                </a:solidFill>
              </a:rPr>
            </a:br>
            <a:r>
              <a:rPr lang="en-US" altLang="ko-KR" dirty="0">
                <a:solidFill>
                  <a:schemeClr val="bg1"/>
                </a:solidFill>
              </a:rPr>
              <a:t>- ping-echo</a:t>
            </a:r>
          </a:p>
          <a:p>
            <a:r>
              <a:rPr lang="en-US" altLang="ko-KR" dirty="0" smtClean="0">
                <a:solidFill>
                  <a:schemeClr val="bg1"/>
                </a:solidFill>
              </a:rPr>
              <a:t>	- </a:t>
            </a:r>
            <a:r>
              <a:rPr lang="en-US" altLang="ko-KR" dirty="0">
                <a:solidFill>
                  <a:schemeClr val="bg1"/>
                </a:solidFill>
              </a:rPr>
              <a:t>heartbeat</a:t>
            </a:r>
          </a:p>
          <a:p>
            <a:r>
              <a:rPr lang="en-US" altLang="ko-KR" dirty="0" smtClean="0">
                <a:solidFill>
                  <a:schemeClr val="bg1"/>
                </a:solidFill>
              </a:rPr>
              <a:t>	- </a:t>
            </a:r>
            <a:r>
              <a:rPr lang="en-US" altLang="ko-KR" dirty="0">
                <a:solidFill>
                  <a:schemeClr val="bg1"/>
                </a:solidFill>
              </a:rPr>
              <a:t>piggyback</a:t>
            </a:r>
          </a:p>
          <a:p>
            <a:r>
              <a:rPr lang="en-US" altLang="ko-KR" dirty="0">
                <a:solidFill>
                  <a:schemeClr val="bg1"/>
                </a:solidFill>
              </a:rPr>
              <a:t/>
            </a:r>
            <a:br>
              <a:rPr lang="en-US" altLang="ko-KR" dirty="0">
                <a:solidFill>
                  <a:schemeClr val="bg1"/>
                </a:solidFill>
              </a:rPr>
            </a:br>
            <a:r>
              <a:rPr lang="en-US" altLang="ko-KR" dirty="0" smtClean="0">
                <a:solidFill>
                  <a:schemeClr val="bg1"/>
                </a:solidFill>
              </a:rPr>
              <a:t>Periodic data transfer every 3 seconds which Ping-echo and heartbeat do will consume some computation and network resources. If the number of nodes increased, ping-echo and heartbeat tactics might be a burden.</a:t>
            </a:r>
            <a:endParaRPr lang="en-US" altLang="ko-KR" dirty="0">
              <a:solidFill>
                <a:schemeClr val="bg1"/>
              </a:solidFill>
            </a:endParaRPr>
          </a:p>
          <a:p>
            <a:r>
              <a:rPr lang="en-US" altLang="ko-KR" dirty="0">
                <a:solidFill>
                  <a:schemeClr val="bg1"/>
                </a:solidFill>
              </a:rPr>
              <a:t/>
            </a:r>
            <a:br>
              <a:rPr lang="en-US" altLang="ko-KR" dirty="0">
                <a:solidFill>
                  <a:schemeClr val="bg1"/>
                </a:solidFill>
              </a:rPr>
            </a:br>
            <a:r>
              <a:rPr lang="en-US" altLang="ko-KR" dirty="0">
                <a:solidFill>
                  <a:schemeClr val="bg1"/>
                </a:solidFill>
              </a:rPr>
              <a:t>The reason why we chose piggybacking is that </a:t>
            </a:r>
            <a:r>
              <a:rPr lang="en-US" altLang="ko-KR" dirty="0" smtClean="0">
                <a:solidFill>
                  <a:schemeClr val="bg1"/>
                </a:solidFill>
              </a:rPr>
              <a:t>there already exists </a:t>
            </a:r>
            <a:r>
              <a:rPr lang="en-US" altLang="ko-KR" dirty="0">
                <a:solidFill>
                  <a:schemeClr val="bg1"/>
                </a:solidFill>
              </a:rPr>
              <a:t>periodic </a:t>
            </a:r>
            <a:r>
              <a:rPr lang="en-US" altLang="ko-KR" dirty="0" smtClean="0">
                <a:solidFill>
                  <a:schemeClr val="bg1"/>
                </a:solidFill>
              </a:rPr>
              <a:t>events </a:t>
            </a:r>
            <a:r>
              <a:rPr lang="en-US" altLang="ko-KR" dirty="0">
                <a:solidFill>
                  <a:schemeClr val="bg1"/>
                </a:solidFill>
              </a:rPr>
              <a:t>which updating sensor data every 3 second. Therefore, there’s no need to transmit additional </a:t>
            </a:r>
            <a:r>
              <a:rPr lang="en-US" altLang="ko-KR" dirty="0" smtClean="0">
                <a:solidFill>
                  <a:schemeClr val="bg1"/>
                </a:solidFill>
              </a:rPr>
              <a:t>data exchange such as </a:t>
            </a:r>
            <a:r>
              <a:rPr lang="en-US" altLang="ko-KR" dirty="0">
                <a:solidFill>
                  <a:schemeClr val="bg1"/>
                </a:solidFill>
              </a:rPr>
              <a:t>heartbeat or </a:t>
            </a:r>
            <a:r>
              <a:rPr lang="en-US" altLang="ko-KR" dirty="0" smtClean="0">
                <a:solidFill>
                  <a:schemeClr val="bg1"/>
                </a:solidFill>
              </a:rPr>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spTree>
    <p:extLst>
      <p:ext uri="{BB962C8B-B14F-4D97-AF65-F5344CB8AC3E}">
        <p14:creationId xmlns:p14="http://schemas.microsoft.com/office/powerpoint/2010/main" xmlns="" val="291190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 Wrap up</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6.3. Lessons Learned</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p14="http://schemas.microsoft.com/office/powerpoint/2010/main" xmlns="" val="3294642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p14="http://schemas.microsoft.com/office/powerpoint/2010/main" xmlns="" val="1659979732"/>
              </p:ext>
            </p:extLst>
          </p:nvPr>
        </p:nvGraphicFramePr>
        <p:xfrm>
          <a:off x="7761288" y="2564904"/>
          <a:ext cx="914400" cy="771525"/>
        </p:xfrm>
        <a:graphic>
          <a:graphicData uri="http://schemas.openxmlformats.org/presentationml/2006/ole">
            <p:oleObj spid="_x0000_s1035" name="워크시트" showAsIcon="1" r:id="rId4" imgW="914400" imgH="771525" progId="Excel.Sheet.12">
              <p:embed/>
            </p:oleObj>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25506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33</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xmlns="" val="2372259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34</a:t>
            </a:fld>
            <a:r>
              <a:rPr lang="en-US" altLang="ko-KR" dirty="0" smtClean="0"/>
              <a:t>/32</a:t>
            </a:r>
            <a:endParaRPr lang="ko-KR" altLang="en-US" dirty="0"/>
          </a:p>
        </p:txBody>
      </p:sp>
      <p:sp>
        <p:nvSpPr>
          <p:cNvPr id="206" name="직사각형 20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6" name="TextBox 5"/>
          <p:cNvSpPr txBox="1"/>
          <p:nvPr/>
        </p:nvSpPr>
        <p:spPr>
          <a:xfrm>
            <a:off x="611560" y="1196752"/>
            <a:ext cx="8208912" cy="5047536"/>
          </a:xfrm>
          <a:prstGeom prst="rect">
            <a:avLst/>
          </a:prstGeom>
          <a:noFill/>
        </p:spPr>
        <p:txBody>
          <a:bodyPr wrap="square" rtlCol="0">
            <a:spAutoFit/>
          </a:bodyPr>
          <a:lstStyle/>
          <a:p>
            <a:r>
              <a:rPr lang="en-US" altLang="ko-KR" b="1" dirty="0" smtClean="0">
                <a:solidFill>
                  <a:schemeClr val="bg1"/>
                </a:solidFill>
              </a:rPr>
              <a:t>* Future need</a:t>
            </a:r>
          </a:p>
          <a:p>
            <a:endParaRPr lang="en-US" altLang="ko-KR" b="1" dirty="0" smtClean="0">
              <a:solidFill>
                <a:schemeClr val="bg1"/>
              </a:solidFill>
            </a:endParaRPr>
          </a:p>
          <a:p>
            <a:pPr marL="342900" indent="-342900"/>
            <a:r>
              <a:rPr lang="en-US" altLang="ko-KR" sz="1400" dirty="0" smtClean="0">
                <a:solidFill>
                  <a:schemeClr val="bg1"/>
                </a:solidFill>
              </a:rPr>
              <a:t>1. Implement adding emerging protocols.(Bluetooth, </a:t>
            </a:r>
            <a:r>
              <a:rPr lang="en-US" altLang="ko-KR" sz="1400" dirty="0" err="1" smtClean="0">
                <a:solidFill>
                  <a:schemeClr val="bg1"/>
                </a:solidFill>
              </a:rPr>
              <a:t>Zigbee</a:t>
            </a:r>
            <a:r>
              <a:rPr lang="en-US" altLang="ko-KR" sz="1400" dirty="0" smtClean="0">
                <a:solidFill>
                  <a:schemeClr val="bg1"/>
                </a:solidFill>
              </a:rPr>
              <a:t>..etc)</a:t>
            </a:r>
          </a:p>
          <a:p>
            <a:pPr marL="342900" indent="-342900"/>
            <a:r>
              <a:rPr lang="en-US" altLang="ko-KR" sz="1400" dirty="0" smtClean="0">
                <a:solidFill>
                  <a:schemeClr val="bg1"/>
                </a:solidFill>
              </a:rPr>
              <a:t>2. Implement the encryption</a:t>
            </a:r>
            <a:r>
              <a:rPr lang="en-US" altLang="ko-KR" sz="1400" dirty="0" smtClean="0">
                <a:solidFill>
                  <a:schemeClr val="bg1"/>
                </a:solidFill>
              </a:rPr>
              <a:t> (AES, RSA…etc)</a:t>
            </a:r>
            <a:r>
              <a:rPr lang="en-US" altLang="ko-KR" sz="1400" dirty="0" smtClean="0">
                <a:solidFill>
                  <a:schemeClr val="bg1"/>
                </a:solidFill>
              </a:rPr>
              <a:t> JSON message between </a:t>
            </a:r>
            <a:r>
              <a:rPr lang="en-US" altLang="ko-KR" sz="1400" dirty="0" err="1" smtClean="0">
                <a:solidFill>
                  <a:schemeClr val="bg1"/>
                </a:solidFill>
              </a:rPr>
              <a:t>IoTMS</a:t>
            </a:r>
            <a:r>
              <a:rPr lang="en-US" altLang="ko-KR" sz="1400" dirty="0" smtClean="0">
                <a:solidFill>
                  <a:schemeClr val="bg1"/>
                </a:solidFill>
              </a:rPr>
              <a:t> and Node.</a:t>
            </a:r>
          </a:p>
          <a:p>
            <a:pPr marL="342900" indent="-342900"/>
            <a:r>
              <a:rPr lang="en-US" altLang="ko-KR" sz="1400" dirty="0" smtClean="0">
                <a:solidFill>
                  <a:schemeClr val="bg1"/>
                </a:solidFill>
              </a:rPr>
              <a:t>3. </a:t>
            </a:r>
            <a:r>
              <a:rPr lang="en-US" altLang="ko-KR" sz="1400" dirty="0" smtClean="0">
                <a:solidFill>
                  <a:schemeClr val="bg1"/>
                </a:solidFill>
              </a:rPr>
              <a:t>Implement watchdog </a:t>
            </a:r>
            <a:r>
              <a:rPr lang="en-US" altLang="ko-KR" sz="1400" dirty="0" smtClean="0">
                <a:solidFill>
                  <a:schemeClr val="bg1"/>
                </a:solidFill>
              </a:rPr>
              <a:t>for single point failure recovery of </a:t>
            </a:r>
            <a:r>
              <a:rPr lang="en-US" altLang="ko-KR" sz="1400" dirty="0" smtClean="0">
                <a:solidFill>
                  <a:schemeClr val="bg1"/>
                </a:solidFill>
              </a:rPr>
              <a:t>event </a:t>
            </a:r>
            <a:r>
              <a:rPr lang="en-US" altLang="ko-KR" sz="1400" dirty="0" smtClean="0">
                <a:solidFill>
                  <a:schemeClr val="bg1"/>
                </a:solidFill>
              </a:rPr>
              <a:t>bus.</a:t>
            </a:r>
          </a:p>
          <a:p>
            <a:pPr marL="342900" indent="-342900">
              <a:buAutoNum type="arabicPeriod"/>
            </a:pPr>
            <a:endParaRPr lang="en-US" altLang="ko-KR" dirty="0" smtClean="0">
              <a:solidFill>
                <a:schemeClr val="bg1"/>
              </a:solidFill>
            </a:endParaRPr>
          </a:p>
          <a:p>
            <a:pPr marL="342900" indent="-342900">
              <a:buAutoNum type="arabicPeriod"/>
            </a:pPr>
            <a:endParaRPr lang="en-US" altLang="ko-KR" dirty="0" smtClean="0">
              <a:solidFill>
                <a:schemeClr val="bg1"/>
              </a:solidFill>
            </a:endParaRPr>
          </a:p>
          <a:p>
            <a:pPr marL="342900" indent="-342900"/>
            <a:r>
              <a:rPr lang="en-US" altLang="ko-KR" b="1" dirty="0" smtClean="0">
                <a:solidFill>
                  <a:schemeClr val="bg1"/>
                </a:solidFill>
              </a:rPr>
              <a:t>* Lesson Learned</a:t>
            </a:r>
          </a:p>
          <a:p>
            <a:pPr marL="342900" indent="-342900">
              <a:buFont typeface="Arial" charset="0"/>
              <a:buChar char="•"/>
            </a:pPr>
            <a:endParaRPr lang="en-US" altLang="ko-KR" b="1" dirty="0" smtClean="0">
              <a:solidFill>
                <a:schemeClr val="bg1"/>
              </a:solidFill>
            </a:endParaRPr>
          </a:p>
          <a:p>
            <a:pPr marL="342900" indent="-342900"/>
            <a:r>
              <a:rPr lang="en-US" altLang="ko-KR" sz="1400" dirty="0" smtClean="0">
                <a:solidFill>
                  <a:schemeClr val="bg1"/>
                </a:solidFill>
              </a:rPr>
              <a:t>1. Stop discussion, do experiment</a:t>
            </a:r>
            <a:r>
              <a:rPr lang="en-US" altLang="ko-KR" sz="1400" dirty="0" smtClean="0">
                <a:solidFill>
                  <a:schemeClr val="bg1"/>
                </a:solidFill>
              </a:rPr>
              <a:t>. </a:t>
            </a:r>
            <a:r>
              <a:rPr lang="en-US" altLang="ko-KR" sz="1400" dirty="0" smtClean="0">
                <a:solidFill>
                  <a:schemeClr val="bg1"/>
                </a:solidFill>
              </a:rPr>
              <a:t>- A.J</a:t>
            </a:r>
            <a:r>
              <a:rPr lang="en-US" altLang="ko-KR" sz="1400" dirty="0" smtClean="0">
                <a:solidFill>
                  <a:schemeClr val="bg1"/>
                </a:solidFill>
              </a:rPr>
              <a:t>. </a:t>
            </a:r>
            <a:r>
              <a:rPr lang="en-US" altLang="ko-KR" sz="1400" dirty="0" err="1" smtClean="0">
                <a:solidFill>
                  <a:schemeClr val="bg1"/>
                </a:solidFill>
              </a:rPr>
              <a:t>Lattanze</a:t>
            </a:r>
            <a:endParaRPr lang="en-US" altLang="ko-KR" sz="1400" dirty="0" smtClean="0">
              <a:solidFill>
                <a:schemeClr val="bg1"/>
              </a:solidFill>
            </a:endParaRPr>
          </a:p>
          <a:p>
            <a:pPr marL="342900" indent="-342900"/>
            <a:r>
              <a:rPr lang="en-US" altLang="ko-KR" sz="1400" dirty="0" smtClean="0">
                <a:solidFill>
                  <a:schemeClr val="bg1"/>
                </a:solidFill>
              </a:rPr>
              <a:t>    </a:t>
            </a:r>
            <a:r>
              <a:rPr lang="en-US" altLang="ko-KR" sz="1400" dirty="0" smtClean="0">
                <a:solidFill>
                  <a:schemeClr val="bg1"/>
                </a:solidFill>
                <a:sym typeface="Wingdings" pitchFamily="2" charset="2"/>
              </a:rPr>
              <a:t> Schedule was </a:t>
            </a:r>
            <a:r>
              <a:rPr lang="en-US" altLang="ko-KR" sz="1400" dirty="0" smtClean="0">
                <a:solidFill>
                  <a:schemeClr val="bg1"/>
                </a:solidFill>
                <a:sym typeface="Wingdings" pitchFamily="2" charset="2"/>
              </a:rPr>
              <a:t>delayed for </a:t>
            </a:r>
            <a:r>
              <a:rPr lang="en-US" altLang="ko-KR" sz="1400" dirty="0" smtClean="0">
                <a:solidFill>
                  <a:schemeClr val="bg1"/>
                </a:solidFill>
                <a:sym typeface="Wingdings" pitchFamily="2" charset="2"/>
              </a:rPr>
              <a:t>a long meeting </a:t>
            </a:r>
            <a:r>
              <a:rPr lang="en-US" altLang="ko-KR" sz="1400" dirty="0" smtClean="0">
                <a:solidFill>
                  <a:schemeClr val="bg1"/>
                </a:solidFill>
                <a:sym typeface="Wingdings" pitchFamily="2" charset="2"/>
              </a:rPr>
              <a:t>about design</a:t>
            </a:r>
            <a:r>
              <a:rPr lang="en-US" altLang="ko-KR" sz="1400" dirty="0" smtClean="0">
                <a:solidFill>
                  <a:schemeClr val="bg1"/>
                </a:solidFill>
                <a:sym typeface="Wingdings" pitchFamily="2" charset="2"/>
              </a:rPr>
              <a:t> </a:t>
            </a:r>
            <a:r>
              <a:rPr lang="en-US" altLang="ko-KR" sz="1400" dirty="0" smtClean="0">
                <a:solidFill>
                  <a:schemeClr val="bg1"/>
                </a:solidFill>
                <a:sym typeface="Wingdings" pitchFamily="2" charset="2"/>
              </a:rPr>
              <a:t>decision.</a:t>
            </a:r>
          </a:p>
          <a:p>
            <a:pPr marL="342900" indent="-342900">
              <a:buAutoNum type="arabicPeriod" startAt="2"/>
            </a:pPr>
            <a:r>
              <a:rPr lang="en-US" altLang="ko-KR" sz="1400" dirty="0" err="1" smtClean="0">
                <a:solidFill>
                  <a:schemeClr val="bg1"/>
                </a:solidFill>
                <a:sym typeface="Wingdings" pitchFamily="2" charset="2"/>
              </a:rPr>
              <a:t>Arduino</a:t>
            </a:r>
            <a:r>
              <a:rPr lang="en-US" altLang="ko-KR" sz="1400" dirty="0" smtClean="0">
                <a:solidFill>
                  <a:schemeClr val="bg1"/>
                </a:solidFill>
                <a:sym typeface="Wingdings" pitchFamily="2" charset="2"/>
              </a:rPr>
              <a:t> </a:t>
            </a:r>
            <a:r>
              <a:rPr lang="en-US" altLang="ko-KR" sz="1400" dirty="0" smtClean="0">
                <a:solidFill>
                  <a:schemeClr val="bg1"/>
                </a:solidFill>
                <a:sym typeface="Wingdings" pitchFamily="2" charset="2"/>
              </a:rPr>
              <a:t>memory </a:t>
            </a:r>
            <a:r>
              <a:rPr lang="en-US" altLang="ko-KR" sz="1400" dirty="0" smtClean="0">
                <a:solidFill>
                  <a:schemeClr val="bg1"/>
                </a:solidFill>
                <a:sym typeface="Wingdings" pitchFamily="2" charset="2"/>
              </a:rPr>
              <a:t>constraint </a:t>
            </a:r>
          </a:p>
          <a:p>
            <a:pPr marL="342900" indent="-342900"/>
            <a:r>
              <a:rPr lang="en-US" altLang="ko-KR" sz="1400" dirty="0" smtClean="0">
                <a:solidFill>
                  <a:schemeClr val="bg1"/>
                </a:solidFill>
                <a:sym typeface="Wingdings" pitchFamily="2" charset="2"/>
              </a:rPr>
              <a:t>     RAM is 2K byte.</a:t>
            </a:r>
          </a:p>
          <a:p>
            <a:pPr marL="342900" indent="-342900"/>
            <a:r>
              <a:rPr lang="en-US" altLang="ko-KR" sz="1400" dirty="0" smtClean="0">
                <a:solidFill>
                  <a:schemeClr val="bg1"/>
                </a:solidFill>
                <a:sym typeface="Wingdings" pitchFamily="2" charset="2"/>
              </a:rPr>
              <a:t> </a:t>
            </a:r>
            <a:r>
              <a:rPr lang="en-US" altLang="ko-KR" sz="1400" dirty="0" smtClean="0">
                <a:solidFill>
                  <a:schemeClr val="bg1"/>
                </a:solidFill>
                <a:sym typeface="Wingdings" pitchFamily="2" charset="2"/>
              </a:rPr>
              <a:t>    There are many dynamic memory allocation problems of </a:t>
            </a:r>
            <a:r>
              <a:rPr lang="en-US" altLang="ko-KR" sz="1400" dirty="0" err="1" smtClean="0">
                <a:solidFill>
                  <a:schemeClr val="bg1"/>
                </a:solidFill>
                <a:sym typeface="Wingdings" pitchFamily="2" charset="2"/>
              </a:rPr>
              <a:t>Arduino</a:t>
            </a:r>
            <a:r>
              <a:rPr lang="en-US" altLang="ko-KR" sz="1400" dirty="0" smtClean="0">
                <a:solidFill>
                  <a:schemeClr val="bg1"/>
                </a:solidFill>
                <a:sym typeface="Wingdings" pitchFamily="2" charset="2"/>
              </a:rPr>
              <a:t> </a:t>
            </a:r>
            <a:r>
              <a:rPr lang="en-US" altLang="ko-KR" sz="1400" dirty="0" smtClean="0">
                <a:solidFill>
                  <a:schemeClr val="bg1"/>
                </a:solidFill>
                <a:sym typeface="Wingdings" pitchFamily="2" charset="2"/>
              </a:rPr>
              <a:t>library(serial ,</a:t>
            </a:r>
            <a:r>
              <a:rPr lang="en-US" altLang="ko-KR" sz="1400" dirty="0" err="1" smtClean="0">
                <a:solidFill>
                  <a:schemeClr val="bg1"/>
                </a:solidFill>
                <a:sym typeface="Wingdings" pitchFamily="2" charset="2"/>
              </a:rPr>
              <a:t>WiFi</a:t>
            </a:r>
            <a:r>
              <a:rPr lang="en-US" altLang="ko-KR" sz="1400" dirty="0" smtClean="0">
                <a:solidFill>
                  <a:schemeClr val="bg1"/>
                </a:solidFill>
                <a:sym typeface="Wingdings" pitchFamily="2" charset="2"/>
              </a:rPr>
              <a:t>, String , </a:t>
            </a:r>
            <a:r>
              <a:rPr lang="en-US" altLang="ko-KR" sz="1400" dirty="0" smtClean="0">
                <a:solidFill>
                  <a:schemeClr val="bg1"/>
                </a:solidFill>
                <a:sym typeface="Wingdings" pitchFamily="2" charset="2"/>
              </a:rPr>
              <a:t>JSON</a:t>
            </a:r>
            <a:r>
              <a:rPr lang="en-US" altLang="ko-KR" sz="1400" dirty="0" smtClean="0">
                <a:solidFill>
                  <a:schemeClr val="bg1"/>
                </a:solidFill>
                <a:sym typeface="Wingdings" pitchFamily="2" charset="2"/>
              </a:rPr>
              <a:t>).</a:t>
            </a:r>
          </a:p>
          <a:p>
            <a:pPr marL="342900" indent="-342900"/>
            <a:r>
              <a:rPr lang="en-US" altLang="ko-KR" sz="1400" dirty="0" smtClean="0">
                <a:solidFill>
                  <a:schemeClr val="bg1"/>
                </a:solidFill>
                <a:sym typeface="Wingdings" pitchFamily="2" charset="2"/>
              </a:rPr>
              <a:t> </a:t>
            </a:r>
            <a:r>
              <a:rPr lang="en-US" altLang="ko-KR" sz="1400" dirty="0" smtClean="0">
                <a:solidFill>
                  <a:schemeClr val="bg1"/>
                </a:solidFill>
                <a:sym typeface="Wingdings" pitchFamily="2" charset="2"/>
              </a:rPr>
              <a:t>    Mitigate the lack of RAM using program memory(flash)</a:t>
            </a:r>
          </a:p>
          <a:p>
            <a:pPr marL="342900" indent="-342900"/>
            <a:r>
              <a:rPr lang="en-US" altLang="ko-KR" sz="1400" dirty="0" smtClean="0">
                <a:solidFill>
                  <a:schemeClr val="bg1"/>
                </a:solidFill>
                <a:sym typeface="Wingdings" pitchFamily="2" charset="2"/>
              </a:rPr>
              <a:t>3. Decoupling is good.</a:t>
            </a:r>
          </a:p>
          <a:p>
            <a:pPr marL="342900" indent="-342900"/>
            <a:r>
              <a:rPr lang="en-US" altLang="ko-KR" sz="1400" dirty="0" smtClean="0">
                <a:solidFill>
                  <a:schemeClr val="bg1"/>
                </a:solidFill>
                <a:sym typeface="Wingdings" pitchFamily="2" charset="2"/>
              </a:rPr>
              <a:t> </a:t>
            </a:r>
            <a:r>
              <a:rPr lang="en-US" altLang="ko-KR" sz="1400" dirty="0" smtClean="0">
                <a:solidFill>
                  <a:schemeClr val="bg1"/>
                </a:solidFill>
                <a:sym typeface="Wingdings" pitchFamily="2" charset="2"/>
              </a:rPr>
              <a:t>  Because we use the Event bus and JSON, it’s easy to integrate the modules.</a:t>
            </a:r>
          </a:p>
          <a:p>
            <a:pPr marL="342900" indent="-342900"/>
            <a:r>
              <a:rPr lang="en-US" altLang="ko-KR" sz="1400" dirty="0" smtClean="0">
                <a:solidFill>
                  <a:schemeClr val="bg1"/>
                </a:solidFill>
                <a:sym typeface="Wingdings" pitchFamily="2" charset="2"/>
              </a:rPr>
              <a:t>4. Manner make the good team work.(with beer and </a:t>
            </a:r>
            <a:r>
              <a:rPr lang="en-US" altLang="ko-KR" sz="1400" dirty="0" err="1" smtClean="0">
                <a:solidFill>
                  <a:schemeClr val="bg1"/>
                </a:solidFill>
                <a:sym typeface="Wingdings" pitchFamily="2" charset="2"/>
              </a:rPr>
              <a:t>sancks</a:t>
            </a:r>
            <a:r>
              <a:rPr lang="en-US" altLang="ko-KR" sz="1400" dirty="0" smtClean="0">
                <a:solidFill>
                  <a:schemeClr val="bg1"/>
                </a:solidFill>
                <a:sym typeface="Wingdings" pitchFamily="2" charset="2"/>
              </a:rPr>
              <a:t>).</a:t>
            </a:r>
          </a:p>
          <a:p>
            <a:pPr marL="342900" indent="-342900"/>
            <a:endParaRPr lang="en-US" altLang="ko-KR" sz="1400" dirty="0" smtClean="0">
              <a:solidFill>
                <a:schemeClr val="bg1"/>
              </a:solidFill>
              <a:sym typeface="Wingdings" pitchFamily="2" charset="2"/>
            </a:endParaRPr>
          </a:p>
          <a:p>
            <a:pPr marL="342900" indent="-342900">
              <a:buAutoNum type="arabicPeriod"/>
            </a:pPr>
            <a:endParaRPr lang="ko-KR" altLang="en-US" dirty="0">
              <a:solidFill>
                <a:schemeClr val="bg1"/>
              </a:solidFill>
            </a:endParaRPr>
          </a:p>
        </p:txBody>
      </p:sp>
    </p:spTree>
    <p:extLst>
      <p:ext uri="{BB962C8B-B14F-4D97-AF65-F5344CB8AC3E}">
        <p14:creationId xmlns:p14="http://schemas.microsoft.com/office/powerpoint/2010/main" xmlns="" val="4126720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1074440"/>
            <a:ext cx="5796644" cy="5234880"/>
          </a:xfrm>
        </p:spPr>
        <p:txBody>
          <a:bodyPr/>
          <a:lstStyle/>
          <a:p>
            <a:pPr marL="457200" indent="-457200">
              <a:defRPr lang="ko-KR" altLang="en-US"/>
            </a:pPr>
            <a:r>
              <a:rPr lang="en-US" altLang="ko-KR" sz="1600" b="1" dirty="0" smtClean="0">
                <a:solidFill>
                  <a:schemeClr val="bg1"/>
                </a:solidFill>
                <a:latin typeface="+mn-ea"/>
                <a:ea typeface="+mn-ea"/>
              </a:rPr>
              <a:t>1. User Login</a:t>
            </a:r>
            <a:endParaRPr lang="en-US" altLang="ko-KR" sz="1600" b="1" dirty="0" smtClean="0">
              <a:solidFill>
                <a:schemeClr val="bg1"/>
              </a:solidFill>
              <a:latin typeface="+mn-ea"/>
              <a:ea typeface="+mn-ea"/>
            </a:endParaRPr>
          </a:p>
          <a:p>
            <a:pPr marL="457200" indent="-457200">
              <a:defRPr lang="ko-KR" altLang="en-US"/>
            </a:pPr>
            <a:r>
              <a:rPr lang="en-US" altLang="ko-KR" sz="1600" b="1" dirty="0" smtClean="0">
                <a:solidFill>
                  <a:schemeClr val="bg1"/>
                </a:solidFill>
                <a:latin typeface="+mn-ea"/>
                <a:ea typeface="+mn-ea"/>
              </a:rPr>
              <a:t>2. Add Home Node</a:t>
            </a:r>
            <a:endParaRPr lang="en-US" altLang="ko-KR" sz="1600" b="1" dirty="0" smtClean="0">
              <a:solidFill>
                <a:schemeClr val="bg1"/>
              </a:solidFill>
              <a:latin typeface="+mn-ea"/>
              <a:ea typeface="+mn-ea"/>
            </a:endParaRPr>
          </a:p>
          <a:p>
            <a:pPr marL="1028700" lvl="1" indent="-457200">
              <a:buNone/>
              <a:defRPr lang="ko-KR" altLang="en-US"/>
            </a:pPr>
            <a:r>
              <a:rPr lang="en-US" altLang="ko-KR" sz="1400" dirty="0" smtClean="0">
                <a:solidFill>
                  <a:schemeClr val="bg1"/>
                </a:solidFill>
                <a:latin typeface="+mn-ea"/>
                <a:ea typeface="+mn-ea"/>
              </a:rPr>
              <a:t>1. Discover </a:t>
            </a:r>
            <a:r>
              <a:rPr lang="en-US" altLang="ko-KR" sz="1400" dirty="0" smtClean="0">
                <a:solidFill>
                  <a:schemeClr val="bg1"/>
                </a:solidFill>
                <a:latin typeface="+mn-ea"/>
                <a:ea typeface="+mn-ea"/>
              </a:rPr>
              <a:t>(SA Node home)</a:t>
            </a:r>
          </a:p>
          <a:p>
            <a:pPr marL="1028700" lvl="1" indent="-457200">
              <a:buNone/>
              <a:defRPr lang="ko-KR" altLang="en-US"/>
            </a:pPr>
            <a:r>
              <a:rPr lang="en-US" altLang="ko-KR" sz="1400" dirty="0" smtClean="0">
                <a:solidFill>
                  <a:schemeClr val="bg1"/>
                </a:solidFill>
                <a:latin typeface="+mn-ea"/>
                <a:ea typeface="+mn-ea"/>
              </a:rPr>
              <a:t>2. Register </a:t>
            </a:r>
            <a:r>
              <a:rPr lang="en-US" altLang="ko-KR" sz="1400" dirty="0" smtClean="0">
                <a:solidFill>
                  <a:schemeClr val="bg1"/>
                </a:solidFill>
                <a:latin typeface="+mn-ea"/>
                <a:ea typeface="+mn-ea"/>
              </a:rPr>
              <a:t>(Serial Number for Security)</a:t>
            </a:r>
          </a:p>
          <a:p>
            <a:pPr marL="457200" indent="-457200">
              <a:defRPr lang="ko-KR" altLang="en-US"/>
            </a:pPr>
            <a:r>
              <a:rPr lang="en-US" altLang="ko-KR" sz="1600" b="1" dirty="0" smtClean="0">
                <a:solidFill>
                  <a:schemeClr val="bg1"/>
                </a:solidFill>
                <a:latin typeface="+mn-ea"/>
                <a:ea typeface="+mn-ea"/>
              </a:rPr>
              <a:t>3. Home Node </a:t>
            </a:r>
            <a:r>
              <a:rPr lang="en-US" altLang="ko-KR" sz="1600" b="1" dirty="0" smtClean="0">
                <a:solidFill>
                  <a:schemeClr val="bg1"/>
                </a:solidFill>
                <a:latin typeface="+mn-ea"/>
                <a:ea typeface="+mn-ea"/>
              </a:rPr>
              <a:t>Event Update</a:t>
            </a:r>
          </a:p>
          <a:p>
            <a:pPr marL="1028700" lvl="1" indent="-457200">
              <a:buNone/>
              <a:defRPr lang="ko-KR" altLang="en-US"/>
            </a:pPr>
            <a:r>
              <a:rPr lang="en-US" altLang="ko-KR" sz="1400" dirty="0" smtClean="0">
                <a:solidFill>
                  <a:schemeClr val="bg1"/>
                </a:solidFill>
                <a:latin typeface="+mn-ea"/>
                <a:ea typeface="+mn-ea"/>
              </a:rPr>
              <a:t>1. Door </a:t>
            </a:r>
            <a:r>
              <a:rPr lang="en-US" altLang="ko-KR" sz="1400" dirty="0" smtClean="0">
                <a:solidFill>
                  <a:schemeClr val="bg1"/>
                </a:solidFill>
                <a:latin typeface="+mn-ea"/>
                <a:ea typeface="+mn-ea"/>
              </a:rPr>
              <a:t>Open by alarm, Turn on the light</a:t>
            </a:r>
          </a:p>
          <a:p>
            <a:pPr marL="457200" indent="-457200">
              <a:defRPr lang="ko-KR" altLang="en-US"/>
            </a:pPr>
            <a:r>
              <a:rPr lang="en-US" altLang="ko-KR" sz="1600" b="1" dirty="0" smtClean="0">
                <a:solidFill>
                  <a:schemeClr val="bg1"/>
                </a:solidFill>
                <a:latin typeface="+mn-ea"/>
                <a:ea typeface="+mn-ea"/>
              </a:rPr>
              <a:t>4. Add </a:t>
            </a:r>
            <a:r>
              <a:rPr lang="en-US" altLang="ko-KR" sz="1600" b="1" dirty="0" err="1" smtClean="0">
                <a:solidFill>
                  <a:schemeClr val="bg1"/>
                </a:solidFill>
                <a:latin typeface="+mn-ea"/>
              </a:rPr>
              <a:t>MailBox</a:t>
            </a:r>
            <a:r>
              <a:rPr lang="en-US" altLang="ko-KR" sz="1600" b="1" dirty="0" smtClean="0">
                <a:solidFill>
                  <a:schemeClr val="bg1"/>
                </a:solidFill>
                <a:latin typeface="+mn-ea"/>
              </a:rPr>
              <a:t> </a:t>
            </a:r>
            <a:r>
              <a:rPr lang="en-US" altLang="ko-KR" sz="1600" b="1" dirty="0" smtClean="0">
                <a:solidFill>
                  <a:schemeClr val="bg1"/>
                </a:solidFill>
                <a:latin typeface="+mn-ea"/>
                <a:ea typeface="+mn-ea"/>
              </a:rPr>
              <a:t>Node</a:t>
            </a:r>
            <a:endParaRPr lang="en-US" altLang="ko-KR" sz="1600" b="1" dirty="0" smtClean="0">
              <a:solidFill>
                <a:schemeClr val="bg1"/>
              </a:solidFill>
              <a:latin typeface="+mn-ea"/>
              <a:ea typeface="+mn-ea"/>
            </a:endParaRPr>
          </a:p>
          <a:p>
            <a:pPr marL="457200" indent="-457200">
              <a:defRPr lang="ko-KR" altLang="en-US"/>
            </a:pPr>
            <a:r>
              <a:rPr lang="en-US" altLang="ko-KR" sz="1600" b="1" dirty="0" smtClean="0">
                <a:solidFill>
                  <a:schemeClr val="bg1"/>
                </a:solidFill>
                <a:latin typeface="+mn-ea"/>
                <a:ea typeface="+mn-ea"/>
              </a:rPr>
              <a:t>5. </a:t>
            </a:r>
            <a:r>
              <a:rPr lang="en-US" altLang="ko-KR" sz="1600" b="1" dirty="0" err="1">
                <a:solidFill>
                  <a:schemeClr val="bg1"/>
                </a:solidFill>
                <a:latin typeface="+mn-ea"/>
              </a:rPr>
              <a:t>MailBox</a:t>
            </a:r>
            <a:r>
              <a:rPr lang="en-US" altLang="ko-KR" sz="1600" b="1" dirty="0">
                <a:solidFill>
                  <a:schemeClr val="bg1"/>
                </a:solidFill>
                <a:latin typeface="+mn-ea"/>
              </a:rPr>
              <a:t> </a:t>
            </a:r>
            <a:r>
              <a:rPr lang="en-US" altLang="ko-KR" sz="1600" b="1" dirty="0" smtClean="0">
                <a:solidFill>
                  <a:schemeClr val="bg1"/>
                </a:solidFill>
                <a:latin typeface="+mn-ea"/>
                <a:ea typeface="+mn-ea"/>
              </a:rPr>
              <a:t>Node </a:t>
            </a:r>
            <a:r>
              <a:rPr lang="en-US" altLang="ko-KR" sz="1600" b="1" dirty="0" smtClean="0">
                <a:solidFill>
                  <a:schemeClr val="bg1"/>
                </a:solidFill>
                <a:latin typeface="+mn-ea"/>
                <a:ea typeface="+mn-ea"/>
              </a:rPr>
              <a:t>Event </a:t>
            </a:r>
            <a:r>
              <a:rPr lang="en-US" altLang="ko-KR" sz="1600" b="1" dirty="0" smtClean="0">
                <a:solidFill>
                  <a:schemeClr val="bg1"/>
                </a:solidFill>
                <a:latin typeface="+mn-ea"/>
                <a:ea typeface="+mn-ea"/>
              </a:rPr>
              <a:t>Update</a:t>
            </a:r>
            <a:endParaRPr lang="en-US" altLang="ko-KR" sz="1600" b="1" dirty="0" smtClean="0">
              <a:solidFill>
                <a:schemeClr val="bg1"/>
              </a:solidFill>
              <a:latin typeface="+mn-ea"/>
              <a:ea typeface="+mn-ea"/>
            </a:endParaRPr>
          </a:p>
          <a:p>
            <a:pPr marL="457200" indent="-457200">
              <a:defRPr lang="ko-KR" altLang="en-US"/>
            </a:pPr>
            <a:r>
              <a:rPr lang="en-US" altLang="ko-KR" sz="1600" b="1" dirty="0" smtClean="0">
                <a:solidFill>
                  <a:schemeClr val="bg1"/>
                </a:solidFill>
                <a:latin typeface="+mn-ea"/>
                <a:ea typeface="+mn-ea"/>
              </a:rPr>
              <a:t>6. Away </a:t>
            </a:r>
            <a:r>
              <a:rPr lang="en-US" altLang="ko-KR" sz="1600" b="1" dirty="0" smtClean="0">
                <a:solidFill>
                  <a:schemeClr val="bg1"/>
                </a:solidFill>
                <a:latin typeface="+mn-ea"/>
                <a:ea typeface="+mn-ea"/>
              </a:rPr>
              <a:t>mode</a:t>
            </a:r>
          </a:p>
          <a:p>
            <a:pPr marL="1028700" lvl="1" indent="-457200">
              <a:buNone/>
              <a:defRPr lang="ko-KR" altLang="en-US"/>
            </a:pPr>
            <a:r>
              <a:rPr lang="en-US" altLang="ko-KR" sz="1400" dirty="0" smtClean="0">
                <a:solidFill>
                  <a:schemeClr val="bg1"/>
                </a:solidFill>
                <a:latin typeface="+mn-ea"/>
                <a:ea typeface="+mn-ea"/>
              </a:rPr>
              <a:t>1. Send </a:t>
            </a:r>
            <a:r>
              <a:rPr lang="en-US" altLang="ko-KR" sz="1400" dirty="0" smtClean="0">
                <a:solidFill>
                  <a:schemeClr val="bg1"/>
                </a:solidFill>
                <a:latin typeface="+mn-ea"/>
                <a:ea typeface="+mn-ea"/>
              </a:rPr>
              <a:t>Confirm Message (Twitter Phone)</a:t>
            </a:r>
          </a:p>
          <a:p>
            <a:pPr marL="1028700" lvl="1" indent="-457200">
              <a:buNone/>
              <a:defRPr lang="ko-KR" altLang="en-US"/>
            </a:pPr>
            <a:r>
              <a:rPr lang="en-US" altLang="ko-KR" sz="1400" dirty="0" smtClean="0">
                <a:solidFill>
                  <a:schemeClr val="bg1"/>
                </a:solidFill>
                <a:latin typeface="+mn-ea"/>
                <a:ea typeface="+mn-ea"/>
              </a:rPr>
              <a:t>2. Automatic </a:t>
            </a:r>
            <a:r>
              <a:rPr lang="en-US" altLang="ko-KR" sz="1400" dirty="0" smtClean="0">
                <a:solidFill>
                  <a:schemeClr val="bg1"/>
                </a:solidFill>
                <a:latin typeface="+mn-ea"/>
                <a:ea typeface="+mn-ea"/>
              </a:rPr>
              <a:t>Door Close, Light off</a:t>
            </a:r>
          </a:p>
          <a:p>
            <a:pPr marL="457200" indent="-457200">
              <a:defRPr lang="ko-KR" altLang="en-US"/>
            </a:pPr>
            <a:r>
              <a:rPr lang="en-US" altLang="ko-KR" sz="1600" b="1" dirty="0" smtClean="0">
                <a:solidFill>
                  <a:schemeClr val="bg1"/>
                </a:solidFill>
                <a:latin typeface="+mn-ea"/>
                <a:ea typeface="+mn-ea"/>
              </a:rPr>
              <a:t>7. </a:t>
            </a:r>
            <a:r>
              <a:rPr lang="en-US" altLang="ko-KR" sz="1600" b="1" dirty="0" smtClean="0">
                <a:solidFill>
                  <a:schemeClr val="bg1"/>
                </a:solidFill>
                <a:latin typeface="+mn-ea"/>
                <a:ea typeface="+mn-ea"/>
              </a:rPr>
              <a:t>Secure mode : Human </a:t>
            </a:r>
            <a:r>
              <a:rPr lang="en-US" altLang="ko-KR" sz="1600" b="1" dirty="0" smtClean="0">
                <a:solidFill>
                  <a:schemeClr val="bg1"/>
                </a:solidFill>
                <a:latin typeface="+mn-ea"/>
                <a:ea typeface="+mn-ea"/>
              </a:rPr>
              <a:t>Break-in</a:t>
            </a:r>
            <a:endParaRPr lang="en-US" altLang="ko-KR" sz="1600" b="1" dirty="0" smtClean="0">
              <a:solidFill>
                <a:schemeClr val="bg1"/>
              </a:solidFill>
              <a:latin typeface="+mn-ea"/>
              <a:ea typeface="+mn-ea"/>
            </a:endParaRPr>
          </a:p>
          <a:p>
            <a:pPr marL="1028700" lvl="1" indent="-457200">
              <a:buNone/>
              <a:defRPr lang="ko-KR" altLang="en-US"/>
            </a:pPr>
            <a:r>
              <a:rPr lang="en-US" altLang="ko-KR" sz="1400" dirty="0" smtClean="0">
                <a:solidFill>
                  <a:schemeClr val="bg1"/>
                </a:solidFill>
                <a:latin typeface="+mn-ea"/>
                <a:ea typeface="+mn-ea"/>
              </a:rPr>
              <a:t>1. Unknown </a:t>
            </a:r>
            <a:r>
              <a:rPr lang="en-US" altLang="ko-KR" sz="1400" dirty="0" smtClean="0">
                <a:solidFill>
                  <a:schemeClr val="bg1"/>
                </a:solidFill>
                <a:latin typeface="+mn-ea"/>
                <a:ea typeface="+mn-ea"/>
              </a:rPr>
              <a:t>coming in</a:t>
            </a:r>
          </a:p>
          <a:p>
            <a:pPr marL="1028700" lvl="1" indent="-457200">
              <a:buNone/>
              <a:defRPr lang="ko-KR" altLang="en-US"/>
            </a:pPr>
            <a:r>
              <a:rPr lang="en-US" altLang="ko-KR" sz="1400" dirty="0" smtClean="0">
                <a:solidFill>
                  <a:schemeClr val="bg1"/>
                </a:solidFill>
                <a:latin typeface="+mn-ea"/>
                <a:ea typeface="+mn-ea"/>
              </a:rPr>
              <a:t>2. Emergency </a:t>
            </a:r>
            <a:r>
              <a:rPr lang="en-US" altLang="ko-KR" sz="1400" dirty="0" smtClean="0">
                <a:solidFill>
                  <a:schemeClr val="bg1"/>
                </a:solidFill>
                <a:latin typeface="+mn-ea"/>
                <a:ea typeface="+mn-ea"/>
              </a:rPr>
              <a:t>message (Tweeter)</a:t>
            </a:r>
          </a:p>
          <a:p>
            <a:pPr marL="457200" indent="-457200">
              <a:defRPr lang="ko-KR" altLang="en-US"/>
            </a:pPr>
            <a:r>
              <a:rPr lang="en-US" altLang="ko-KR" sz="1600" b="1" dirty="0" smtClean="0">
                <a:solidFill>
                  <a:schemeClr val="bg1"/>
                </a:solidFill>
                <a:latin typeface="+mn-ea"/>
                <a:ea typeface="+mn-ea"/>
              </a:rPr>
              <a:t>8. Malfunction</a:t>
            </a:r>
            <a:endParaRPr lang="en-US" altLang="ko-KR" sz="1600" b="1" dirty="0" smtClean="0">
              <a:solidFill>
                <a:schemeClr val="bg1"/>
              </a:solidFill>
              <a:latin typeface="+mn-ea"/>
              <a:ea typeface="+mn-ea"/>
            </a:endParaRPr>
          </a:p>
          <a:p>
            <a:pPr marL="1028700" lvl="1" indent="-457200">
              <a:buNone/>
              <a:defRPr lang="ko-KR" altLang="en-US"/>
            </a:pPr>
            <a:r>
              <a:rPr lang="en-US" altLang="ko-KR" sz="1400" dirty="0" smtClean="0">
                <a:solidFill>
                  <a:schemeClr val="bg1"/>
                </a:solidFill>
                <a:latin typeface="+mn-ea"/>
                <a:ea typeface="+mn-ea"/>
              </a:rPr>
              <a:t>1. Sensor </a:t>
            </a:r>
            <a:r>
              <a:rPr lang="en-US" altLang="ko-KR" sz="1400" dirty="0" smtClean="0">
                <a:solidFill>
                  <a:schemeClr val="bg1"/>
                </a:solidFill>
                <a:latin typeface="+mn-ea"/>
                <a:ea typeface="+mn-ea"/>
              </a:rPr>
              <a:t>(Pin out )/ Actuator (Door)</a:t>
            </a:r>
          </a:p>
          <a:p>
            <a:pPr marL="457200" indent="-457200">
              <a:defRPr lang="ko-KR" altLang="en-US"/>
            </a:pPr>
            <a:r>
              <a:rPr lang="en-US" altLang="ko-KR" sz="1600" b="1" dirty="0" smtClean="0">
                <a:solidFill>
                  <a:schemeClr val="bg1"/>
                </a:solidFill>
                <a:latin typeface="+mn-ea"/>
                <a:ea typeface="+mn-ea"/>
              </a:rPr>
              <a:t>9. Add </a:t>
            </a:r>
            <a:r>
              <a:rPr lang="en-US" altLang="ko-KR" sz="1600" b="1" dirty="0" smtClean="0">
                <a:solidFill>
                  <a:schemeClr val="bg1"/>
                </a:solidFill>
                <a:latin typeface="+mn-ea"/>
                <a:ea typeface="+mn-ea"/>
              </a:rPr>
              <a:t>Rule</a:t>
            </a:r>
          </a:p>
          <a:p>
            <a:pPr marL="1028700" lvl="1" indent="-457200">
              <a:buNone/>
              <a:defRPr lang="ko-KR" altLang="en-US"/>
            </a:pPr>
            <a:r>
              <a:rPr lang="en-US" altLang="ko-KR" sz="1400" dirty="0" smtClean="0">
                <a:solidFill>
                  <a:schemeClr val="bg1"/>
                </a:solidFill>
                <a:latin typeface="+mn-ea"/>
                <a:ea typeface="+mn-ea"/>
              </a:rPr>
              <a:t>1. Open </a:t>
            </a:r>
            <a:r>
              <a:rPr lang="en-US" altLang="ko-KR" sz="1400" dirty="0" smtClean="0">
                <a:solidFill>
                  <a:schemeClr val="bg1"/>
                </a:solidFill>
                <a:latin typeface="+mn-ea"/>
                <a:ea typeface="+mn-ea"/>
              </a:rPr>
              <a:t>door if mail arrives</a:t>
            </a:r>
          </a:p>
          <a:p>
            <a:pPr marL="1028700" lvl="1" indent="-457200">
              <a:buNone/>
              <a:defRPr lang="ko-KR" altLang="en-US"/>
            </a:pPr>
            <a:r>
              <a:rPr lang="en-US" altLang="ko-KR" sz="1400" dirty="0" smtClean="0">
                <a:solidFill>
                  <a:schemeClr val="bg1"/>
                </a:solidFill>
                <a:latin typeface="+mn-ea"/>
                <a:ea typeface="+mn-ea"/>
              </a:rPr>
              <a:t>2 Add </a:t>
            </a:r>
            <a:r>
              <a:rPr lang="en-US" altLang="ko-KR" sz="1400" dirty="0" smtClean="0">
                <a:solidFill>
                  <a:schemeClr val="bg1"/>
                </a:solidFill>
                <a:latin typeface="+mn-ea"/>
                <a:ea typeface="+mn-ea"/>
              </a:rPr>
              <a:t>invalid rule</a:t>
            </a:r>
          </a:p>
          <a:p>
            <a:pPr marL="457200" indent="-457200">
              <a:defRPr lang="ko-KR" altLang="en-US"/>
            </a:pPr>
            <a:r>
              <a:rPr lang="en-US" altLang="ko-KR" sz="1600" b="1" dirty="0" smtClean="0">
                <a:solidFill>
                  <a:schemeClr val="bg1"/>
                </a:solidFill>
                <a:latin typeface="+mn-ea"/>
                <a:ea typeface="+mn-ea"/>
              </a:rPr>
              <a:t>10 . Show Log &amp; Remove </a:t>
            </a:r>
            <a:r>
              <a:rPr lang="en-US" altLang="ko-KR" sz="1600" b="1" dirty="0" smtClean="0">
                <a:solidFill>
                  <a:schemeClr val="bg1"/>
                </a:solidFill>
                <a:latin typeface="+mn-ea"/>
                <a:ea typeface="+mn-ea"/>
              </a:rPr>
              <a:t>Node</a:t>
            </a:r>
          </a:p>
          <a:p>
            <a:pPr marL="1028700" lvl="1" indent="-457200">
              <a:buAutoNum type="arabicPeriod"/>
              <a:defRPr lang="ko-KR" altLang="en-US"/>
            </a:pPr>
            <a:endParaRPr lang="en-US" altLang="ko-KR" b="1" dirty="0" smtClean="0">
              <a:solidFill>
                <a:schemeClr val="bg1"/>
              </a:solidFill>
              <a:latin typeface="+mn-ea"/>
              <a:ea typeface="+mn-ea"/>
            </a:endParaRPr>
          </a:p>
          <a:p>
            <a:pPr marL="457200" indent="-457200">
              <a:buAutoNum type="arabicPeriod"/>
              <a:defRPr lang="ko-KR" altLang="en-US"/>
            </a:pPr>
            <a:endParaRPr lang="en-US" altLang="ko-KR" sz="1600" b="1" dirty="0" smtClean="0">
              <a:solidFill>
                <a:schemeClr val="bg1"/>
              </a:solidFill>
              <a:latin typeface="+mn-ea"/>
              <a:ea typeface="+mn-ea"/>
            </a:endParaRPr>
          </a:p>
          <a:p>
            <a:pPr marL="0" indent="0">
              <a:lnSpc>
                <a:spcPct val="150000"/>
              </a:lnSpc>
              <a:defRPr lang="ko-KR" altLang="en-US"/>
            </a:pPr>
            <a:endParaRPr lang="en-US" altLang="ko-KR" sz="1600" b="1" dirty="0" smtClean="0">
              <a:solidFill>
                <a:schemeClr val="bg1"/>
              </a:solidFill>
              <a:latin typeface="+mn-ea"/>
              <a:ea typeface="+mn-ea"/>
            </a:endParaRPr>
          </a:p>
          <a:p>
            <a:pPr marL="342900" indent="-342900">
              <a:lnSpc>
                <a:spcPct val="150000"/>
              </a:lnSpc>
              <a:buAutoNum type="arabicPeriod"/>
              <a:defRPr lang="ko-KR" altLang="en-US"/>
            </a:pPr>
            <a:endParaRPr lang="en-US" altLang="ko-KR" sz="1600"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dirty="0" smtClean="0"/>
              <a:t>/32</a:t>
            </a:r>
            <a:endParaRPr lang="ko-KR" altLang="en-US" dirty="0"/>
          </a:p>
        </p:txBody>
      </p:sp>
    </p:spTree>
    <p:extLst>
      <p:ext uri="{BB962C8B-B14F-4D97-AF65-F5344CB8AC3E}">
        <p14:creationId xmlns:p14="http://schemas.microsoft.com/office/powerpoint/2010/main" xmlns="" val="385138160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1"/>
          </p:nvPr>
        </p:nvSpPr>
        <p:spPr/>
        <p:txBody>
          <a:bodyPr/>
          <a:lstStyle/>
          <a:p>
            <a:fld id="{887F5A62-5D57-4BBA-9485-2C5A6728F77D}" type="slidenum">
              <a:rPr lang="ko-KR" altLang="en-US" smtClean="0"/>
              <a:pPr/>
              <a:t>36</a:t>
            </a:fld>
            <a:r>
              <a:rPr lang="en-US" altLang="ko-KR" smtClean="0"/>
              <a:t>/50</a:t>
            </a:r>
            <a:endParaRPr lang="ko-KR" altLang="en-US" dirty="0"/>
          </a:p>
        </p:txBody>
      </p:sp>
      <p:sp>
        <p:nvSpPr>
          <p:cNvPr id="7" name="Title 1"/>
          <p:cNvSpPr>
            <a:spLocks noGrp="1"/>
          </p:cNvSpPr>
          <p:nvPr>
            <p:ph type="title"/>
          </p:nvPr>
        </p:nvSpPr>
        <p:spPr>
          <a:xfrm>
            <a:off x="306388" y="188640"/>
            <a:ext cx="8361362" cy="468047"/>
          </a:xfrm>
        </p:spPr>
        <p:txBody>
          <a:bodyPr>
            <a:normAutofit fontScale="90000"/>
          </a:bodyPr>
          <a:lstStyle/>
          <a:p>
            <a:r>
              <a:rPr lang="en-US" dirty="0" smtClean="0"/>
              <a:t>Questions</a:t>
            </a:r>
            <a:endParaRPr lang="en-US" dirty="0"/>
          </a:p>
        </p:txBody>
      </p:sp>
      <p:pic>
        <p:nvPicPr>
          <p:cNvPr id="8"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29290" y="925960"/>
            <a:ext cx="7085420" cy="535657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solidFill>
                  <a:schemeClr val="bg1"/>
                </a:solidFill>
              </a:rPr>
              <a:t>Overview</a:t>
            </a:r>
          </a:p>
          <a:p>
            <a:pPr marL="228600" indent="-228600">
              <a:lnSpc>
                <a:spcPct val="150000"/>
              </a:lnSpc>
              <a:defRPr lang="ko-KR" altLang="en-US"/>
            </a:pPr>
            <a:r>
              <a:rPr lang="en-US" altLang="ko-KR" dirty="0" smtClean="0">
                <a:solidFill>
                  <a:schemeClr val="bg1"/>
                </a:solidFill>
              </a:rPr>
              <a:t> Our </a:t>
            </a:r>
            <a:r>
              <a:rPr lang="en-US" altLang="ko-KR" dirty="0">
                <a:solidFill>
                  <a:schemeClr val="bg1"/>
                </a:solidFill>
              </a:rPr>
              <a:t>Team </a:t>
            </a:r>
            <a:r>
              <a:rPr lang="en-US" altLang="ko-KR" dirty="0" smtClean="0">
                <a:solidFill>
                  <a:schemeClr val="bg1"/>
                </a:solidFill>
              </a:rPr>
              <a:t>is working </a:t>
            </a:r>
            <a:r>
              <a:rPr lang="en-US" altLang="ko-KR" dirty="0">
                <a:solidFill>
                  <a:schemeClr val="bg1"/>
                </a:solidFill>
              </a:rPr>
              <a:t>for an organization that intends to enter the </a:t>
            </a:r>
            <a:r>
              <a:rPr lang="en-US" altLang="ko-KR" dirty="0" err="1">
                <a:solidFill>
                  <a:schemeClr val="bg1"/>
                </a:solidFill>
              </a:rPr>
              <a:t>IoT</a:t>
            </a:r>
            <a:r>
              <a:rPr lang="en-US" altLang="ko-KR" dirty="0">
                <a:solidFill>
                  <a:schemeClr val="bg1"/>
                </a:solidFill>
              </a:rPr>
              <a:t> </a:t>
            </a:r>
            <a:r>
              <a:rPr lang="en-US" altLang="ko-KR" dirty="0" smtClean="0">
                <a:solidFill>
                  <a:schemeClr val="bg1"/>
                </a:solidFill>
              </a:rPr>
              <a:t>market.</a:t>
            </a:r>
            <a:endParaRPr lang="en-US" altLang="ko-KR" dirty="0">
              <a:solidFill>
                <a:schemeClr val="bg1"/>
              </a:solidFill>
            </a:endParaRPr>
          </a:p>
          <a:p>
            <a:pPr marL="0" indent="0">
              <a:lnSpc>
                <a:spcPct val="150000"/>
              </a:lnSpc>
              <a:buClr>
                <a:schemeClr val="tx1">
                  <a:lumMod val="95000"/>
                </a:schemeClr>
              </a:buClr>
              <a:buNone/>
              <a:defRPr lang="ko-KR" altLang="en-US"/>
            </a:pPr>
            <a:r>
              <a:rPr lang="en-US" altLang="ko-KR" dirty="0">
                <a:solidFill>
                  <a:schemeClr val="bg1"/>
                </a:solidFill>
              </a:rPr>
              <a:t>We make an Internet of Things(</a:t>
            </a:r>
            <a:r>
              <a:rPr lang="en-US" altLang="ko-KR" dirty="0" err="1">
                <a:solidFill>
                  <a:schemeClr val="bg1"/>
                </a:solidFill>
              </a:rPr>
              <a:t>IoT</a:t>
            </a:r>
            <a:r>
              <a:rPr lang="en-US" altLang="ko-KR" dirty="0">
                <a:solidFill>
                  <a:schemeClr val="bg1"/>
                </a:solidFill>
              </a:rPr>
              <a:t>) system that enables end-users to </a:t>
            </a:r>
            <a:r>
              <a:rPr lang="en-US" altLang="ko-KR" dirty="0" smtClean="0">
                <a:solidFill>
                  <a:schemeClr val="bg1"/>
                </a:solidFill>
              </a:rPr>
              <a:t>communicate </a:t>
            </a:r>
            <a:r>
              <a:rPr lang="en-US" altLang="ko-KR" dirty="0">
                <a:solidFill>
                  <a:schemeClr val="bg1"/>
                </a:solidFill>
              </a:rPr>
              <a:t>with sensors and actuators installed in the home or business via PC or smartphone connected to the internet.</a:t>
            </a:r>
          </a:p>
          <a:p>
            <a:pPr marL="0" indent="0">
              <a:lnSpc>
                <a:spcPct val="150000"/>
              </a:lnSpc>
              <a:buClr>
                <a:schemeClr val="tx1">
                  <a:lumMod val="95000"/>
                </a:schemeClr>
              </a:buClr>
              <a:buNone/>
              <a:defRPr lang="ko-KR" altLang="en-US"/>
            </a:pPr>
            <a:r>
              <a:rPr lang="ko-KR" altLang="en-US" dirty="0">
                <a:solidFill>
                  <a:schemeClr val="bg1"/>
                </a:solidFill>
              </a:rPr>
              <a:t>(</a:t>
            </a:r>
            <a:r>
              <a:rPr lang="en-US" altLang="ko-KR" dirty="0">
                <a:solidFill>
                  <a:schemeClr val="bg1"/>
                </a:solidFill>
              </a:rPr>
              <a:t>For example, </a:t>
            </a:r>
            <a:r>
              <a:rPr lang="ko-KR" altLang="ko-KR" dirty="0">
                <a:solidFill>
                  <a:schemeClr val="bg1"/>
                </a:solidFill>
              </a:rPr>
              <a:t>indoor and outdoor light</a:t>
            </a:r>
            <a:r>
              <a:rPr lang="en-US" altLang="ko-KR" dirty="0">
                <a:solidFill>
                  <a:schemeClr val="bg1"/>
                </a:solidFill>
              </a:rPr>
              <a:t>,</a:t>
            </a:r>
            <a:r>
              <a:rPr lang="ko-KR" altLang="ko-KR" dirty="0">
                <a:solidFill>
                  <a:schemeClr val="bg1"/>
                </a:solidFill>
              </a:rPr>
              <a:t> temp and humidity sensor</a:t>
            </a:r>
            <a:r>
              <a:rPr lang="en-US" altLang="ko-KR" dirty="0">
                <a:solidFill>
                  <a:schemeClr val="bg1"/>
                </a:solidFill>
              </a:rPr>
              <a:t>, </a:t>
            </a:r>
            <a:r>
              <a:rPr lang="ko-KR" altLang="ko-KR" dirty="0">
                <a:solidFill>
                  <a:schemeClr val="bg1"/>
                </a:solidFill>
              </a:rPr>
              <a:t>door open-close actuator</a:t>
            </a:r>
            <a:r>
              <a:rPr lang="en-US" altLang="ko-KR" dirty="0">
                <a:solidFill>
                  <a:schemeClr val="bg1"/>
                </a:solidFill>
              </a:rPr>
              <a:t>, </a:t>
            </a:r>
            <a:r>
              <a:rPr lang="ko-KR" altLang="ko-KR" dirty="0">
                <a:solidFill>
                  <a:schemeClr val="bg1"/>
                </a:solidFill>
              </a:rPr>
              <a:t>door open-close sensor</a:t>
            </a:r>
            <a:r>
              <a:rPr lang="en-US" altLang="ko-KR" dirty="0">
                <a:solidFill>
                  <a:schemeClr val="bg1"/>
                </a:solidFill>
              </a:rPr>
              <a:t>, </a:t>
            </a:r>
            <a:r>
              <a:rPr lang="ko-KR" altLang="ko-KR" dirty="0">
                <a:solidFill>
                  <a:schemeClr val="bg1"/>
                </a:solidFill>
              </a:rPr>
              <a:t>secure</a:t>
            </a:r>
            <a:r>
              <a:rPr lang="en-US" altLang="ko-KR" dirty="0">
                <a:solidFill>
                  <a:schemeClr val="bg1"/>
                </a:solidFill>
              </a:rPr>
              <a:t> </a:t>
            </a:r>
            <a:r>
              <a:rPr lang="ko-KR" altLang="ko-KR" dirty="0">
                <a:solidFill>
                  <a:schemeClr val="bg1"/>
                </a:solidFill>
              </a:rPr>
              <a:t>alarm</a:t>
            </a:r>
            <a:r>
              <a:rPr lang="en-US" altLang="ko-KR" dirty="0">
                <a:solidFill>
                  <a:schemeClr val="bg1"/>
                </a:solidFill>
              </a:rPr>
              <a:t>,</a:t>
            </a:r>
            <a:r>
              <a:rPr lang="ko-KR" altLang="ko-KR" dirty="0">
                <a:solidFill>
                  <a:schemeClr val="bg1"/>
                </a:solidFill>
              </a:rPr>
              <a:t> presence/proximity sensor</a:t>
            </a:r>
            <a:r>
              <a:rPr lang="en-US" altLang="ko-KR" dirty="0" smtClean="0">
                <a:solidFill>
                  <a:schemeClr val="bg1"/>
                </a:solidFill>
              </a:rPr>
              <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dirty="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bg1"/>
                </a:solidFill>
                <a:uLnTx/>
                <a:uFillTx/>
                <a:latin typeface="Tahoma"/>
                <a:ea typeface="맑은 고딕"/>
                <a:cs typeface="Arial"/>
              </a:rPr>
              <a:t>Environment of project</a:t>
            </a:r>
            <a:endParaRPr lang="en-US" altLang="ko-KR" sz="2000" b="1" i="0" u="none" kern="1200" spc="0" dirty="0">
              <a:solidFill>
                <a:schemeClr val="bg1"/>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bg1"/>
                </a:solidFill>
                <a:uLnTx/>
                <a:uFillTx/>
                <a:latin typeface="Tahoma"/>
                <a:ea typeface="맑은 고딕"/>
                <a:cs typeface="Arial"/>
              </a:rPr>
              <a:t> The </a:t>
            </a:r>
            <a:r>
              <a:rPr lang="en-US" altLang="ko-KR" sz="1800" b="0" i="0" u="none" kern="1200" spc="0" dirty="0">
                <a:solidFill>
                  <a:schemeClr val="bg1"/>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bg1"/>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bg1"/>
                </a:solidFill>
                <a:uLnTx/>
                <a:uFillTx/>
                <a:latin typeface="Tahoma"/>
                <a:ea typeface="맑은 고딕"/>
                <a:cs typeface="Arial"/>
              </a:rPr>
              <a:t>Wi-Fi.</a:t>
            </a:r>
            <a:endParaRPr lang="en-US" altLang="ko-KR" sz="1800" b="0" i="0" u="none" kern="1200" spc="0" dirty="0">
              <a:solidFill>
                <a:schemeClr val="bg1"/>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xmlns="">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xmlns=""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xmlns="" val="1676099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xmlns="" val="3653912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xmlns="" val="3666860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1391</TotalTime>
  <Words>2621</Words>
  <Application>Microsoft Office PowerPoint</Application>
  <PresentationFormat>화면 슬라이드 쇼(4:3)</PresentationFormat>
  <Paragraphs>667</Paragraphs>
  <Slides>36</Slides>
  <Notes>13</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36</vt:i4>
      </vt:variant>
    </vt:vector>
  </HeadingPairs>
  <TitlesOfParts>
    <vt:vector size="38" baseType="lpstr">
      <vt:lpstr>디자인 사용자 지정</vt:lpstr>
      <vt:lpstr>워크시트</vt:lpstr>
      <vt:lpstr>Agenda</vt:lpstr>
      <vt:lpstr>IoT Management System (Initial Presentation)</vt:lpstr>
      <vt:lpstr>슬라이드 3</vt:lpstr>
      <vt:lpstr>1. Project Overview</vt:lpstr>
      <vt:lpstr>1. Project Overview</vt:lpstr>
      <vt:lpstr>2. Architectural Drivers</vt:lpstr>
      <vt:lpstr>2.1  Context - Market, Organizational</vt:lpstr>
      <vt:lpstr>2.1 Context - Business, Technical</vt:lpstr>
      <vt:lpstr>2.2 Stakeholders </vt:lpstr>
      <vt:lpstr>2.1 Functional Requirement </vt:lpstr>
      <vt:lpstr>2.3 Quality Attributes Utility</vt:lpstr>
      <vt:lpstr>3.3 Constraints</vt:lpstr>
      <vt:lpstr>3. Overview </vt:lpstr>
      <vt:lpstr>5.1 System Context Diagram</vt:lpstr>
      <vt:lpstr>3.1 Physical perspective View</vt:lpstr>
      <vt:lpstr>3.2 Dynamic perspective View</vt:lpstr>
      <vt:lpstr>4. Architectural Design</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5.3.1 Modifiability</vt:lpstr>
      <vt:lpstr>5.3.2 Modifiability - User defined rule</vt:lpstr>
      <vt:lpstr>5.4.1 Scalability – AddNode</vt:lpstr>
      <vt:lpstr>5.4.2 Scalability – RemoveNode</vt:lpstr>
      <vt:lpstr>5.4.3 Scalability – Test w/ 50 SA Nodes</vt:lpstr>
      <vt:lpstr>5.5 Performance</vt:lpstr>
      <vt:lpstr>6. Wrap up</vt:lpstr>
      <vt:lpstr>6.1 Time log &amp; Earn Value</vt:lpstr>
      <vt:lpstr>6.2 Role &amp; Responsibility</vt:lpstr>
      <vt:lpstr>6.3 Lessons Learned</vt:lpstr>
      <vt:lpstr>Demo Scenario</vt:lpstr>
      <vt:lpstr>Questions</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706</cp:revision>
  <dcterms:created xsi:type="dcterms:W3CDTF">2014-05-28T02:15:30Z</dcterms:created>
  <dcterms:modified xsi:type="dcterms:W3CDTF">2015-06-26T00:27:43Z</dcterms:modified>
</cp:coreProperties>
</file>