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Default Extension="wdp" ContentType="image/vnd.ms-photo"/>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8" r:id="rId22"/>
    <p:sldId id="300" r:id="rId23"/>
    <p:sldId id="301" r:id="rId24"/>
    <p:sldId id="302" r:id="rId25"/>
    <p:sldId id="303" r:id="rId26"/>
    <p:sldId id="304" r:id="rId27"/>
    <p:sldId id="305" r:id="rId28"/>
    <p:sldId id="306" r:id="rId29"/>
    <p:sldId id="279" r:id="rId30"/>
    <p:sldId id="280" r:id="rId31"/>
    <p:sldId id="281" r:id="rId32"/>
    <p:sldId id="282" r:id="rId33"/>
    <p:sldId id="283" r:id="rId34"/>
    <p:sldId id="284" r:id="rId35"/>
    <p:sldId id="285" r:id="rId36"/>
    <p:sldId id="287" r:id="rId37"/>
    <p:sldId id="307" r:id="rId38"/>
    <p:sldId id="289" r:id="rId39"/>
    <p:sldId id="288" r:id="rId40"/>
    <p:sldId id="290" r:id="rId41"/>
    <p:sldId id="292" r:id="rId42"/>
    <p:sldId id="291" r:id="rId43"/>
    <p:sldId id="294" r:id="rId44"/>
    <p:sldId id="295" r:id="rId45"/>
    <p:sldId id="293" r:id="rId46"/>
    <p:sldId id="297" r:id="rId47"/>
    <p:sldId id="296" r:id="rId48"/>
    <p:sldId id="298" r:id="rId49"/>
    <p:sldId id="299" r:id="rId50"/>
    <p:sldId id="286" r:id="rId51"/>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258"/>
            <p14:sldId id="259"/>
            <p14:sldId id="260"/>
            <p14:sldId id="261"/>
            <p14:sldId id="262"/>
            <p14:sldId id="263"/>
            <p14:sldId id="264"/>
            <p14:sldId id="265"/>
            <p14:sldId id="266"/>
            <p14:sldId id="267"/>
            <p14:sldId id="269"/>
            <p14:sldId id="270"/>
            <p14:sldId id="271"/>
            <p14:sldId id="272"/>
            <p14:sldId id="273"/>
            <p14:sldId id="274"/>
            <p14:sldId id="275"/>
            <p14:sldId id="276"/>
            <p14:sldId id="278"/>
            <p14:sldId id="300"/>
            <p14:sldId id="301"/>
            <p14:sldId id="302"/>
            <p14:sldId id="303"/>
            <p14:sldId id="304"/>
            <p14:sldId id="305"/>
            <p14:sldId id="306"/>
            <p14:sldId id="279"/>
            <p14:sldId id="280"/>
            <p14:sldId id="281"/>
            <p14:sldId id="282"/>
            <p14:sldId id="283"/>
            <p14:sldId id="284"/>
            <p14:sldId id="285"/>
            <p14:sldId id="287"/>
            <p14:sldId id="307"/>
            <p14:sldId id="289"/>
            <p14:sldId id="288"/>
            <p14:sldId id="290"/>
            <p14:sldId id="292"/>
            <p14:sldId id="291"/>
            <p14:sldId id="294"/>
            <p14:sldId id="295"/>
            <p14:sldId id="293"/>
            <p14:sldId id="297"/>
            <p14:sldId id="296"/>
            <p14:sldId id="298"/>
            <p14:sldId id="299"/>
            <p14:sldId id="286"/>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10" d="100"/>
          <a:sy n="110" d="100"/>
        </p:scale>
        <p:origin x="-1326" y="-96"/>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21T08:47:13.762" idx="31">
    <p:pos x="2023" y="3898"/>
    <p:text>Also think trigger conditions that would cause you to stall the project.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2015-06-10</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DBR19 : Why sometimes?</a:t>
            </a:r>
          </a:p>
          <a:p>
            <a:pPr lvl="0">
              <a:defRPr lang="ko-KR" altLang="en-US"/>
            </a:pPr>
            <a:r>
              <a:rPr lang="en-US" altLang="ko-KR"/>
              <a:t>DBR18 : User has registered, or Users have registered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14</a:t>
            </a:fld>
            <a:endParaRPr lang="ko-KR" altLang="en-US">
              <a:solidFill>
                <a:prstClr val="black"/>
              </a:solidFill>
            </a:endParaRPr>
          </a:p>
        </p:txBody>
      </p:sp>
    </p:spTree>
    <p:extLst>
      <p:ext uri="{BB962C8B-B14F-4D97-AF65-F5344CB8AC3E}">
        <p14:creationId xmlns:p14="http://schemas.microsoft.com/office/powerpoint/2010/main" xmlns="" val="31615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15</a:t>
            </a:fld>
            <a:endParaRPr lang="ko-KR" altLang="en-US">
              <a:solidFill>
                <a:prstClr val="black"/>
              </a:solidFill>
            </a:endParaRPr>
          </a:p>
        </p:txBody>
      </p:sp>
    </p:spTree>
    <p:extLst>
      <p:ext uri="{BB962C8B-B14F-4D97-AF65-F5344CB8AC3E}">
        <p14:creationId xmlns:p14="http://schemas.microsoft.com/office/powerpoint/2010/main" xmlns="" val="292098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16</a:t>
            </a:fld>
            <a:endParaRPr lang="ko-KR" altLang="en-US">
              <a:solidFill>
                <a:prstClr val="black"/>
              </a:solidFill>
            </a:endParaRPr>
          </a:p>
        </p:txBody>
      </p:sp>
    </p:spTree>
    <p:extLst>
      <p:ext uri="{BB962C8B-B14F-4D97-AF65-F5344CB8AC3E}">
        <p14:creationId xmlns:p14="http://schemas.microsoft.com/office/powerpoint/2010/main" xmlns="" val="2457277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solidFill>
                  <a:prstClr val="black"/>
                </a:solidFill>
              </a:rPr>
              <a:pPr lvl="0">
                <a:defRPr lang="ko-KR" altLang="en-US"/>
              </a:pPr>
              <a:t>17</a:t>
            </a:fld>
            <a:endParaRPr lang="ko-KR" altLang="en-US">
              <a:solidFill>
                <a:prstClr val="black"/>
              </a:solidFill>
            </a:endParaRPr>
          </a:p>
        </p:txBody>
      </p:sp>
    </p:spTree>
    <p:extLst>
      <p:ext uri="{BB962C8B-B14F-4D97-AF65-F5344CB8AC3E}">
        <p14:creationId xmlns:p14="http://schemas.microsoft.com/office/powerpoint/2010/main" xmlns="" val="13523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18</a:t>
            </a:fld>
            <a:endParaRPr lang="ko-KR" altLang="en-US"/>
          </a:p>
        </p:txBody>
      </p:sp>
    </p:spTree>
    <p:extLst>
      <p:ext uri="{BB962C8B-B14F-4D97-AF65-F5344CB8AC3E}">
        <p14:creationId xmlns:p14="http://schemas.microsoft.com/office/powerpoint/2010/main" xmlns="" val="42842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DBR21 : As recommend use hours, may be a better granualrity.  Weeks implies a work week of 40 hours minimum.  Willl you have that much time?</a:t>
            </a:r>
            <a:br>
              <a:rPr lang="en-US" altLang="ko-KR"/>
            </a:br>
            <a:r>
              <a:rPr lang="en-US" altLang="ko-KR"/>
              <a:t>DBR22 : Another area where minimum may be better for planning.  And it isn't 7 people?  Also, are all developers?</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19</a:t>
            </a:fld>
            <a:endParaRPr lang="ko-KR" altLang="en-US"/>
          </a:p>
        </p:txBody>
      </p:sp>
    </p:spTree>
    <p:extLst>
      <p:ext uri="{BB962C8B-B14F-4D97-AF65-F5344CB8AC3E}">
        <p14:creationId xmlns:p14="http://schemas.microsoft.com/office/powerpoint/2010/main" xmlns="" val="1281875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20</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21</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22</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23</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ltLang="ko-KR" dirty="0"/>
              <a:t>DBR4 :Any more assumptions?  Such as using commonly found sensors, actuators to reduce cost?  Using open source apps.  Would the browser be different for mobile devices and PC's : </a:t>
            </a:r>
          </a:p>
          <a:p>
            <a:pPr lvl="0">
              <a:defRPr lang="ko-KR" altLang="en-US"/>
            </a:pPr>
            <a:r>
              <a:rPr lang="en-US" altLang="ko-KR" dirty="0"/>
              <a:t>DBR5 : How about planning manager, risk manager, configuration manager, customer liaison?  If you sourced these roles from a framework then which one?</a:t>
            </a:r>
          </a:p>
          <a:p>
            <a:pPr lvl="0">
              <a:defRPr lang="ko-KR" altLang="en-US"/>
            </a:pPr>
            <a:r>
              <a:rPr lang="en-US" altLang="ko-KR" dirty="0"/>
              <a:t>DBR6 : Very broad.  Can you be more specific, consumer durable goods, or IT or government products?</a:t>
            </a:r>
            <a:endParaRPr lang="ko-KR" altLang="en-US" dirty="0"/>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2874713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24</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25</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26</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27</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DBR27 : are these set, or can they be config</a:t>
            </a:r>
          </a:p>
          <a:p>
            <a:pPr lvl="0">
              <a:defRPr lang="ko-KR" altLang="en-US"/>
            </a:pPr>
            <a:r>
              <a:rPr lang="en-US" altLang="ko-KR"/>
              <a:t>DBR28 : Just once or should this be repeated if now acknowledgment with in a certain amount of time.ured?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0145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DBR29 : Think about how you will specifically know when these are complete...what is your exit criteria from the increments.  Are these time boxed, i.e. you have limited the time to be used for each.</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30</a:t>
            </a:fld>
            <a:endParaRPr lang="ko-KR" altLang="en-US"/>
          </a:p>
        </p:txBody>
      </p:sp>
    </p:spTree>
    <p:extLst>
      <p:ext uri="{BB962C8B-B14F-4D97-AF65-F5344CB8AC3E}">
        <p14:creationId xmlns:p14="http://schemas.microsoft.com/office/powerpoint/2010/main" xmlns="" val="2593853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DBR30 : Also think about how to track all of this and how to determine when a task is complete.</a:t>
            </a:r>
          </a:p>
          <a:p>
            <a:pPr lvl="0">
              <a:defRPr lang="ko-KR" altLang="en-US"/>
            </a:pPr>
            <a:r>
              <a:rPr lang="en-US" altLang="ko-KR"/>
              <a:t>DBR31 : Also think trigger conditions that would cause you to stall the project.</a:t>
            </a:r>
            <a:r>
              <a:rPr lang="en-US" altLang="ko-KR">
                <a:sym typeface="Wingdings"/>
              </a:rPr>
              <a:t></a:t>
            </a:r>
            <a:r>
              <a:rPr lang="ko-KR" altLang="en-US">
                <a:sym typeface="Wingdings"/>
              </a:rPr>
              <a:t>뭔소리냐</a:t>
            </a:r>
            <a:r>
              <a:rPr lang="en-US" altLang="ko-KR">
                <a:sym typeface="Wingdings"/>
              </a:rPr>
              <a:t>? </a:t>
            </a:r>
            <a:r>
              <a:rPr lang="ko-KR" altLang="en-US">
                <a:sym typeface="Wingdings"/>
              </a:rPr>
              <a:t>물어보자</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31</a:t>
            </a:fld>
            <a:endParaRPr lang="ko-KR" altLang="en-US"/>
          </a:p>
        </p:txBody>
      </p:sp>
    </p:spTree>
    <p:extLst>
      <p:ext uri="{BB962C8B-B14F-4D97-AF65-F5344CB8AC3E}">
        <p14:creationId xmlns:p14="http://schemas.microsoft.com/office/powerpoint/2010/main" xmlns="" val="32884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DBR33 : Is this viable as you will have to use Arduino processor?</a:t>
            </a:r>
          </a:p>
          <a:p>
            <a:pPr lvl="0">
              <a:defRPr lang="ko-KR" altLang="en-US"/>
            </a:pPr>
            <a:r>
              <a:rPr lang="en-US" altLang="ko-KR" dirty="0"/>
              <a:t>DBR35 : And yes, please, please ask for clarification if you don't understand something here.</a:t>
            </a:r>
          </a:p>
          <a:p>
            <a:pPr lvl="0">
              <a:defRPr lang="ko-KR" altLang="en-US"/>
            </a:pPr>
            <a:r>
              <a:rPr lang="en-US" altLang="ko-KR" dirty="0"/>
              <a:t>DBR32 : What is also needed here is the consequence of the risk becoming a problem</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33</a:t>
            </a:fld>
            <a:endParaRPr lang="ko-KR" altLang="en-US"/>
          </a:p>
        </p:txBody>
      </p:sp>
    </p:spTree>
    <p:extLst>
      <p:ext uri="{BB962C8B-B14F-4D97-AF65-F5344CB8AC3E}">
        <p14:creationId xmlns:p14="http://schemas.microsoft.com/office/powerpoint/2010/main" xmlns="" val="55161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34</a:t>
            </a:fld>
            <a:endParaRPr lang="ko-KR" altLang="en-US"/>
          </a:p>
        </p:txBody>
      </p:sp>
    </p:spTree>
    <p:extLst>
      <p:ext uri="{BB962C8B-B14F-4D97-AF65-F5344CB8AC3E}">
        <p14:creationId xmlns:p14="http://schemas.microsoft.com/office/powerpoint/2010/main" xmlns="" val="415765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dirty="0"/>
              <a:t>DBR7 : May be better to consider hours here instead of 7 weeks.  Would that be a better measure of to use for determining what you can get done?</a:t>
            </a:r>
          </a:p>
          <a:p>
            <a:pPr lvl="0">
              <a:defRPr lang="ko-KR" altLang="en-US"/>
            </a:pPr>
            <a:r>
              <a:rPr lang="en-US" altLang="ko-KR" dirty="0"/>
              <a:t>           </a:t>
            </a:r>
            <a:r>
              <a:rPr lang="en-US" altLang="ko-KR" dirty="0">
                <a:sym typeface="Wingdings"/>
              </a:rPr>
              <a:t> working day 3hours, Weekend 8hours </a:t>
            </a:r>
          </a:p>
          <a:p>
            <a:pPr lvl="0">
              <a:defRPr lang="ko-KR" altLang="en-US"/>
            </a:pPr>
            <a:r>
              <a:rPr lang="en-US" altLang="ko-KR" dirty="0"/>
              <a:t>DBR8 : Such as?  Examples </a:t>
            </a:r>
          </a:p>
          <a:p>
            <a:pPr lvl="0">
              <a:defRPr lang="ko-KR" altLang="en-US"/>
            </a:pPr>
            <a:r>
              <a:rPr lang="en-US" altLang="ko-KR" dirty="0">
                <a:sym typeface="Wingdings"/>
              </a:rPr>
              <a:t>             </a:t>
            </a:r>
            <a:r>
              <a:rPr lang="ko-KR" altLang="en-US" dirty="0">
                <a:sym typeface="Wingdings"/>
              </a:rPr>
              <a:t>센서 </a:t>
            </a:r>
            <a:r>
              <a:rPr lang="en-US" altLang="ko-KR" dirty="0">
                <a:sym typeface="Wingdings"/>
              </a:rPr>
              <a:t>: </a:t>
            </a:r>
            <a:r>
              <a:rPr lang="ko-KR" altLang="en-US" dirty="0">
                <a:sym typeface="Wingdings"/>
              </a:rPr>
              <a:t>조도 센서</a:t>
            </a:r>
            <a:r>
              <a:rPr lang="en-US" altLang="ko-KR" dirty="0">
                <a:sym typeface="Wingdings"/>
              </a:rPr>
              <a:t>, </a:t>
            </a:r>
            <a:r>
              <a:rPr lang="ko-KR" altLang="en-US" dirty="0">
                <a:sym typeface="Wingdings"/>
              </a:rPr>
              <a:t>거리센서</a:t>
            </a:r>
            <a:r>
              <a:rPr lang="en-US" altLang="ko-KR" dirty="0">
                <a:sym typeface="Wingdings"/>
              </a:rPr>
              <a:t>, </a:t>
            </a:r>
            <a:r>
              <a:rPr lang="ko-KR" altLang="en-US" dirty="0">
                <a:sym typeface="Wingdings"/>
              </a:rPr>
              <a:t>컬러 스펙트럼 센서 </a:t>
            </a:r>
            <a:r>
              <a:rPr lang="en-US" altLang="ko-KR" dirty="0">
                <a:sym typeface="Wingdings"/>
              </a:rPr>
              <a:t>, </a:t>
            </a:r>
            <a:r>
              <a:rPr lang="ko-KR" altLang="en-US" dirty="0">
                <a:sym typeface="Wingdings"/>
              </a:rPr>
              <a:t>카메라 </a:t>
            </a:r>
          </a:p>
          <a:p>
            <a:pPr lvl="0">
              <a:defRPr lang="ko-KR" altLang="en-US"/>
            </a:pPr>
            <a:r>
              <a:rPr lang="en-US" altLang="ko-KR" dirty="0">
                <a:sym typeface="Wingdings"/>
              </a:rPr>
              <a:t>             actuator : </a:t>
            </a:r>
            <a:r>
              <a:rPr lang="ko-KR" altLang="en-US" dirty="0">
                <a:sym typeface="Wingdings"/>
              </a:rPr>
              <a:t>온도 조절기 </a:t>
            </a:r>
            <a:r>
              <a:rPr lang="en-US" altLang="ko-KR" dirty="0">
                <a:sym typeface="Wingdings"/>
              </a:rPr>
              <a:t>, </a:t>
            </a:r>
            <a:r>
              <a:rPr lang="ko-KR" altLang="en-US" dirty="0">
                <a:sym typeface="Wingdings"/>
              </a:rPr>
              <a:t>조도 조절기 </a:t>
            </a:r>
            <a:r>
              <a:rPr lang="en-US" altLang="ko-KR" dirty="0">
                <a:sym typeface="Wingdings"/>
              </a:rPr>
              <a:t>, ????</a:t>
            </a:r>
          </a:p>
          <a:p>
            <a:pPr lvl="0">
              <a:defRPr lang="ko-KR" altLang="en-US"/>
            </a:pPr>
            <a:r>
              <a:rPr lang="en-US" altLang="ko-KR" dirty="0"/>
              <a:t>DBR9 : this is good to consider technical risks early.</a:t>
            </a:r>
            <a:r>
              <a:rPr lang="en-US" altLang="ko-KR" dirty="0">
                <a:sym typeface="Wingdings"/>
              </a:rPr>
              <a:t> </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401499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lvl="0">
              <a:defRPr lang="ko-KR" altLang="en-US"/>
            </a:pPr>
            <a:r>
              <a:rPr lang="en-US" altLang="ko-KR"/>
              <a:t>DBR10 : How about project consultant, or mentor too?</a:t>
            </a:r>
          </a:p>
          <a:p>
            <a:pPr lvl="0">
              <a:defRPr lang="ko-KR" altLang="en-US"/>
            </a:pPr>
            <a:r>
              <a:rPr lang="en-US" altLang="ko-KR"/>
              <a:t>DBR 11 : Good, but usually in the US we spell out the acronym first and then in parens give the acronym.  As is this is OK</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3059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lstStyle/>
          <a:p>
            <a:pPr marL="0" indent="0" algn="l" defTabSz="900000" eaLnBrk="1" latinLnBrk="1" hangingPunct="1">
              <a:lnSpc>
                <a:spcPct val="100000"/>
              </a:lnSpc>
              <a:spcBef>
                <a:spcPts val="0"/>
              </a:spcBef>
              <a:spcAft>
                <a:spcPts val="0"/>
              </a:spcAft>
              <a:buClrTx/>
              <a:buNone/>
              <a:defRPr lang="ko-KR"/>
            </a:pPr>
            <a:r>
              <a:rPr lang="en-US" altLang="ko-KR"/>
              <a:t>DBR12 : Will the service provider be the same person as the developer?</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xmlns="" val="267415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dirty="0"/>
              <a:t>DBR13 : You will need to further define this.  What is a "secure service" and how secure does it need to be.</a:t>
            </a:r>
          </a:p>
          <a:p>
            <a:pPr lvl="0">
              <a:defRPr lang="ko-KR" altLang="en-US"/>
            </a:pPr>
            <a:r>
              <a:rPr lang="en-US" dirty="0"/>
              <a:t>DBR14 : Good, but you probably will need to put in a minimum amount that the customer desires...or does this imply that the storage time should be configurable by the user.</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xmlns="" val="202885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DBR17 : Interesting that the user could also be the installer.  Is there some minimum amount of expertise required?</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297941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jpe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smtClean="0"/>
              <a:t>/50</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972328149"/>
              </p:ext>
            </p:extLst>
          </p:nvPr>
        </p:nvGraphicFramePr>
        <p:xfrm>
          <a:off x="468312" y="908720"/>
          <a:ext cx="8208144" cy="5472606"/>
        </p:xfrm>
        <a:graphic>
          <a:graphicData uri="http://schemas.openxmlformats.org/drawingml/2006/table">
            <a:tbl>
              <a:tblPr firstRow="1" bandRow="1">
                <a:tableStyleId>{5C22544A-7EE6-4342-B048-85BDC9FD1C3A}</a:tableStyleId>
              </a:tblPr>
              <a:tblGrid>
                <a:gridCol w="719312"/>
                <a:gridCol w="7488832"/>
              </a:tblGrid>
              <a:tr h="577853">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713818">
                <a:tc>
                  <a:txBody>
                    <a:bodyPr/>
                    <a:lstStyle/>
                    <a:p>
                      <a:pPr latinLnBrk="1"/>
                      <a:r>
                        <a:rPr lang="en-US" altLang="ko-KR" sz="1200" dirty="0" smtClean="0"/>
                        <a:t>FR-01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The system provides a secure service (e.g. </a:t>
                      </a:r>
                      <a:r>
                        <a:rPr lang="en-US" altLang="ko-KR" sz="1200" baseline="0" dirty="0" smtClean="0"/>
                        <a:t>authentication, authorization, accounting) </a:t>
                      </a:r>
                      <a:r>
                        <a:rPr lang="en-US" altLang="ko-KR" sz="1200" dirty="0" smtClean="0"/>
                        <a:t>that allows users to query the home to find out how many nodes are installed and what sensors/actuators are installed on each node.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FR-02</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provides a secure service that allows users to determine the temperature/humidity, turn on and off lights, open and close the door, turn on the alarm, and determine if anyone is home.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3818">
                <a:tc>
                  <a:txBody>
                    <a:bodyPr/>
                    <a:lstStyle/>
                    <a:p>
                      <a:pPr latinLnBrk="1"/>
                      <a:r>
                        <a:rPr lang="en-US" altLang="ko-KR" sz="1200" dirty="0" smtClean="0"/>
                        <a:t>FR-03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store sensor values and log all user commands for some period of time (e g. a configurable sliding window of data with 72 hours as the default value, minimum 8 hours) and allow user applications to review their sensor and command history in a secure and private way.</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FR-04</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not allow unauthorized persons to access the home sensors/actuators, or access any data generated by them, or any data stored in the system.</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92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FR-05</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unauthorized persons to register a sensor that they do not own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t>FR-06</a:t>
                      </a:r>
                      <a:endParaRPr lang="ko-KR" alt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send an emergency message when the door is manually opened while alarmed or the house is suddenly occupied while alarmed.</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9870">
                <a:tc>
                  <a:txBody>
                    <a:bodyPr/>
                    <a:lstStyle/>
                    <a:p>
                      <a:pPr latinLnBrk="1"/>
                      <a:r>
                        <a:rPr lang="en-US" altLang="ko-KR" sz="1200" dirty="0" smtClean="0"/>
                        <a:t>FR-07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dirty="0" smtClean="0"/>
                        <a:t>The system should not allow automatic door opening while the house is alarmed. The alarm must be disabled prior to opening the door.</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21715">
                <a:tc>
                  <a:txBody>
                    <a:bodyPr/>
                    <a:lstStyle/>
                    <a:p>
                      <a:pPr latinLnBrk="1"/>
                      <a:r>
                        <a:rPr lang="en-US" altLang="ko-KR" sz="1200" dirty="0" smtClean="0"/>
                        <a:t>FR-08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kern="1200" dirty="0" smtClean="0">
                          <a:solidFill>
                            <a:schemeClr val="dk1"/>
                          </a:solidFill>
                          <a:latin typeface="+mn-lt"/>
                          <a:ea typeface="+mn-ea"/>
                          <a:cs typeface="+mn-cs"/>
                        </a:rPr>
                        <a:t>The system should send a message to the user to inform them when the house is vacant and not alarmed. It should ask them if they want to alarm the home. If they do not respond within 5 minutes (configurable, 5 minutes is the default value - feel free to shorten this to a few seconds for test and demonstration purposes) the house will lock itself. If a door is open, it will automatically close the door before alarming the house.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12</a:t>
            </a:fld>
            <a:r>
              <a:rPr lang="en-US" altLang="ko-KR" smtClean="0"/>
              <a:t>/50</a:t>
            </a:r>
            <a:endParaRPr lang="ko-KR" altLang="en-US" dirty="0"/>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smtClean="0"/>
              <a:t>3.2 Use case text</a:t>
            </a:r>
            <a:endParaRPr lang="ko-KR" altLang="en-US" dirty="0"/>
          </a:p>
        </p:txBody>
      </p:sp>
      <p:sp>
        <p:nvSpPr>
          <p:cNvPr id="5" name="텍스트 개체 틀 4"/>
          <p:cNvSpPr>
            <a:spLocks noGrp="1"/>
          </p:cNvSpPr>
          <p:nvPr>
            <p:ph type="body" sz="quarter" idx="10"/>
          </p:nvPr>
        </p:nvSpPr>
        <p:spPr>
          <a:xfrm>
            <a:off x="309440" y="760512"/>
            <a:ext cx="8511032" cy="3820616"/>
          </a:xfrm>
        </p:spPr>
        <p:txBody>
          <a:bodyPr>
            <a:noAutofit/>
          </a:bodyPr>
          <a:lstStyle/>
          <a:p>
            <a:pPr marL="0" indent="0"/>
            <a:r>
              <a:rPr lang="en-US" altLang="ko-KR" sz="1800" dirty="0" smtClean="0"/>
              <a:t> Do-It-Yourself(DIY) User buys </a:t>
            </a:r>
            <a:r>
              <a:rPr lang="en-US" altLang="ko-KR" sz="1800" dirty="0" err="1" smtClean="0"/>
              <a:t>IoT</a:t>
            </a:r>
            <a:r>
              <a:rPr lang="en-US" altLang="ko-KR" sz="1800" dirty="0" smtClean="0"/>
              <a:t> System and </a:t>
            </a:r>
            <a:r>
              <a:rPr lang="en-US" altLang="ko-KR" sz="1800" dirty="0" err="1" smtClean="0"/>
              <a:t>IoT</a:t>
            </a:r>
            <a:r>
              <a:rPr lang="en-US" altLang="ko-KR" sz="1800" dirty="0" smtClean="0"/>
              <a:t> products at Home Depot.</a:t>
            </a:r>
          </a:p>
          <a:p>
            <a:pPr marL="0" indent="0"/>
            <a:r>
              <a:rPr lang="en-US" altLang="ko-KR" sz="1800" dirty="0" smtClean="0"/>
              <a:t>The user installs sensors and actuators at the proper place </a:t>
            </a:r>
            <a:r>
              <a:rPr lang="en-US" altLang="ko-KR" sz="1800" dirty="0"/>
              <a:t>such like door, room, </a:t>
            </a:r>
            <a:r>
              <a:rPr lang="en-US" altLang="ko-KR" sz="1800" dirty="0" smtClean="0"/>
              <a:t>terrace and so on. </a:t>
            </a:r>
            <a:r>
              <a:rPr lang="en-US" altLang="ko-KR" sz="1800" dirty="0"/>
              <a:t>A</a:t>
            </a:r>
            <a:r>
              <a:rPr lang="en-US" altLang="ko-KR" sz="1800" dirty="0" smtClean="0"/>
              <a:t>lthough the user doesn’t have any experience installing such devices, the user can install following user-manual.</a:t>
            </a:r>
          </a:p>
          <a:p>
            <a:pPr marL="0" indent="0"/>
            <a:r>
              <a:rPr lang="en-US" altLang="ko-KR" sz="1800" dirty="0" smtClean="0"/>
              <a:t> And user installs </a:t>
            </a:r>
            <a:r>
              <a:rPr lang="en-US" altLang="ko-KR" sz="1800" dirty="0" err="1" smtClean="0"/>
              <a:t>IoT</a:t>
            </a:r>
            <a:r>
              <a:rPr lang="en-US" altLang="ko-KR" sz="1800" dirty="0" smtClean="0"/>
              <a:t> software in own PC. And then user connects SA Node to Internet router and registers the node in </a:t>
            </a:r>
            <a:r>
              <a:rPr lang="en-US" altLang="ko-KR" sz="1800" dirty="0" err="1" smtClean="0"/>
              <a:t>IoT</a:t>
            </a:r>
            <a:r>
              <a:rPr lang="en-US" altLang="ko-KR" sz="1800" dirty="0" smtClean="0"/>
              <a:t> Software after log-in.</a:t>
            </a:r>
          </a:p>
          <a:p>
            <a:pPr marL="0" indent="0"/>
            <a:r>
              <a:rPr lang="en-US" altLang="ko-KR" sz="1800" dirty="0" smtClean="0"/>
              <a:t>After the registration, user checks sensors and actuators if they works or not.</a:t>
            </a:r>
          </a:p>
          <a:p>
            <a:pPr marL="0" indent="0"/>
            <a:r>
              <a:rPr lang="en-US" altLang="ko-KR" sz="1800" dirty="0" smtClean="0"/>
              <a:t>In addition, user makes a custom rule and puts it into </a:t>
            </a:r>
            <a:r>
              <a:rPr lang="en-US" altLang="ko-KR" sz="1800" dirty="0" err="1" smtClean="0"/>
              <a:t>IoT</a:t>
            </a:r>
            <a:r>
              <a:rPr lang="en-US" altLang="ko-KR" sz="1800" dirty="0" smtClean="0"/>
              <a:t> system.</a:t>
            </a:r>
          </a:p>
          <a:p>
            <a:pPr marL="0" indent="0"/>
            <a:r>
              <a:rPr lang="en-US" altLang="ko-KR" sz="1800" dirty="0" smtClean="0"/>
              <a:t>After all, user reviews sensors and command history.</a:t>
            </a:r>
          </a:p>
        </p:txBody>
      </p:sp>
      <p:sp>
        <p:nvSpPr>
          <p:cNvPr id="2" name="슬라이드 번호 개체 틀 1"/>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spTree>
    <p:extLst>
      <p:ext uri="{BB962C8B-B14F-4D97-AF65-F5344CB8AC3E}">
        <p14:creationId xmlns:p14="http://schemas.microsoft.com/office/powerpoint/2010/main" xmlns="" val="36826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 </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xmlns="" val="1449316122"/>
              </p:ext>
            </p:extLst>
          </p:nvPr>
        </p:nvGraphicFramePr>
        <p:xfrm>
          <a:off x="468312" y="828963"/>
          <a:ext cx="8207376" cy="490728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Query</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nodes and sensor/actuators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UC-01</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query</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nodes and sensors/actuators on each node information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altLang="ko-KR" sz="12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IoTMS</a:t>
                      </a:r>
                      <a:r>
                        <a:rPr lang="en-US" altLang="ko-KR" sz="1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ko-KR" altLang="en-US" sz="1200" b="1"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registered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logs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User queries nodes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number of nodes to User.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  B. User selects a</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node which</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wants to know detailed information.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 .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sensors/actuators information in the node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 repeat B-C until user ends detailed query</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3-2. User queries whole nodes information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makes list of nodes and sensor/actuators within node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B.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returns list to User.</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User logs out from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querying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marL="0" indent="0" latinLnBrk="1">
                        <a:buNone/>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1. It is possible to query malfunction nodes and sensors/actuators each node.</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xmlns="" val="4267757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xmlns="" val="3046106830"/>
              </p:ext>
            </p:extLst>
          </p:nvPr>
        </p:nvGraphicFramePr>
        <p:xfrm>
          <a:off x="468314" y="836712"/>
          <a:ext cx="8207374" cy="3992880"/>
        </p:xfrm>
        <a:graphic>
          <a:graphicData uri="http://schemas.openxmlformats.org/drawingml/2006/table">
            <a:tbl>
              <a:tblPr firstRow="1" bandRow="1">
                <a:tableStyleId>{5C22544A-7EE6-4342-B048-85BDC9FD1C3A}</a:tableStyleId>
              </a:tblPr>
              <a:tblGrid>
                <a:gridCol w="5831878"/>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Add new rule</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the </a:t>
                      </a:r>
                      <a:r>
                        <a:rPr lang="en-US" altLang="ko-KR"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system </a:t>
                      </a:r>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reacts</a:t>
                      </a:r>
                      <a:r>
                        <a:rPr lang="en-US" altLang="ko-KR"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by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conditions previously defined</a:t>
                      </a:r>
                    </a:p>
                    <a:p>
                      <a:pPr latinLnBrk="1"/>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User has logged </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p>
                    <a:p>
                      <a:r>
                        <a:rPr lang="en-US" altLang="ko-KR" sz="1200" b="0" i="0" kern="1200" dirty="0" err="1" smtClean="0">
                          <a:solidFill>
                            <a:schemeClr val="dk1"/>
                          </a:solidFill>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 manages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the list of predefined rule sets.</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adds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 new rule with conditions and actions to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Check whether the condition</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is unique and no collision with registered conditions.</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3. If no issue on the condition,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accepts and applies the rule to predefined rule set.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displays added rule set to User. </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It is completed that new rule is inserted</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into </a:t>
                      </a:r>
                      <a:r>
                        <a:rPr lang="en-US" altLang="ko-KR" sz="1200" dirty="0" smtClean="0">
                          <a:latin typeface="Tahoma" panose="020B0604030504040204" pitchFamily="34" charset="0"/>
                          <a:ea typeface="Tahoma" panose="020B0604030504040204" pitchFamily="34" charset="0"/>
                          <a:cs typeface="Tahoma" panose="020B0604030504040204" pitchFamily="34" charset="0"/>
                        </a:rPr>
                        <a:t>predefined rules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#3-1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the given condition is already existing or collision with other rules,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invokes error message with the reason.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15</a:t>
            </a:fld>
            <a:r>
              <a:rPr lang="en-US" altLang="ko-KR" smtClean="0"/>
              <a:t>/50</a:t>
            </a:r>
            <a:endParaRPr lang="ko-KR" altLang="en-US" dirty="0"/>
          </a:p>
        </p:txBody>
      </p:sp>
    </p:spTree>
    <p:extLst>
      <p:ext uri="{BB962C8B-B14F-4D97-AF65-F5344CB8AC3E}">
        <p14:creationId xmlns:p14="http://schemas.microsoft.com/office/powerpoint/2010/main" xmlns="" val="126056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xmlns="" val="2186984276"/>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Review histories</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of sensors/actuators state and user commands</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UC-03</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This use case describes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t>
                      </a:r>
                      <a:r>
                        <a:rPr lang="en-US" altLang="ko-KR" sz="1200" dirty="0" smtClean="0">
                          <a:latin typeface="Tahoma" panose="020B0604030504040204" pitchFamily="34" charset="0"/>
                          <a:ea typeface="Tahoma" panose="020B0604030504040204" pitchFamily="34" charset="0"/>
                          <a:cs typeface="Tahoma" panose="020B0604030504040204" pitchFamily="34" charset="0"/>
                        </a:rPr>
                        <a:t>how to review</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user’s sensor and command history by user in a secure way</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p>
                    <a:p>
                      <a:pPr latinLnBrk="1"/>
                      <a:r>
                        <a:rPr lang="en-US" altLang="ko-KR" sz="120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registered in</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using register menu</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 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allows user to access System</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requests sensors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or commands history to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endParaRPr lang="en-US" altLang="ko-KR" sz="1200" baseline="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4.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checks that user has permission</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asks period of history what user want to review to user</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6. User sends period what user want to review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makes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list of history what user want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list of sensors and commands history to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 Reviewing history is completed</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#5-1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5.1. If</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User cannot login because of incorrect ID/password, </a:t>
                      </a:r>
                      <a:r>
                        <a:rPr lang="en-US" altLang="ko-KR" sz="120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dirty="0" smtClean="0">
                          <a:latin typeface="Tahoma" panose="020B0604030504040204" pitchFamily="34" charset="0"/>
                          <a:ea typeface="Tahoma" panose="020B0604030504040204" pitchFamily="34" charset="0"/>
                          <a:cs typeface="Tahoma" panose="020B0604030504040204" pitchFamily="34" charset="0"/>
                        </a:rPr>
                        <a:t> </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displays “Find Password” or “Find User-ID” for User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xmlns="" val="3875668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xmlns="" val="3405136261"/>
              </p:ext>
            </p:extLst>
          </p:nvPr>
        </p:nvGraphicFramePr>
        <p:xfrm>
          <a:off x="468312" y="836712"/>
          <a:ext cx="8207376" cy="472440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Test</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control/monitor</a:t>
                      </a:r>
                      <a:endParaRPr lang="ko-KR" altLang="en-US" sz="1400" dirty="0">
                        <a:solidFill>
                          <a:schemeClr val="tx1"/>
                        </a:solidFill>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UC-04</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This use case describes how to test control/monitor sensors/actuators after log-in</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Secure</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service</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User has already logged</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Management System(</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a:t>
                      </a:r>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r>
                        <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altLang="ko-KR" sz="1200" dirty="0" smtClean="0">
                          <a:latin typeface="Tahoma" panose="020B0604030504040204" pitchFamily="34" charset="0"/>
                          <a:ea typeface="Tahoma" panose="020B0604030504040204" pitchFamily="34" charset="0"/>
                          <a:cs typeface="Tahoma" panose="020B0604030504040204" pitchFamily="34" charset="0"/>
                        </a:rPr>
                        <a:t>User tries to log</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 </a:t>
                      </a:r>
                      <a:r>
                        <a:rPr lang="en-US" altLang="ko-KR" sz="1200" baseline="0" dirty="0" err="1" smtClean="0">
                          <a:latin typeface="Tahoma" panose="020B0604030504040204" pitchFamily="34" charset="0"/>
                          <a:ea typeface="Tahoma" panose="020B0604030504040204" pitchFamily="34" charset="0"/>
                          <a:cs typeface="Tahoma" panose="020B0604030504040204" pitchFamily="34" charset="0"/>
                        </a:rPr>
                        <a:t>IoTMS</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using by user’s ID and Password</a:t>
                      </a:r>
                      <a:endParaRPr lang="en-US" altLang="ko-KR" sz="1200" b="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2.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monitors the temperature/humidity.</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3. User turns on indoor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light</a:t>
                      </a:r>
                      <a:r>
                        <a:rPr lang="en-US" altLang="ko-KR" sz="1200" dirty="0" smtClean="0">
                          <a:latin typeface="Tahoma" panose="020B0604030504040204" pitchFamily="34" charset="0"/>
                          <a:ea typeface="Tahoma" panose="020B0604030504040204" pitchFamily="34" charset="0"/>
                          <a:cs typeface="Tahoma" panose="020B0604030504040204" pitchFamily="34" charset="0"/>
                        </a:rPr>
                        <a:t>.</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4.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turns on outdoor light.</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5. User turns off indoor light.</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6. User turns off outdoor light.</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7.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controls door close.</a:t>
                      </a:r>
                      <a:br>
                        <a:rPr lang="en-US" altLang="ko-KR" sz="1200" baseline="0" dirty="0" smtClean="0">
                          <a:latin typeface="Tahoma" panose="020B0604030504040204" pitchFamily="34" charset="0"/>
                          <a:ea typeface="Tahoma" panose="020B0604030504040204" pitchFamily="34" charset="0"/>
                          <a:cs typeface="Tahoma" panose="020B0604030504040204" pitchFamily="34" charset="0"/>
                        </a:rPr>
                      </a:b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8. User controls door open.</a:t>
                      </a:r>
                    </a:p>
                    <a:p>
                      <a:pPr latinLnBrk="1"/>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9. User monitors door sensors.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10. User</a:t>
                      </a:r>
                      <a:r>
                        <a:rPr lang="en-US" altLang="ko-KR" sz="1200" dirty="0" smtClean="0">
                          <a:latin typeface="Tahoma" panose="020B0604030504040204" pitchFamily="34" charset="0"/>
                          <a:cs typeface="Tahoma" panose="020B0604030504040204" pitchFamily="34" charset="0"/>
                        </a:rPr>
                        <a:t> monitors presence/proximity sensor.</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User</a:t>
                      </a:r>
                      <a:r>
                        <a:rPr lang="en-US" altLang="ko-KR" sz="1200" dirty="0" smtClean="0">
                          <a:latin typeface="Tahoma" panose="020B0604030504040204" pitchFamily="34" charset="0"/>
                          <a:cs typeface="Tahoma" panose="020B0604030504040204" pitchFamily="34" charset="0"/>
                        </a:rPr>
                        <a:t> logs out to</a:t>
                      </a:r>
                      <a:r>
                        <a:rPr lang="en-US" altLang="ko-KR" sz="1200" baseline="0" dirty="0" smtClean="0">
                          <a:latin typeface="Tahoma" panose="020B0604030504040204" pitchFamily="34" charset="0"/>
                          <a:cs typeface="Tahoma" panose="020B0604030504040204" pitchFamily="34" charset="0"/>
                        </a:rPr>
                        <a:t> finish access the server.</a:t>
                      </a:r>
                      <a:endParaRPr lang="ko-KR" altLang="en-US" sz="1200" dirty="0">
                        <a:latin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 #1-1</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1.1</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If user inputs wrong ID or password, system informs log-in fail.</a:t>
                      </a:r>
                      <a:endParaRPr lang="en-US" altLang="ko-KR" sz="1200" dirty="0" smtClean="0">
                        <a:latin typeface="Tahoma" panose="020B0604030504040204" pitchFamily="34" charset="0"/>
                        <a:ea typeface="Tahoma" panose="020B0604030504040204" pitchFamily="34" charset="0"/>
                        <a:cs typeface="Tahoma" panose="020B0604030504040204" pitchFamily="34" charset="0"/>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xmlns="" val="663555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3.2  Example of Use Case Scenario</a:t>
            </a:r>
            <a:endParaRPr lang="ko-KR" altLang="en-US" dirty="0"/>
          </a:p>
        </p:txBody>
      </p:sp>
      <p:graphicFrame>
        <p:nvGraphicFramePr>
          <p:cNvPr id="5" name="내용 개체 틀 4"/>
          <p:cNvGraphicFramePr>
            <a:graphicFrameLocks/>
          </p:cNvGraphicFramePr>
          <p:nvPr>
            <p:extLst>
              <p:ext uri="{D42A27DB-BD31-4B8C-83A1-F6EECF244321}">
                <p14:modId xmlns:p14="http://schemas.microsoft.com/office/powerpoint/2010/main" xmlns="" val="8721004"/>
              </p:ext>
            </p:extLst>
          </p:nvPr>
        </p:nvGraphicFramePr>
        <p:xfrm>
          <a:off x="468312" y="836712"/>
          <a:ext cx="8207376" cy="4175760"/>
        </p:xfrm>
        <a:graphic>
          <a:graphicData uri="http://schemas.openxmlformats.org/drawingml/2006/table">
            <a:tbl>
              <a:tblPr firstRow="1" bandRow="1">
                <a:tableStyleId>{5C22544A-7EE6-4342-B048-85BDC9FD1C3A}</a:tableStyleId>
              </a:tblPr>
              <a:tblGrid>
                <a:gridCol w="5831880"/>
                <a:gridCol w="2375496"/>
              </a:tblGrid>
              <a:tr h="335280">
                <a:tc>
                  <a:txBody>
                    <a:bodyPr/>
                    <a:lstStyle/>
                    <a:p>
                      <a:pPr latinLnBrk="1"/>
                      <a:r>
                        <a:rPr lang="en-US" altLang="ko-KR"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Title :</a:t>
                      </a:r>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Register</a:t>
                      </a:r>
                      <a:r>
                        <a:rPr lang="en-US" altLang="ko-KR" sz="14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node</a:t>
                      </a:r>
                      <a:endParaRPr lang="ko-KR" altLang="en-US" sz="1400" dirty="0">
                        <a:solidFill>
                          <a:schemeClr val="tx1"/>
                        </a:solidFill>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Case ID : UC-05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General use case description: </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register node.</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Entities involved:</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Installer,</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User(Customer), Server, Node </a:t>
                      </a:r>
                      <a:endParaRPr lang="en-US" altLang="ko-KR" sz="1200" b="0"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r>
                        <a:rPr lang="en-US" altLang="ko-KR" sz="1200" b="1"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Preconditions</a:t>
                      </a:r>
                    </a:p>
                    <a:p>
                      <a:r>
                        <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rPr>
                        <a:t>Server</a:t>
                      </a:r>
                      <a:r>
                        <a:rPr lang="en-US" altLang="ko-KR" sz="1200" b="0" i="0"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and node have same serial key.</a:t>
                      </a:r>
                      <a:endParaRPr lang="en-US" altLang="ko-KR" sz="1200" b="0" i="0" kern="1200"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flow of events:</a:t>
                      </a:r>
                    </a:p>
                    <a:p>
                      <a:pPr latinLnBrk="1">
                        <a:buAutoNum type="arabicPeriod"/>
                      </a:pPr>
                      <a:r>
                        <a:rPr lang="en-US" altLang="ko-KR" sz="1200" dirty="0" smtClean="0">
                          <a:latin typeface="Tahoma" panose="020B0604030504040204" pitchFamily="34" charset="0"/>
                          <a:ea typeface="Tahoma" panose="020B0604030504040204" pitchFamily="34" charset="0"/>
                          <a:cs typeface="Tahoma" panose="020B0604030504040204" pitchFamily="34" charset="0"/>
                        </a:rPr>
                        <a:t> Installer or user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request register node to server.</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search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display node that can be registered.</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Installer or user select node.</a:t>
                      </a:r>
                    </a:p>
                    <a:p>
                      <a:pPr latinLnBrk="1">
                        <a:buAutoNum type="arabicPeriod"/>
                      </a:pP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Server register the selected 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Primary use case post-conditions:</a:t>
                      </a:r>
                    </a:p>
                    <a:p>
                      <a:pPr latinLnBrk="1"/>
                      <a:r>
                        <a:rPr lang="en-US" altLang="ko-KR" sz="1200" dirty="0" smtClean="0">
                          <a:latin typeface="Tahoma" panose="020B0604030504040204" pitchFamily="34" charset="0"/>
                          <a:ea typeface="Tahoma" panose="020B0604030504040204" pitchFamily="34" charset="0"/>
                          <a:cs typeface="Tahoma" panose="020B0604030504040204" pitchFamily="34" charset="0"/>
                        </a:rPr>
                        <a:t>Server</a:t>
                      </a:r>
                      <a:r>
                        <a:rPr lang="en-US" altLang="ko-KR" sz="1200" baseline="0" dirty="0" smtClean="0">
                          <a:latin typeface="Tahoma" panose="020B0604030504040204" pitchFamily="34" charset="0"/>
                          <a:ea typeface="Tahoma" panose="020B0604030504040204" pitchFamily="34" charset="0"/>
                          <a:cs typeface="Tahoma" panose="020B0604030504040204" pitchFamily="34" charset="0"/>
                        </a:rPr>
                        <a:t> and node can communicate with each other.</a:t>
                      </a:r>
                      <a:endParaRPr lang="ko-KR" altLang="en-US" sz="1200" dirty="0">
                        <a:latin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r h="370840">
                <a:tc gridSpan="2">
                  <a:txBody>
                    <a:bodyPr/>
                    <a:lstStyle/>
                    <a:p>
                      <a:pPr latinLnBrk="1"/>
                      <a:r>
                        <a:rPr lang="en-US" altLang="ko-KR" sz="1200" b="1" dirty="0" smtClean="0">
                          <a:latin typeface="Tahoma" panose="020B0604030504040204" pitchFamily="34" charset="0"/>
                          <a:ea typeface="Tahoma" panose="020B0604030504040204" pitchFamily="34" charset="0"/>
                          <a:cs typeface="Tahoma" panose="020B0604030504040204" pitchFamily="34" charset="0"/>
                        </a:rPr>
                        <a:t>Alternate use case</a:t>
                      </a:r>
                    </a:p>
                    <a:p>
                      <a:pPr latinLnBrk="1"/>
                      <a:r>
                        <a:rPr lang="en-US" altLang="ko-KR" sz="1200" b="0" dirty="0" smtClean="0">
                          <a:latin typeface="Tahoma" panose="020B0604030504040204" pitchFamily="34" charset="0"/>
                          <a:ea typeface="Tahoma" panose="020B0604030504040204" pitchFamily="34" charset="0"/>
                          <a:cs typeface="Tahoma" panose="020B0604030504040204" pitchFamily="34" charset="0"/>
                        </a:rPr>
                        <a:t>3.1</a:t>
                      </a:r>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 if there is no node, display nothing.</a:t>
                      </a:r>
                    </a:p>
                    <a:p>
                      <a:pPr latinLnBrk="1"/>
                      <a:r>
                        <a:rPr lang="en-US" altLang="ko-KR" sz="1200" b="0" baseline="0" dirty="0" smtClean="0">
                          <a:latin typeface="Tahoma" panose="020B0604030504040204" pitchFamily="34" charset="0"/>
                          <a:ea typeface="Tahoma" panose="020B0604030504040204" pitchFamily="34" charset="0"/>
                          <a:cs typeface="Tahoma" panose="020B0604030504040204" pitchFamily="34" charset="0"/>
                        </a:rPr>
                        <a:t>3.2 if there is registered node, indicates that registered nodes</a:t>
                      </a:r>
                    </a:p>
                    <a:p>
                      <a:pPr latinLnBrk="1"/>
                      <a:endParaRPr lang="en-US" altLang="ko-KR" sz="1200" b="1" dirty="0" smtClean="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a:p>
                  </a:txBody>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18</a:t>
            </a:fld>
            <a:r>
              <a:rPr lang="en-US" altLang="ko-KR" smtClean="0"/>
              <a:t>/50</a:t>
            </a:r>
            <a:endParaRPr lang="ko-KR" altLang="en-US" dirty="0"/>
          </a:p>
        </p:txBody>
      </p:sp>
    </p:spTree>
    <p:extLst>
      <p:ext uri="{BB962C8B-B14F-4D97-AF65-F5344CB8AC3E}">
        <p14:creationId xmlns:p14="http://schemas.microsoft.com/office/powerpoint/2010/main" xmlns="" val="422649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3.3 Constraints</a:t>
            </a:r>
            <a:endParaRPr lang="ko-KR" altLang="en-US" dirty="0"/>
          </a:p>
        </p:txBody>
      </p:sp>
      <p:sp>
        <p:nvSpPr>
          <p:cNvPr id="3" name="내용 개체 틀 2"/>
          <p:cNvSpPr>
            <a:spLocks noGrp="1"/>
          </p:cNvSpPr>
          <p:nvPr>
            <p:ph idx="1"/>
          </p:nvPr>
        </p:nvSpPr>
        <p:spPr/>
        <p:txBody>
          <a:bodyPr/>
          <a:lstStyle/>
          <a:p>
            <a:pPr>
              <a:buNone/>
            </a:pPr>
            <a:r>
              <a:rPr lang="en-US" altLang="ko-KR"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xmlns="" val="2022050081"/>
              </p:ext>
            </p:extLst>
          </p:nvPr>
        </p:nvGraphicFramePr>
        <p:xfrm>
          <a:off x="467544" y="1227112"/>
          <a:ext cx="8208912" cy="1857540"/>
        </p:xfrm>
        <a:graphic>
          <a:graphicData uri="http://schemas.openxmlformats.org/drawingml/2006/table">
            <a:tbl>
              <a:tblPr/>
              <a:tblGrid>
                <a:gridCol w="1209735"/>
                <a:gridCol w="6999177"/>
              </a:tblGrid>
              <a:tr h="3093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913947">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Schedule Limitation: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7 weeks(include a plan-time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498 man-hours (48+450)</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:48 man-hours (8 hours X 6 people) in Korea</a:t>
                      </a: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:450 man-hours(3 hours X 6 people X 5 days X 5 weeks) in CMU</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Human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Resources: 6 people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93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User </a:t>
                      </a:r>
                      <a:r>
                        <a:rPr lang="en-US" altLang="ko-KR"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can’t buy SA nodes and sensors/actuators separately.</a:t>
                      </a:r>
                      <a:endParaRPr lang="ko-KR" altLang="en-US" sz="1400" b="0" dirty="0" smtClean="0">
                        <a:solidFill>
                          <a:srgbClr val="333333"/>
                        </a:solidFill>
                        <a:effectLst/>
                        <a:latin typeface="Tahoma" panose="020B0604030504040204" pitchFamily="34" charset="0"/>
                        <a:ea typeface="Arial Unicode MS" panose="020B0604020202020204" pitchFamily="50" charset="-127"/>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5" name="내용 개체 틀 2"/>
          <p:cNvSpPr txBox="1">
            <a:spLocks/>
          </p:cNvSpPr>
          <p:nvPr/>
        </p:nvSpPr>
        <p:spPr>
          <a:xfrm>
            <a:off x="308039" y="3147507"/>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Technical Constraints</a:t>
            </a:r>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xmlns="" val="326931850"/>
              </p:ext>
            </p:extLst>
          </p:nvPr>
        </p:nvGraphicFramePr>
        <p:xfrm>
          <a:off x="467544" y="3553478"/>
          <a:ext cx="8208912" cy="2755843"/>
        </p:xfrm>
        <a:graphic>
          <a:graphicData uri="http://schemas.openxmlformats.org/drawingml/2006/table">
            <a:tbl>
              <a:tblPr/>
              <a:tblGrid>
                <a:gridCol w="1209735"/>
                <a:gridCol w="6999177"/>
              </a:tblGrid>
              <a:tr h="405600">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ID</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lnSpc>
                          <a:spcPts val="1300"/>
                        </a:lnSpc>
                      </a:pPr>
                      <a:r>
                        <a:rPr lang="en-US" sz="1400" b="1" dirty="0">
                          <a:solidFill>
                            <a:srgbClr val="262823"/>
                          </a:solidFill>
                          <a:effectLst/>
                          <a:latin typeface="Tahoma" panose="020B0604030504040204" pitchFamily="34" charset="0"/>
                          <a:ea typeface="Tahoma" panose="020B0604030504040204" pitchFamily="34" charset="0"/>
                          <a:cs typeface="Tahoma" panose="020B0604030504040204" pitchFamily="34" charset="0"/>
                        </a:rPr>
                        <a:t>Description</a:t>
                      </a:r>
                    </a:p>
                  </a:txBody>
                  <a:tcPr marL="53340" marR="1143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6699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End-user communicates with sensors/actuators via 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Smartphone connected to</a:t>
                      </a:r>
                    </a:p>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Internet.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543">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CST-02</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has 1 or more sensors/actuators.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algn="l" fontAlgn="t">
                        <a:lnSpc>
                          <a:spcPts val="1300"/>
                        </a:lnSpc>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CST-03</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An</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SA node uses Wi-Fi communication(802.11)</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CST-04</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should be made by Java Language &amp; Arduino device</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5600">
                <a:tc>
                  <a:txBody>
                    <a:bodyPr/>
                    <a:lstStyle/>
                    <a:p>
                      <a:pPr marL="0" marR="0" indent="0" algn="l" defTabSz="914400" rtl="0" eaLnBrk="1" fontAlgn="t" latinLnBrk="1" hangingPunct="1">
                        <a:lnSpc>
                          <a:spcPts val="1300"/>
                        </a:lnSpc>
                        <a:spcBef>
                          <a:spcPts val="0"/>
                        </a:spcBef>
                        <a:spcAft>
                          <a:spcPts val="0"/>
                        </a:spcAft>
                        <a:buClrTx/>
                        <a:buSzTx/>
                        <a:buFontTx/>
                        <a:buNone/>
                        <a:tabLst/>
                        <a:defRPr/>
                      </a:pP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CST-05</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ts val="13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works on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PC</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or Server</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내용 개체 틀 2"/>
          <p:cNvSpPr txBox="1">
            <a:spLocks/>
          </p:cNvSpPr>
          <p:nvPr/>
        </p:nvSpPr>
        <p:spPr>
          <a:xfrm>
            <a:off x="308039" y="764705"/>
            <a:ext cx="8527922" cy="432047"/>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Business Constraints</a:t>
            </a:r>
            <a:endParaRPr lang="en-US" dirty="0"/>
          </a:p>
        </p:txBody>
      </p:sp>
      <p:sp>
        <p:nvSpPr>
          <p:cNvPr id="8" name="슬라이드 번호 개체 틀 7"/>
          <p:cNvSpPr>
            <a:spLocks noGrp="1"/>
          </p:cNvSpPr>
          <p:nvPr>
            <p:ph type="sldNum" sz="quarter" idx="12"/>
          </p:nvPr>
        </p:nvSpPr>
        <p:spPr/>
        <p:txBody>
          <a:bodyPr/>
          <a:lstStyle/>
          <a:p>
            <a:fld id="{887F5A62-5D57-4BBA-9485-2C5A6728F77D}"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xmlns="" val="3037736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
        <p:nvSpPr>
          <p:cNvPr id="22" name="텍스트 개체 틀 21"/>
          <p:cNvSpPr>
            <a:spLocks noGrp="1"/>
          </p:cNvSpPr>
          <p:nvPr>
            <p:ph type="body" sz="quarter" idx="10"/>
          </p:nvPr>
        </p:nvSpPr>
        <p:spPr/>
        <p:txBody>
          <a:bodyPr/>
          <a:lstStyle/>
          <a:p>
            <a:pPr marL="457200" indent="-457200">
              <a:buAutoNum type="arabicPeriod"/>
            </a:pPr>
            <a:r>
              <a:rPr lang="en-US" altLang="ko-KR" dirty="0" smtClean="0"/>
              <a:t>Overview</a:t>
            </a:r>
          </a:p>
          <a:p>
            <a:pPr marL="457200" indent="-457200">
              <a:buAutoNum type="arabicPeriod"/>
            </a:pPr>
            <a:r>
              <a:rPr lang="en-US" altLang="ko-KR" dirty="0" smtClean="0"/>
              <a:t>Project Scope</a:t>
            </a:r>
          </a:p>
          <a:p>
            <a:pPr marL="457200" indent="-457200">
              <a:buAutoNum type="arabicPeriod"/>
            </a:pPr>
            <a:r>
              <a:rPr lang="en-US" altLang="ko-KR" dirty="0" smtClean="0"/>
              <a:t>Architectural Drivers</a:t>
            </a:r>
          </a:p>
          <a:p>
            <a:pPr marL="457200" indent="-457200">
              <a:buAutoNum type="arabicPeriod"/>
            </a:pPr>
            <a:r>
              <a:rPr lang="en-US" altLang="ko-KR" dirty="0" smtClean="0"/>
              <a:t>Project Strategy</a:t>
            </a:r>
          </a:p>
          <a:p>
            <a:pPr marL="457200" indent="-457200">
              <a:buAutoNum type="arabicPeriod"/>
            </a:pPr>
            <a:r>
              <a:rPr lang="en-US" altLang="ko-KR" dirty="0" smtClean="0"/>
              <a:t>Design</a:t>
            </a:r>
            <a:endParaRPr lang="en-US" altLang="ko-KR" dirty="0"/>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Scenario(1/8)</a:t>
            </a:r>
            <a:endParaRPr lang="ko-KR" altLang="en-US" dirty="0"/>
          </a:p>
        </p:txBody>
      </p:sp>
      <p:graphicFrame>
        <p:nvGraphicFramePr>
          <p:cNvPr id="9" name="표 8"/>
          <p:cNvGraphicFramePr>
            <a:graphicFrameLocks noGrp="1"/>
          </p:cNvGraphicFramePr>
          <p:nvPr>
            <p:extLst>
              <p:ext uri="{D42A27DB-BD31-4B8C-83A1-F6EECF244321}">
                <p14:modId xmlns:p14="http://schemas.microsoft.com/office/powerpoint/2010/main" xmlns="" val="1710700733"/>
              </p:ext>
            </p:extLst>
          </p:nvPr>
        </p:nvGraphicFramePr>
        <p:xfrm>
          <a:off x="468313" y="836613"/>
          <a:ext cx="8207375" cy="4452785"/>
        </p:xfrm>
        <a:graphic>
          <a:graphicData uri="http://schemas.openxmlformats.org/drawingml/2006/table">
            <a:tbl>
              <a:tblPr/>
              <a:tblGrid>
                <a:gridCol w="2159471"/>
                <a:gridCol w="6047904"/>
              </a:tblGrid>
              <a:tr h="369755">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Title: </a:t>
                      </a:r>
                      <a:endPar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fontAlgn="t">
                        <a:lnSpc>
                          <a:spcPct val="100000"/>
                        </a:lnSpc>
                      </a:pPr>
                      <a:r>
                        <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rPr>
                        <a:t>Scenario ID: </a:t>
                      </a:r>
                      <a:r>
                        <a:rPr lang="en-US"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QA-01</a:t>
                      </a:r>
                      <a:endParaRPr lang="en-US" sz="1400" b="1"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Sensors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Sensor</a:t>
                      </a:r>
                      <a:r>
                        <a:rPr lang="en-US" altLang="ko-KR" sz="1400" b="0" baseline="0" dirty="0" smtClean="0">
                          <a:solidFill>
                            <a:srgbClr val="333333"/>
                          </a:solidFill>
                          <a:effectLst/>
                          <a:latin typeface="Tahoma" panose="020B0604030504040204" pitchFamily="34" charset="0"/>
                          <a:cs typeface="Tahoma" panose="020B0604030504040204" pitchFamily="34" charset="0"/>
                        </a:rPr>
                        <a:t> failure</a:t>
                      </a:r>
                      <a:endParaRPr lang="en-US" altLang="ko-KR" sz="1400" b="0" dirty="0" smtClean="0">
                        <a:solidFill>
                          <a:srgbClr val="333333"/>
                        </a:solidFill>
                        <a:effectLst/>
                        <a:latin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The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has been installed and it works.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dirty="0" smtClean="0">
                          <a:solidFill>
                            <a:srgbClr val="333333"/>
                          </a:solidFill>
                          <a:effectLst/>
                          <a:latin typeface="Tahoma" panose="020B0604030504040204" pitchFamily="34" charset="0"/>
                          <a:cs typeface="Tahoma" panose="020B0604030504040204" pitchFamily="34" charset="0"/>
                        </a:rPr>
                        <a:t>Sensors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400" b="0" dirty="0" smtClean="0">
                          <a:solidFill>
                            <a:srgbClr val="333333"/>
                          </a:solidFill>
                          <a:effectLst/>
                          <a:latin typeface="Tahoma" panose="020B0604030504040204" pitchFamily="34" charset="0"/>
                          <a:cs typeface="Tahoma" panose="020B0604030504040204" pitchFamily="34" charset="0"/>
                        </a:rPr>
                        <a:t> If</a:t>
                      </a:r>
                      <a:r>
                        <a:rPr lang="en-US" altLang="ko-KR" sz="1400" b="0" baseline="0" dirty="0" smtClean="0">
                          <a:solidFill>
                            <a:srgbClr val="333333"/>
                          </a:solidFill>
                          <a:effectLst/>
                          <a:latin typeface="Tahoma" panose="020B0604030504040204" pitchFamily="34" charset="0"/>
                          <a:cs typeface="Tahoma" panose="020B0604030504040204" pitchFamily="34" charset="0"/>
                        </a:rPr>
                        <a:t> a sensor value is not between normal range,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recognizes malfunction or fault of sensors. And then the </a:t>
                      </a:r>
                      <a:r>
                        <a:rPr lang="en-US" altLang="ko-KR" sz="1400" b="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altLang="ko-KR"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altLang="ko-KR" sz="1400" b="0" baseline="0" dirty="0" smtClean="0">
                          <a:solidFill>
                            <a:srgbClr val="333333"/>
                          </a:solidFill>
                          <a:effectLst/>
                          <a:latin typeface="Tahoma" panose="020B0604030504040204" pitchFamily="34" charset="0"/>
                          <a:cs typeface="Tahoma" panose="020B0604030504040204" pitchFamily="34" charset="0"/>
                        </a:rPr>
                        <a:t>sends alarm message to </a:t>
                      </a:r>
                      <a:r>
                        <a:rPr lang="en-US" altLang="ko-KR" sz="1400" b="0" kern="1200" baseline="0" dirty="0" smtClean="0">
                          <a:solidFill>
                            <a:srgbClr val="333333"/>
                          </a:solidFill>
                          <a:effectLst/>
                          <a:latin typeface="Tahoma" panose="020B0604030504040204" pitchFamily="34" charset="0"/>
                          <a:ea typeface="+mn-ea"/>
                          <a:cs typeface="Tahoma" panose="020B0604030504040204" pitchFamily="34" charset="0"/>
                        </a:rPr>
                        <a:t>user. (The normal values ranges are configured according to sensor datasheet.)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12713" marR="0" indent="-112713" algn="l" defTabSz="914400" rtl="0" eaLnBrk="1" fontAlgn="t" latinLnBrk="1" hangingPunct="1">
                        <a:lnSpc>
                          <a:spcPct val="100000"/>
                        </a:lnSpc>
                        <a:spcBef>
                          <a:spcPts val="0"/>
                        </a:spcBef>
                        <a:spcAft>
                          <a:spcPts val="0"/>
                        </a:spcAft>
                        <a:buClrTx/>
                        <a:buSzTx/>
                        <a:buFontTx/>
                        <a:buNone/>
                        <a:tabLst/>
                        <a:defRPr/>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The</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IoTMS</a:t>
                      </a:r>
                      <a:r>
                        <a:rPr lang="en-US" sz="1400" b="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sends alarm </a:t>
                      </a:r>
                      <a:r>
                        <a:rPr lang="en-US"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message to user in 10 seconds after recognizing  malfunction or fault of sensors </a:t>
                      </a:r>
                      <a:r>
                        <a:rPr lang="en-US" altLang="ko-KR" sz="1400" b="0" kern="1200" baseline="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in 3 times consecutively.</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Scenario(2/8)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lvl="0" algn="l" fontAlgn="t"/>
                      <a:r>
                        <a:rPr lang="en-US" sz="1400" b="1" i="0" u="none" strike="noStrike" dirty="0" smtClean="0">
                          <a:solidFill>
                            <a:srgbClr val="333333"/>
                          </a:solidFill>
                          <a:latin typeface="Tahoma" pitchFamily="34" charset="0"/>
                          <a:ea typeface="Tahoma" pitchFamily="34" charset="0"/>
                          <a:cs typeface="Tahoma" pitchFamily="34" charset="0"/>
                        </a:rPr>
                        <a:t> Scenario </a:t>
                      </a:r>
                      <a:r>
                        <a:rPr lang="en-US" sz="1400" b="1" i="0" u="none" strike="noStrike" dirty="0">
                          <a:solidFill>
                            <a:srgbClr val="333333"/>
                          </a:solidFill>
                          <a:latin typeface="Tahoma" pitchFamily="34" charset="0"/>
                          <a:ea typeface="Tahoma" pitchFamily="34" charset="0"/>
                          <a:cs typeface="Tahoma" pitchFamily="34" charset="0"/>
                        </a:rPr>
                        <a:t>Title:  </a:t>
                      </a:r>
                      <a:endParaRPr lang="en-US" sz="1400" b="1" i="0" u="none" strike="noStrike" dirty="0" smtClean="0">
                        <a:solidFill>
                          <a:srgbClr val="333333"/>
                        </a:solidFill>
                        <a:latin typeface="Tahoma" pitchFamily="34" charset="0"/>
                        <a:ea typeface="Tahoma" pitchFamily="34" charset="0"/>
                        <a:cs typeface="Tahoma" pitchFamily="34" charset="0"/>
                      </a:endParaRPr>
                    </a:p>
                    <a:p>
                      <a:pPr lvl="0" algn="l" fontAlgn="t"/>
                      <a:r>
                        <a:rPr lang="en-US" sz="1400" b="1" i="0" u="none" strike="noStrike" dirty="0" smtClean="0">
                          <a:solidFill>
                            <a:srgbClr val="333333"/>
                          </a:solidFill>
                          <a:latin typeface="Tahoma" pitchFamily="34" charset="0"/>
                          <a:ea typeface="Tahoma" pitchFamily="34" charset="0"/>
                          <a:cs typeface="Tahoma" pitchFamily="34" charset="0"/>
                        </a:rPr>
                        <a:t> Usability</a:t>
                      </a:r>
                      <a:endParaRPr lang="en-US" sz="1400" b="1" i="0" u="none" strike="noStrike" dirty="0">
                        <a:solidFill>
                          <a:srgbClr val="333333"/>
                        </a:solidFill>
                        <a:latin typeface="Tahoma" pitchFamily="34" charset="0"/>
                        <a:ea typeface="Tahoma" pitchFamily="34" charset="0"/>
                        <a:cs typeface="Tahoma"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lvl="0" algn="l" rtl="0" fontAlgn="t"/>
                      <a:r>
                        <a:rPr lang="en-US" sz="1400" b="1" i="0" u="none" strike="noStrike" dirty="0">
                          <a:solidFill>
                            <a:srgbClr val="333333"/>
                          </a:solidFill>
                          <a:latin typeface="Tahoma" pitchFamily="34" charset="0"/>
                          <a:ea typeface="Tahoma" pitchFamily="34" charset="0"/>
                          <a:cs typeface="Tahoma" pitchFamily="34" charset="0"/>
                        </a:rPr>
                        <a:t>Scenario ID: QA-02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Raw Quality Attribute </a:t>
                      </a:r>
                      <a:endParaRPr lang="en-US" sz="1400" b="0" dirty="0" smtClean="0">
                        <a:solidFill>
                          <a:srgbClr val="333333"/>
                        </a:solidFill>
                        <a:effectLst/>
                        <a:latin typeface="Tahoma" pitchFamily="34" charset="0"/>
                        <a:ea typeface="Tahoma" pitchFamily="34" charset="0"/>
                        <a:cs typeface="Tahoma" pitchFamily="34" charset="0"/>
                      </a:endParaRPr>
                    </a:p>
                    <a:p>
                      <a:pPr lvl="0" algn="l" fontAlgn="t">
                        <a:lnSpc>
                          <a:spcPct val="100000"/>
                        </a:lnSpc>
                      </a:pPr>
                      <a:r>
                        <a:rPr lang="en-US" sz="1400" b="0" dirty="0" smtClean="0">
                          <a:solidFill>
                            <a:srgbClr val="333333"/>
                          </a:solidFill>
                          <a:effectLst/>
                          <a:latin typeface="Tahoma" pitchFamily="34" charset="0"/>
                          <a:ea typeface="Tahoma" pitchFamily="34" charset="0"/>
                          <a:cs typeface="Tahoma" pitchFamily="34" charset="0"/>
                        </a:rPr>
                        <a:t>Description</a:t>
                      </a:r>
                      <a:r>
                        <a:rPr lang="en-US" sz="1400" b="0" dirty="0">
                          <a:solidFill>
                            <a:srgbClr val="333333"/>
                          </a:solidFill>
                          <a:effectLst/>
                          <a:latin typeface="Tahoma" pitchFamily="34" charset="0"/>
                          <a:ea typeface="Tahoma" pitchFamily="34" charset="0"/>
                          <a:cs typeface="Tahoma"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UI(User Interface) Usability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ctr"/>
                      <a:r>
                        <a:rPr lang="en-US" sz="1400" b="0" i="0" u="none" strike="noStrike" dirty="0" smtClean="0">
                          <a:solidFill>
                            <a:srgbClr val="000000"/>
                          </a:solidFill>
                          <a:latin typeface="Tahoma" pitchFamily="34" charset="0"/>
                          <a:ea typeface="Tahoma" pitchFamily="34" charset="0"/>
                          <a:cs typeface="Tahoma" pitchFamily="34" charset="0"/>
                        </a:rPr>
                        <a:t>UI of </a:t>
                      </a:r>
                      <a:r>
                        <a:rPr lang="en-US" sz="1400" b="0" i="0" u="none" strike="noStrike" dirty="0" err="1" smtClean="0">
                          <a:solidFill>
                            <a:srgbClr val="000000"/>
                          </a:solidFill>
                          <a:latin typeface="Tahoma" pitchFamily="34" charset="0"/>
                          <a:ea typeface="Tahoma" pitchFamily="34" charset="0"/>
                          <a:cs typeface="Tahoma" pitchFamily="34" charset="0"/>
                        </a:rPr>
                        <a:t>IoTMS</a:t>
                      </a:r>
                      <a:r>
                        <a:rPr lang="en-US" sz="1400" b="0" i="0" u="none" strike="noStrike" dirty="0" smtClean="0">
                          <a:solidFill>
                            <a:srgbClr val="000000"/>
                          </a:solidFill>
                          <a:latin typeface="Tahoma" pitchFamily="34" charset="0"/>
                          <a:ea typeface="Tahoma" pitchFamily="34" charset="0"/>
                          <a:cs typeface="Tahoma" pitchFamily="34" charset="0"/>
                        </a:rPr>
                        <a:t> </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Environmental </a:t>
                      </a:r>
                      <a:r>
                        <a:rPr lang="en-US" sz="1400" b="0" dirty="0" smtClean="0">
                          <a:solidFill>
                            <a:srgbClr val="333333"/>
                          </a:solidFill>
                          <a:effectLst/>
                          <a:latin typeface="Tahoma" pitchFamily="34" charset="0"/>
                          <a:ea typeface="Tahoma" pitchFamily="34" charset="0"/>
                          <a:cs typeface="Tahoma" pitchFamily="34" charset="0"/>
                        </a:rPr>
                        <a:t>Condition</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The user has logged into the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a:t>
                      </a:r>
                      <a:r>
                        <a:rPr lang="en-US" sz="1400" b="0" dirty="0" smtClean="0">
                          <a:solidFill>
                            <a:srgbClr val="333333"/>
                          </a:solidFill>
                          <a:effectLst/>
                          <a:latin typeface="Tahoma" pitchFamily="34" charset="0"/>
                          <a:ea typeface="Tahoma" pitchFamily="34" charset="0"/>
                          <a:cs typeface="Tahoma" pitchFamily="34" charset="0"/>
                        </a:rPr>
                        <a:t>Element:</a:t>
                      </a:r>
                      <a:endParaRPr lang="en-US" sz="1400" b="0" dirty="0">
                        <a:solidFill>
                          <a:srgbClr val="333333"/>
                        </a:solidFill>
                        <a:effectLst/>
                        <a:latin typeface="Tahoma" pitchFamily="34" charset="0"/>
                        <a:ea typeface="Tahoma" pitchFamily="34" charset="0"/>
                        <a:cs typeface="Tahoma"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err="1">
                          <a:solidFill>
                            <a:srgbClr val="333333"/>
                          </a:solidFill>
                          <a:latin typeface="Tahoma" pitchFamily="34" charset="0"/>
                          <a:ea typeface="Tahoma" pitchFamily="34" charset="0"/>
                          <a:cs typeface="Tahoma" pitchFamily="34" charset="0"/>
                        </a:rPr>
                        <a:t>IoTMS</a:t>
                      </a:r>
                      <a:endParaRPr lang="en-US" sz="1400" b="0" i="0" u="none" strike="noStrike" dirty="0">
                        <a:solidFill>
                          <a:srgbClr val="333333"/>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When the user wants to change the settings of </a:t>
                      </a:r>
                      <a:r>
                        <a:rPr lang="en-US" sz="1400" b="0" i="0" u="none" strike="noStrike" dirty="0" err="1">
                          <a:solidFill>
                            <a:srgbClr val="333333"/>
                          </a:solidFill>
                          <a:latin typeface="Tahoma" pitchFamily="34" charset="0"/>
                          <a:ea typeface="Tahoma" pitchFamily="34" charset="0"/>
                          <a:cs typeface="Tahoma" pitchFamily="34" charset="0"/>
                        </a:rPr>
                        <a:t>IoTMS</a:t>
                      </a:r>
                      <a:r>
                        <a:rPr lang="en-US" sz="1400" b="0" i="0" u="none" strike="noStrike" dirty="0">
                          <a:solidFill>
                            <a:srgbClr val="333333"/>
                          </a:solidFill>
                          <a:latin typeface="Tahoma" pitchFamily="34" charset="0"/>
                          <a:ea typeface="Tahoma" pitchFamily="34" charset="0"/>
                          <a:cs typeface="Tahoma" pitchFamily="34" charset="0"/>
                        </a:rPr>
                        <a:t> or to get sensor value or to set actuator, the usage of UI should not be complicated.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lvl="0" algn="l" fontAlgn="t">
                        <a:lnSpc>
                          <a:spcPct val="100000"/>
                        </a:lnSpc>
                      </a:pPr>
                      <a:r>
                        <a:rPr lang="en-US" sz="1400" b="0" dirty="0">
                          <a:solidFill>
                            <a:srgbClr val="333333"/>
                          </a:solidFill>
                          <a:effectLst/>
                          <a:latin typeface="Tahoma" pitchFamily="34" charset="0"/>
                          <a:ea typeface="Tahoma" pitchFamily="34" charset="0"/>
                          <a:cs typeface="Tahoma"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l" rtl="0" fontAlgn="t"/>
                      <a:r>
                        <a:rPr lang="en-US" sz="1400" b="0" i="0" u="none" strike="noStrike" dirty="0">
                          <a:solidFill>
                            <a:srgbClr val="333333"/>
                          </a:solidFill>
                          <a:latin typeface="Tahoma" pitchFamily="34" charset="0"/>
                          <a:ea typeface="Tahoma" pitchFamily="34" charset="0"/>
                          <a:cs typeface="Tahoma" pitchFamily="34" charset="0"/>
                        </a:rPr>
                        <a:t>UI depth is less than 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22</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Scenario(3/8)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4325502"/>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Scalability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Nodes Scalability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User(Installer, DIY user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SA Nodes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has one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When the user wants to add two or more SA node to their own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br>
                        <a:rPr lang="en-US" sz="1400" b="0" i="0" u="none" strike="noStrike" dirty="0">
                          <a:solidFill>
                            <a:srgbClr val="333333"/>
                          </a:solidFill>
                          <a:latin typeface="Tahoma"/>
                        </a:rPr>
                      </a:br>
                      <a:r>
                        <a:rPr lang="en-US" sz="1400" b="0" i="0" u="none" strike="noStrike" dirty="0">
                          <a:solidFill>
                            <a:srgbClr val="333333"/>
                          </a:solidFill>
                          <a:latin typeface="Tahoma"/>
                        </a:rPr>
                        <a:t>1. Install additional SA node in the home.</a:t>
                      </a:r>
                      <a:br>
                        <a:rPr lang="en-US" sz="1400" b="0" i="0" u="none" strike="noStrike" dirty="0">
                          <a:solidFill>
                            <a:srgbClr val="333333"/>
                          </a:solidFill>
                          <a:latin typeface="Tahoma"/>
                        </a:rPr>
                      </a:br>
                      <a:r>
                        <a:rPr lang="en-US" sz="1400" b="0" i="0" u="none" strike="noStrike" dirty="0">
                          <a:solidFill>
                            <a:srgbClr val="333333"/>
                          </a:solidFill>
                          <a:latin typeface="Tahoma"/>
                        </a:rPr>
                        <a:t>2.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find &amp; connect additional SA Node on network.</a:t>
                      </a:r>
                      <a:br>
                        <a:rPr lang="en-US" sz="1400" b="0" i="0" u="none" strike="noStrike" dirty="0">
                          <a:solidFill>
                            <a:srgbClr val="333333"/>
                          </a:solidFill>
                          <a:latin typeface="Tahoma"/>
                        </a:rPr>
                      </a:br>
                      <a:r>
                        <a:rPr lang="en-US" sz="1400" b="0" i="0" u="none" strike="noStrike" dirty="0">
                          <a:solidFill>
                            <a:srgbClr val="333333"/>
                          </a:solidFill>
                          <a:latin typeface="Tahoma"/>
                        </a:rPr>
                        <a:t>3. complete.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Scenario(4/8)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Modifiability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communication protocol Modifiability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developer , 3rd party vendor , …etc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communication protocol between </a:t>
                      </a:r>
                      <a:r>
                        <a:rPr lang="en-US" sz="1400" b="0" i="0" u="none" strike="noStrike" dirty="0" err="1">
                          <a:solidFill>
                            <a:srgbClr val="000000"/>
                          </a:solidFill>
                          <a:latin typeface="Tahoma" pitchFamily="34" charset="0"/>
                          <a:ea typeface="Tahoma" pitchFamily="34" charset="0"/>
                          <a:cs typeface="Tahoma" pitchFamily="34" charset="0"/>
                        </a:rPr>
                        <a:t>IoTMS</a:t>
                      </a:r>
                      <a:r>
                        <a:rPr lang="en-US" sz="1400" b="0" i="0" u="none" strike="noStrike" dirty="0">
                          <a:solidFill>
                            <a:srgbClr val="000000"/>
                          </a:solidFill>
                          <a:latin typeface="Tahoma" pitchFamily="34" charset="0"/>
                          <a:ea typeface="Tahoma" pitchFamily="34" charset="0"/>
                          <a:cs typeface="Tahoma" pitchFamily="34" charset="0"/>
                        </a:rPr>
                        <a:t> and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Current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communicate with SA node </a:t>
                      </a:r>
                      <a:r>
                        <a:rPr lang="en-US" sz="1400" b="0" i="0" u="none" strike="noStrike" dirty="0" err="1">
                          <a:solidFill>
                            <a:srgbClr val="333333"/>
                          </a:solidFill>
                          <a:latin typeface="Tahoma"/>
                        </a:rPr>
                        <a:t>unsing</a:t>
                      </a:r>
                      <a:r>
                        <a:rPr lang="en-US" sz="1400" b="0" i="0" u="none" strike="noStrike" dirty="0">
                          <a:solidFill>
                            <a:srgbClr val="333333"/>
                          </a:solidFill>
                          <a:latin typeface="Tahoma"/>
                        </a:rPr>
                        <a:t> </a:t>
                      </a:r>
                      <a:r>
                        <a:rPr lang="en-US" sz="1400" b="0" i="0" u="none" strike="noStrike" dirty="0" err="1">
                          <a:solidFill>
                            <a:srgbClr val="333333"/>
                          </a:solidFill>
                          <a:latin typeface="Tahoma"/>
                        </a:rPr>
                        <a:t>Wifi</a:t>
                      </a:r>
                      <a:r>
                        <a:rPr lang="en-US" sz="1400" b="0" i="0" u="none" strike="noStrike" dirty="0">
                          <a:solidFill>
                            <a:srgbClr val="333333"/>
                          </a:solidFill>
                          <a:latin typeface="Tahoma"/>
                        </a:rPr>
                        <a:t>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new communication protocol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Emerging new protocol, SW developer make/test/deploy new communication protocol module.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Scenario(5/8)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Security </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User access Security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unauthorized 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unauthorized user access to </a:t>
                      </a:r>
                      <a:r>
                        <a:rPr lang="en-US" sz="1400" b="0" i="0" u="none" strike="noStrike" dirty="0" err="1">
                          <a:solidFill>
                            <a:srgbClr val="000000"/>
                          </a:solidFill>
                          <a:latin typeface="Tahoma" pitchFamily="34" charset="0"/>
                          <a:ea typeface="Tahoma" pitchFamily="34" charset="0"/>
                          <a:cs typeface="Tahoma" pitchFamily="34" charset="0"/>
                        </a:rPr>
                        <a:t>IoTMS</a:t>
                      </a:r>
                      <a:endParaRPr lang="en-US" sz="1400" b="0" i="0" u="none" strike="noStrike" dirty="0">
                        <a:solidFill>
                          <a:srgbClr val="000000"/>
                        </a:solidFill>
                        <a:latin typeface="Tahoma" pitchFamily="34" charset="0"/>
                        <a:ea typeface="Tahoma" pitchFamily="34" charset="0"/>
                        <a:cs typeface="Tahoma"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is online.</a:t>
                      </a:r>
                      <a:br>
                        <a:rPr lang="en-US" sz="1400" b="0" i="0" u="none" strike="noStrike" dirty="0">
                          <a:solidFill>
                            <a:srgbClr val="333333"/>
                          </a:solidFill>
                          <a:latin typeface="Tahoma"/>
                        </a:rPr>
                      </a:br>
                      <a:r>
                        <a:rPr lang="en-US" sz="1400" b="0" i="0" u="none" strike="noStrike" dirty="0" err="1">
                          <a:solidFill>
                            <a:srgbClr val="333333"/>
                          </a:solidFill>
                          <a:latin typeface="Tahoma"/>
                        </a:rPr>
                        <a:t>IoTMS</a:t>
                      </a:r>
                      <a:r>
                        <a:rPr lang="en-US" sz="1400" b="0" i="0" u="none" strike="noStrike" dirty="0">
                          <a:solidFill>
                            <a:srgbClr val="333333"/>
                          </a:solidFill>
                          <a:latin typeface="Tahoma"/>
                        </a:rPr>
                        <a:t> has a list of authorized users.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endParaRPr lang="en-US" sz="1400" b="0"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If the user is not in the list and tries to access to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 </a:t>
                      </a:r>
                      <a:r>
                        <a:rPr lang="en-US" sz="1400" b="0" i="0" u="none" strike="noStrike" dirty="0" err="1">
                          <a:solidFill>
                            <a:srgbClr val="333333"/>
                          </a:solidFill>
                          <a:latin typeface="Tahoma"/>
                        </a:rPr>
                        <a:t>IoTMS</a:t>
                      </a:r>
                      <a:r>
                        <a:rPr lang="en-US" sz="1400" b="0" i="0" u="none" strike="noStrike" dirty="0">
                          <a:solidFill>
                            <a:srgbClr val="333333"/>
                          </a:solidFill>
                          <a:latin typeface="Tahoma"/>
                        </a:rPr>
                        <a:t> </a:t>
                      </a:r>
                      <a:r>
                        <a:rPr lang="en-US" sz="1400" b="0" i="0" u="none" strike="noStrike" dirty="0" err="1">
                          <a:solidFill>
                            <a:srgbClr val="333333"/>
                          </a:solidFill>
                          <a:latin typeface="Tahoma"/>
                        </a:rPr>
                        <a:t>dosen't</a:t>
                      </a:r>
                      <a:r>
                        <a:rPr lang="en-US" sz="1400" b="0" i="0" u="none" strike="noStrike" dirty="0">
                          <a:solidFill>
                            <a:srgbClr val="333333"/>
                          </a:solidFill>
                          <a:latin typeface="Tahoma"/>
                        </a:rPr>
                        <a:t> allow login.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never allow unauthorized user to access.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Scenario(6/8)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430128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Testability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a:solidFill>
                            <a:srgbClr val="333333"/>
                          </a:solidFill>
                          <a:latin typeface="Tahoma"/>
                        </a:rPr>
                        <a:t>Scenario ID: QA-06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Testability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Test engineer , Test manager.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SW module Test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development time</a:t>
                      </a:r>
                      <a:br>
                        <a:rPr lang="en-US" sz="1400" b="0" i="0" u="none" strike="noStrike">
                          <a:solidFill>
                            <a:srgbClr val="333333"/>
                          </a:solidFill>
                          <a:latin typeface="Tahoma"/>
                        </a:rPr>
                      </a:br>
                      <a:r>
                        <a:rPr lang="en-US" sz="1400" b="0" i="0" u="none" strike="noStrike">
                          <a:solidFill>
                            <a:srgbClr val="333333"/>
                          </a:solidFill>
                          <a:latin typeface="Tahoma"/>
                        </a:rPr>
                        <a:t>SW module integration time</a:t>
                      </a:r>
                      <a:br>
                        <a:rPr lang="en-US" sz="1400" b="0" i="0" u="none" strike="noStrike">
                          <a:solidFill>
                            <a:srgbClr val="333333"/>
                          </a:solidFill>
                          <a:latin typeface="Tahoma"/>
                        </a:rPr>
                      </a:br>
                      <a:r>
                        <a:rPr lang="en-US" sz="1400" b="0" i="0" u="none" strike="noStrike">
                          <a:solidFill>
                            <a:srgbClr val="333333"/>
                          </a:solidFill>
                          <a:latin typeface="Tahoma"/>
                        </a:rPr>
                        <a:t>SW module deployment time</a:t>
                      </a:r>
                      <a:br>
                        <a:rPr lang="en-US" sz="1400" b="0" i="0" u="none" strike="noStrike">
                          <a:solidFill>
                            <a:srgbClr val="333333"/>
                          </a:solidFill>
                          <a:latin typeface="Tahoma"/>
                        </a:rPr>
                      </a:br>
                      <a:r>
                        <a:rPr lang="en-US" sz="1400" b="0" i="0" u="none" strike="noStrike">
                          <a:solidFill>
                            <a:srgbClr val="333333"/>
                          </a:solidFill>
                          <a:latin typeface="Tahoma"/>
                        </a:rPr>
                        <a:t>SW module run time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SW module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Test engineer test the quality of the software based on the test case.</a:t>
                      </a:r>
                      <a:br>
                        <a:rPr lang="en-US" sz="1400" b="0" i="0" u="none" strike="noStrike" dirty="0">
                          <a:solidFill>
                            <a:srgbClr val="333333"/>
                          </a:solidFill>
                          <a:latin typeface="Tahoma"/>
                        </a:rPr>
                      </a:br>
                      <a:r>
                        <a:rPr lang="en-US" sz="1400" b="0" i="0" u="none" strike="noStrike" dirty="0">
                          <a:solidFill>
                            <a:srgbClr val="333333"/>
                          </a:solidFill>
                          <a:latin typeface="Tahoma"/>
                        </a:rPr>
                        <a:t>, capture the results , feedback to the developers.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26</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Scenario(7/8)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613"/>
          <a:ext cx="8207375" cy="5581441"/>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Performance</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QA-07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-SA node Response time Performance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User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User's direct request to 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normal operation mode of IoTMS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smtClean="0">
                          <a:solidFill>
                            <a:srgbClr val="333333"/>
                          </a:solidFill>
                          <a:latin typeface="Tahoma"/>
                        </a:rPr>
                        <a:t>IoTMS</a:t>
                      </a:r>
                      <a:endParaRPr lang="en-US" sz="1400" b="0" i="0" u="none" strike="noStrike" dirty="0" smtClean="0">
                        <a:solidFill>
                          <a:srgbClr val="333333"/>
                        </a:solidFill>
                        <a:latin typeface="Tahoma"/>
                      </a:endParaRP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SA node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400" b="0" i="0" u="none" strike="noStrike" dirty="0" smtClean="0">
                          <a:solidFill>
                            <a:srgbClr val="333333"/>
                          </a:solidFill>
                          <a:latin typeface="Tahoma"/>
                        </a:rPr>
                        <a:t>When the user request to get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1.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"get sensor value" message to SA node .</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2. SA node measure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3. SA node send "sensor value" message to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4.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"sensor value".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When the user request to set actuator status,</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5.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send the "set actuator status" message to SA node.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6. SA node set actuator.</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7. SA node send "complete actuator control" message.</a:t>
                      </a:r>
                      <a:br>
                        <a:rPr lang="en-US" altLang="ko-KR" sz="1400" b="0" i="0" u="none" strike="noStrike" dirty="0" smtClean="0">
                          <a:solidFill>
                            <a:srgbClr val="333333"/>
                          </a:solidFill>
                          <a:latin typeface="Tahoma"/>
                        </a:rPr>
                      </a:br>
                      <a:r>
                        <a:rPr lang="en-US" altLang="ko-KR" sz="1400" b="0" i="0" u="none" strike="noStrike" dirty="0" smtClean="0">
                          <a:solidFill>
                            <a:srgbClr val="333333"/>
                          </a:solidFill>
                          <a:latin typeface="Tahoma"/>
                        </a:rPr>
                        <a:t>8. </a:t>
                      </a:r>
                      <a:r>
                        <a:rPr lang="en-US" altLang="ko-KR" sz="1400" b="0" i="0" u="none" strike="noStrike" dirty="0" err="1" smtClean="0">
                          <a:solidFill>
                            <a:srgbClr val="333333"/>
                          </a:solidFill>
                          <a:latin typeface="Tahoma"/>
                        </a:rPr>
                        <a:t>IoTMS</a:t>
                      </a:r>
                      <a:r>
                        <a:rPr lang="en-US" altLang="ko-KR" sz="1400" b="0" i="0" u="none" strike="noStrike" dirty="0" smtClean="0">
                          <a:solidFill>
                            <a:srgbClr val="333333"/>
                          </a:solidFill>
                          <a:latin typeface="Tahoma"/>
                        </a:rPr>
                        <a:t> display "actuator status".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The response time of controlling(System Response 5~8) and monitoring(System Response 1~4) SA node is within 10 seconds.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27</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 Scenario(8/8)</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10700733"/>
              </p:ext>
            </p:extLst>
          </p:nvPr>
        </p:nvGraphicFramePr>
        <p:xfrm>
          <a:off x="468313" y="836712"/>
          <a:ext cx="8207375" cy="3960190"/>
        </p:xfrm>
        <a:graphic>
          <a:graphicData uri="http://schemas.openxmlformats.org/drawingml/2006/table">
            <a:tbl>
              <a:tblPr/>
              <a:tblGrid>
                <a:gridCol w="2159471"/>
                <a:gridCol w="6047904"/>
              </a:tblGrid>
              <a:tr h="369755">
                <a:tc>
                  <a:txBody>
                    <a:bodyPr/>
                    <a:lstStyle/>
                    <a:p>
                      <a:pPr algn="l" fontAlgn="t"/>
                      <a:r>
                        <a:rPr lang="en-US" sz="1400" b="1" i="0" u="none" strike="noStrike" dirty="0" smtClean="0">
                          <a:solidFill>
                            <a:srgbClr val="333333"/>
                          </a:solidFill>
                          <a:latin typeface="Tahoma"/>
                        </a:rPr>
                        <a:t> Scenario </a:t>
                      </a:r>
                      <a:r>
                        <a:rPr lang="en-US" sz="1400" b="1" i="0" u="none" strike="noStrike" dirty="0">
                          <a:solidFill>
                            <a:srgbClr val="333333"/>
                          </a:solidFill>
                          <a:latin typeface="Tahoma"/>
                        </a:rPr>
                        <a:t>Title:  </a:t>
                      </a:r>
                      <a:endParaRPr lang="en-US" sz="1400" b="1" i="0" u="none" strike="noStrike" dirty="0" smtClean="0">
                        <a:solidFill>
                          <a:srgbClr val="333333"/>
                        </a:solidFill>
                        <a:latin typeface="Tahoma"/>
                      </a:endParaRPr>
                    </a:p>
                    <a:p>
                      <a:pPr algn="l" fontAlgn="t"/>
                      <a:r>
                        <a:rPr lang="en-US" sz="1400" b="1" i="0" u="none" strike="noStrike" dirty="0" smtClean="0">
                          <a:solidFill>
                            <a:srgbClr val="333333"/>
                          </a:solidFill>
                          <a:latin typeface="Tahoma"/>
                        </a:rPr>
                        <a:t> </a:t>
                      </a:r>
                      <a:r>
                        <a:rPr lang="en-US" altLang="ko-KR" sz="1400" b="1"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Availability</a:t>
                      </a:r>
                      <a:endParaRPr lang="en-US" sz="1400" b="1" i="0" u="none" strike="noStrike" dirty="0">
                        <a:solidFill>
                          <a:srgbClr val="333333"/>
                        </a:solidFill>
                        <a:latin typeface="Tahoma"/>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l" rtl="0" fontAlgn="t"/>
                      <a:r>
                        <a:rPr lang="en-US" sz="1400" b="1" i="0" u="none" strike="noStrike" dirty="0">
                          <a:solidFill>
                            <a:srgbClr val="333333"/>
                          </a:solidFill>
                          <a:latin typeface="Tahoma"/>
                        </a:rPr>
                        <a:t>Scenario ID: </a:t>
                      </a:r>
                      <a:r>
                        <a:rPr lang="en-US" sz="1400" b="1" i="0" u="none" strike="noStrike" dirty="0" smtClean="0">
                          <a:solidFill>
                            <a:srgbClr val="333333"/>
                          </a:solidFill>
                          <a:latin typeface="Tahoma"/>
                        </a:rPr>
                        <a:t>QA-08 </a:t>
                      </a:r>
                      <a:endParaRPr lang="en-US" sz="1400" b="1" i="0" u="none" strike="noStrike" dirty="0">
                        <a:solidFill>
                          <a:srgbClr val="333333"/>
                        </a:solidFill>
                        <a:latin typeface="Tahom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Raw Quality Attribute </a:t>
                      </a:r>
                      <a:endPar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algn="l" fontAlgn="t">
                        <a:lnSpc>
                          <a:spcPct val="100000"/>
                        </a:lnSpc>
                      </a:pP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Description</a:t>
                      </a: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history availability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Source of Stimulus: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a:solidFill>
                            <a:srgbClr val="333333"/>
                          </a:solidFill>
                          <a:latin typeface="Tahoma"/>
                        </a:rPr>
                        <a:t>Disk space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itchFamily="34" charset="0"/>
                          <a:ea typeface="Tahoma" pitchFamily="34" charset="0"/>
                          <a:cs typeface="Tahoma" pitchFamily="34" charset="0"/>
                        </a:rPr>
                        <a:t>Stimulus: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ctr"/>
                      <a:r>
                        <a:rPr lang="en-US" sz="1400" b="0" i="0" u="none" strike="noStrike" dirty="0">
                          <a:solidFill>
                            <a:srgbClr val="000000"/>
                          </a:solidFill>
                          <a:latin typeface="Tahoma" pitchFamily="34" charset="0"/>
                          <a:ea typeface="Tahoma" pitchFamily="34" charset="0"/>
                          <a:cs typeface="Tahoma" pitchFamily="34" charset="0"/>
                        </a:rPr>
                        <a:t>The logging module fails to work when the disk space is full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Environmental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Condition</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is logging history to Disk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a:t>
                      </a:r>
                      <a:r>
                        <a:rPr lang="en-US" sz="1400" b="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t>
                      </a:r>
                      <a:endPar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Logging Module (SW)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19969">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System Response: </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a:solidFill>
                            <a:srgbClr val="333333"/>
                          </a:solidFill>
                          <a:latin typeface="Tahoma"/>
                        </a:rPr>
                        <a:t>Disk (HW)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5748">
                <a:tc>
                  <a:txBody>
                    <a:bodyPr/>
                    <a:lstStyle/>
                    <a:p>
                      <a:pPr algn="l" fontAlgn="t">
                        <a:lnSpc>
                          <a:spcPct val="100000"/>
                        </a:lnSpc>
                      </a:pPr>
                      <a:r>
                        <a:rPr lang="en-US" sz="1400" b="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Significant Measures:</a:t>
                      </a:r>
                    </a:p>
                  </a:txBody>
                  <a:tcPr marL="40005" marR="4000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t"/>
                      <a:r>
                        <a:rPr lang="en-US" sz="1400" b="0" i="0" u="none" strike="noStrike" dirty="0" err="1">
                          <a:solidFill>
                            <a:srgbClr val="333333"/>
                          </a:solidFill>
                          <a:latin typeface="Tahoma"/>
                        </a:rPr>
                        <a:t>IoTMS</a:t>
                      </a:r>
                      <a:r>
                        <a:rPr lang="en-US" sz="1400" b="0" i="0" u="none" strike="noStrike" dirty="0">
                          <a:solidFill>
                            <a:srgbClr val="333333"/>
                          </a:solidFill>
                          <a:latin typeface="Tahoma"/>
                        </a:rPr>
                        <a:t> detect and notify Disk Full to administrator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28</a:t>
            </a:fld>
            <a:r>
              <a:rPr lang="en-US" altLang="ko-KR" smtClean="0"/>
              <a:t>/50</a:t>
            </a:r>
            <a:endParaRPr lang="ko-KR" altLang="en-US" dirty="0"/>
          </a:p>
        </p:txBody>
      </p:sp>
    </p:spTree>
    <p:extLst>
      <p:ext uri="{BB962C8B-B14F-4D97-AF65-F5344CB8AC3E}">
        <p14:creationId xmlns:p14="http://schemas.microsoft.com/office/powerpoint/2010/main" xmlns="" val="331939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t>
            </a:r>
            <a:r>
              <a:rPr lang="en-US" altLang="ko-KR" dirty="0">
                <a:latin typeface="Microsoft Sans Serif" panose="020B0604020202020204" pitchFamily="34" charset="0"/>
                <a:cs typeface="Microsoft Sans Serif" panose="020B0604020202020204" pitchFamily="34" charset="0"/>
              </a:rPr>
              <a:t>Project </a:t>
            </a:r>
            <a:r>
              <a:rPr lang="en-US" altLang="ko-KR" dirty="0" smtClean="0">
                <a:latin typeface="Microsoft Sans Serif" panose="020B0604020202020204" pitchFamily="34" charset="0"/>
                <a:cs typeface="Microsoft Sans Serif" panose="020B0604020202020204" pitchFamily="34" charset="0"/>
              </a:rPr>
              <a:t>Strategy</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 Development Process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4.2. Project Work Break Down</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4.3. Schedule</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4.4. Project Risk</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4.5. Role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&amp;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Responsibility</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4.6. Time Logs &amp; Project Tracking</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4.7. Time Logs</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4.8. Earn Values</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smtClean="0"/>
              <a:t>/50</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Development Process</a:t>
            </a:r>
            <a:endParaRPr lang="ko-KR" altLang="en-US" dirty="0"/>
          </a:p>
        </p:txBody>
      </p:sp>
      <p:sp>
        <p:nvSpPr>
          <p:cNvPr id="3" name="내용 개체 틀 2"/>
          <p:cNvSpPr>
            <a:spLocks noGrp="1"/>
          </p:cNvSpPr>
          <p:nvPr>
            <p:ph idx="1"/>
          </p:nvPr>
        </p:nvSpPr>
        <p:spPr/>
        <p:txBody>
          <a:bodyPr>
            <a:normAutofit/>
          </a:bodyPr>
          <a:lstStyle/>
          <a:p>
            <a:r>
              <a:rPr lang="en-US" altLang="ko-KR" sz="1600" b="1" dirty="0" smtClean="0"/>
              <a:t>Incremental Process</a:t>
            </a:r>
          </a:p>
          <a:p>
            <a:pPr marL="400050" indent="-285750">
              <a:buFont typeface="Arial" panose="020B0604020202020204" pitchFamily="34" charset="0"/>
              <a:buChar char="•"/>
              <a:tabLst>
                <a:tab pos="363538" algn="l"/>
              </a:tabLst>
            </a:pPr>
            <a:r>
              <a:rPr lang="en-US" altLang="ko-KR" sz="1600" b="1" dirty="0" smtClean="0"/>
              <a:t>Increment 1</a:t>
            </a:r>
          </a:p>
          <a:p>
            <a:pPr lvl="1"/>
            <a:r>
              <a:rPr lang="en-US" altLang="ko-KR" sz="1600" b="1" dirty="0" smtClean="0"/>
              <a:t>Experiment and </a:t>
            </a:r>
            <a:r>
              <a:rPr lang="en-US" altLang="ko-KR" b="1" dirty="0" smtClean="0"/>
              <a:t>implement foundation at this increment</a:t>
            </a:r>
            <a:endParaRPr lang="en-US" altLang="ko-KR" sz="1600" b="1" dirty="0" smtClean="0"/>
          </a:p>
          <a:p>
            <a:pPr lvl="1"/>
            <a:r>
              <a:rPr lang="en-US" altLang="ko-KR" b="1" dirty="0" smtClean="0"/>
              <a:t>Implement follows</a:t>
            </a:r>
            <a:br>
              <a:rPr lang="en-US" altLang="ko-KR" b="1" dirty="0" smtClean="0"/>
            </a:br>
            <a:r>
              <a:rPr lang="en-US" altLang="ko-KR" b="1" dirty="0" smtClean="0"/>
              <a:t>1. To </a:t>
            </a:r>
            <a:r>
              <a:rPr lang="en-US" altLang="ko-KR" b="1" dirty="0"/>
              <a:t>r</a:t>
            </a:r>
            <a:r>
              <a:rPr lang="en-US" altLang="ko-KR" sz="1600" b="1" dirty="0" smtClean="0"/>
              <a:t>egister sensors/actuators with SA node</a:t>
            </a:r>
            <a:br>
              <a:rPr lang="en-US" altLang="ko-KR" sz="1600" b="1" dirty="0" smtClean="0"/>
            </a:br>
            <a:r>
              <a:rPr lang="en-US" altLang="ko-KR" sz="1600" b="1" dirty="0" smtClean="0"/>
              <a:t>2. To </a:t>
            </a:r>
            <a:r>
              <a:rPr lang="en-US" altLang="ko-KR" b="1" dirty="0"/>
              <a:t>b</a:t>
            </a:r>
            <a:r>
              <a:rPr lang="en-US" altLang="ko-KR" b="1" dirty="0" smtClean="0"/>
              <a:t>ring up sensors/actuators</a:t>
            </a:r>
            <a:r>
              <a:rPr lang="en-US" altLang="ko-KR" sz="1600" b="1" dirty="0" smtClean="0"/>
              <a:t/>
            </a:r>
            <a:br>
              <a:rPr lang="en-US" altLang="ko-KR" sz="1600" b="1" dirty="0" smtClean="0"/>
            </a:br>
            <a:r>
              <a:rPr lang="en-US" altLang="ko-KR" sz="1600" b="1" dirty="0" smtClean="0"/>
              <a:t>3. To communicate between SA node and </a:t>
            </a:r>
            <a:r>
              <a:rPr lang="en-US" altLang="ko-KR" sz="1600" b="1" dirty="0" err="1" smtClean="0"/>
              <a:t>IoTMS</a:t>
            </a:r>
            <a:r>
              <a:rPr lang="en-US" altLang="ko-KR" sz="1600" b="1" dirty="0" smtClean="0"/>
              <a:t>.</a:t>
            </a:r>
          </a:p>
          <a:p>
            <a:pPr lvl="3"/>
            <a:endParaRPr lang="en-US" altLang="ko-KR" sz="1600" b="1" dirty="0" smtClean="0"/>
          </a:p>
          <a:p>
            <a:pPr marL="285750" indent="-285750">
              <a:buFont typeface="Arial" panose="020B0604020202020204" pitchFamily="34" charset="0"/>
              <a:buChar char="•"/>
            </a:pPr>
            <a:r>
              <a:rPr lang="en-US" altLang="ko-KR" sz="1600" b="1" dirty="0" smtClean="0"/>
              <a:t>Increment 2</a:t>
            </a:r>
          </a:p>
          <a:p>
            <a:pPr lvl="1"/>
            <a:r>
              <a:rPr lang="en-US" altLang="ko-KR" sz="1600" b="1" dirty="0" smtClean="0"/>
              <a:t>Refine design and implementation remaining design.</a:t>
            </a:r>
          </a:p>
          <a:p>
            <a:pPr lvl="1"/>
            <a:r>
              <a:rPr lang="en-US" altLang="ko-KR" sz="1600" b="1" dirty="0" smtClean="0"/>
              <a:t>Implement follows</a:t>
            </a:r>
            <a:br>
              <a:rPr lang="en-US" altLang="ko-KR" sz="1600" b="1" dirty="0" smtClean="0"/>
            </a:br>
            <a:r>
              <a:rPr lang="en-US" altLang="ko-KR" sz="1600" b="1" dirty="0" smtClean="0"/>
              <a:t>1</a:t>
            </a:r>
            <a:r>
              <a:rPr lang="en-US" altLang="ko-KR" b="1" dirty="0" smtClean="0"/>
              <a:t>. UI</a:t>
            </a:r>
            <a:r>
              <a:rPr lang="en-US" altLang="ko-KR" sz="1600" b="1" dirty="0" smtClean="0"/>
              <a:t/>
            </a:r>
            <a:br>
              <a:rPr lang="en-US" altLang="ko-KR" sz="1600" b="1" dirty="0" smtClean="0"/>
            </a:br>
            <a:r>
              <a:rPr lang="en-US" altLang="ko-KR" sz="1600" b="1" dirty="0" smtClean="0"/>
              <a:t>2. </a:t>
            </a:r>
            <a:r>
              <a:rPr lang="en-US" altLang="ko-KR" b="1" dirty="0" smtClean="0"/>
              <a:t>R</a:t>
            </a:r>
            <a:r>
              <a:rPr lang="en-US" altLang="ko-KR" sz="1600" b="1" dirty="0" smtClean="0"/>
              <a:t>ule management</a:t>
            </a:r>
          </a:p>
          <a:p>
            <a:pPr lvl="1">
              <a:buNone/>
            </a:pPr>
            <a:r>
              <a:rPr lang="en-US" altLang="ko-KR" b="1" dirty="0" smtClean="0"/>
              <a:t>     3. Logger , DB</a:t>
            </a:r>
            <a:r>
              <a:rPr lang="en-US" altLang="ko-KR" sz="1600" b="1" dirty="0" smtClean="0"/>
              <a:t/>
            </a:r>
            <a:br>
              <a:rPr lang="en-US" altLang="ko-KR" sz="1600" b="1" dirty="0" smtClean="0"/>
            </a:br>
            <a:r>
              <a:rPr lang="en-US" altLang="ko-KR" sz="1600" b="1" dirty="0" smtClean="0"/>
              <a:t>4. And so forth… </a:t>
            </a:r>
          </a:p>
        </p:txBody>
      </p:sp>
      <p:sp>
        <p:nvSpPr>
          <p:cNvPr id="4" name="슬라이드 번호 개체 틀 3"/>
          <p:cNvSpPr>
            <a:spLocks noGrp="1"/>
          </p:cNvSpPr>
          <p:nvPr>
            <p:ph type="sldNum" sz="quarter" idx="12"/>
          </p:nvPr>
        </p:nvSpPr>
        <p:spPr/>
        <p:txBody>
          <a:bodyPr/>
          <a:lstStyle/>
          <a:p>
            <a:fld id="{887F5A62-5D57-4BBA-9485-2C5A6728F77D}" type="slidenum">
              <a:rPr lang="ko-KR" altLang="en-US" smtClean="0"/>
              <a:pPr/>
              <a:t>30</a:t>
            </a:fld>
            <a:r>
              <a:rPr lang="en-US" altLang="ko-KR" smtClean="0"/>
              <a:t>/50</a:t>
            </a:r>
            <a:endParaRPr lang="ko-KR" altLang="en-US" dirty="0"/>
          </a:p>
        </p:txBody>
      </p:sp>
    </p:spTree>
    <p:extLst>
      <p:ext uri="{BB962C8B-B14F-4D97-AF65-F5344CB8AC3E}">
        <p14:creationId xmlns:p14="http://schemas.microsoft.com/office/powerpoint/2010/main" xmlns="" val="310271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4.2 </a:t>
            </a:r>
            <a:r>
              <a:rPr lang="en-US" altLang="ko-KR" dirty="0" smtClean="0"/>
              <a:t>Project Work Break Down</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xmlns="" val="1835592983"/>
              </p:ext>
            </p:extLst>
          </p:nvPr>
        </p:nvGraphicFramePr>
        <p:xfrm>
          <a:off x="468846" y="836712"/>
          <a:ext cx="8216353" cy="5544617"/>
        </p:xfrm>
        <a:graphic>
          <a:graphicData uri="http://schemas.openxmlformats.org/drawingml/2006/table">
            <a:tbl>
              <a:tblPr>
                <a:tableStyleId>{5C22544A-7EE6-4342-B048-85BDC9FD1C3A}</a:tableStyleId>
              </a:tblPr>
              <a:tblGrid>
                <a:gridCol w="1295375"/>
                <a:gridCol w="2159707"/>
                <a:gridCol w="4761271"/>
              </a:tblGrid>
              <a:tr h="382676">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Stage</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sz="1400" b="1"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Task</a:t>
                      </a:r>
                      <a:endParaRPr lang="en-US" sz="14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a:txBody>
                    <a:bodyPr/>
                    <a:lstStyle/>
                    <a:p>
                      <a:pPr algn="ctr" fontAlgn="ctr"/>
                      <a:r>
                        <a:rPr lang="en-US" altLang="ko-KR" sz="1400" b="1" i="0" u="none" strike="noStrike" dirty="0" smtClean="0">
                          <a:solidFill>
                            <a:srgbClr val="000000"/>
                          </a:solidFill>
                          <a:effectLst/>
                          <a:latin typeface="Tahoma" panose="020B0604030504040204" pitchFamily="34" charset="0"/>
                          <a:cs typeface="Tahoma" panose="020B0604030504040204" pitchFamily="34" charset="0"/>
                        </a:rPr>
                        <a:t>Description</a:t>
                      </a:r>
                      <a:endParaRPr lang="ko-KR" altLang="en-US" sz="1400" b="1"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410359">
                <a:tc rowSpan="9">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Plan &amp;</a:t>
                      </a:r>
                      <a:r>
                        <a:rPr lang="en-US" sz="1200" u="none" strike="noStrike"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Project</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scope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Define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project scope. So find out contexts of market, business, organization, technology.</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Team</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Building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Confirm</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roles and responsibility of each members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Work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Break Down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Tear down project work task</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Overall Schedule</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Set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up a plan of schedule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requirement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functional requirement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feasibility</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Check spec. of Arduino and IDE</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a:t>
                      </a: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scenario</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sample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
                      </a: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use-case scenarios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quality attribute constraint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 out quality</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attributes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algn="l" fontAlgn="ct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b="0" i="0" u="none" strike="noStrike"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Risk</a:t>
                      </a:r>
                      <a:r>
                        <a:rPr lang="en-US" sz="1200" b="0" i="0" u="none" strike="noStrike"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analysis</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Analyze and track</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risks of project</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4">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Design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 case description</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use case description</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domain model</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Make domain</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model</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sequence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Find</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out sequences of system process and make diagram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a:effectLst/>
                          <a:latin typeface="Tahoma" panose="020B0604030504040204" pitchFamily="34" charset="0"/>
                          <a:ea typeface="Tahoma" panose="020B0604030504040204" pitchFamily="34" charset="0"/>
                          <a:cs typeface="Tahoma" panose="020B0604030504040204" pitchFamily="34" charset="0"/>
                        </a:rPr>
                        <a:t>class diagram</a:t>
                      </a:r>
                      <a:endParaRPr lang="en-US" sz="12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Architect</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and design the system.</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rowSpan="10">
                  <a:txBody>
                    <a:bodyPr/>
                    <a:lstStyle/>
                    <a:p>
                      <a:pPr algn="l" fontAlgn="ct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Implementation</a:t>
                      </a: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&amp;</a:t>
                      </a:r>
                      <a:br>
                        <a:rPr lang="en-US" sz="1200" u="none" strike="noStrike" dirty="0">
                          <a:effectLst/>
                          <a:latin typeface="Tahoma" panose="020B0604030504040204" pitchFamily="34" charset="0"/>
                          <a:ea typeface="Tahoma" panose="020B0604030504040204" pitchFamily="34" charset="0"/>
                          <a:cs typeface="Tahoma" panose="020B0604030504040204" pitchFamily="34" charset="0"/>
                        </a:rPr>
                      </a:br>
                      <a:r>
                        <a:rPr lang="en-US" sz="1200" u="none" strike="noStrike" dirty="0" smtClean="0">
                          <a:effectLst/>
                          <a:latin typeface="Tahoma" panose="020B0604030504040204" pitchFamily="34" charset="0"/>
                          <a:ea typeface="Tahoma" panose="020B0604030504040204" pitchFamily="34" charset="0"/>
                          <a:cs typeface="Tahoma" panose="020B0604030504040204" pitchFamily="34" charset="0"/>
                        </a:rPr>
                        <a:t>Testing</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communication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algn="l" fontAlgn="ctr"/>
                      <a:r>
                        <a:rPr lang="en-US" altLang="ko-KR" sz="1200" b="0" i="0" u="none" strike="noStrike" dirty="0" smtClean="0">
                          <a:solidFill>
                            <a:srgbClr val="000000"/>
                          </a:solidFill>
                          <a:effectLst/>
                          <a:latin typeface="Tahoma" panose="020B0604030504040204" pitchFamily="34" charset="0"/>
                          <a:cs typeface="Tahoma" panose="020B0604030504040204" pitchFamily="34" charset="0"/>
                        </a:rPr>
                        <a:t>Implement each</a:t>
                      </a:r>
                      <a:r>
                        <a:rPr lang="en-US" altLang="ko-KR" sz="1200" b="0" i="0" u="none" strike="noStrike" baseline="0" dirty="0" smtClean="0">
                          <a:solidFill>
                            <a:srgbClr val="000000"/>
                          </a:solidFill>
                          <a:effectLst/>
                          <a:latin typeface="Tahoma" panose="020B0604030504040204" pitchFamily="34" charset="0"/>
                          <a:cs typeface="Tahoma" panose="020B0604030504040204" pitchFamily="34" charset="0"/>
                        </a:rPr>
                        <a:t> functions with testing units.</a:t>
                      </a: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logging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user command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rule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application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login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register node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setup unit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integration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5981">
                <a:tc vMerge="1">
                  <a:txBody>
                    <a:bodyPr/>
                    <a:lstStyle/>
                    <a:p>
                      <a:pPr latinLnBrk="1"/>
                      <a:endParaRPr lang="ko-KR" altLang="en-US"/>
                    </a:p>
                  </a:txBody>
                  <a:tcPr/>
                </a:tc>
                <a:tc>
                  <a:txBody>
                    <a:bodyPr/>
                    <a:lstStyle/>
                    <a:p>
                      <a:pPr algn="l" fontAlgn="ctr"/>
                      <a:r>
                        <a:rPr lang="en-US" sz="1200" u="none" strike="noStrike" dirty="0">
                          <a:effectLst/>
                          <a:latin typeface="Tahoma" panose="020B0604030504040204" pitchFamily="34" charset="0"/>
                          <a:ea typeface="Tahoma" panose="020B0604030504040204" pitchFamily="34" charset="0"/>
                          <a:cs typeface="Tahoma" panose="020B0604030504040204" pitchFamily="34" charset="0"/>
                        </a:rPr>
                        <a:t>system test</a:t>
                      </a:r>
                      <a:endParaRPr lang="en-US" sz="1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ko-KR" altLang="en-US" sz="1200" b="0" i="0" u="none" strike="noStrike" dirty="0">
                        <a:solidFill>
                          <a:srgbClr val="000000"/>
                        </a:solidFill>
                        <a:effectLst/>
                        <a:latin typeface="Tahoma" panose="020B0604030504040204" pitchFamily="34" charset="0"/>
                        <a:cs typeface="Tahoma" panose="020B0604030504040204" pitchFamily="34" charset="0"/>
                      </a:endParaRPr>
                    </a:p>
                  </a:txBody>
                  <a:tcPr marL="72000" marR="72000" marT="9525"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31</a:t>
            </a:fld>
            <a:r>
              <a:rPr lang="en-US" altLang="ko-KR" smtClean="0"/>
              <a:t>/50</a:t>
            </a:r>
            <a:endParaRPr lang="ko-KR" altLang="en-US" dirty="0"/>
          </a:p>
        </p:txBody>
      </p:sp>
    </p:spTree>
    <p:extLst>
      <p:ext uri="{BB962C8B-B14F-4D97-AF65-F5344CB8AC3E}">
        <p14:creationId xmlns:p14="http://schemas.microsoft.com/office/powerpoint/2010/main" xmlns="" val="1769589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Overall Project Schedule</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xmlns="" val="2415977490"/>
              </p:ext>
            </p:extLst>
          </p:nvPr>
        </p:nvGraphicFramePr>
        <p:xfrm>
          <a:off x="324294" y="980728"/>
          <a:ext cx="8568186" cy="5184576"/>
        </p:xfrm>
        <a:graphic>
          <a:graphicData uri="http://schemas.openxmlformats.org/drawingml/2006/table">
            <a:tbl>
              <a:tblPr firstRow="1" bandRow="1"/>
              <a:tblGrid>
                <a:gridCol w="1452623"/>
                <a:gridCol w="1016509"/>
                <a:gridCol w="1016509"/>
                <a:gridCol w="1016509"/>
                <a:gridCol w="1016509"/>
                <a:gridCol w="1016509"/>
                <a:gridCol w="1016509"/>
                <a:gridCol w="1016509"/>
              </a:tblGrid>
              <a:tr h="405715">
                <a:tc rowSpan="2">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Activity</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5.4W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6.1W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6.2W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6.3W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400" dirty="0" smtClean="0">
                          <a:solidFill>
                            <a:schemeClr val="bg1"/>
                          </a:solidFill>
                          <a:latin typeface="Tahoma" panose="020B0604030504040204" pitchFamily="34" charset="0"/>
                          <a:ea typeface="맑은 고딕" panose="020B0503020000020004" pitchFamily="50" charset="-127"/>
                        </a:rPr>
                        <a:t>6.4W</a:t>
                      </a:r>
                      <a:endParaRPr lang="ko-KR" altLang="en-US" sz="1400" dirty="0">
                        <a:solidFill>
                          <a:schemeClr val="bg1"/>
                        </a:solidFill>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488719">
                <a:tc vMerge="1">
                  <a:txBody>
                    <a:bodyPr/>
                    <a:lstStyle/>
                    <a:p>
                      <a:pPr latinLnBrk="1"/>
                      <a:endParaRPr lang="ko-KR" altLang="en-US" sz="1400" dirty="0">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algn="ctr" latinLnBrk="1"/>
                      <a:r>
                        <a:rPr lang="en-US" altLang="ko-KR" sz="1200" b="0" dirty="0" smtClean="0">
                          <a:latin typeface="Tahoma" panose="020B0604030504040204" pitchFamily="34" charset="0"/>
                          <a:ea typeface="맑은 고딕" panose="020B0503020000020004" pitchFamily="50" charset="-127"/>
                        </a:rPr>
                        <a:t>(in Korea)</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latinLnBrk="1"/>
                      <a:endParaRPr lang="ko-KR" altLang="en-US" sz="12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latinLnBrk="1"/>
                      <a:endParaRPr lang="en-US" altLang="ko-KR" sz="1200" b="1" dirty="0" smtClean="0">
                        <a:latin typeface="Tahoma" panose="020B0604030504040204" pitchFamily="34" charset="0"/>
                        <a:ea typeface="맑은 고딕" panose="020B0503020000020004" pitchFamily="50"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smtClean="0">
                          <a:latin typeface="Tahoma" panose="020B0604030504040204" pitchFamily="34" charset="0"/>
                          <a:ea typeface="맑은 고딕" panose="020B0503020000020004" pitchFamily="50" charset="-127"/>
                        </a:rPr>
                        <a:t>(in CMU)</a:t>
                      </a:r>
                      <a:endParaRPr lang="ko-KR" altLang="en-US" sz="1200" b="0" dirty="0" smtClean="0">
                        <a:latin typeface="Tahoma" panose="020B0604030504040204" pitchFamily="34" charset="0"/>
                        <a:ea typeface="맑은 고딕" panose="020B0503020000020004"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latinLnBrk="1"/>
                      <a:r>
                        <a:rPr lang="en-US" altLang="ko-KR" sz="1200" b="1" dirty="0" smtClean="0">
                          <a:latin typeface="Tahoma" panose="020B0604030504040204" pitchFamily="34" charset="0"/>
                          <a:ea typeface="맑은 고딕" panose="020B0503020000020004" pitchFamily="50" charset="-127"/>
                        </a:rPr>
                        <a:t>Increment 2</a:t>
                      </a:r>
                    </a:p>
                    <a:p>
                      <a:pPr algn="ctr" latinLnBrk="1"/>
                      <a:r>
                        <a:rPr lang="en-US" altLang="ko-KR" sz="1200" b="0" dirty="0" smtClean="0">
                          <a:latin typeface="Tahoma" panose="020B0604030504040204" pitchFamily="34" charset="0"/>
                          <a:ea typeface="맑은 고딕" panose="020B0503020000020004" pitchFamily="50" charset="-127"/>
                        </a:rPr>
                        <a:t>(in CMU)</a:t>
                      </a:r>
                      <a:endParaRPr lang="ko-KR" altLang="en-US" sz="1200" b="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753854">
                <a:tc>
                  <a:txBody>
                    <a:bodyPr/>
                    <a:lstStyle/>
                    <a:p>
                      <a:pPr algn="ctr" latinLnBrk="1"/>
                      <a:r>
                        <a:rPr lang="en-US" altLang="ko-KR" sz="1400" b="1" dirty="0" smtClean="0">
                          <a:latin typeface="Tahoma" panose="020B0604030504040204" pitchFamily="34" charset="0"/>
                          <a:ea typeface="맑은 고딕" panose="020B0503020000020004" pitchFamily="50" charset="-127"/>
                        </a:rPr>
                        <a:t>Planning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200" dirty="0">
                        <a:latin typeface="Tahoma" panose="020B0604030504040204" pitchFamily="34" charset="0"/>
                        <a:ea typeface="맑은 고딕" panose="020B0503020000020004" pitchFamily="50" charset="-127"/>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Requirement</a:t>
                      </a:r>
                      <a:r>
                        <a:rPr lang="en-US" altLang="ko-KR" sz="1400" b="1" baseline="0" dirty="0" smtClean="0">
                          <a:latin typeface="Tahoma" panose="020B0604030504040204" pitchFamily="34" charset="0"/>
                          <a:ea typeface="맑은 고딕" panose="020B0503020000020004" pitchFamily="50" charset="-127"/>
                        </a:rPr>
                        <a:t> Analysis</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Design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Implementation</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4072">
                <a:tc>
                  <a:txBody>
                    <a:bodyPr/>
                    <a:lstStyle/>
                    <a:p>
                      <a:pPr algn="ctr" latinLnBrk="1"/>
                      <a:r>
                        <a:rPr lang="en-US" altLang="ko-KR" sz="1400" b="1" dirty="0" smtClean="0">
                          <a:latin typeface="Tahoma" panose="020B0604030504040204" pitchFamily="34" charset="0"/>
                          <a:ea typeface="맑은 고딕" panose="020B0503020000020004" pitchFamily="50" charset="-127"/>
                        </a:rPr>
                        <a:t>Testing</a:t>
                      </a:r>
                      <a:endParaRPr lang="ko-KR" altLang="en-US" sz="1400" b="1" dirty="0">
                        <a:latin typeface="Tahoma" panose="020B0604030504040204" pitchFamily="34" charset="0"/>
                        <a:ea typeface="맑은 고딕" panose="020B0503020000020004"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latin typeface="Tahoma" panose="020B0604030504040204" pitchFamily="34" charset="0"/>
                        <a:ea typeface="맑은 고딕" panose="020B0503020000020004" pitchFamily="50" charset="-127"/>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Line 25"/>
          <p:cNvSpPr>
            <a:spLocks noChangeShapeType="1"/>
          </p:cNvSpPr>
          <p:nvPr/>
        </p:nvSpPr>
        <p:spPr bwMode="auto">
          <a:xfrm flipV="1">
            <a:off x="1817093" y="2254748"/>
            <a:ext cx="982328"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 name="Line 26"/>
          <p:cNvSpPr>
            <a:spLocks noChangeShapeType="1"/>
          </p:cNvSpPr>
          <p:nvPr/>
        </p:nvSpPr>
        <p:spPr bwMode="auto">
          <a:xfrm>
            <a:off x="1807230" y="2938170"/>
            <a:ext cx="14644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 name="Line 27"/>
          <p:cNvSpPr>
            <a:spLocks noChangeShapeType="1"/>
          </p:cNvSpPr>
          <p:nvPr/>
        </p:nvSpPr>
        <p:spPr bwMode="auto">
          <a:xfrm>
            <a:off x="2824784" y="3929576"/>
            <a:ext cx="2000009"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12" name="Text Box 48"/>
          <p:cNvSpPr txBox="1">
            <a:spLocks noChangeArrowheads="1"/>
          </p:cNvSpPr>
          <p:nvPr/>
        </p:nvSpPr>
        <p:spPr bwMode="auto">
          <a:xfrm>
            <a:off x="2988565" y="26727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5/20</a:t>
            </a:r>
            <a:endParaRPr lang="en-US" altLang="ko-KR" sz="1200" b="1" dirty="0">
              <a:latin typeface="Tahoma" panose="020B0604030504040204" pitchFamily="34" charset="0"/>
              <a:ea typeface="맑은 고딕" panose="020B0503020000020004" pitchFamily="50" charset="-127"/>
            </a:endParaRPr>
          </a:p>
        </p:txBody>
      </p:sp>
      <p:sp>
        <p:nvSpPr>
          <p:cNvPr id="13" name="Text Box 51"/>
          <p:cNvSpPr txBox="1">
            <a:spLocks noChangeArrowheads="1"/>
          </p:cNvSpPr>
          <p:nvPr/>
        </p:nvSpPr>
        <p:spPr bwMode="auto">
          <a:xfrm>
            <a:off x="2327414" y="19748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5/15</a:t>
            </a:r>
            <a:endParaRPr lang="en-US" altLang="ko-KR" sz="1200" b="1" dirty="0">
              <a:latin typeface="Tahoma" panose="020B0604030504040204" pitchFamily="34" charset="0"/>
              <a:ea typeface="맑은 고딕" panose="020B0503020000020004" pitchFamily="50" charset="-127"/>
            </a:endParaRPr>
          </a:p>
        </p:txBody>
      </p:sp>
      <p:sp>
        <p:nvSpPr>
          <p:cNvPr id="14" name="Text Box 53"/>
          <p:cNvSpPr txBox="1">
            <a:spLocks noChangeArrowheads="1"/>
          </p:cNvSpPr>
          <p:nvPr/>
        </p:nvSpPr>
        <p:spPr bwMode="auto">
          <a:xfrm>
            <a:off x="1851929" y="2276669"/>
            <a:ext cx="900759"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Initial Plan</a:t>
            </a:r>
            <a:endParaRPr lang="en-US" altLang="ko-KR" sz="1200" dirty="0">
              <a:latin typeface="Tahoma" panose="020B0604030504040204" pitchFamily="34" charset="0"/>
              <a:ea typeface="맑은 고딕" panose="020B0503020000020004" pitchFamily="50" charset="-127"/>
            </a:endParaRPr>
          </a:p>
        </p:txBody>
      </p:sp>
      <p:sp>
        <p:nvSpPr>
          <p:cNvPr id="55" name="직사각형 54"/>
          <p:cNvSpPr/>
          <p:nvPr/>
        </p:nvSpPr>
        <p:spPr>
          <a:xfrm>
            <a:off x="3224923" y="1409295"/>
            <a:ext cx="1140057" cy="276999"/>
          </a:xfrm>
          <a:prstGeom prst="rect">
            <a:avLst/>
          </a:prstGeom>
        </p:spPr>
        <p:txBody>
          <a:bodyPr wrap="none">
            <a:spAutoFit/>
          </a:bodyPr>
          <a:lstStyle/>
          <a:p>
            <a:pPr lvl="0" algn="ctr" latinLnBrk="1"/>
            <a:r>
              <a:rPr lang="en-US" altLang="ko-KR" sz="1200" b="1" dirty="0" smtClean="0">
                <a:solidFill>
                  <a:prstClr val="black"/>
                </a:solidFill>
                <a:latin typeface="Tahoma" panose="020B0604030504040204" pitchFamily="34" charset="0"/>
                <a:ea typeface="맑은 고딕" panose="020B0503020000020004" pitchFamily="50" charset="-127"/>
              </a:rPr>
              <a:t>Increment 1</a:t>
            </a:r>
            <a:endParaRPr lang="ko-KR" altLang="en-US" sz="1200" b="1" dirty="0">
              <a:solidFill>
                <a:prstClr val="black"/>
              </a:solidFill>
              <a:latin typeface="Tahoma" panose="020B0604030504040204" pitchFamily="34" charset="0"/>
              <a:ea typeface="맑은 고딕" panose="020B0503020000020004" pitchFamily="50" charset="-127"/>
            </a:endParaRPr>
          </a:p>
        </p:txBody>
      </p:sp>
      <p:sp>
        <p:nvSpPr>
          <p:cNvPr id="61" name="이등변 삼각형 60"/>
          <p:cNvSpPr/>
          <p:nvPr/>
        </p:nvSpPr>
        <p:spPr>
          <a:xfrm>
            <a:off x="2714852" y="2938307"/>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62" name="Line 27"/>
          <p:cNvSpPr>
            <a:spLocks noChangeShapeType="1"/>
          </p:cNvSpPr>
          <p:nvPr/>
        </p:nvSpPr>
        <p:spPr bwMode="auto">
          <a:xfrm>
            <a:off x="3824788" y="5613849"/>
            <a:ext cx="5067692"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3" name="Line 27"/>
          <p:cNvSpPr>
            <a:spLocks noChangeShapeType="1"/>
          </p:cNvSpPr>
          <p:nvPr/>
        </p:nvSpPr>
        <p:spPr bwMode="auto">
          <a:xfrm>
            <a:off x="3824788" y="4787173"/>
            <a:ext cx="201245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4" name="Line 26"/>
          <p:cNvSpPr>
            <a:spLocks noChangeShapeType="1"/>
          </p:cNvSpPr>
          <p:nvPr/>
        </p:nvSpPr>
        <p:spPr bwMode="auto">
          <a:xfrm>
            <a:off x="5837243" y="2949787"/>
            <a:ext cx="581100"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66" name="Text Box 48"/>
          <p:cNvSpPr txBox="1">
            <a:spLocks noChangeArrowheads="1"/>
          </p:cNvSpPr>
          <p:nvPr/>
        </p:nvSpPr>
        <p:spPr bwMode="auto">
          <a:xfrm>
            <a:off x="4527188" y="363226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5/29</a:t>
            </a:r>
            <a:endParaRPr lang="en-US" altLang="ko-KR" sz="1200" b="1" dirty="0">
              <a:latin typeface="Tahoma" panose="020B0604030504040204" pitchFamily="34" charset="0"/>
              <a:ea typeface="맑은 고딕" panose="020B0503020000020004" pitchFamily="50" charset="-127"/>
            </a:endParaRPr>
          </a:p>
        </p:txBody>
      </p:sp>
      <p:sp>
        <p:nvSpPr>
          <p:cNvPr id="67" name="Text Box 48"/>
          <p:cNvSpPr txBox="1">
            <a:spLocks noChangeArrowheads="1"/>
          </p:cNvSpPr>
          <p:nvPr/>
        </p:nvSpPr>
        <p:spPr bwMode="auto">
          <a:xfrm>
            <a:off x="5472284" y="4506319"/>
            <a:ext cx="468398"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6/5</a:t>
            </a:r>
            <a:endParaRPr lang="en-US" altLang="ko-KR" sz="1200" b="1" dirty="0">
              <a:latin typeface="Tahoma" panose="020B0604030504040204" pitchFamily="34" charset="0"/>
              <a:ea typeface="맑은 고딕" panose="020B0503020000020004" pitchFamily="50" charset="-127"/>
            </a:endParaRPr>
          </a:p>
        </p:txBody>
      </p:sp>
      <p:sp>
        <p:nvSpPr>
          <p:cNvPr id="68" name="Text Box 48"/>
          <p:cNvSpPr txBox="1">
            <a:spLocks noChangeArrowheads="1"/>
          </p:cNvSpPr>
          <p:nvPr/>
        </p:nvSpPr>
        <p:spPr bwMode="auto">
          <a:xfrm>
            <a:off x="6642823" y="365968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6/12</a:t>
            </a:r>
            <a:endParaRPr lang="en-US" altLang="ko-KR" sz="1200" b="1" dirty="0">
              <a:latin typeface="Tahoma" panose="020B0604030504040204" pitchFamily="34" charset="0"/>
              <a:ea typeface="맑은 고딕" panose="020B0503020000020004" pitchFamily="50" charset="-127"/>
            </a:endParaRPr>
          </a:p>
        </p:txBody>
      </p:sp>
      <p:sp>
        <p:nvSpPr>
          <p:cNvPr id="69" name="Text Box 48"/>
          <p:cNvSpPr txBox="1">
            <a:spLocks noChangeArrowheads="1"/>
          </p:cNvSpPr>
          <p:nvPr/>
        </p:nvSpPr>
        <p:spPr bwMode="auto">
          <a:xfrm>
            <a:off x="6076642" y="2655707"/>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6/10</a:t>
            </a:r>
            <a:endParaRPr lang="en-US" altLang="ko-KR" sz="1200" b="1" dirty="0">
              <a:latin typeface="Tahoma" panose="020B0604030504040204" pitchFamily="34" charset="0"/>
              <a:ea typeface="맑은 고딕" panose="020B0503020000020004" pitchFamily="50" charset="-127"/>
            </a:endParaRPr>
          </a:p>
        </p:txBody>
      </p:sp>
      <p:sp>
        <p:nvSpPr>
          <p:cNvPr id="70" name="Line 27"/>
          <p:cNvSpPr>
            <a:spLocks noChangeShapeType="1"/>
          </p:cNvSpPr>
          <p:nvPr/>
        </p:nvSpPr>
        <p:spPr bwMode="auto">
          <a:xfrm>
            <a:off x="6413483" y="4783318"/>
            <a:ext cx="2095625"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1" name="Line 27"/>
          <p:cNvSpPr>
            <a:spLocks noChangeShapeType="1"/>
          </p:cNvSpPr>
          <p:nvPr/>
        </p:nvSpPr>
        <p:spPr bwMode="auto">
          <a:xfrm>
            <a:off x="6428078" y="3957601"/>
            <a:ext cx="424494" cy="0"/>
          </a:xfrm>
          <a:prstGeom prst="line">
            <a:avLst/>
          </a:prstGeom>
          <a:noFill/>
          <a:ln w="28575">
            <a:solidFill>
              <a:srgbClr val="000000"/>
            </a:solidFill>
            <a:round/>
            <a:headEnd type="oval"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4000" b="0" i="0" u="none" strike="noStrike" kern="0" cap="none" spc="0" normalizeH="0" baseline="0" noProof="0">
              <a:ln>
                <a:noFill/>
              </a:ln>
              <a:solidFill>
                <a:sysClr val="windowText" lastClr="000000"/>
              </a:solidFill>
              <a:effectLst/>
              <a:uLnTx/>
              <a:uFillTx/>
              <a:latin typeface="Tahoma" panose="020B0604030504040204" pitchFamily="34" charset="0"/>
              <a:ea typeface="맑은 고딕" panose="020B0503020000020004" pitchFamily="50" charset="-127"/>
            </a:endParaRPr>
          </a:p>
        </p:txBody>
      </p:sp>
      <p:sp>
        <p:nvSpPr>
          <p:cNvPr id="72" name="Text Box 48"/>
          <p:cNvSpPr txBox="1">
            <a:spLocks noChangeArrowheads="1"/>
          </p:cNvSpPr>
          <p:nvPr/>
        </p:nvSpPr>
        <p:spPr bwMode="auto">
          <a:xfrm>
            <a:off x="8127940" y="4506318"/>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6/24</a:t>
            </a:r>
            <a:endParaRPr lang="en-US" altLang="ko-KR" sz="1200" b="1" dirty="0">
              <a:latin typeface="Tahoma" panose="020B0604030504040204" pitchFamily="34" charset="0"/>
              <a:ea typeface="맑은 고딕" panose="020B0503020000020004" pitchFamily="50" charset="-127"/>
            </a:endParaRPr>
          </a:p>
        </p:txBody>
      </p:sp>
      <p:sp>
        <p:nvSpPr>
          <p:cNvPr id="73" name="Text Box 48"/>
          <p:cNvSpPr txBox="1">
            <a:spLocks noChangeArrowheads="1"/>
          </p:cNvSpPr>
          <p:nvPr/>
        </p:nvSpPr>
        <p:spPr bwMode="auto">
          <a:xfrm>
            <a:off x="8398869" y="5336850"/>
            <a:ext cx="566181" cy="276999"/>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ko-KR" sz="1200" b="1" dirty="0" smtClean="0">
                <a:latin typeface="Tahoma" panose="020B0604030504040204" pitchFamily="34" charset="0"/>
                <a:ea typeface="맑은 고딕" panose="020B0503020000020004" pitchFamily="50" charset="-127"/>
              </a:rPr>
              <a:t>6/25</a:t>
            </a:r>
            <a:endParaRPr lang="en-US" altLang="ko-KR" sz="1200" b="1" dirty="0">
              <a:latin typeface="Tahoma" panose="020B0604030504040204" pitchFamily="34" charset="0"/>
              <a:ea typeface="맑은 고딕" panose="020B0503020000020004" pitchFamily="50" charset="-127"/>
            </a:endParaRPr>
          </a:p>
        </p:txBody>
      </p:sp>
      <p:sp>
        <p:nvSpPr>
          <p:cNvPr id="74" name="이등변 삼각형 73"/>
          <p:cNvSpPr/>
          <p:nvPr/>
        </p:nvSpPr>
        <p:spPr>
          <a:xfrm>
            <a:off x="5744736"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5" name="Text Box 53"/>
          <p:cNvSpPr txBox="1">
            <a:spLocks noChangeArrowheads="1"/>
          </p:cNvSpPr>
          <p:nvPr/>
        </p:nvSpPr>
        <p:spPr bwMode="auto">
          <a:xfrm>
            <a:off x="5241292" y="5816297"/>
            <a:ext cx="1260410"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Integration Test</a:t>
            </a:r>
            <a:endParaRPr lang="en-US" altLang="ko-KR" sz="1200" dirty="0">
              <a:latin typeface="Tahoma" panose="020B0604030504040204" pitchFamily="34" charset="0"/>
              <a:ea typeface="맑은 고딕" panose="020B0503020000020004" pitchFamily="50" charset="-127"/>
            </a:endParaRPr>
          </a:p>
        </p:txBody>
      </p:sp>
      <p:sp>
        <p:nvSpPr>
          <p:cNvPr id="76" name="Text Box 53"/>
          <p:cNvSpPr txBox="1">
            <a:spLocks noChangeArrowheads="1"/>
          </p:cNvSpPr>
          <p:nvPr/>
        </p:nvSpPr>
        <p:spPr bwMode="auto">
          <a:xfrm>
            <a:off x="3909519" y="5640841"/>
            <a:ext cx="78322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Unit Test</a:t>
            </a:r>
            <a:endParaRPr lang="en-US" altLang="ko-KR" sz="1200" dirty="0">
              <a:latin typeface="Tahoma" panose="020B0604030504040204" pitchFamily="34" charset="0"/>
              <a:ea typeface="맑은 고딕" panose="020B0503020000020004" pitchFamily="50" charset="-127"/>
            </a:endParaRPr>
          </a:p>
        </p:txBody>
      </p:sp>
      <p:sp>
        <p:nvSpPr>
          <p:cNvPr id="77" name="이등변 삼각형 76"/>
          <p:cNvSpPr/>
          <p:nvPr/>
        </p:nvSpPr>
        <p:spPr>
          <a:xfrm>
            <a:off x="8344882" y="5638099"/>
            <a:ext cx="185013" cy="149575"/>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sp>
        <p:nvSpPr>
          <p:cNvPr id="78" name="Text Box 53"/>
          <p:cNvSpPr txBox="1">
            <a:spLocks noChangeArrowheads="1"/>
          </p:cNvSpPr>
          <p:nvPr/>
        </p:nvSpPr>
        <p:spPr bwMode="auto">
          <a:xfrm>
            <a:off x="7884368" y="5816297"/>
            <a:ext cx="100033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System Test</a:t>
            </a:r>
            <a:endParaRPr lang="en-US" altLang="ko-KR" sz="1200" dirty="0">
              <a:latin typeface="Tahoma" panose="020B0604030504040204" pitchFamily="34" charset="0"/>
              <a:ea typeface="맑은 고딕" panose="020B0503020000020004" pitchFamily="50" charset="-127"/>
            </a:endParaRPr>
          </a:p>
        </p:txBody>
      </p:sp>
      <p:sp>
        <p:nvSpPr>
          <p:cNvPr id="80" name="Text Box 53"/>
          <p:cNvSpPr txBox="1">
            <a:spLocks noChangeArrowheads="1"/>
          </p:cNvSpPr>
          <p:nvPr/>
        </p:nvSpPr>
        <p:spPr bwMode="auto">
          <a:xfrm>
            <a:off x="6251209" y="4016097"/>
            <a:ext cx="1480726"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Refine</a:t>
            </a:r>
            <a:endParaRPr lang="en-US" altLang="ko-KR" sz="1200" dirty="0">
              <a:latin typeface="Tahoma" panose="020B0604030504040204" pitchFamily="34" charset="0"/>
              <a:ea typeface="맑은 고딕" panose="020B0503020000020004" pitchFamily="50" charset="-127"/>
            </a:endParaRPr>
          </a:p>
        </p:txBody>
      </p:sp>
      <p:sp>
        <p:nvSpPr>
          <p:cNvPr id="81" name="Text Box 53"/>
          <p:cNvSpPr txBox="1">
            <a:spLocks noChangeArrowheads="1"/>
          </p:cNvSpPr>
          <p:nvPr/>
        </p:nvSpPr>
        <p:spPr bwMode="auto">
          <a:xfrm>
            <a:off x="2986051" y="3974717"/>
            <a:ext cx="1513941"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Architecture Design</a:t>
            </a:r>
            <a:endParaRPr lang="en-US" altLang="ko-KR" sz="1200" dirty="0">
              <a:latin typeface="Tahoma" panose="020B0604030504040204" pitchFamily="34" charset="0"/>
              <a:ea typeface="맑은 고딕" panose="020B0503020000020004" pitchFamily="50" charset="-127"/>
            </a:endParaRPr>
          </a:p>
        </p:txBody>
      </p:sp>
      <p:sp>
        <p:nvSpPr>
          <p:cNvPr id="82" name="Text Box 53"/>
          <p:cNvSpPr txBox="1">
            <a:spLocks noChangeArrowheads="1"/>
          </p:cNvSpPr>
          <p:nvPr/>
        </p:nvSpPr>
        <p:spPr bwMode="auto">
          <a:xfrm>
            <a:off x="1705632" y="2967335"/>
            <a:ext cx="1053173"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Requirement</a:t>
            </a:r>
          </a:p>
          <a:p>
            <a:pPr>
              <a:defRPr/>
            </a:pPr>
            <a:r>
              <a:rPr lang="en-US" altLang="ko-KR" sz="1200" dirty="0" smtClean="0">
                <a:latin typeface="Tahoma" panose="020B0604030504040204" pitchFamily="34" charset="0"/>
                <a:ea typeface="맑은 고딕" panose="020B0503020000020004" pitchFamily="50" charset="-127"/>
              </a:rPr>
              <a:t>Analysis</a:t>
            </a:r>
            <a:endParaRPr lang="en-US" altLang="ko-KR" sz="1200" dirty="0">
              <a:latin typeface="Tahoma" panose="020B0604030504040204" pitchFamily="34" charset="0"/>
              <a:ea typeface="맑은 고딕" panose="020B0503020000020004" pitchFamily="50" charset="-127"/>
            </a:endParaRPr>
          </a:p>
        </p:txBody>
      </p:sp>
      <p:sp>
        <p:nvSpPr>
          <p:cNvPr id="83" name="Text Box 53"/>
          <p:cNvSpPr txBox="1">
            <a:spLocks noChangeArrowheads="1"/>
          </p:cNvSpPr>
          <p:nvPr/>
        </p:nvSpPr>
        <p:spPr bwMode="auto">
          <a:xfrm>
            <a:off x="5782568" y="2990812"/>
            <a:ext cx="1655238" cy="276999"/>
          </a:xfrm>
          <a:prstGeom prst="rect">
            <a:avLst/>
          </a:prstGeom>
          <a:noFill/>
          <a:ln w="9525">
            <a:noFill/>
            <a:miter lim="800000"/>
            <a:headEnd/>
            <a:tailEnd/>
          </a:ln>
          <a:effectLst/>
        </p:spPr>
        <p:txBody>
          <a:bodyPr wrap="square">
            <a:spAutoFit/>
          </a:bodyPr>
          <a:lstStyle/>
          <a:p>
            <a:pPr>
              <a:defRPr/>
            </a:pPr>
            <a:r>
              <a:rPr lang="en-US" altLang="ko-KR" sz="1200" dirty="0" smtClean="0">
                <a:latin typeface="Tahoma" panose="020B0604030504040204" pitchFamily="34" charset="0"/>
                <a:ea typeface="맑은 고딕" panose="020B0503020000020004" pitchFamily="50" charset="-127"/>
              </a:rPr>
              <a:t>Requirement Refine</a:t>
            </a:r>
            <a:endParaRPr lang="en-US" altLang="ko-KR" sz="1200" dirty="0">
              <a:latin typeface="Tahoma" panose="020B0604030504040204" pitchFamily="34" charset="0"/>
              <a:ea typeface="맑은 고딕" panose="020B0503020000020004" pitchFamily="50" charset="-127"/>
            </a:endParaRPr>
          </a:p>
        </p:txBody>
      </p:sp>
      <p:sp>
        <p:nvSpPr>
          <p:cNvPr id="84" name="Text Box 53"/>
          <p:cNvSpPr txBox="1">
            <a:spLocks noChangeArrowheads="1"/>
          </p:cNvSpPr>
          <p:nvPr/>
        </p:nvSpPr>
        <p:spPr bwMode="auto">
          <a:xfrm>
            <a:off x="2583629" y="3098825"/>
            <a:ext cx="729687" cy="461665"/>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Analysis</a:t>
            </a:r>
          </a:p>
          <a:p>
            <a:pPr>
              <a:defRPr/>
            </a:pPr>
            <a:r>
              <a:rPr lang="en-US" altLang="ko-KR" sz="1200" dirty="0" smtClean="0">
                <a:latin typeface="Tahoma" panose="020B0604030504040204" pitchFamily="34" charset="0"/>
                <a:ea typeface="맑은 고딕" panose="020B0503020000020004" pitchFamily="50" charset="-127"/>
              </a:rPr>
              <a:t>Review</a:t>
            </a:r>
            <a:endParaRPr lang="en-US" altLang="ko-KR" sz="1200" dirty="0">
              <a:latin typeface="Tahoma" panose="020B0604030504040204" pitchFamily="34" charset="0"/>
              <a:ea typeface="맑은 고딕" panose="020B0503020000020004" pitchFamily="50" charset="-127"/>
            </a:endParaRPr>
          </a:p>
        </p:txBody>
      </p:sp>
      <p:sp>
        <p:nvSpPr>
          <p:cNvPr id="85" name="Text Box 53"/>
          <p:cNvSpPr txBox="1">
            <a:spLocks noChangeArrowheads="1"/>
          </p:cNvSpPr>
          <p:nvPr/>
        </p:nvSpPr>
        <p:spPr bwMode="auto">
          <a:xfrm>
            <a:off x="3824788" y="4791938"/>
            <a:ext cx="139095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1</a:t>
            </a:r>
            <a:endParaRPr lang="en-US" altLang="ko-KR" sz="1200" dirty="0">
              <a:latin typeface="Tahoma" panose="020B0604030504040204" pitchFamily="34" charset="0"/>
              <a:ea typeface="맑은 고딕" panose="020B0503020000020004" pitchFamily="50" charset="-127"/>
            </a:endParaRPr>
          </a:p>
        </p:txBody>
      </p:sp>
      <p:sp>
        <p:nvSpPr>
          <p:cNvPr id="87" name="Text Box 53"/>
          <p:cNvSpPr txBox="1">
            <a:spLocks noChangeArrowheads="1"/>
          </p:cNvSpPr>
          <p:nvPr/>
        </p:nvSpPr>
        <p:spPr bwMode="auto">
          <a:xfrm>
            <a:off x="6411322" y="4808185"/>
            <a:ext cx="1439048" cy="276999"/>
          </a:xfrm>
          <a:prstGeom prst="rect">
            <a:avLst/>
          </a:prstGeom>
          <a:noFill/>
          <a:ln w="9525">
            <a:noFill/>
            <a:miter lim="800000"/>
            <a:headEnd/>
            <a:tailEnd/>
          </a:ln>
          <a:effectLst/>
        </p:spPr>
        <p:txBody>
          <a:bodyPr wrap="none">
            <a:spAutoFit/>
          </a:bodyPr>
          <a:lstStyle/>
          <a:p>
            <a:pPr>
              <a:defRPr/>
            </a:pPr>
            <a:r>
              <a:rPr lang="en-US" altLang="ko-KR" sz="1200" dirty="0" smtClean="0">
                <a:latin typeface="Tahoma" panose="020B0604030504040204" pitchFamily="34" charset="0"/>
                <a:ea typeface="맑은 고딕" panose="020B0503020000020004" pitchFamily="50" charset="-127"/>
              </a:rPr>
              <a:t>Implementation 2 </a:t>
            </a:r>
            <a:endParaRPr lang="en-US" altLang="ko-KR" sz="1200" dirty="0">
              <a:latin typeface="Tahoma" panose="020B0604030504040204" pitchFamily="34" charset="0"/>
              <a:ea typeface="맑은 고딕" panose="020B0503020000020004" pitchFamily="50" charset="-127"/>
            </a:endParaRPr>
          </a:p>
        </p:txBody>
      </p:sp>
      <p:sp>
        <p:nvSpPr>
          <p:cNvPr id="35" name="이등변 삼각형 34"/>
          <p:cNvSpPr/>
          <p:nvPr/>
        </p:nvSpPr>
        <p:spPr>
          <a:xfrm flipH="1" flipV="1">
            <a:off x="4572000" y="1333936"/>
            <a:ext cx="183414" cy="130353"/>
          </a:xfrm>
          <a:prstGeom prst="triangle">
            <a:avLst/>
          </a:prstGeom>
          <a:solidFill>
            <a:srgbClr val="FF0000"/>
          </a:solidFill>
          <a:ln w="3175"/>
          <a:effectLst/>
          <a:scene3d>
            <a:camera prst="orthographicFront"/>
            <a:lightRig rig="threePt" dir="t"/>
          </a:scene3d>
          <a:sp3d>
            <a:bevelT w="635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dk1"/>
              </a:solidFill>
              <a:latin typeface="Tahoma" panose="020B0604030504040204" pitchFamily="34" charset="0"/>
              <a:ea typeface="맑은 고딕" panose="020B0503020000020004" pitchFamily="50" charset="-127"/>
            </a:endParaRPr>
          </a:p>
        </p:txBody>
      </p:sp>
      <p:cxnSp>
        <p:nvCxnSpPr>
          <p:cNvPr id="8" name="직선 연결선 7"/>
          <p:cNvCxnSpPr>
            <a:stCxn id="35" idx="0"/>
            <a:endCxn id="9" idx="0"/>
          </p:cNvCxnSpPr>
          <p:nvPr/>
        </p:nvCxnSpPr>
        <p:spPr>
          <a:xfrm>
            <a:off x="4663707" y="1464289"/>
            <a:ext cx="27114" cy="47636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4414423" y="6227984"/>
            <a:ext cx="552795" cy="22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xmlns="" val="3722553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4.4 Project Risk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805117414"/>
              </p:ext>
            </p:extLst>
          </p:nvPr>
        </p:nvGraphicFramePr>
        <p:xfrm>
          <a:off x="467545" y="980728"/>
          <a:ext cx="8208144" cy="4536504"/>
        </p:xfrm>
        <a:graphic>
          <a:graphicData uri="http://schemas.openxmlformats.org/drawingml/2006/table">
            <a:tbl>
              <a:tblPr firstRow="1" firstCol="1" bandRow="1" bandCol="1">
                <a:effectLst/>
                <a:tableStyleId>{5940675A-B579-460E-94D1-54222C63F5DA}</a:tableStyleId>
              </a:tblPr>
              <a:tblGrid>
                <a:gridCol w="3240359"/>
                <a:gridCol w="3312368"/>
                <a:gridCol w="576064"/>
                <a:gridCol w="504056"/>
                <a:gridCol w="575297"/>
              </a:tblGrid>
              <a:tr h="324036">
                <a:tc>
                  <a:txBody>
                    <a:bodyPr/>
                    <a:lstStyle/>
                    <a:p>
                      <a:pPr algn="ctr">
                        <a:lnSpc>
                          <a:spcPct val="100000"/>
                        </a:lnSpc>
                        <a:spcBef>
                          <a:spcPts val="600"/>
                        </a:spcBef>
                        <a:spcAft>
                          <a:spcPts val="0"/>
                        </a:spcAft>
                      </a:pPr>
                      <a:r>
                        <a:rPr lang="en-US"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rPr>
                        <a:t>Risk</a:t>
                      </a:r>
                      <a:endParaRPr lang="ko-KR" sz="1200" b="1" cap="all"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rPr>
                        <a:t>Mitigation Plan</a:t>
                      </a:r>
                      <a:endParaRPr lang="ko-KR" altLang="ko-KR" sz="1200" b="1"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580" marR="6858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Impact</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Prob.</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c>
                  <a:txBody>
                    <a:bodyPr/>
                    <a:lstStyle/>
                    <a:p>
                      <a:pPr algn="ctr">
                        <a:lnSpc>
                          <a:spcPct val="100000"/>
                        </a:lnSpc>
                        <a:spcAft>
                          <a:spcPts val="0"/>
                        </a:spcAft>
                      </a:pPr>
                      <a:r>
                        <a:rPr lang="en-US" sz="1200" b="1"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Score</a:t>
                      </a:r>
                      <a:endParaRPr lang="ko-KR" sz="1200" b="1"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0" marR="0" marT="0" marB="0" anchor="ctr">
                    <a:solidFill>
                      <a:schemeClr val="bg1">
                        <a:lumMod val="65000"/>
                      </a:schemeClr>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algn="l">
                        <a:lnSpc>
                          <a:spcPct val="100000"/>
                        </a:lnSpc>
                        <a:spcAft>
                          <a:spcPts val="0"/>
                        </a:spcAft>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Try experiments for</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early 2 weeks at CMU</a:t>
                      </a:r>
                      <a:endParaRPr lang="ko-KR" sz="1200" dirty="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15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1296144">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No prior experience on Arduino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development</a:t>
                      </a:r>
                      <a:r>
                        <a:rPr lang="en-US" altLang="ko-KR" sz="1200" baseline="0" dirty="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for sensors/actuators</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(i.e. Arduino is responsible for controlling sensors/actuators and communication.)</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25</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0000"/>
                    </a:solidFill>
                  </a:tcPr>
                </a:tc>
              </a:tr>
              <a:tr h="648072">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Too</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low computation power of Arduino</a:t>
                      </a: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Design with r</a:t>
                      </a: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educing Arduino</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side responsibility</a:t>
                      </a: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972108">
                <a:tc>
                  <a:txBody>
                    <a:bodyPr/>
                    <a:lstStyle/>
                    <a:p>
                      <a:pP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Short development</a:t>
                      </a: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time</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Make well scheduled plan and manage tightly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rPr>
                        <a:t>Split</a:t>
                      </a: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target goals or features and make partially concurrent development</a:t>
                      </a:r>
                      <a:endParaRPr lang="ko-KR"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6</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r h="648072">
                <a:tc>
                  <a:txBody>
                    <a:bodyPr/>
                    <a:lstStyle/>
                    <a:p>
                      <a:pPr>
                        <a:lnSpc>
                          <a:spcPct val="100000"/>
                        </a:lnSpc>
                        <a:spcAft>
                          <a:spcPts val="0"/>
                        </a:spcAft>
                      </a:pPr>
                      <a:r>
                        <a:rPr lang="en-US" altLang="ko-KR" sz="1200" baseline="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Misunderstand stakeholder’s requirement</a:t>
                      </a:r>
                      <a:endParaRPr lang="ko-KR" alt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aseline="0" dirty="0" smtClean="0">
                          <a:effectLst/>
                          <a:latin typeface="Tahoma" panose="020B0604030504040204" pitchFamily="34" charset="0"/>
                          <a:ea typeface="맑은 고딕" panose="020B0503020000020004" pitchFamily="50" charset="-127"/>
                          <a:cs typeface="Arial Unicode MS" panose="020B0604020202020204" pitchFamily="50" charset="-127"/>
                        </a:rPr>
                        <a:t> Try to query and make sure of meanings of messages</a:t>
                      </a:r>
                      <a:endParaRPr lang="en-US" altLang="ko-KR" sz="1200" dirty="0" smtClean="0">
                        <a:effectLst/>
                        <a:latin typeface="Tahoma" panose="020B0604030504040204" pitchFamily="34" charset="0"/>
                        <a:ea typeface="맑은 고딕" panose="020B0503020000020004" pitchFamily="50" charset="-127"/>
                        <a:cs typeface="Arial Unicode MS" panose="020B0604020202020204" pitchFamily="50" charset="-127"/>
                      </a:endParaRPr>
                    </a:p>
                  </a:txBody>
                  <a:tcPr marL="6840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chemeClr val="bg1"/>
                    </a:solidFill>
                  </a:tcPr>
                </a:tc>
                <a:tc>
                  <a:txBody>
                    <a:bodyPr/>
                    <a:lstStyle/>
                    <a:p>
                      <a:pPr algn="ctr">
                        <a:lnSpc>
                          <a:spcPct val="100000"/>
                        </a:lnSpc>
                        <a:spcAft>
                          <a:spcPts val="0"/>
                        </a:spcAft>
                      </a:pPr>
                      <a:r>
                        <a:rPr lang="en-US" altLang="ko-KR" sz="1200" dirty="0" smtClean="0">
                          <a:effectLst/>
                          <a:latin typeface="Arial Unicode MS" panose="020B0604020202020204" pitchFamily="50" charset="-127"/>
                          <a:ea typeface="Arial Unicode MS" panose="020B0604020202020204" pitchFamily="50" charset="-127"/>
                          <a:cs typeface="Arial Unicode MS" panose="020B0604020202020204" pitchFamily="50" charset="-127"/>
                        </a:rPr>
                        <a:t>9</a:t>
                      </a:r>
                      <a:endParaRPr lang="ko-KR" sz="1200" dirty="0">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68580" marR="68580" marT="0" marB="0" anchor="ctr">
                    <a:solidFill>
                      <a:srgbClr val="FFFF00"/>
                    </a:solidFill>
                  </a:tcPr>
                </a:tc>
              </a:tr>
            </a:tbl>
          </a:graphicData>
        </a:graphic>
      </p:graphicFrame>
      <p:sp>
        <p:nvSpPr>
          <p:cNvPr id="7" name="Text Box 13"/>
          <p:cNvSpPr txBox="1">
            <a:spLocks noChangeArrowheads="1"/>
          </p:cNvSpPr>
          <p:nvPr/>
        </p:nvSpPr>
        <p:spPr bwMode="auto">
          <a:xfrm>
            <a:off x="3059832" y="5949279"/>
            <a:ext cx="305083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Probability: 5(Imminent) --- 1(Impossible)</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9" name="Text Box 13"/>
          <p:cNvSpPr txBox="1">
            <a:spLocks noChangeArrowheads="1"/>
          </p:cNvSpPr>
          <p:nvPr/>
        </p:nvSpPr>
        <p:spPr bwMode="auto">
          <a:xfrm>
            <a:off x="468313" y="5949280"/>
            <a:ext cx="246291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a:solidFill>
                  <a:schemeClr val="bg1"/>
                </a:solidFill>
                <a:latin typeface="Tahoma" panose="020B0604030504040204" pitchFamily="34" charset="0"/>
                <a:ea typeface="맑은 고딕" panose="020B0503020000020004" pitchFamily="50" charset="-127"/>
              </a:rPr>
              <a:t>Impact: </a:t>
            </a:r>
            <a:r>
              <a:rPr lang="en-US" altLang="ko-KR" sz="1200" dirty="0" smtClean="0">
                <a:solidFill>
                  <a:schemeClr val="bg1"/>
                </a:solidFill>
                <a:latin typeface="Tahoma" panose="020B0604030504040204" pitchFamily="34" charset="0"/>
                <a:ea typeface="맑은 고딕" panose="020B0503020000020004" pitchFamily="50" charset="-127"/>
              </a:rPr>
              <a:t>5(Critical) --- 1(Marginal)</a:t>
            </a:r>
            <a:endParaRPr lang="en-US" altLang="ko-KR" sz="1200" dirty="0">
              <a:solidFill>
                <a:schemeClr val="bg1"/>
              </a:solidFill>
              <a:latin typeface="Tahoma" panose="020B0604030504040204" pitchFamily="34" charset="0"/>
              <a:ea typeface="맑은 고딕" panose="020B0503020000020004" pitchFamily="50" charset="-127"/>
            </a:endParaRPr>
          </a:p>
        </p:txBody>
      </p:sp>
      <p:sp>
        <p:nvSpPr>
          <p:cNvPr id="10" name="Text Box 13"/>
          <p:cNvSpPr txBox="1">
            <a:spLocks noChangeArrowheads="1"/>
          </p:cNvSpPr>
          <p:nvPr/>
        </p:nvSpPr>
        <p:spPr bwMode="auto">
          <a:xfrm>
            <a:off x="468313" y="6226278"/>
            <a:ext cx="339233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schemeClr val="bg1"/>
                </a:solidFill>
                <a:latin typeface="Tahoma" panose="020B0604030504040204" pitchFamily="34" charset="0"/>
                <a:ea typeface="맑은 고딕" panose="020B0503020000020004" pitchFamily="50" charset="-127"/>
              </a:rPr>
              <a:t>Score: </a:t>
            </a:r>
            <a:r>
              <a:rPr lang="en-US" altLang="ko-KR" sz="1200" dirty="0" smtClean="0">
                <a:solidFill>
                  <a:srgbClr val="00B050"/>
                </a:solidFill>
                <a:latin typeface="Tahoma" panose="020B0604030504040204" pitchFamily="34" charset="0"/>
                <a:ea typeface="맑은 고딕" panose="020B0503020000020004" pitchFamily="50" charset="-127"/>
              </a:rPr>
              <a:t>Green(1~5)</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FF00"/>
                </a:solidFill>
                <a:latin typeface="Tahoma" panose="020B0604030504040204" pitchFamily="34" charset="0"/>
                <a:ea typeface="맑은 고딕" panose="020B0503020000020004" pitchFamily="50" charset="-127"/>
              </a:rPr>
              <a:t>Yellow(6~12)</a:t>
            </a:r>
            <a:r>
              <a:rPr lang="en-US" altLang="ko-KR" sz="1200" dirty="0" smtClean="0">
                <a:solidFill>
                  <a:schemeClr val="bg1"/>
                </a:solidFill>
                <a:latin typeface="Tahoma" panose="020B0604030504040204" pitchFamily="34" charset="0"/>
                <a:ea typeface="맑은 고딕" panose="020B0503020000020004" pitchFamily="50" charset="-127"/>
              </a:rPr>
              <a:t>, </a:t>
            </a:r>
            <a:r>
              <a:rPr lang="en-US" altLang="ko-KR" sz="1200" dirty="0" smtClean="0">
                <a:solidFill>
                  <a:srgbClr val="FF0000"/>
                </a:solidFill>
                <a:latin typeface="Tahoma" panose="020B0604030504040204" pitchFamily="34" charset="0"/>
                <a:ea typeface="맑은 고딕" panose="020B0503020000020004" pitchFamily="50" charset="-127"/>
              </a:rPr>
              <a:t>Red(13~25)</a:t>
            </a:r>
            <a:endParaRPr lang="en-US" altLang="ko-KR" sz="1200" dirty="0">
              <a:solidFill>
                <a:srgbClr val="FF0000"/>
              </a:solidFill>
              <a:latin typeface="Tahoma" panose="020B0604030504040204" pitchFamily="34" charset="0"/>
              <a:ea typeface="맑은 고딕" panose="020B0503020000020004" pitchFamily="50" charset="-127"/>
            </a:endParaRPr>
          </a:p>
        </p:txBody>
      </p:sp>
      <p:sp>
        <p:nvSpPr>
          <p:cNvPr id="3" name="슬라이드 번호 개체 틀 2"/>
          <p:cNvSpPr>
            <a:spLocks noGrp="1"/>
          </p:cNvSpPr>
          <p:nvPr>
            <p:ph type="sldNum" sz="quarter" idx="12"/>
          </p:nvPr>
        </p:nvSpPr>
        <p:spPr/>
        <p:txBody>
          <a:bodyPr/>
          <a:lstStyle/>
          <a:p>
            <a:fld id="{887F5A62-5D57-4BBA-9485-2C5A6728F77D}"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xmlns="" val="28268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4.5 Role &amp; Responsibility</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xmlns="" val="3489114875"/>
              </p:ext>
            </p:extLst>
          </p:nvPr>
        </p:nvGraphicFramePr>
        <p:xfrm>
          <a:off x="467544" y="1052736"/>
          <a:ext cx="8208912" cy="5022239"/>
        </p:xfrm>
        <a:graphic>
          <a:graphicData uri="http://schemas.openxmlformats.org/drawingml/2006/table">
            <a:tbl>
              <a:tblPr>
                <a:tableStyleId>{5C22544A-7EE6-4342-B048-85BDC9FD1C3A}</a:tableStyleId>
              </a:tblPr>
              <a:tblGrid>
                <a:gridCol w="2088232"/>
                <a:gridCol w="4392488"/>
                <a:gridCol w="1728192"/>
              </a:tblGrid>
              <a:tr h="531496">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Role</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a:effectLst/>
                          <a:latin typeface="Tahoma" panose="020B0604030504040204" pitchFamily="34" charset="0"/>
                          <a:ea typeface="맑은 고딕" panose="020B0503020000020004" pitchFamily="50" charset="-127"/>
                          <a:cs typeface="Arial Unicode MS" panose="020B0604020202020204" pitchFamily="50" charset="-127"/>
                        </a:rPr>
                        <a:t>Responsibility</a:t>
                      </a:r>
                      <a:endParaRPr lang="en-US" sz="1400" b="0" i="0" u="none" strike="noStrike">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4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Assign</a:t>
                      </a:r>
                      <a:endParaRPr lang="en-US" sz="14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Project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Risk &amp; Issue Management, Schedule Management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Architect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Requirement Analysis, Architecture Design </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71002">
                <a:tc rowSpan="2">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Development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Detailed Design, Coding, Testing,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Debugging</a:t>
                      </a:r>
                      <a:b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t>
                      </a: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Server Side</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YOUK KWON</a:t>
                      </a:r>
                    </a:p>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JONGHYUN HAN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64096">
                <a:tc vMerge="1">
                  <a:txBody>
                    <a:bodyPr/>
                    <a:lstStyle/>
                    <a:p>
                      <a:pPr algn="l" fontAlgn="ctr"/>
                      <a:endParaRPr lang="en-US" sz="1400" b="0" i="0" u="none" strike="noStrike"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Analysis, Detailed Design, Coding, Testing, Debugging</a:t>
                      </a:r>
                      <a:b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b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Especially Arduino Side</a:t>
                      </a:r>
                      <a:endPar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p>
                    <a:p>
                      <a:pPr marL="0" marR="0" indent="0" algn="ctr" defTabSz="914400" rtl="0" eaLnBrk="1" fontAlgn="ctr" latinLnBrk="1" hangingPunct="1">
                        <a:lnSpc>
                          <a:spcPct val="100000"/>
                        </a:lnSpc>
                        <a:spcBef>
                          <a:spcPts val="0"/>
                        </a:spcBef>
                        <a:spcAft>
                          <a:spcPts val="0"/>
                        </a:spcAft>
                        <a:buClrTx/>
                        <a:buSzTx/>
                        <a:buFontTx/>
                        <a:buNone/>
                        <a:tabLst/>
                        <a:defRPr/>
                      </a:pP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altLang="ko-KR"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JANG YOUNGKEUN</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19456">
                <a:tc>
                  <a:txBody>
                    <a:bodyPr/>
                    <a:lstStyle/>
                    <a:p>
                      <a:pPr algn="ctr"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a:t>
                      </a:r>
                      <a:r>
                        <a:rPr lang="en-US" sz="12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Strategy, </a:t>
                      </a:r>
                      <a:r>
                        <a:rPr lang="en-US" sz="1200" u="none" strike="noStrike" dirty="0">
                          <a:effectLst/>
                          <a:latin typeface="Tahoma" panose="020B0604030504040204" pitchFamily="34" charset="0"/>
                          <a:ea typeface="맑은 고딕" panose="020B0503020000020004" pitchFamily="50" charset="-127"/>
                          <a:cs typeface="Arial Unicode MS" panose="020B0604020202020204" pitchFamily="50" charset="-127"/>
                        </a:rPr>
                        <a:t>Test Plan, Test Management</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DONGOG MIN</a:t>
                      </a: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38911">
                <a:tc>
                  <a:txBody>
                    <a:bodyPr/>
                    <a:lstStyle/>
                    <a:p>
                      <a:pPr algn="ctr" fontAlgn="ctr"/>
                      <a:r>
                        <a:rPr lang="en-US"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en-US"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Manager</a:t>
                      </a:r>
                      <a:endParaRPr 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fr-F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Time log</a:t>
                      </a:r>
                      <a:r>
                        <a:rPr lang="fr-FR" sz="1200" b="0" i="0" u="none" strike="noStrike" baseline="0"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 management, Earned value management</a:t>
                      </a:r>
                      <a:endParaRPr lang="fr-FR"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JUNG BO HYUN</a:t>
                      </a:r>
                    </a:p>
                    <a:p>
                      <a:pPr algn="ctr" fontAlgn="ctr"/>
                      <a:r>
                        <a:rPr lang="en-US" altLang="ko-KR" sz="1200" b="0" i="0" u="none" strike="noStrike" dirty="0" smtClean="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rPr>
                        <a:t>HYUN JIN WOOK</a:t>
                      </a:r>
                      <a:endParaRPr lang="ko-KR" altLang="en-US" sz="1200" b="0" i="0" u="none" strike="noStrike" dirty="0">
                        <a:solidFill>
                          <a:srgbClr val="000000"/>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72000" marR="3600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xmlns="" val="2628286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4.6 Time Logs &amp; Project Tracking</a:t>
            </a:r>
            <a:endParaRPr lang="ko-KR" altLang="en-US" dirty="0"/>
          </a:p>
        </p:txBody>
      </p:sp>
      <p:sp>
        <p:nvSpPr>
          <p:cNvPr id="3" name="내용 개체 틀 2"/>
          <p:cNvSpPr>
            <a:spLocks noGrp="1"/>
          </p:cNvSpPr>
          <p:nvPr>
            <p:ph type="body" sz="quarter" idx="10"/>
          </p:nvPr>
        </p:nvSpPr>
        <p:spPr/>
        <p:txBody>
          <a:bodyPr/>
          <a:lstStyle/>
          <a:p>
            <a:r>
              <a:rPr lang="en-US" altLang="ko-KR" dirty="0" smtClean="0"/>
              <a:t>Time log management based on individual</a:t>
            </a:r>
            <a:r>
              <a:rPr lang="ko-KR" altLang="en-US" dirty="0" smtClean="0"/>
              <a:t> </a:t>
            </a:r>
            <a:r>
              <a:rPr lang="en-US" altLang="ko-KR" dirty="0" smtClean="0"/>
              <a:t>activity</a:t>
            </a:r>
          </a:p>
          <a:p>
            <a:pPr lvl="1"/>
            <a:r>
              <a:rPr lang="en-US" altLang="ko-KR" dirty="0" smtClean="0"/>
              <a:t>Time : start time / end time</a:t>
            </a:r>
          </a:p>
          <a:p>
            <a:pPr lvl="1"/>
            <a:r>
              <a:rPr lang="en-US" altLang="ko-KR" dirty="0" smtClean="0"/>
              <a:t>Place</a:t>
            </a:r>
          </a:p>
          <a:p>
            <a:pPr lvl="1"/>
            <a:r>
              <a:rPr lang="en-US" altLang="ko-KR" dirty="0" smtClean="0"/>
              <a:t>Stage : Planning / Requirement / Analysis / Design / Implementation / Testing</a:t>
            </a:r>
          </a:p>
          <a:p>
            <a:pPr lvl="1"/>
            <a:r>
              <a:rPr lang="en-US" altLang="ko-KR" dirty="0" smtClean="0"/>
              <a:t>Task </a:t>
            </a:r>
          </a:p>
          <a:p>
            <a:pPr lvl="1"/>
            <a:r>
              <a:rPr lang="en-US" altLang="ko-KR" dirty="0" smtClean="0"/>
              <a:t>Description</a:t>
            </a:r>
          </a:p>
          <a:p>
            <a:pPr lvl="1"/>
            <a:r>
              <a:rPr lang="en-US" altLang="ko-KR" dirty="0" smtClean="0"/>
              <a:t>Time spent of members</a:t>
            </a:r>
          </a:p>
          <a:p>
            <a:pPr lvl="1"/>
            <a:r>
              <a:rPr lang="en-US" altLang="ko-KR" dirty="0" smtClean="0"/>
              <a:t>Output : document , artifact</a:t>
            </a:r>
          </a:p>
          <a:p>
            <a:pPr lvl="2"/>
            <a:endParaRPr lang="en-US" altLang="ko-KR" dirty="0" smtClean="0"/>
          </a:p>
          <a:p>
            <a:pPr lvl="2"/>
            <a:endParaRPr lang="en-US" altLang="ko-KR" dirty="0"/>
          </a:p>
          <a:p>
            <a:endParaRPr lang="en-US" altLang="ko-KR" dirty="0"/>
          </a:p>
          <a:p>
            <a:r>
              <a:rPr lang="en-US" altLang="ko-KR" dirty="0" smtClean="0"/>
              <a:t>Project tracking using earned value</a:t>
            </a:r>
          </a:p>
          <a:p>
            <a:pPr lvl="1"/>
            <a:r>
              <a:rPr lang="en-US" altLang="ko-KR" dirty="0" smtClean="0"/>
              <a:t>Each developer records the actual time log</a:t>
            </a:r>
          </a:p>
          <a:p>
            <a:pPr lvl="1"/>
            <a:r>
              <a:rPr lang="en-US" altLang="ko-KR" dirty="0" smtClean="0"/>
              <a:t>Estimate earned value  (Planed Value)</a:t>
            </a:r>
          </a:p>
          <a:p>
            <a:pPr lvl="1"/>
            <a:r>
              <a:rPr lang="en-US" altLang="ko-KR" dirty="0" smtClean="0"/>
              <a:t>Tracking project performance (Gap analysis)</a:t>
            </a:r>
          </a:p>
          <a:p>
            <a:pPr lvl="1"/>
            <a:endParaRPr lang="en-US" altLang="ko-KR" dirty="0" smtClean="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xmlns="" val="20027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4.7 Time Logs </a:t>
            </a:r>
            <a:endParaRPr lang="ko-KR" altLang="en-US" dirty="0"/>
          </a:p>
        </p:txBody>
      </p:sp>
      <p:pic>
        <p:nvPicPr>
          <p:cNvPr id="1027" name="Picture 3"/>
          <p:cNvPicPr>
            <a:picLocks noChangeAspect="1" noChangeArrowheads="1"/>
          </p:cNvPicPr>
          <p:nvPr/>
        </p:nvPicPr>
        <p:blipFill>
          <a:blip r:embed="rId2" cstate="print"/>
          <a:srcRect/>
          <a:stretch>
            <a:fillRect/>
          </a:stretch>
        </p:blipFill>
        <p:spPr bwMode="auto">
          <a:xfrm>
            <a:off x="431728" y="835025"/>
            <a:ext cx="8243960" cy="3688718"/>
          </a:xfrm>
          <a:prstGeom prst="rect">
            <a:avLst/>
          </a:prstGeom>
          <a:noFill/>
          <a:ln w="9525">
            <a:noFill/>
            <a:miter lim="800000"/>
            <a:headEnd/>
            <a:tailEnd/>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xmlns="" val="2002708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4.8 Earn Value</a:t>
            </a:r>
            <a:endParaRPr lang="ko-KR" altLang="en-US" dirty="0"/>
          </a:p>
        </p:txBody>
      </p:sp>
      <p:sp>
        <p:nvSpPr>
          <p:cNvPr id="5" name="슬라이드 번호 개체 틀 4"/>
          <p:cNvSpPr>
            <a:spLocks noGrp="1"/>
          </p:cNvSpPr>
          <p:nvPr>
            <p:ph type="sldNum" sz="quarter" idx="11"/>
          </p:nvPr>
        </p:nvSpPr>
        <p:spPr/>
        <p:txBody>
          <a:bodyPr/>
          <a:lstStyle/>
          <a:p>
            <a:fld id="{887F5A62-5D57-4BBA-9485-2C5A6728F77D}" type="slidenum">
              <a:rPr lang="ko-KR" altLang="en-US" smtClean="0"/>
              <a:pPr/>
              <a:t>37</a:t>
            </a:fld>
            <a:r>
              <a:rPr lang="en-US" altLang="ko-KR" smtClean="0"/>
              <a:t>/50</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035" y="1124742"/>
            <a:ext cx="8126413" cy="3932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413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 </a:t>
            </a:r>
            <a:r>
              <a:rPr lang="en-US" altLang="ko-KR" dirty="0" smtClean="0">
                <a:latin typeface="Microsoft Sans Serif" panose="020B0604020202020204" pitchFamily="34" charset="0"/>
                <a:cs typeface="Microsoft Sans Serif" panose="020B0604020202020204" pitchFamily="34" charset="0"/>
              </a:rPr>
              <a:t>Design</a:t>
            </a:r>
            <a:endParaRPr lang="ko-KR" altLang="en-US" dirty="0"/>
          </a:p>
        </p:txBody>
      </p:sp>
      <p:sp>
        <p:nvSpPr>
          <p:cNvPr id="3" name="내용 개체 틀 2"/>
          <p:cNvSpPr>
            <a:spLocks noGrp="1"/>
          </p:cNvSpPr>
          <p:nvPr>
            <p:ph type="body" sz="quarter" idx="10"/>
          </p:nvPr>
        </p:nvSpPr>
        <p:spPr>
          <a:xfrm>
            <a:off x="503548" y="1074440"/>
            <a:ext cx="7956884" cy="4586808"/>
          </a:xfrm>
        </p:spPr>
        <p:txBody>
          <a:bodyPr>
            <a:noAutofit/>
          </a:bodyPr>
          <a:lstStyle/>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 System Context Diagram</a:t>
            </a:r>
          </a:p>
          <a:p>
            <a:pPr marL="0" lvl="1" indent="0">
              <a:lnSpc>
                <a:spcPct val="15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Module View</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xmlns="" val="3023093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 System Context Diagram</a:t>
            </a:r>
            <a:endParaRPr lang="ko-KR" altLang="en-US" dirty="0"/>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39</a:t>
            </a:fld>
            <a:r>
              <a:rPr lang="en-US" altLang="ko-KR" smtClean="0"/>
              <a:t>/50</a:t>
            </a:r>
            <a:endParaRPr lang="ko-KR" altLang="en-US" dirty="0"/>
          </a:p>
        </p:txBody>
      </p:sp>
      <p:sp>
        <p:nvSpPr>
          <p:cNvPr id="21" name="모서리가 둥근 직사각형 20"/>
          <p:cNvSpPr/>
          <p:nvPr/>
        </p:nvSpPr>
        <p:spPr>
          <a:xfrm>
            <a:off x="3980582" y="1772816"/>
            <a:ext cx="1167482" cy="2373456"/>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IoTMS</a:t>
            </a:r>
          </a:p>
        </p:txBody>
      </p:sp>
      <p:sp>
        <p:nvSpPr>
          <p:cNvPr id="22" name="모서리가 둥근 직사각형 21"/>
          <p:cNvSpPr/>
          <p:nvPr/>
        </p:nvSpPr>
        <p:spPr>
          <a:xfrm>
            <a:off x="323528" y="1772816"/>
            <a:ext cx="1152128" cy="2376264"/>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smtClean="0">
                <a:solidFill>
                  <a:schemeClr val="bg1"/>
                </a:solidFill>
                <a:latin typeface="HY견고딕" pitchFamily="18" charset="-127"/>
                <a:ea typeface="HY견고딕" pitchFamily="18" charset="-127"/>
              </a:rPr>
              <a:t>Node</a:t>
            </a:r>
            <a:endParaRPr lang="ko-KR" altLang="en-US" sz="2000" dirty="0">
              <a:solidFill>
                <a:schemeClr val="bg1"/>
              </a:solidFill>
              <a:latin typeface="HY견고딕" pitchFamily="18" charset="-127"/>
              <a:ea typeface="HY견고딕" pitchFamily="18" charset="-127"/>
            </a:endParaRPr>
          </a:p>
        </p:txBody>
      </p:sp>
      <p:sp>
        <p:nvSpPr>
          <p:cNvPr id="23" name="직사각형 22"/>
          <p:cNvSpPr/>
          <p:nvPr/>
        </p:nvSpPr>
        <p:spPr>
          <a:xfrm>
            <a:off x="2915816" y="5229200"/>
            <a:ext cx="5760640" cy="12241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latin typeface="HY견고딕" pitchFamily="18" charset="-127"/>
              <a:ea typeface="HY견고딕" pitchFamily="18" charset="-127"/>
            </a:endParaRPr>
          </a:p>
        </p:txBody>
      </p:sp>
      <p:sp>
        <p:nvSpPr>
          <p:cNvPr id="24" name="모서리가 둥근 직사각형 23"/>
          <p:cNvSpPr/>
          <p:nvPr/>
        </p:nvSpPr>
        <p:spPr>
          <a:xfrm>
            <a:off x="3275856" y="5517232"/>
            <a:ext cx="504056" cy="288032"/>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latin typeface="HY견고딕" pitchFamily="18" charset="-127"/>
              <a:ea typeface="HY견고딕" pitchFamily="18" charset="-127"/>
            </a:endParaRPr>
          </a:p>
        </p:txBody>
      </p:sp>
      <p:cxnSp>
        <p:nvCxnSpPr>
          <p:cNvPr id="25" name="직선 화살표 연결선 24"/>
          <p:cNvCxnSpPr/>
          <p:nvPr/>
        </p:nvCxnSpPr>
        <p:spPr>
          <a:xfrm>
            <a:off x="1532310"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1532310" y="3068960"/>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5204718" y="2852936"/>
            <a:ext cx="2376264"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H="1">
            <a:off x="5204718" y="3068960"/>
            <a:ext cx="2376264"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47664" y="3100898"/>
            <a:ext cx="2232248" cy="707886"/>
          </a:xfrm>
          <a:prstGeom prst="rect">
            <a:avLst/>
          </a:prstGeom>
          <a:noFill/>
        </p:spPr>
        <p:txBody>
          <a:bodyPr wrap="square" rtlCol="0">
            <a:spAutoFit/>
          </a:bodyPr>
          <a:lstStyle/>
          <a:p>
            <a:pPr>
              <a:buFontTx/>
              <a:buChar char="-"/>
            </a:pPr>
            <a:r>
              <a:rPr lang="en-US" altLang="ko-KR" sz="1000" dirty="0" smtClean="0"/>
              <a:t> </a:t>
            </a:r>
            <a:r>
              <a:rPr lang="en-US" altLang="ko-KR" sz="1000" dirty="0" smtClean="0"/>
              <a:t>Command  :</a:t>
            </a:r>
          </a:p>
          <a:p>
            <a:r>
              <a:rPr lang="en-US" altLang="ko-KR" sz="1000" dirty="0" smtClean="0"/>
              <a:t>  Door on/off, light on/off,</a:t>
            </a:r>
          </a:p>
          <a:p>
            <a:r>
              <a:rPr lang="en-US" altLang="ko-KR" sz="1000" dirty="0" smtClean="0"/>
              <a:t> </a:t>
            </a:r>
            <a:r>
              <a:rPr lang="en-US" altLang="ko-KR" sz="1000" dirty="0" smtClean="0"/>
              <a:t> alarm on/off</a:t>
            </a:r>
            <a:endParaRPr lang="en-US" altLang="ko-KR" sz="1000" dirty="0" smtClean="0"/>
          </a:p>
          <a:p>
            <a:r>
              <a:rPr lang="en-US" altLang="ko-KR" sz="1000" dirty="0" smtClean="0"/>
              <a:t>- Register node</a:t>
            </a:r>
            <a:endParaRPr lang="en-US" altLang="ko-KR" sz="1000" dirty="0" smtClean="0"/>
          </a:p>
        </p:txBody>
      </p:sp>
      <p:sp>
        <p:nvSpPr>
          <p:cNvPr id="30" name="TextBox 29"/>
          <p:cNvSpPr txBox="1"/>
          <p:nvPr/>
        </p:nvSpPr>
        <p:spPr>
          <a:xfrm>
            <a:off x="1547664" y="2145050"/>
            <a:ext cx="2592288" cy="707886"/>
          </a:xfrm>
          <a:prstGeom prst="rect">
            <a:avLst/>
          </a:prstGeom>
          <a:noFill/>
        </p:spPr>
        <p:txBody>
          <a:bodyPr wrap="square" rtlCol="0">
            <a:spAutoFit/>
          </a:bodyPr>
          <a:lstStyle/>
          <a:p>
            <a:r>
              <a:rPr lang="en-US" altLang="ko-KR" sz="1000" dirty="0" smtClean="0"/>
              <a:t>- Node information for registration</a:t>
            </a:r>
            <a:endParaRPr lang="en-US" altLang="ko-KR" sz="1000" dirty="0" smtClean="0"/>
          </a:p>
          <a:p>
            <a:pPr>
              <a:buFontTx/>
              <a:buChar char="-"/>
            </a:pPr>
            <a:r>
              <a:rPr lang="en-US" altLang="ko-KR" sz="1000" dirty="0" smtClean="0"/>
              <a:t> Sensing </a:t>
            </a:r>
            <a:r>
              <a:rPr lang="en-US" altLang="ko-KR" sz="1000" dirty="0" smtClean="0"/>
              <a:t>Data : </a:t>
            </a:r>
            <a:r>
              <a:rPr lang="en-US" altLang="ko-KR" sz="1000" dirty="0" smtClean="0"/>
              <a:t/>
            </a:r>
            <a:br>
              <a:rPr lang="en-US" altLang="ko-KR" sz="1000" dirty="0" smtClean="0"/>
            </a:br>
            <a:r>
              <a:rPr lang="en-US" altLang="ko-KR" sz="1000" dirty="0" smtClean="0"/>
              <a:t>  Temperature/Humidity/Door</a:t>
            </a:r>
            <a:br>
              <a:rPr lang="en-US" altLang="ko-KR" sz="1000" dirty="0" smtClean="0"/>
            </a:br>
            <a:r>
              <a:rPr lang="en-US" altLang="ko-KR" sz="1000" dirty="0" smtClean="0"/>
              <a:t>  /Presence(proximity</a:t>
            </a:r>
            <a:r>
              <a:rPr lang="en-US" altLang="ko-KR" sz="1000" dirty="0" smtClean="0"/>
              <a:t>)/Mail Box</a:t>
            </a:r>
            <a:endParaRPr lang="en-US" altLang="ko-KR" sz="1000" dirty="0" smtClean="0"/>
          </a:p>
        </p:txBody>
      </p:sp>
      <p:sp>
        <p:nvSpPr>
          <p:cNvPr id="31" name="TextBox 30"/>
          <p:cNvSpPr txBox="1"/>
          <p:nvPr/>
        </p:nvSpPr>
        <p:spPr>
          <a:xfrm>
            <a:off x="3995936" y="5517232"/>
            <a:ext cx="1440160" cy="276999"/>
          </a:xfrm>
          <a:prstGeom prst="rect">
            <a:avLst/>
          </a:prstGeom>
          <a:noFill/>
        </p:spPr>
        <p:txBody>
          <a:bodyPr wrap="square" rtlCol="0">
            <a:spAutoFit/>
          </a:bodyPr>
          <a:lstStyle/>
          <a:p>
            <a:r>
              <a:rPr lang="en-US" altLang="ko-KR" sz="1200" dirty="0" smtClean="0"/>
              <a:t>: System Element</a:t>
            </a:r>
            <a:endParaRPr lang="ko-KR" altLang="en-US" sz="1200" dirty="0"/>
          </a:p>
        </p:txBody>
      </p:sp>
      <p:cxnSp>
        <p:nvCxnSpPr>
          <p:cNvPr id="32" name="직선 화살표 연결선 31"/>
          <p:cNvCxnSpPr/>
          <p:nvPr/>
        </p:nvCxnSpPr>
        <p:spPr>
          <a:xfrm>
            <a:off x="3203848" y="6021288"/>
            <a:ext cx="792088"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95936" y="5850969"/>
            <a:ext cx="1440160" cy="276999"/>
          </a:xfrm>
          <a:prstGeom prst="rect">
            <a:avLst/>
          </a:prstGeom>
          <a:noFill/>
        </p:spPr>
        <p:txBody>
          <a:bodyPr wrap="square" rtlCol="0">
            <a:spAutoFit/>
          </a:bodyPr>
          <a:lstStyle/>
          <a:p>
            <a:r>
              <a:rPr lang="en-US" altLang="ko-KR" sz="1200" dirty="0" smtClean="0"/>
              <a:t>: Data flow</a:t>
            </a:r>
            <a:endParaRPr lang="ko-KR" altLang="en-US" sz="1200" dirty="0"/>
          </a:p>
        </p:txBody>
      </p:sp>
      <p:sp>
        <p:nvSpPr>
          <p:cNvPr id="34" name="TextBox 33"/>
          <p:cNvSpPr txBox="1"/>
          <p:nvPr/>
        </p:nvSpPr>
        <p:spPr>
          <a:xfrm>
            <a:off x="5274828" y="3051537"/>
            <a:ext cx="2465524" cy="1323439"/>
          </a:xfrm>
          <a:prstGeom prst="rect">
            <a:avLst/>
          </a:prstGeom>
          <a:noFill/>
        </p:spPr>
        <p:txBody>
          <a:bodyPr wrap="square" rtlCol="0">
            <a:spAutoFit/>
          </a:bodyPr>
          <a:lstStyle/>
          <a:p>
            <a:pPr>
              <a:buFontTx/>
              <a:buChar char="-"/>
            </a:pPr>
            <a:r>
              <a:rPr lang="en-US" altLang="ko-KR" sz="1000" dirty="0" smtClean="0"/>
              <a:t> Log In</a:t>
            </a:r>
          </a:p>
          <a:p>
            <a:pPr>
              <a:buFontTx/>
              <a:buChar char="-"/>
            </a:pPr>
            <a:r>
              <a:rPr lang="en-US" altLang="ko-KR" sz="1000" dirty="0" smtClean="0"/>
              <a:t> Register User</a:t>
            </a:r>
          </a:p>
          <a:p>
            <a:pPr>
              <a:buFontTx/>
              <a:buChar char="-"/>
            </a:pPr>
            <a:r>
              <a:rPr lang="en-US" altLang="ko-KR" sz="1000" dirty="0"/>
              <a:t> </a:t>
            </a:r>
            <a:r>
              <a:rPr lang="en-US" altLang="ko-KR" sz="1000" dirty="0" smtClean="0"/>
              <a:t>Add, Delete Node</a:t>
            </a:r>
          </a:p>
          <a:p>
            <a:pPr>
              <a:buFontTx/>
              <a:buChar char="-"/>
            </a:pPr>
            <a:r>
              <a:rPr lang="en-US" altLang="ko-KR" sz="1000" dirty="0"/>
              <a:t> </a:t>
            </a:r>
            <a:r>
              <a:rPr lang="en-US" altLang="ko-KR" sz="1000" dirty="0" smtClean="0"/>
              <a:t>Set Customize rule</a:t>
            </a:r>
          </a:p>
          <a:p>
            <a:pPr>
              <a:buFontTx/>
              <a:buChar char="-"/>
            </a:pPr>
            <a:r>
              <a:rPr lang="en-US" altLang="ko-KR" sz="1000" dirty="0"/>
              <a:t> </a:t>
            </a:r>
            <a:r>
              <a:rPr lang="en-US" altLang="ko-KR" sz="1000" dirty="0" smtClean="0"/>
              <a:t>Log </a:t>
            </a:r>
            <a:r>
              <a:rPr lang="en-US" altLang="ko-KR" sz="1000" dirty="0" smtClean="0"/>
              <a:t>information</a:t>
            </a:r>
          </a:p>
          <a:p>
            <a:pPr>
              <a:buFontTx/>
              <a:buChar char="-"/>
            </a:pPr>
            <a:r>
              <a:rPr lang="en-US" altLang="ko-KR" sz="1000" dirty="0" smtClean="0"/>
              <a:t> Set Alarm </a:t>
            </a:r>
            <a:r>
              <a:rPr lang="en-US" altLang="ko-KR" sz="1000" dirty="0" smtClean="0"/>
              <a:t>mode</a:t>
            </a:r>
            <a:r>
              <a:rPr lang="en-US" altLang="ko-KR" sz="1000" dirty="0" smtClean="0"/>
              <a:t> </a:t>
            </a:r>
            <a:r>
              <a:rPr lang="en-US" altLang="ko-KR" sz="1000" dirty="0" smtClean="0"/>
              <a:t>(Secure </a:t>
            </a:r>
            <a:r>
              <a:rPr lang="en-US" altLang="ko-KR" sz="1000" dirty="0" smtClean="0"/>
              <a:t>/ Unsecure</a:t>
            </a:r>
            <a:r>
              <a:rPr lang="en-US" altLang="ko-KR" sz="1000" dirty="0" smtClean="0"/>
              <a:t>)</a:t>
            </a:r>
          </a:p>
          <a:p>
            <a:pPr>
              <a:buFontTx/>
              <a:buChar char="-"/>
            </a:pPr>
            <a:r>
              <a:rPr lang="en-US" altLang="ko-KR" sz="1000" dirty="0" smtClean="0"/>
              <a:t> Door on/off</a:t>
            </a:r>
          </a:p>
          <a:p>
            <a:r>
              <a:rPr lang="en-US" altLang="ko-KR" sz="1000" dirty="0" smtClean="0"/>
              <a:t>- Light on/off</a:t>
            </a:r>
            <a:endParaRPr lang="en-US" altLang="ko-KR" sz="1000" dirty="0" smtClean="0"/>
          </a:p>
        </p:txBody>
      </p:sp>
      <p:sp>
        <p:nvSpPr>
          <p:cNvPr id="35" name="TextBox 34"/>
          <p:cNvSpPr txBox="1"/>
          <p:nvPr/>
        </p:nvSpPr>
        <p:spPr>
          <a:xfrm>
            <a:off x="5276726" y="1844824"/>
            <a:ext cx="2247602" cy="1015663"/>
          </a:xfrm>
          <a:prstGeom prst="rect">
            <a:avLst/>
          </a:prstGeom>
          <a:noFill/>
        </p:spPr>
        <p:txBody>
          <a:bodyPr wrap="square" rtlCol="0">
            <a:spAutoFit/>
          </a:bodyPr>
          <a:lstStyle/>
          <a:p>
            <a:pPr algn="ctr"/>
            <a:r>
              <a:rPr lang="en-US" altLang="ko-KR" sz="1000" dirty="0" smtClean="0"/>
              <a:t>&lt;&lt; Display  information &gt;&gt;</a:t>
            </a:r>
          </a:p>
          <a:p>
            <a:pPr>
              <a:buFontTx/>
              <a:buChar char="-"/>
            </a:pPr>
            <a:r>
              <a:rPr lang="en-US" altLang="ko-KR" sz="1000" dirty="0" smtClean="0"/>
              <a:t> </a:t>
            </a:r>
            <a:r>
              <a:rPr lang="en-US" altLang="ko-KR" sz="1000" dirty="0" smtClean="0"/>
              <a:t>User Authorization Success / Fail</a:t>
            </a:r>
          </a:p>
          <a:p>
            <a:pPr>
              <a:buFontTx/>
              <a:buChar char="-"/>
            </a:pPr>
            <a:r>
              <a:rPr lang="en-US" altLang="ko-KR" sz="1000" dirty="0"/>
              <a:t> </a:t>
            </a:r>
            <a:r>
              <a:rPr lang="en-US" altLang="ko-KR" sz="1000" dirty="0" smtClean="0"/>
              <a:t>Node Authorization Success / Fail</a:t>
            </a:r>
          </a:p>
          <a:p>
            <a:pPr>
              <a:buFontTx/>
              <a:buChar char="-"/>
            </a:pPr>
            <a:r>
              <a:rPr lang="en-US" altLang="ko-KR" sz="1000" dirty="0"/>
              <a:t> </a:t>
            </a:r>
            <a:r>
              <a:rPr lang="en-US" altLang="ko-KR" sz="1000" dirty="0" smtClean="0"/>
              <a:t>Set Rule Success / Fail</a:t>
            </a:r>
          </a:p>
          <a:p>
            <a:pPr>
              <a:buFontTx/>
              <a:buChar char="-"/>
            </a:pPr>
            <a:r>
              <a:rPr lang="en-US" altLang="ko-KR" sz="1000" dirty="0"/>
              <a:t> </a:t>
            </a:r>
            <a:r>
              <a:rPr lang="en-US" altLang="ko-KR" sz="1000" dirty="0" smtClean="0"/>
              <a:t>Display Log information</a:t>
            </a:r>
          </a:p>
          <a:p>
            <a:r>
              <a:rPr lang="en-US" altLang="ko-KR" sz="1000" dirty="0" smtClean="0"/>
              <a:t>- Node information</a:t>
            </a:r>
            <a:endParaRPr lang="en-US" altLang="ko-KR" sz="1000" dirty="0" smtClean="0"/>
          </a:p>
        </p:txBody>
      </p:sp>
      <p:sp>
        <p:nvSpPr>
          <p:cNvPr id="36" name="타원 35"/>
          <p:cNvSpPr/>
          <p:nvPr/>
        </p:nvSpPr>
        <p:spPr>
          <a:xfrm>
            <a:off x="7884368" y="2276872"/>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8100392" y="2780928"/>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7850106" y="2809806"/>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rot="1698687">
            <a:off x="7999534" y="3060880"/>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rot="19364333">
            <a:off x="8225125" y="3061001"/>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p:cNvGrpSpPr/>
          <p:nvPr/>
        </p:nvGrpSpPr>
        <p:grpSpPr>
          <a:xfrm>
            <a:off x="6012160" y="5517232"/>
            <a:ext cx="207122" cy="339739"/>
            <a:chOff x="2161474" y="4725144"/>
            <a:chExt cx="584448" cy="1216177"/>
          </a:xfrm>
        </p:grpSpPr>
        <p:sp>
          <p:nvSpPr>
            <p:cNvPr id="42" name="타원 41"/>
            <p:cNvSpPr/>
            <p:nvPr/>
          </p:nvSpPr>
          <p:spPr>
            <a:xfrm>
              <a:off x="2195736" y="4725144"/>
              <a:ext cx="504056" cy="5040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2411760" y="5229200"/>
              <a:ext cx="7200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2161474" y="5258078"/>
              <a:ext cx="584448" cy="803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rot="1698687">
              <a:off x="2310902" y="5509152"/>
              <a:ext cx="74892"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p:cNvSpPr/>
            <p:nvPr/>
          </p:nvSpPr>
          <p:spPr>
            <a:xfrm rot="19364333">
              <a:off x="2536493" y="5509273"/>
              <a:ext cx="75550" cy="432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p:cNvSpPr txBox="1"/>
          <p:nvPr/>
        </p:nvSpPr>
        <p:spPr>
          <a:xfrm>
            <a:off x="6588224" y="5490761"/>
            <a:ext cx="1440160" cy="276999"/>
          </a:xfrm>
          <a:prstGeom prst="rect">
            <a:avLst/>
          </a:prstGeom>
          <a:noFill/>
        </p:spPr>
        <p:txBody>
          <a:bodyPr wrap="square" rtlCol="0">
            <a:spAutoFit/>
          </a:bodyPr>
          <a:lstStyle/>
          <a:p>
            <a:r>
              <a:rPr lang="en-US" altLang="ko-KR" sz="1200" dirty="0" smtClean="0"/>
              <a:t>: </a:t>
            </a:r>
            <a:r>
              <a:rPr lang="en-US" altLang="ko-KR" sz="1200" dirty="0" smtClean="0"/>
              <a:t>User</a:t>
            </a:r>
            <a:endParaRPr lang="ko-KR" altLang="en-US" sz="1200" dirty="0"/>
          </a:p>
        </p:txBody>
      </p:sp>
      <p:cxnSp>
        <p:nvCxnSpPr>
          <p:cNvPr id="48" name="직선 화살표 연결선 47"/>
          <p:cNvCxnSpPr/>
          <p:nvPr/>
        </p:nvCxnSpPr>
        <p:spPr>
          <a:xfrm>
            <a:off x="5804762" y="6021288"/>
            <a:ext cx="78346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88224" y="5871053"/>
            <a:ext cx="1871440" cy="461665"/>
          </a:xfrm>
          <a:prstGeom prst="rect">
            <a:avLst/>
          </a:prstGeom>
          <a:noFill/>
        </p:spPr>
        <p:txBody>
          <a:bodyPr wrap="square" rtlCol="0">
            <a:spAutoFit/>
          </a:bodyPr>
          <a:lstStyle/>
          <a:p>
            <a:r>
              <a:rPr lang="en-US" altLang="ko-KR" sz="1200" dirty="0" smtClean="0"/>
              <a:t>: </a:t>
            </a:r>
            <a:r>
              <a:rPr lang="en-US" altLang="ko-KR" sz="1200" dirty="0" smtClean="0"/>
              <a:t>User action(Event) </a:t>
            </a:r>
            <a:br>
              <a:rPr lang="en-US" altLang="ko-KR" sz="1200" dirty="0" smtClean="0"/>
            </a:br>
            <a:r>
              <a:rPr lang="en-US" altLang="ko-KR" sz="1200" dirty="0" smtClean="0"/>
              <a:t>  to IoTMS</a:t>
            </a:r>
            <a:endParaRPr lang="ko-KR" altLang="en-US" sz="1200" dirty="0"/>
          </a:p>
        </p:txBody>
      </p:sp>
    </p:spTree>
    <p:extLst>
      <p:ext uri="{BB962C8B-B14F-4D97-AF65-F5344CB8AC3E}">
        <p14:creationId xmlns:p14="http://schemas.microsoft.com/office/powerpoint/2010/main" xmlns="" val="76741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Decomposition Style of </a:t>
            </a:r>
            <a:r>
              <a:rPr lang="en-US" altLang="ko-KR" b="1" i="1" dirty="0" err="1" smtClean="0"/>
              <a:t>IoTMS</a:t>
            </a:r>
            <a:endParaRPr lang="en-US" altLang="ko-KR" b="1" i="1" dirty="0" smtClean="0"/>
          </a:p>
          <a:p>
            <a:pPr lvl="1"/>
            <a:r>
              <a:rPr lang="en-US" altLang="ko-KR" dirty="0" err="1" smtClean="0"/>
              <a:t>IoTMS</a:t>
            </a:r>
            <a:r>
              <a:rPr lang="en-US" altLang="ko-KR" dirty="0" smtClean="0"/>
              <a:t> has 5 modules as following</a:t>
            </a:r>
          </a:p>
          <a:p>
            <a:pPr lvl="2"/>
            <a:r>
              <a:rPr lang="en-US" altLang="ko-KR" dirty="0" smtClean="0"/>
              <a:t>View : Display User Interface</a:t>
            </a:r>
          </a:p>
          <a:p>
            <a:pPr lvl="2"/>
            <a:r>
              <a:rPr lang="en-US" altLang="ko-KR" dirty="0" smtClean="0"/>
              <a:t>UI Controller : Control user command and include logic</a:t>
            </a:r>
          </a:p>
          <a:p>
            <a:pPr lvl="2"/>
            <a:r>
              <a:rPr lang="en-US" altLang="ko-KR" dirty="0" smtClean="0"/>
              <a:t>Model : Logic implementation</a:t>
            </a:r>
          </a:p>
          <a:p>
            <a:pPr lvl="2"/>
            <a:r>
              <a:rPr lang="en-US" altLang="ko-KR" dirty="0" err="1" smtClean="0"/>
              <a:t>EventBus</a:t>
            </a:r>
            <a:r>
              <a:rPr lang="en-US" altLang="ko-KR" dirty="0" smtClean="0"/>
              <a:t> : Communicate between</a:t>
            </a:r>
          </a:p>
          <a:p>
            <a:pPr marL="363537" lvl="2" indent="0">
              <a:buNone/>
            </a:pPr>
            <a:r>
              <a:rPr lang="en-US" altLang="ko-KR" dirty="0" smtClean="0"/>
              <a:t>    UI Controller and Model</a:t>
            </a:r>
          </a:p>
          <a:p>
            <a:pPr lvl="2"/>
            <a:r>
              <a:rPr lang="en-US" altLang="ko-KR" dirty="0" smtClean="0"/>
              <a:t>Communication : Communicate </a:t>
            </a:r>
            <a:r>
              <a:rPr lang="en-US" altLang="ko-KR" dirty="0" err="1" smtClean="0"/>
              <a:t>betw</a:t>
            </a:r>
            <a:r>
              <a:rPr lang="en-US" altLang="ko-KR" dirty="0" smtClean="0"/>
              <a:t>-</a:t>
            </a:r>
          </a:p>
          <a:p>
            <a:pPr marL="363537" lvl="2" indent="0">
              <a:buNone/>
            </a:pPr>
            <a:r>
              <a:rPr lang="en-US" altLang="ko-KR" dirty="0"/>
              <a:t> </a:t>
            </a:r>
            <a:r>
              <a:rPr lang="en-US" altLang="ko-KR" dirty="0" smtClean="0"/>
              <a:t>   </a:t>
            </a:r>
            <a:r>
              <a:rPr lang="en-US" altLang="ko-KR" dirty="0" err="1" smtClean="0"/>
              <a:t>een</a:t>
            </a:r>
            <a:r>
              <a:rPr lang="en-US" altLang="ko-KR" dirty="0" smtClean="0"/>
              <a:t> Model and SA Node</a:t>
            </a:r>
          </a:p>
        </p:txBody>
      </p:sp>
      <p:pic>
        <p:nvPicPr>
          <p:cNvPr id="3" name="그림 2"/>
          <p:cNvPicPr>
            <a:picLocks noChangeAspect="1"/>
          </p:cNvPicPr>
          <p:nvPr/>
        </p:nvPicPr>
        <p:blipFill>
          <a:blip r:embed="rId2" cstate="print"/>
          <a:stretch>
            <a:fillRect/>
          </a:stretch>
        </p:blipFill>
        <p:spPr>
          <a:xfrm>
            <a:off x="4757234" y="2743844"/>
            <a:ext cx="3312368" cy="3256631"/>
          </a:xfrm>
          <a:prstGeom prst="rect">
            <a:avLst/>
          </a:prstGeom>
        </p:spPr>
      </p:pic>
      <p:sp>
        <p:nvSpPr>
          <p:cNvPr id="8" name="직사각형 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40</a:t>
            </a:fld>
            <a:r>
              <a:rPr lang="en-US" altLang="ko-KR" smtClean="0"/>
              <a:t>/50</a:t>
            </a:r>
            <a:endParaRPr lang="ko-KR" altLang="en-US" dirty="0"/>
          </a:p>
        </p:txBody>
      </p:sp>
      <p:grpSp>
        <p:nvGrpSpPr>
          <p:cNvPr id="16" name="그룹 15"/>
          <p:cNvGrpSpPr/>
          <p:nvPr/>
        </p:nvGrpSpPr>
        <p:grpSpPr>
          <a:xfrm>
            <a:off x="7236296" y="5878238"/>
            <a:ext cx="1089803" cy="327788"/>
            <a:chOff x="7236296" y="5878238"/>
            <a:chExt cx="1089803" cy="327788"/>
          </a:xfrm>
        </p:grpSpPr>
        <p:sp>
          <p:nvSpPr>
            <p:cNvPr id="13" name="직사각형 12"/>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15" name="그룹 14"/>
            <p:cNvGrpSpPr/>
            <p:nvPr/>
          </p:nvGrpSpPr>
          <p:grpSpPr>
            <a:xfrm>
              <a:off x="7308304" y="5943080"/>
              <a:ext cx="316208" cy="209938"/>
              <a:chOff x="1672072" y="5085184"/>
              <a:chExt cx="432048" cy="360040"/>
            </a:xfrm>
          </p:grpSpPr>
          <p:sp>
            <p:nvSpPr>
              <p:cNvPr id="5" name="직사각형 4"/>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36273812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Model module</a:t>
            </a:r>
          </a:p>
          <a:p>
            <a:pPr lvl="1"/>
            <a:r>
              <a:rPr lang="en-US" altLang="ko-KR" dirty="0" smtClean="0"/>
              <a:t>Model module has 5 sub-modules as following</a:t>
            </a:r>
          </a:p>
          <a:p>
            <a:pPr lvl="2"/>
            <a:r>
              <a:rPr lang="en-US" altLang="ko-KR" dirty="0" smtClean="0"/>
              <a:t>Logger : Logging user command or sensor values</a:t>
            </a:r>
          </a:p>
          <a:p>
            <a:pPr lvl="2"/>
            <a:r>
              <a:rPr lang="en-US" altLang="ko-KR" dirty="0" smtClean="0"/>
              <a:t>Rule Manager : Manage pre-defined rule and custom rule defined by user</a:t>
            </a:r>
          </a:p>
          <a:p>
            <a:pPr lvl="2"/>
            <a:r>
              <a:rPr lang="en-US" altLang="ko-KR" dirty="0" smtClean="0"/>
              <a:t>Node Manager : Manage nodes and things</a:t>
            </a:r>
          </a:p>
          <a:p>
            <a:pPr lvl="2"/>
            <a:r>
              <a:rPr lang="en-US" altLang="ko-KR" dirty="0" smtClean="0"/>
              <a:t>Message : E-mail and SMS object for</a:t>
            </a:r>
          </a:p>
          <a:p>
            <a:pPr marL="363537" lvl="2" indent="0">
              <a:buNone/>
            </a:pPr>
            <a:r>
              <a:rPr lang="en-US" altLang="ko-KR" dirty="0"/>
              <a:t> </a:t>
            </a:r>
            <a:r>
              <a:rPr lang="en-US" altLang="ko-KR" dirty="0" smtClean="0"/>
              <a:t>   sending emergency messages</a:t>
            </a:r>
          </a:p>
          <a:p>
            <a:pPr lvl="2"/>
            <a:endParaRPr lang="en-US" altLang="ko-KR" dirty="0" smtClean="0"/>
          </a:p>
        </p:txBody>
      </p:sp>
      <p:pic>
        <p:nvPicPr>
          <p:cNvPr id="9" name="그림 8"/>
          <p:cNvPicPr>
            <a:picLocks noChangeAspect="1"/>
          </p:cNvPicPr>
          <p:nvPr/>
        </p:nvPicPr>
        <p:blipFill>
          <a:blip r:embed="rId2" cstate="print"/>
          <a:stretch>
            <a:fillRect/>
          </a:stretch>
        </p:blipFill>
        <p:spPr>
          <a:xfrm>
            <a:off x="4993035" y="3327449"/>
            <a:ext cx="3067050" cy="2219325"/>
          </a:xfrm>
          <a:prstGeom prst="rect">
            <a:avLst/>
          </a:prstGeom>
        </p:spPr>
      </p:pic>
      <p:pic>
        <p:nvPicPr>
          <p:cNvPr id="10" name="그림 9"/>
          <p:cNvPicPr>
            <a:picLocks noChangeAspect="1"/>
          </p:cNvPicPr>
          <p:nvPr/>
        </p:nvPicPr>
        <p:blipFill>
          <a:blip r:embed="rId3" cstate="print"/>
          <a:stretch>
            <a:fillRect/>
          </a:stretch>
        </p:blipFill>
        <p:spPr>
          <a:xfrm>
            <a:off x="564724" y="3212976"/>
            <a:ext cx="2685192" cy="2640008"/>
          </a:xfrm>
          <a:prstGeom prst="rect">
            <a:avLst/>
          </a:prstGeom>
        </p:spPr>
      </p:pic>
      <p:cxnSp>
        <p:nvCxnSpPr>
          <p:cNvPr id="12" name="직선 연결선 11"/>
          <p:cNvCxnSpPr/>
          <p:nvPr/>
        </p:nvCxnSpPr>
        <p:spPr>
          <a:xfrm flipV="1">
            <a:off x="1907320" y="3434430"/>
            <a:ext cx="3085715" cy="85866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907320" y="4984698"/>
            <a:ext cx="3085715" cy="5620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827584" y="429309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41</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1849324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Communication module</a:t>
            </a:r>
          </a:p>
          <a:p>
            <a:pPr lvl="1"/>
            <a:r>
              <a:rPr lang="en-US" altLang="ko-KR" dirty="0" smtClean="0"/>
              <a:t>Communication module has 4 sub-modules as following</a:t>
            </a:r>
          </a:p>
          <a:p>
            <a:pPr lvl="2"/>
            <a:r>
              <a:rPr lang="en-US" altLang="ko-KR" dirty="0" smtClean="0"/>
              <a:t>Security for Network : Security Library for communicating</a:t>
            </a:r>
          </a:p>
          <a:p>
            <a:pPr lvl="2"/>
            <a:r>
              <a:rPr lang="en-US" altLang="ko-KR" dirty="0" smtClean="0"/>
              <a:t>Modbus : to support Modbus</a:t>
            </a:r>
          </a:p>
          <a:p>
            <a:pPr lvl="2"/>
            <a:r>
              <a:rPr lang="en-US" altLang="ko-KR" dirty="0" err="1" smtClean="0"/>
              <a:t>Zigbee</a:t>
            </a:r>
            <a:r>
              <a:rPr lang="en-US" altLang="ko-KR" dirty="0" smtClean="0"/>
              <a:t> : to support </a:t>
            </a:r>
            <a:r>
              <a:rPr lang="en-US" altLang="ko-KR" dirty="0" err="1" smtClean="0"/>
              <a:t>Zigbee</a:t>
            </a:r>
            <a:endParaRPr lang="en-US" altLang="ko-KR" dirty="0" smtClean="0"/>
          </a:p>
          <a:p>
            <a:pPr lvl="2"/>
            <a:r>
              <a:rPr lang="en-US" altLang="ko-KR" dirty="0" smtClean="0"/>
              <a:t>Custom(BT and </a:t>
            </a:r>
            <a:r>
              <a:rPr lang="en-US" altLang="ko-KR" dirty="0" err="1" smtClean="0"/>
              <a:t>WiFi</a:t>
            </a:r>
            <a:r>
              <a:rPr lang="en-US" altLang="ko-KR" dirty="0" smtClean="0"/>
              <a:t>) : to support </a:t>
            </a:r>
          </a:p>
          <a:p>
            <a:pPr marL="363537" lvl="2" indent="0">
              <a:buNone/>
            </a:pPr>
            <a:r>
              <a:rPr lang="en-US" altLang="ko-KR" dirty="0"/>
              <a:t> </a:t>
            </a:r>
            <a:r>
              <a:rPr lang="en-US" altLang="ko-KR" dirty="0" smtClean="0"/>
              <a:t>   Bluetooth and </a:t>
            </a:r>
            <a:r>
              <a:rPr lang="en-US" altLang="ko-KR" dirty="0" err="1" smtClean="0"/>
              <a:t>WiFi</a:t>
            </a:r>
            <a:endParaRPr lang="en-US" altLang="ko-KR" dirty="0" smtClean="0"/>
          </a:p>
          <a:p>
            <a:pPr lvl="2"/>
            <a:endParaRPr lang="en-US" altLang="ko-KR" dirty="0" smtClean="0"/>
          </a:p>
        </p:txBody>
      </p:sp>
      <p:pic>
        <p:nvPicPr>
          <p:cNvPr id="6" name="그림 5"/>
          <p:cNvPicPr>
            <a:picLocks noChangeAspect="1"/>
          </p:cNvPicPr>
          <p:nvPr/>
        </p:nvPicPr>
        <p:blipFill>
          <a:blip r:embed="rId2" cstate="print"/>
          <a:stretch>
            <a:fillRect/>
          </a:stretch>
        </p:blipFill>
        <p:spPr>
          <a:xfrm>
            <a:off x="4720952" y="3251867"/>
            <a:ext cx="3505200" cy="2562225"/>
          </a:xfrm>
          <a:prstGeom prst="rect">
            <a:avLst/>
          </a:prstGeom>
        </p:spPr>
      </p:pic>
      <p:pic>
        <p:nvPicPr>
          <p:cNvPr id="9" name="그림 8"/>
          <p:cNvPicPr>
            <a:picLocks noChangeAspect="1"/>
          </p:cNvPicPr>
          <p:nvPr/>
        </p:nvPicPr>
        <p:blipFill>
          <a:blip r:embed="rId3" cstate="print"/>
          <a:stretch>
            <a:fillRect/>
          </a:stretch>
        </p:blipFill>
        <p:spPr>
          <a:xfrm>
            <a:off x="564724" y="3212976"/>
            <a:ext cx="2685192" cy="2640008"/>
          </a:xfrm>
          <a:prstGeom prst="rect">
            <a:avLst/>
          </a:prstGeom>
        </p:spPr>
      </p:pic>
      <p:cxnSp>
        <p:nvCxnSpPr>
          <p:cNvPr id="10" name="직선 연결선 9"/>
          <p:cNvCxnSpPr/>
          <p:nvPr/>
        </p:nvCxnSpPr>
        <p:spPr>
          <a:xfrm flipV="1">
            <a:off x="1907320" y="3251867"/>
            <a:ext cx="2952712" cy="173283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907320" y="5704780"/>
            <a:ext cx="2952712" cy="2847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827584" y="501317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42</a:t>
            </a:fld>
            <a:r>
              <a:rPr lang="en-US" altLang="ko-KR" smtClean="0"/>
              <a:t>/50</a:t>
            </a:r>
            <a:endParaRPr lang="ko-KR" altLang="en-US" dirty="0"/>
          </a:p>
        </p:txBody>
      </p:sp>
      <p:sp>
        <p:nvSpPr>
          <p:cNvPr id="14" name="직사각형 13"/>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grpSp>
        <p:nvGrpSpPr>
          <p:cNvPr id="26" name="그룹 25"/>
          <p:cNvGrpSpPr/>
          <p:nvPr/>
        </p:nvGrpSpPr>
        <p:grpSpPr>
          <a:xfrm>
            <a:off x="7236296" y="5878238"/>
            <a:ext cx="1089803" cy="327788"/>
            <a:chOff x="7236296" y="5878238"/>
            <a:chExt cx="1089803" cy="327788"/>
          </a:xfrm>
        </p:grpSpPr>
        <p:sp>
          <p:nvSpPr>
            <p:cNvPr id="27" name="직사각형 26"/>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28" name="그룹 27"/>
            <p:cNvGrpSpPr/>
            <p:nvPr/>
          </p:nvGrpSpPr>
          <p:grpSpPr>
            <a:xfrm>
              <a:off x="7308304" y="5943080"/>
              <a:ext cx="316208" cy="209938"/>
              <a:chOff x="1672072" y="5085184"/>
              <a:chExt cx="432048" cy="360040"/>
            </a:xfrm>
          </p:grpSpPr>
          <p:sp>
            <p:nvSpPr>
              <p:cNvPr id="29" name="직사각형 28"/>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1451756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View module</a:t>
            </a:r>
          </a:p>
          <a:p>
            <a:pPr lvl="1"/>
            <a:r>
              <a:rPr lang="en-US" altLang="ko-KR" dirty="0" smtClean="0"/>
              <a:t>View module has 3 sub-modules as following</a:t>
            </a:r>
          </a:p>
          <a:p>
            <a:pPr lvl="2"/>
            <a:r>
              <a:rPr lang="en-US" altLang="ko-KR" dirty="0" smtClean="0"/>
              <a:t>User View : Display user log-in and management view </a:t>
            </a:r>
          </a:p>
          <a:p>
            <a:pPr lvl="2"/>
            <a:r>
              <a:rPr lang="en-US" altLang="ko-KR" dirty="0" smtClean="0"/>
              <a:t>Rule View : Display rule management view</a:t>
            </a:r>
          </a:p>
          <a:p>
            <a:pPr lvl="2"/>
            <a:r>
              <a:rPr lang="en-US" altLang="ko-KR" dirty="0" smtClean="0"/>
              <a:t>Node View : Display node control/monitoring </a:t>
            </a:r>
            <a:r>
              <a:rPr lang="en-US" altLang="ko-KR" dirty="0"/>
              <a:t>v</a:t>
            </a:r>
            <a:r>
              <a:rPr lang="en-US" altLang="ko-KR" dirty="0" smtClean="0"/>
              <a:t>iew</a:t>
            </a:r>
          </a:p>
          <a:p>
            <a:pPr lvl="2"/>
            <a:endParaRPr lang="en-US" altLang="ko-KR" dirty="0" smtClean="0"/>
          </a:p>
        </p:txBody>
      </p:sp>
      <p:sp>
        <p:nvSpPr>
          <p:cNvPr id="9" name="Rectangle 16"/>
          <p:cNvSpPr>
            <a:spLocks noChangeArrowheads="1"/>
          </p:cNvSpPr>
          <p:nvPr/>
        </p:nvSpPr>
        <p:spPr bwMode="auto">
          <a:xfrm>
            <a:off x="4847796" y="3285503"/>
            <a:ext cx="347830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0" name="Rectangle 20"/>
          <p:cNvSpPr>
            <a:spLocks noChangeArrowheads="1"/>
          </p:cNvSpPr>
          <p:nvPr/>
        </p:nvSpPr>
        <p:spPr bwMode="auto">
          <a:xfrm>
            <a:off x="4849866" y="2930349"/>
            <a:ext cx="1438275" cy="3587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1" name="Rectangle 21"/>
          <p:cNvSpPr>
            <a:spLocks noChangeArrowheads="1"/>
          </p:cNvSpPr>
          <p:nvPr/>
        </p:nvSpPr>
        <p:spPr bwMode="auto">
          <a:xfrm>
            <a:off x="5004048"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View</a:t>
            </a:r>
          </a:p>
        </p:txBody>
      </p:sp>
      <p:sp>
        <p:nvSpPr>
          <p:cNvPr id="12" name="Rectangle 22"/>
          <p:cNvSpPr>
            <a:spLocks noChangeArrowheads="1"/>
          </p:cNvSpPr>
          <p:nvPr/>
        </p:nvSpPr>
        <p:spPr bwMode="auto">
          <a:xfrm>
            <a:off x="5004048" y="379826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3" name="Rectangle 23"/>
          <p:cNvSpPr>
            <a:spLocks noChangeArrowheads="1"/>
          </p:cNvSpPr>
          <p:nvPr/>
        </p:nvSpPr>
        <p:spPr bwMode="auto">
          <a:xfrm>
            <a:off x="5004048" y="494920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4" name="Rectangle 24"/>
          <p:cNvSpPr>
            <a:spLocks noChangeArrowheads="1"/>
          </p:cNvSpPr>
          <p:nvPr/>
        </p:nvSpPr>
        <p:spPr bwMode="auto">
          <a:xfrm>
            <a:off x="5004048" y="4769816"/>
            <a:ext cx="584200"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15" name="Rectangle 25"/>
          <p:cNvSpPr>
            <a:spLocks noChangeArrowheads="1"/>
          </p:cNvSpPr>
          <p:nvPr/>
        </p:nvSpPr>
        <p:spPr bwMode="auto">
          <a:xfrm>
            <a:off x="6659811" y="3977653"/>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View</a:t>
            </a:r>
          </a:p>
        </p:txBody>
      </p:sp>
      <p:sp>
        <p:nvSpPr>
          <p:cNvPr id="16" name="Rectangle 26"/>
          <p:cNvSpPr>
            <a:spLocks noChangeArrowheads="1"/>
          </p:cNvSpPr>
          <p:nvPr/>
        </p:nvSpPr>
        <p:spPr bwMode="auto">
          <a:xfrm>
            <a:off x="6659811" y="3798266"/>
            <a:ext cx="582612" cy="179387"/>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17" name="그림 16"/>
          <p:cNvPicPr>
            <a:picLocks noChangeAspect="1"/>
          </p:cNvPicPr>
          <p:nvPr/>
        </p:nvPicPr>
        <p:blipFill>
          <a:blip r:embed="rId2" cstate="print"/>
          <a:stretch>
            <a:fillRect/>
          </a:stretch>
        </p:blipFill>
        <p:spPr>
          <a:xfrm>
            <a:off x="564724" y="3212976"/>
            <a:ext cx="2685192" cy="2640008"/>
          </a:xfrm>
          <a:prstGeom prst="rect">
            <a:avLst/>
          </a:prstGeom>
        </p:spPr>
      </p:pic>
      <p:cxnSp>
        <p:nvCxnSpPr>
          <p:cNvPr id="18" name="직선 연결선 17"/>
          <p:cNvCxnSpPr/>
          <p:nvPr/>
        </p:nvCxnSpPr>
        <p:spPr>
          <a:xfrm flipV="1">
            <a:off x="1907320" y="2930349"/>
            <a:ext cx="2940476" cy="64266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907320" y="4264618"/>
            <a:ext cx="2952265" cy="1498973"/>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827584"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43</a:t>
            </a:fld>
            <a:r>
              <a:rPr lang="en-US" altLang="ko-KR" smtClean="0"/>
              <a:t>/50</a:t>
            </a:r>
            <a:endParaRPr lang="ko-KR" altLang="en-US" dirty="0"/>
          </a:p>
        </p:txBody>
      </p:sp>
      <p:grpSp>
        <p:nvGrpSpPr>
          <p:cNvPr id="49" name="그룹 48"/>
          <p:cNvGrpSpPr/>
          <p:nvPr/>
        </p:nvGrpSpPr>
        <p:grpSpPr>
          <a:xfrm>
            <a:off x="7236296" y="5878238"/>
            <a:ext cx="1089803" cy="327788"/>
            <a:chOff x="7236296" y="5878238"/>
            <a:chExt cx="1089803" cy="327788"/>
          </a:xfrm>
        </p:grpSpPr>
        <p:sp>
          <p:nvSpPr>
            <p:cNvPr id="50" name="직사각형 49"/>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51" name="그룹 50"/>
            <p:cNvGrpSpPr/>
            <p:nvPr/>
          </p:nvGrpSpPr>
          <p:grpSpPr>
            <a:xfrm>
              <a:off x="7308304" y="5943080"/>
              <a:ext cx="316208" cy="209938"/>
              <a:chOff x="1672072" y="5085184"/>
              <a:chExt cx="432048" cy="360040"/>
            </a:xfrm>
          </p:grpSpPr>
          <p:sp>
            <p:nvSpPr>
              <p:cNvPr id="52" name="직사각형 51"/>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4265823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직사각형 36"/>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1</a:t>
            </a:r>
            <a:r>
              <a:rPr lang="en-US" altLang="ko-KR" baseline="30000" dirty="0" smtClean="0"/>
              <a:t>st</a:t>
            </a:r>
            <a:r>
              <a:rPr lang="en-US" altLang="ko-KR" dirty="0" smtClean="0"/>
              <a:t> decomposition of </a:t>
            </a:r>
            <a:r>
              <a:rPr lang="en-US" altLang="ko-KR" b="1" i="1" dirty="0" smtClean="0"/>
              <a:t>UI Controller module</a:t>
            </a:r>
          </a:p>
          <a:p>
            <a:pPr lvl="1"/>
            <a:r>
              <a:rPr lang="en-US" altLang="ko-KR" dirty="0" smtClean="0"/>
              <a:t>UI Controller module has 3 sub-modules as following</a:t>
            </a:r>
          </a:p>
          <a:p>
            <a:pPr lvl="2"/>
            <a:r>
              <a:rPr lang="en-US" altLang="ko-KR" dirty="0" smtClean="0"/>
              <a:t>User Controller : is mediator between user </a:t>
            </a:r>
            <a:r>
              <a:rPr lang="en-US" altLang="ko-KR" dirty="0"/>
              <a:t>v</a:t>
            </a:r>
            <a:r>
              <a:rPr lang="en-US" altLang="ko-KR" dirty="0" smtClean="0"/>
              <a:t>iew and database</a:t>
            </a:r>
          </a:p>
          <a:p>
            <a:pPr lvl="2"/>
            <a:r>
              <a:rPr lang="en-US" altLang="ko-KR" dirty="0" smtClean="0"/>
              <a:t>Rule Controller </a:t>
            </a:r>
            <a:r>
              <a:rPr lang="en-US" altLang="ko-KR" dirty="0"/>
              <a:t>: is mediator between </a:t>
            </a:r>
            <a:r>
              <a:rPr lang="en-US" altLang="ko-KR" dirty="0" smtClean="0"/>
              <a:t>rule </a:t>
            </a:r>
            <a:r>
              <a:rPr lang="en-US" altLang="ko-KR" dirty="0"/>
              <a:t>view and </a:t>
            </a:r>
            <a:r>
              <a:rPr lang="en-US" altLang="ko-KR" dirty="0" smtClean="0"/>
              <a:t>rule manager</a:t>
            </a:r>
          </a:p>
          <a:p>
            <a:pPr lvl="2"/>
            <a:r>
              <a:rPr lang="en-US" altLang="ko-KR" dirty="0" smtClean="0"/>
              <a:t>Node Controller </a:t>
            </a:r>
            <a:r>
              <a:rPr lang="en-US" altLang="ko-KR" dirty="0"/>
              <a:t>: is mediator between </a:t>
            </a:r>
            <a:r>
              <a:rPr lang="en-US" altLang="ko-KR" dirty="0" smtClean="0"/>
              <a:t>node view </a:t>
            </a:r>
            <a:r>
              <a:rPr lang="en-US" altLang="ko-KR" dirty="0"/>
              <a:t>and </a:t>
            </a:r>
            <a:r>
              <a:rPr lang="en-US" altLang="ko-KR" dirty="0" smtClean="0"/>
              <a:t>node manager</a:t>
            </a:r>
          </a:p>
          <a:p>
            <a:pPr lvl="2"/>
            <a:endParaRPr lang="en-US" altLang="ko-KR" dirty="0" smtClean="0"/>
          </a:p>
        </p:txBody>
      </p:sp>
      <p:sp>
        <p:nvSpPr>
          <p:cNvPr id="18" name="Rectangle 4"/>
          <p:cNvSpPr>
            <a:spLocks noChangeArrowheads="1"/>
          </p:cNvSpPr>
          <p:nvPr/>
        </p:nvSpPr>
        <p:spPr bwMode="auto">
          <a:xfrm>
            <a:off x="4716016" y="3310321"/>
            <a:ext cx="3509443" cy="2478088"/>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UI Controller</a:t>
            </a:r>
          </a:p>
        </p:txBody>
      </p:sp>
      <p:sp>
        <p:nvSpPr>
          <p:cNvPr id="19" name="Rectangle 5"/>
          <p:cNvSpPr>
            <a:spLocks noChangeArrowheads="1"/>
          </p:cNvSpPr>
          <p:nvPr/>
        </p:nvSpPr>
        <p:spPr bwMode="auto">
          <a:xfrm>
            <a:off x="4720778" y="2953686"/>
            <a:ext cx="1438275" cy="360362"/>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0" name="Rectangle 8"/>
          <p:cNvSpPr>
            <a:spLocks noChangeArrowheads="1"/>
          </p:cNvSpPr>
          <p:nvPr/>
        </p:nvSpPr>
        <p:spPr bwMode="auto">
          <a:xfrm>
            <a:off x="4913091"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User Controller</a:t>
            </a:r>
          </a:p>
        </p:txBody>
      </p:sp>
      <p:sp>
        <p:nvSpPr>
          <p:cNvPr id="21" name="Rectangle 9"/>
          <p:cNvSpPr>
            <a:spLocks noChangeArrowheads="1"/>
          </p:cNvSpPr>
          <p:nvPr/>
        </p:nvSpPr>
        <p:spPr bwMode="auto">
          <a:xfrm>
            <a:off x="4913091" y="382149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2" name="Rectangle 10"/>
          <p:cNvSpPr>
            <a:spLocks noChangeArrowheads="1"/>
          </p:cNvSpPr>
          <p:nvPr/>
        </p:nvSpPr>
        <p:spPr bwMode="auto">
          <a:xfrm>
            <a:off x="4913091" y="497402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Node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3" name="Rectangle 11"/>
          <p:cNvSpPr>
            <a:spLocks noChangeArrowheads="1"/>
          </p:cNvSpPr>
          <p:nvPr/>
        </p:nvSpPr>
        <p:spPr bwMode="auto">
          <a:xfrm>
            <a:off x="4913091" y="4793046"/>
            <a:ext cx="584200"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sp>
        <p:nvSpPr>
          <p:cNvPr id="24" name="Rectangle 12"/>
          <p:cNvSpPr>
            <a:spLocks noChangeArrowheads="1"/>
          </p:cNvSpPr>
          <p:nvPr/>
        </p:nvSpPr>
        <p:spPr bwMode="auto">
          <a:xfrm>
            <a:off x="6568853" y="4002471"/>
            <a:ext cx="1511300" cy="647700"/>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defTabSz="898525">
              <a:defRPr kumimoji="1" sz="1200">
                <a:solidFill>
                  <a:schemeClr val="tx1"/>
                </a:solidFill>
                <a:latin typeface="함초롬돋움" charset="-127"/>
                <a:ea typeface="함초롬돋움" charset="-127"/>
              </a:defRPr>
            </a:lvl1pPr>
            <a:lvl2pPr marL="989013" indent="-449263" defTabSz="898525">
              <a:defRPr kumimoji="1" sz="1200">
                <a:solidFill>
                  <a:schemeClr val="tx1"/>
                </a:solidFill>
                <a:latin typeface="함초롬돋움" charset="-127"/>
                <a:ea typeface="함초롬돋움" charset="-127"/>
              </a:defRPr>
            </a:lvl2pPr>
            <a:lvl3pPr marL="1528763" indent="-449263" defTabSz="898525">
              <a:defRPr kumimoji="1" sz="1200">
                <a:solidFill>
                  <a:schemeClr val="tx1"/>
                </a:solidFill>
                <a:latin typeface="함초롬돋움" charset="-127"/>
                <a:ea typeface="함초롬돋움" charset="-127"/>
              </a:defRPr>
            </a:lvl3pPr>
            <a:lvl4pPr marL="2068513" indent="-449263" defTabSz="898525">
              <a:defRPr kumimoji="1" sz="1200">
                <a:solidFill>
                  <a:schemeClr val="tx1"/>
                </a:solidFill>
                <a:latin typeface="함초롬돋움" charset="-127"/>
                <a:ea typeface="함초롬돋움" charset="-127"/>
              </a:defRPr>
            </a:lvl4pPr>
            <a:lvl5pPr marL="2608263" indent="-449263" defTabSz="898525">
              <a:defRPr kumimoji="1" sz="1200">
                <a:solidFill>
                  <a:schemeClr val="tx1"/>
                </a:solidFill>
                <a:latin typeface="함초롬돋움" charset="-127"/>
                <a:ea typeface="함초롬돋움" charset="-127"/>
              </a:defRPr>
            </a:lvl5pPr>
            <a:lvl6pPr marL="3065463" indent="-449263" defTabSz="898525" fontAlgn="base">
              <a:spcBef>
                <a:spcPct val="30000"/>
              </a:spcBef>
              <a:spcAft>
                <a:spcPct val="0"/>
              </a:spcAft>
              <a:defRPr kumimoji="1" sz="1200">
                <a:solidFill>
                  <a:schemeClr val="tx1"/>
                </a:solidFill>
                <a:latin typeface="함초롬돋움" charset="-127"/>
                <a:ea typeface="함초롬돋움" charset="-127"/>
              </a:defRPr>
            </a:lvl6pPr>
            <a:lvl7pPr marL="3522663" indent="-449263" defTabSz="898525" fontAlgn="base">
              <a:spcBef>
                <a:spcPct val="30000"/>
              </a:spcBef>
              <a:spcAft>
                <a:spcPct val="0"/>
              </a:spcAft>
              <a:defRPr kumimoji="1" sz="1200">
                <a:solidFill>
                  <a:schemeClr val="tx1"/>
                </a:solidFill>
                <a:latin typeface="함초롬돋움" charset="-127"/>
                <a:ea typeface="함초롬돋움" charset="-127"/>
              </a:defRPr>
            </a:lvl7pPr>
            <a:lvl8pPr marL="3979863" indent="-449263" defTabSz="898525" fontAlgn="base">
              <a:spcBef>
                <a:spcPct val="30000"/>
              </a:spcBef>
              <a:spcAft>
                <a:spcPct val="0"/>
              </a:spcAft>
              <a:defRPr kumimoji="1" sz="1200">
                <a:solidFill>
                  <a:schemeClr val="tx1"/>
                </a:solidFill>
                <a:latin typeface="함초롬돋움" charset="-127"/>
                <a:ea typeface="함초롬돋움" charset="-127"/>
              </a:defRPr>
            </a:lvl8pPr>
            <a:lvl9pPr marL="4437063" indent="-449263" defTabSz="898525" fontAlgn="base">
              <a:spcBef>
                <a:spcPct val="30000"/>
              </a:spcBef>
              <a:spcAft>
                <a:spcPct val="0"/>
              </a:spcAft>
              <a:defRPr kumimoji="1" sz="1200">
                <a:solidFill>
                  <a:schemeClr val="tx1"/>
                </a:solidFill>
                <a:latin typeface="함초롬돋움" charset="-127"/>
                <a:ea typeface="함초롬돋움" charset="-127"/>
              </a:defRPr>
            </a:lvl9pPr>
          </a:lstStyle>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Rule</a:t>
            </a:r>
          </a:p>
          <a:p>
            <a:pPr algn="ctr">
              <a:spcBef>
                <a:spcPct val="0"/>
              </a:spcBef>
            </a:pPr>
            <a:r>
              <a:rPr lang="en-US" altLang="ko-KR">
                <a:solidFill>
                  <a:srgbClr val="000000"/>
                </a:solidFill>
                <a:latin typeface="Tahoma" panose="020B0604030504040204" pitchFamily="34" charset="0"/>
                <a:ea typeface="Tahoma" panose="020B0604030504040204" pitchFamily="34" charset="0"/>
                <a:cs typeface="Tahoma" panose="020B0604030504040204" pitchFamily="34" charset="0"/>
              </a:rPr>
              <a:t>Controller</a:t>
            </a:r>
          </a:p>
        </p:txBody>
      </p:sp>
      <p:sp>
        <p:nvSpPr>
          <p:cNvPr id="25" name="Rectangle 13"/>
          <p:cNvSpPr>
            <a:spLocks noChangeArrowheads="1"/>
          </p:cNvSpPr>
          <p:nvPr/>
        </p:nvSpPr>
        <p:spPr bwMode="auto">
          <a:xfrm>
            <a:off x="6568853" y="3821496"/>
            <a:ext cx="582613" cy="180975"/>
          </a:xfrm>
          <a:prstGeom prst="rect">
            <a:avLst/>
          </a:prstGeom>
          <a:solidFill>
            <a:srgbClr val="FFFFFF"/>
          </a:solidFill>
          <a:ln w="19050" cmpd="sng">
            <a:solidFill>
              <a:srgbClr val="172D4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ko-KR" altLang="en-US" sz="1200">
              <a:latin typeface="Tahoma" panose="020B0604030504040204" pitchFamily="34" charset="0"/>
              <a:cs typeface="Tahoma" panose="020B0604030504040204" pitchFamily="34" charset="0"/>
            </a:endParaRPr>
          </a:p>
        </p:txBody>
      </p:sp>
      <p:pic>
        <p:nvPicPr>
          <p:cNvPr id="26" name="그림 25"/>
          <p:cNvPicPr>
            <a:picLocks noChangeAspect="1"/>
          </p:cNvPicPr>
          <p:nvPr/>
        </p:nvPicPr>
        <p:blipFill>
          <a:blip r:embed="rId2" cstate="print"/>
          <a:stretch>
            <a:fillRect/>
          </a:stretch>
        </p:blipFill>
        <p:spPr>
          <a:xfrm>
            <a:off x="564724" y="3212976"/>
            <a:ext cx="2685192" cy="2640008"/>
          </a:xfrm>
          <a:prstGeom prst="rect">
            <a:avLst/>
          </a:prstGeom>
        </p:spPr>
      </p:pic>
      <p:cxnSp>
        <p:nvCxnSpPr>
          <p:cNvPr id="27" name="직선 연결선 26"/>
          <p:cNvCxnSpPr/>
          <p:nvPr/>
        </p:nvCxnSpPr>
        <p:spPr>
          <a:xfrm flipV="1">
            <a:off x="3059832" y="2953686"/>
            <a:ext cx="1656184" cy="619332"/>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059832" y="4264618"/>
            <a:ext cx="1656184" cy="1523791"/>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1980096" y="3573016"/>
            <a:ext cx="1079736" cy="691602"/>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44</a:t>
            </a:fld>
            <a:r>
              <a:rPr lang="en-US" altLang="ko-KR" smtClean="0"/>
              <a:t>/50</a:t>
            </a:r>
            <a:endParaRPr lang="ko-KR" altLang="en-US" dirty="0"/>
          </a:p>
        </p:txBody>
      </p:sp>
      <p:grpSp>
        <p:nvGrpSpPr>
          <p:cNvPr id="44" name="그룹 43"/>
          <p:cNvGrpSpPr/>
          <p:nvPr/>
        </p:nvGrpSpPr>
        <p:grpSpPr>
          <a:xfrm>
            <a:off x="7236296" y="5878238"/>
            <a:ext cx="1089803" cy="327788"/>
            <a:chOff x="7236296" y="5878238"/>
            <a:chExt cx="1089803" cy="327788"/>
          </a:xfrm>
        </p:grpSpPr>
        <p:sp>
          <p:nvSpPr>
            <p:cNvPr id="45" name="직사각형 44"/>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46" name="그룹 45"/>
            <p:cNvGrpSpPr/>
            <p:nvPr/>
          </p:nvGrpSpPr>
          <p:grpSpPr>
            <a:xfrm>
              <a:off x="7308304" y="5943080"/>
              <a:ext cx="316208" cy="209938"/>
              <a:chOff x="1672072" y="5085184"/>
              <a:chExt cx="432048" cy="360040"/>
            </a:xfrm>
          </p:grpSpPr>
          <p:sp>
            <p:nvSpPr>
              <p:cNvPr id="47" name="직사각형 46"/>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2848114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4" name="그림 13"/>
          <p:cNvPicPr>
            <a:picLocks noChangeAspect="1"/>
          </p:cNvPicPr>
          <p:nvPr/>
        </p:nvPicPr>
        <p:blipFill>
          <a:blip r:embed="rId2" cstate="print"/>
          <a:stretch>
            <a:fillRect/>
          </a:stretch>
        </p:blipFill>
        <p:spPr>
          <a:xfrm>
            <a:off x="559489" y="3554016"/>
            <a:ext cx="2402034" cy="1738118"/>
          </a:xfrm>
          <a:prstGeom prst="rect">
            <a:avLst/>
          </a:prstGeom>
        </p:spPr>
      </p:pic>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NodeManager</a:t>
            </a:r>
            <a:r>
              <a:rPr lang="en-US" altLang="ko-KR" b="1" i="1" dirty="0" smtClean="0"/>
              <a:t> module</a:t>
            </a:r>
          </a:p>
          <a:p>
            <a:pPr lvl="1"/>
            <a:r>
              <a:rPr lang="en-US" altLang="ko-KR" dirty="0" err="1" smtClean="0"/>
              <a:t>NodeManager</a:t>
            </a:r>
            <a:r>
              <a:rPr lang="en-US" altLang="ko-KR" dirty="0" smtClean="0"/>
              <a:t> module has 2 sub-modules as following</a:t>
            </a:r>
          </a:p>
          <a:p>
            <a:pPr lvl="2"/>
            <a:r>
              <a:rPr lang="en-US" altLang="ko-KR" dirty="0" smtClean="0"/>
              <a:t>Node : Manage nodes. Node can be none or one more.</a:t>
            </a:r>
          </a:p>
          <a:p>
            <a:pPr lvl="2"/>
            <a:r>
              <a:rPr lang="en-US" altLang="ko-KR" dirty="0" smtClean="0"/>
              <a:t>Thing : Manage Things which is included Node. Things can be none or one more.</a:t>
            </a:r>
          </a:p>
        </p:txBody>
      </p:sp>
      <p:pic>
        <p:nvPicPr>
          <p:cNvPr id="3" name="그림 2"/>
          <p:cNvPicPr>
            <a:picLocks noChangeAspect="1"/>
          </p:cNvPicPr>
          <p:nvPr/>
        </p:nvPicPr>
        <p:blipFill>
          <a:blip r:embed="rId3" cstate="print"/>
          <a:stretch>
            <a:fillRect/>
          </a:stretch>
        </p:blipFill>
        <p:spPr>
          <a:xfrm>
            <a:off x="4572000" y="3190960"/>
            <a:ext cx="3752850" cy="2638425"/>
          </a:xfrm>
          <a:prstGeom prst="rect">
            <a:avLst/>
          </a:prstGeom>
        </p:spPr>
      </p:pic>
      <p:cxnSp>
        <p:nvCxnSpPr>
          <p:cNvPr id="11" name="직선 연결선 10"/>
          <p:cNvCxnSpPr/>
          <p:nvPr/>
        </p:nvCxnSpPr>
        <p:spPr>
          <a:xfrm flipV="1">
            <a:off x="2699792" y="3190960"/>
            <a:ext cx="1872208" cy="1411850"/>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2699792" y="4939988"/>
            <a:ext cx="1872208" cy="889397"/>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835696" y="4594380"/>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45</a:t>
            </a:fld>
            <a:r>
              <a:rPr lang="en-US" altLang="ko-KR" smtClean="0"/>
              <a:t>/50</a:t>
            </a:r>
            <a:endParaRPr lang="ko-KR" altLang="en-US" dirty="0"/>
          </a:p>
        </p:txBody>
      </p:sp>
      <p:grpSp>
        <p:nvGrpSpPr>
          <p:cNvPr id="30" name="그룹 29"/>
          <p:cNvGrpSpPr/>
          <p:nvPr/>
        </p:nvGrpSpPr>
        <p:grpSpPr>
          <a:xfrm>
            <a:off x="7236296" y="5878238"/>
            <a:ext cx="1089803" cy="327788"/>
            <a:chOff x="7236296" y="5878238"/>
            <a:chExt cx="1089803" cy="327788"/>
          </a:xfrm>
        </p:grpSpPr>
        <p:sp>
          <p:nvSpPr>
            <p:cNvPr id="31" name="직사각형 30"/>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2" name="그룹 31"/>
            <p:cNvGrpSpPr/>
            <p:nvPr/>
          </p:nvGrpSpPr>
          <p:grpSpPr>
            <a:xfrm>
              <a:off x="7308304" y="5943080"/>
              <a:ext cx="316208" cy="209938"/>
              <a:chOff x="1672072" y="5085184"/>
              <a:chExt cx="432048" cy="360040"/>
            </a:xfrm>
          </p:grpSpPr>
          <p:sp>
            <p:nvSpPr>
              <p:cNvPr id="33" name="직사각형 32"/>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821154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직사각형 124"/>
          <p:cNvSpPr/>
          <p:nvPr/>
        </p:nvSpPr>
        <p:spPr>
          <a:xfrm>
            <a:off x="836290" y="2060848"/>
            <a:ext cx="7840166" cy="38884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style of </a:t>
            </a:r>
            <a:r>
              <a:rPr lang="en-US" altLang="ko-KR" b="1" i="1" dirty="0" err="1" smtClean="0"/>
              <a:t>NodeManager</a:t>
            </a:r>
            <a:r>
              <a:rPr lang="en-US" altLang="ko-KR" b="1" i="1" dirty="0" smtClean="0"/>
              <a:t> module</a:t>
            </a:r>
          </a:p>
          <a:p>
            <a:pPr lvl="1"/>
            <a:r>
              <a:rPr lang="en-US" altLang="ko-KR" dirty="0" err="1" smtClean="0"/>
              <a:t>NodeManager</a:t>
            </a:r>
            <a:endParaRPr lang="en-US" altLang="ko-KR" dirty="0" smtClean="0"/>
          </a:p>
        </p:txBody>
      </p:sp>
      <p:sp>
        <p:nvSpPr>
          <p:cNvPr id="8" name="직사각형 7"/>
          <p:cNvSpPr/>
          <p:nvPr/>
        </p:nvSpPr>
        <p:spPr>
          <a:xfrm>
            <a:off x="836290" y="177281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7083500" y="2310781"/>
            <a:ext cx="1324070" cy="864095"/>
          </a:xfrm>
          <a:prstGeom prst="rect">
            <a:avLst/>
          </a:prstGeom>
          <a:ln w="3175">
            <a:solidFill>
              <a:schemeClr val="bg1">
                <a:lumMod val="75000"/>
                <a:lumOff val="25000"/>
              </a:schemeClr>
            </a:solidFill>
          </a:ln>
        </p:spPr>
      </p:pic>
      <p:pic>
        <p:nvPicPr>
          <p:cNvPr id="123" name="그림 122"/>
          <p:cNvPicPr>
            <a:picLocks noChangeAspect="1"/>
          </p:cNvPicPr>
          <p:nvPr/>
        </p:nvPicPr>
        <p:blipFill>
          <a:blip r:embed="rId3" cstate="print"/>
          <a:stretch>
            <a:fillRect/>
          </a:stretch>
        </p:blipFill>
        <p:spPr>
          <a:xfrm>
            <a:off x="2950184" y="2348880"/>
            <a:ext cx="3864430" cy="3312368"/>
          </a:xfrm>
          <a:prstGeom prst="rect">
            <a:avLst/>
          </a:prstGeom>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xmlns="" val="32794116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p:cNvSpPr/>
          <p:nvPr/>
        </p:nvSpPr>
        <p:spPr>
          <a:xfrm>
            <a:off x="4499992" y="2564904"/>
            <a:ext cx="3947120" cy="3744416"/>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4499992" y="2276871"/>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2</a:t>
            </a:r>
            <a:r>
              <a:rPr lang="en-US" altLang="ko-KR" baseline="30000" dirty="0" smtClean="0"/>
              <a:t>nd</a:t>
            </a:r>
            <a:r>
              <a:rPr lang="en-US" altLang="ko-KR" dirty="0" smtClean="0"/>
              <a:t> decomposition of </a:t>
            </a:r>
            <a:r>
              <a:rPr lang="en-US" altLang="ko-KR" b="1" i="1" dirty="0" err="1" smtClean="0"/>
              <a:t>RuleManager</a:t>
            </a:r>
            <a:r>
              <a:rPr lang="en-US" altLang="ko-KR" b="1" i="1" dirty="0" smtClean="0"/>
              <a:t> module</a:t>
            </a:r>
          </a:p>
          <a:p>
            <a:pPr lvl="1"/>
            <a:r>
              <a:rPr lang="en-US" altLang="ko-KR" dirty="0" err="1" smtClean="0"/>
              <a:t>RuleManager</a:t>
            </a:r>
            <a:r>
              <a:rPr lang="en-US" altLang="ko-KR" dirty="0" smtClean="0"/>
              <a:t> module has 3 sub-modules as following</a:t>
            </a:r>
          </a:p>
          <a:p>
            <a:pPr lvl="2"/>
            <a:r>
              <a:rPr lang="en-US" altLang="ko-KR" dirty="0" smtClean="0"/>
              <a:t>Event</a:t>
            </a:r>
          </a:p>
          <a:p>
            <a:pPr lvl="2"/>
            <a:r>
              <a:rPr lang="en-US" altLang="ko-KR" dirty="0" err="1" smtClean="0"/>
              <a:t>RuleSet</a:t>
            </a:r>
            <a:endParaRPr lang="en-US" altLang="ko-KR" dirty="0" smtClean="0"/>
          </a:p>
          <a:p>
            <a:pPr lvl="2"/>
            <a:r>
              <a:rPr lang="en-US" altLang="ko-KR" dirty="0" smtClean="0"/>
              <a:t>Scheduler</a:t>
            </a:r>
          </a:p>
          <a:p>
            <a:pPr lvl="2"/>
            <a:endParaRPr lang="en-US" altLang="ko-KR" dirty="0" smtClean="0"/>
          </a:p>
        </p:txBody>
      </p:sp>
      <p:pic>
        <p:nvPicPr>
          <p:cNvPr id="3" name="그림 2"/>
          <p:cNvPicPr>
            <a:picLocks noChangeAspect="1"/>
          </p:cNvPicPr>
          <p:nvPr/>
        </p:nvPicPr>
        <p:blipFill>
          <a:blip r:embed="rId2" cstate="print"/>
          <a:stretch>
            <a:fillRect/>
          </a:stretch>
        </p:blipFill>
        <p:spPr>
          <a:xfrm>
            <a:off x="4644008" y="3200400"/>
            <a:ext cx="3663523" cy="2543348"/>
          </a:xfrm>
          <a:prstGeom prst="rect">
            <a:avLst/>
          </a:prstGeom>
        </p:spPr>
      </p:pic>
      <p:pic>
        <p:nvPicPr>
          <p:cNvPr id="17" name="그림 16"/>
          <p:cNvPicPr>
            <a:picLocks noChangeAspect="1"/>
          </p:cNvPicPr>
          <p:nvPr/>
        </p:nvPicPr>
        <p:blipFill>
          <a:blip r:embed="rId3" cstate="print"/>
          <a:stretch>
            <a:fillRect/>
          </a:stretch>
        </p:blipFill>
        <p:spPr>
          <a:xfrm>
            <a:off x="559489" y="3554016"/>
            <a:ext cx="2402034" cy="1738118"/>
          </a:xfrm>
          <a:prstGeom prst="rect">
            <a:avLst/>
          </a:prstGeom>
        </p:spPr>
      </p:pic>
      <p:cxnSp>
        <p:nvCxnSpPr>
          <p:cNvPr id="26" name="직선 연결선 25"/>
          <p:cNvCxnSpPr/>
          <p:nvPr/>
        </p:nvCxnSpPr>
        <p:spPr>
          <a:xfrm flipV="1">
            <a:off x="2699792" y="3200400"/>
            <a:ext cx="1944216" cy="8995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699792" y="4437112"/>
            <a:ext cx="1944216" cy="1306636"/>
          </a:xfrm>
          <a:prstGeom prst="line">
            <a:avLst/>
          </a:prstGeom>
          <a:ln>
            <a:solidFill>
              <a:schemeClr val="bg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835696" y="4099934"/>
            <a:ext cx="864096" cy="337178"/>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슬라이드 번호 개체 틀 5"/>
          <p:cNvSpPr>
            <a:spLocks noGrp="1"/>
          </p:cNvSpPr>
          <p:nvPr>
            <p:ph type="sldNum" sz="quarter" idx="11"/>
          </p:nvPr>
        </p:nvSpPr>
        <p:spPr/>
        <p:txBody>
          <a:bodyPr/>
          <a:lstStyle/>
          <a:p>
            <a:fld id="{887F5A62-5D57-4BBA-9485-2C5A6728F77D}" type="slidenum">
              <a:rPr lang="ko-KR" altLang="en-US" smtClean="0"/>
              <a:pPr/>
              <a:t>47</a:t>
            </a:fld>
            <a:r>
              <a:rPr lang="en-US" altLang="ko-KR" smtClean="0"/>
              <a:t>/50</a:t>
            </a:r>
            <a:endParaRPr lang="ko-KR" altLang="en-US" dirty="0"/>
          </a:p>
        </p:txBody>
      </p:sp>
      <p:grpSp>
        <p:nvGrpSpPr>
          <p:cNvPr id="31" name="그룹 30"/>
          <p:cNvGrpSpPr/>
          <p:nvPr/>
        </p:nvGrpSpPr>
        <p:grpSpPr>
          <a:xfrm>
            <a:off x="7236296" y="5878238"/>
            <a:ext cx="1089803" cy="327788"/>
            <a:chOff x="7236296" y="5878238"/>
            <a:chExt cx="1089803" cy="327788"/>
          </a:xfrm>
        </p:grpSpPr>
        <p:sp>
          <p:nvSpPr>
            <p:cNvPr id="32" name="직사각형 31"/>
            <p:cNvSpPr/>
            <p:nvPr/>
          </p:nvSpPr>
          <p:spPr>
            <a:xfrm>
              <a:off x="7236296" y="5878238"/>
              <a:ext cx="1089803" cy="327788"/>
            </a:xfrm>
            <a:prstGeom prst="rect">
              <a:avLst/>
            </a:prstGeom>
            <a:solidFill>
              <a:schemeClr val="tx1"/>
            </a:solidFill>
            <a:ln w="635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000" dirty="0" smtClean="0">
                  <a:solidFill>
                    <a:schemeClr val="bg1">
                      <a:lumMod val="75000"/>
                      <a:lumOff val="25000"/>
                    </a:schemeClr>
                  </a:solidFill>
                </a:rPr>
                <a:t>: module</a:t>
              </a:r>
              <a:endParaRPr lang="ko-KR" altLang="en-US" sz="1000">
                <a:solidFill>
                  <a:schemeClr val="bg1">
                    <a:lumMod val="75000"/>
                    <a:lumOff val="25000"/>
                  </a:schemeClr>
                </a:solidFill>
              </a:endParaRPr>
            </a:p>
          </p:txBody>
        </p:sp>
        <p:grpSp>
          <p:nvGrpSpPr>
            <p:cNvPr id="33" name="그룹 32"/>
            <p:cNvGrpSpPr/>
            <p:nvPr/>
          </p:nvGrpSpPr>
          <p:grpSpPr>
            <a:xfrm>
              <a:off x="7308304" y="5943080"/>
              <a:ext cx="316208" cy="209938"/>
              <a:chOff x="1672072" y="5085184"/>
              <a:chExt cx="432048" cy="360040"/>
            </a:xfrm>
          </p:grpSpPr>
          <p:sp>
            <p:nvSpPr>
              <p:cNvPr id="34" name="직사각형 33"/>
              <p:cNvSpPr/>
              <p:nvPr/>
            </p:nvSpPr>
            <p:spPr>
              <a:xfrm>
                <a:off x="1672072" y="5085184"/>
                <a:ext cx="288032" cy="108012"/>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1672072" y="5193196"/>
                <a:ext cx="432048" cy="252028"/>
              </a:xfrm>
              <a:prstGeom prst="rect">
                <a:avLst/>
              </a:prstGeom>
              <a:solidFill>
                <a:schemeClr val="tx1"/>
              </a:solid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xmlns="" val="14122164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2203225"/>
            <a:ext cx="7840166" cy="3600400"/>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err="1" smtClean="0"/>
              <a:t>RuleManager</a:t>
            </a:r>
            <a:r>
              <a:rPr lang="en-US" altLang="ko-KR" b="1" i="1" dirty="0" smtClean="0"/>
              <a:t> module</a:t>
            </a:r>
          </a:p>
          <a:p>
            <a:pPr lvl="1"/>
            <a:r>
              <a:rPr lang="en-US" altLang="ko-KR" dirty="0" err="1" smtClean="0"/>
              <a:t>RuleManager</a:t>
            </a:r>
            <a:endParaRPr lang="en-US" altLang="ko-KR" dirty="0" smtClean="0"/>
          </a:p>
        </p:txBody>
      </p:sp>
      <p:sp>
        <p:nvSpPr>
          <p:cNvPr id="8" name="직사각형 7"/>
          <p:cNvSpPr/>
          <p:nvPr/>
        </p:nvSpPr>
        <p:spPr>
          <a:xfrm>
            <a:off x="836290" y="1916832"/>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0" name="그림 9"/>
          <p:cNvPicPr>
            <a:picLocks noChangeAspect="1"/>
          </p:cNvPicPr>
          <p:nvPr/>
        </p:nvPicPr>
        <p:blipFill>
          <a:blip r:embed="rId2" cstate="print"/>
          <a:stretch>
            <a:fillRect/>
          </a:stretch>
        </p:blipFill>
        <p:spPr>
          <a:xfrm>
            <a:off x="1054438" y="2665073"/>
            <a:ext cx="7613312" cy="2976398"/>
          </a:xfrm>
          <a:prstGeom prst="rect">
            <a:avLst/>
          </a:prstGeom>
        </p:spPr>
      </p:pic>
      <p:pic>
        <p:nvPicPr>
          <p:cNvPr id="155" name="그림 154"/>
          <p:cNvPicPr>
            <a:picLocks noChangeAspect="1"/>
          </p:cNvPicPr>
          <p:nvPr/>
        </p:nvPicPr>
        <p:blipFill>
          <a:blip r:embed="rId3" cstate="print"/>
          <a:stretch>
            <a:fillRect/>
          </a:stretch>
        </p:blipFill>
        <p:spPr>
          <a:xfrm>
            <a:off x="7164288" y="2347241"/>
            <a:ext cx="1324070" cy="864095"/>
          </a:xfrm>
          <a:prstGeom prst="rect">
            <a:avLst/>
          </a:prstGeom>
          <a:ln w="3175">
            <a:solidFill>
              <a:schemeClr val="bg1">
                <a:lumMod val="75000"/>
                <a:lumOff val="25000"/>
              </a:schemeClr>
            </a:solidFill>
          </a:ln>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48</a:t>
            </a:fld>
            <a:r>
              <a:rPr lang="en-US" altLang="ko-KR" smtClean="0"/>
              <a:t>/50</a:t>
            </a:r>
            <a:endParaRPr lang="ko-KR" altLang="en-US" dirty="0"/>
          </a:p>
        </p:txBody>
      </p:sp>
    </p:spTree>
    <p:extLst>
      <p:ext uri="{BB962C8B-B14F-4D97-AF65-F5344CB8AC3E}">
        <p14:creationId xmlns:p14="http://schemas.microsoft.com/office/powerpoint/2010/main" xmlns="" val="7395351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836290" y="1700808"/>
            <a:ext cx="7840166" cy="460851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dirty="0" smtClean="0"/>
              <a:t>5.2 Module View</a:t>
            </a:r>
            <a:endParaRPr lang="ko-KR" altLang="en-US" dirty="0"/>
          </a:p>
        </p:txBody>
      </p:sp>
      <p:sp>
        <p:nvSpPr>
          <p:cNvPr id="4" name="내용 개체 틀 2"/>
          <p:cNvSpPr>
            <a:spLocks noGrp="1"/>
          </p:cNvSpPr>
          <p:nvPr>
            <p:ph type="body" sz="quarter" idx="10"/>
          </p:nvPr>
        </p:nvSpPr>
        <p:spPr>
          <a:xfrm>
            <a:off x="309440" y="760512"/>
            <a:ext cx="8511032" cy="5548808"/>
          </a:xfrm>
        </p:spPr>
        <p:txBody>
          <a:bodyPr/>
          <a:lstStyle/>
          <a:p>
            <a:r>
              <a:rPr lang="en-US" altLang="ko-KR" dirty="0" smtClean="0"/>
              <a:t>Generalization of </a:t>
            </a:r>
            <a:r>
              <a:rPr lang="en-US" altLang="ko-KR" b="1" i="1" dirty="0" smtClean="0"/>
              <a:t>Communication module</a:t>
            </a:r>
          </a:p>
          <a:p>
            <a:pPr lvl="1"/>
            <a:r>
              <a:rPr lang="en-US" altLang="ko-KR" dirty="0" smtClean="0"/>
              <a:t>Communication</a:t>
            </a:r>
            <a:endParaRPr lang="en-US" altLang="ko-KR" dirty="0"/>
          </a:p>
          <a:p>
            <a:pPr lvl="2"/>
            <a:endParaRPr lang="en-US" altLang="ko-KR" dirty="0" smtClean="0"/>
          </a:p>
        </p:txBody>
      </p:sp>
      <p:sp>
        <p:nvSpPr>
          <p:cNvPr id="8" name="직사각형 7"/>
          <p:cNvSpPr/>
          <p:nvPr/>
        </p:nvSpPr>
        <p:spPr>
          <a:xfrm>
            <a:off x="836290" y="1412776"/>
            <a:ext cx="1642864" cy="288032"/>
          </a:xfrm>
          <a:prstGeom prst="rect">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bg1">
                    <a:lumMod val="75000"/>
                    <a:lumOff val="25000"/>
                  </a:schemeClr>
                </a:solidFill>
              </a:rPr>
              <a:t>Static Perspective</a:t>
            </a:r>
            <a:endParaRPr lang="ko-KR" altLang="en-US" sz="1200">
              <a:solidFill>
                <a:schemeClr val="bg1">
                  <a:lumMod val="75000"/>
                  <a:lumOff val="25000"/>
                </a:schemeClr>
              </a:solidFill>
            </a:endParaRPr>
          </a:p>
        </p:txBody>
      </p:sp>
      <p:pic>
        <p:nvPicPr>
          <p:cNvPr id="155" name="그림 154"/>
          <p:cNvPicPr>
            <a:picLocks noChangeAspect="1"/>
          </p:cNvPicPr>
          <p:nvPr/>
        </p:nvPicPr>
        <p:blipFill>
          <a:blip r:embed="rId2" cstate="print"/>
          <a:stretch>
            <a:fillRect/>
          </a:stretch>
        </p:blipFill>
        <p:spPr>
          <a:xfrm>
            <a:off x="7205263" y="2780928"/>
            <a:ext cx="1324070" cy="864095"/>
          </a:xfrm>
          <a:prstGeom prst="rect">
            <a:avLst/>
          </a:prstGeom>
          <a:ln w="3175">
            <a:solidFill>
              <a:schemeClr val="bg1">
                <a:lumMod val="75000"/>
                <a:lumOff val="25000"/>
              </a:schemeClr>
            </a:solidFill>
          </a:ln>
        </p:spPr>
      </p:pic>
      <p:pic>
        <p:nvPicPr>
          <p:cNvPr id="3" name="그림 2"/>
          <p:cNvPicPr>
            <a:picLocks noChangeAspect="1"/>
          </p:cNvPicPr>
          <p:nvPr/>
        </p:nvPicPr>
        <p:blipFill>
          <a:blip r:embed="rId3" cstate="print"/>
          <a:stretch>
            <a:fillRect/>
          </a:stretch>
        </p:blipFill>
        <p:spPr>
          <a:xfrm>
            <a:off x="1657722" y="1879749"/>
            <a:ext cx="5872278" cy="4177906"/>
          </a:xfrm>
          <a:prstGeom prst="rect">
            <a:avLst/>
          </a:prstGeom>
        </p:spPr>
      </p:pic>
      <p:sp>
        <p:nvSpPr>
          <p:cNvPr id="6" name="슬라이드 번호 개체 틀 5"/>
          <p:cNvSpPr>
            <a:spLocks noGrp="1"/>
          </p:cNvSpPr>
          <p:nvPr>
            <p:ph type="sldNum" sz="quarter" idx="11"/>
          </p:nvPr>
        </p:nvSpPr>
        <p:spPr/>
        <p:txBody>
          <a:bodyPr/>
          <a:lstStyle/>
          <a:p>
            <a:fld id="{887F5A62-5D57-4BBA-9485-2C5A6728F77D}" type="slidenum">
              <a:rPr lang="ko-KR" altLang="en-US" smtClean="0"/>
              <a:pPr/>
              <a:t>49</a:t>
            </a:fld>
            <a:r>
              <a:rPr lang="en-US" altLang="ko-KR" smtClean="0"/>
              <a:t>/50</a:t>
            </a:r>
            <a:endParaRPr lang="ko-KR" altLang="en-US" dirty="0"/>
          </a:p>
        </p:txBody>
      </p:sp>
    </p:spTree>
    <p:extLst>
      <p:ext uri="{BB962C8B-B14F-4D97-AF65-F5344CB8AC3E}">
        <p14:creationId xmlns:p14="http://schemas.microsoft.com/office/powerpoint/2010/main" xmlns="" val="1933598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2. Project </a:t>
            </a:r>
            <a:r>
              <a:rPr lang="en-US" altLang="ko-KR" dirty="0"/>
              <a:t>Scope</a:t>
            </a:r>
            <a:endParaRPr lang="ko-KR" altLang="en-US" dirty="0"/>
          </a:p>
        </p:txBody>
      </p:sp>
      <p:sp>
        <p:nvSpPr>
          <p:cNvPr id="3" name="텍스트 개체 틀 2"/>
          <p:cNvSpPr>
            <a:spLocks noGrp="1"/>
          </p:cNvSpPr>
          <p:nvPr>
            <p:ph type="body" sz="quarter" idx="10"/>
          </p:nvPr>
        </p:nvSpPr>
        <p:spPr/>
        <p:txBody>
          <a:bodyPr/>
          <a:lstStyle/>
          <a:p>
            <a:pPr>
              <a:lnSpc>
                <a:spcPct val="150000"/>
              </a:lnSpc>
            </a:pPr>
            <a:r>
              <a:rPr lang="en-US" altLang="ko-KR" dirty="0" smtClean="0"/>
              <a:t>2.1. Context </a:t>
            </a:r>
          </a:p>
          <a:p>
            <a:pPr>
              <a:lnSpc>
                <a:spcPct val="150000"/>
              </a:lnSpc>
            </a:pPr>
            <a:r>
              <a:rPr lang="en-US" altLang="ko-KR" dirty="0" smtClean="0"/>
              <a:t>2.2. Stakeholders</a:t>
            </a:r>
          </a:p>
          <a:p>
            <a:pPr>
              <a:lnSpc>
                <a:spcPct val="150000"/>
              </a:lnSpc>
            </a:pPr>
            <a:r>
              <a:rPr lang="en-US" altLang="ko-KR" dirty="0" smtClean="0"/>
              <a:t>2.3</a:t>
            </a:r>
            <a:r>
              <a:rPr lang="en-US" altLang="ko-KR" dirty="0"/>
              <a:t>. System Context Diagram</a:t>
            </a:r>
          </a:p>
          <a:p>
            <a:pPr>
              <a:lnSpc>
                <a:spcPct val="150000"/>
              </a:lnSpc>
            </a:pP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extLst>
      <p:ext uri="{BB962C8B-B14F-4D97-AF65-F5344CB8AC3E}">
        <p14:creationId xmlns:p14="http://schemas.microsoft.com/office/powerpoint/2010/main" xmlns="" val="2007841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9290" y="925960"/>
            <a:ext cx="7085420" cy="53565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슬라이드 번호 개체 틀 2"/>
          <p:cNvSpPr>
            <a:spLocks noGrp="1"/>
          </p:cNvSpPr>
          <p:nvPr>
            <p:ph type="sldNum" sz="quarter" idx="11"/>
          </p:nvPr>
        </p:nvSpPr>
        <p:spPr/>
        <p:txBody>
          <a:bodyPr/>
          <a:lstStyle/>
          <a:p>
            <a:fld id="{887F5A62-5D57-4BBA-9485-2C5A6728F77D}" type="slidenum">
              <a:rPr lang="ko-KR" altLang="en-US" smtClean="0"/>
              <a:pPr/>
              <a:t>50</a:t>
            </a:fld>
            <a:r>
              <a:rPr lang="en-US" altLang="ko-KR" smtClean="0"/>
              <a:t>/50</a:t>
            </a:r>
            <a:endParaRPr lang="ko-KR" altLang="en-US" dirty="0"/>
          </a:p>
        </p:txBody>
      </p:sp>
    </p:spTree>
    <p:extLst>
      <p:ext uri="{BB962C8B-B14F-4D97-AF65-F5344CB8AC3E}">
        <p14:creationId xmlns:p14="http://schemas.microsoft.com/office/powerpoint/2010/main" xmlns="" val="3471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Context - Market, Organizational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xmlns="" val="1518819713"/>
              </p:ext>
            </p:extLst>
          </p:nvPr>
        </p:nvGraphicFramePr>
        <p:xfrm>
          <a:off x="466776" y="836613"/>
          <a:ext cx="8209680" cy="2356985"/>
        </p:xfrm>
        <a:graphic>
          <a:graphicData uri="http://schemas.openxmlformats.org/drawingml/2006/table">
            <a:tbl>
              <a:tblPr/>
              <a:tblGrid>
                <a:gridCol w="1800968"/>
                <a:gridCol w="6408712"/>
              </a:tblGrid>
              <a:tr h="229667">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Market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100" b="1"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29667">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Stakeholders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Customer, End-user, System Installer, Developer</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914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System Access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sers want to access the system via PC, Mobile devices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Functional</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expectations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After system installation, </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users expect the system to work</a:t>
                      </a:r>
                    </a:p>
                    <a:p>
                      <a:pPr algn="l" fontAlgn="t">
                        <a:lnSpc>
                          <a:spcPct val="100000"/>
                        </a:lnSpc>
                      </a:pP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automatically by assigned rules of sensors and actuators</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09406">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Environment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There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are m</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any vendors developing a system,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sensors</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and actuators. But there is no standard of interface.</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5" name="내용 개체 틀 5"/>
          <p:cNvGraphicFramePr>
            <a:graphicFrameLocks/>
          </p:cNvGraphicFramePr>
          <p:nvPr>
            <p:extLst>
              <p:ext uri="{D42A27DB-BD31-4B8C-83A1-F6EECF244321}">
                <p14:modId xmlns:p14="http://schemas.microsoft.com/office/powerpoint/2010/main" xmlns="" val="4205130865"/>
              </p:ext>
            </p:extLst>
          </p:nvPr>
        </p:nvGraphicFramePr>
        <p:xfrm>
          <a:off x="467544" y="3429000"/>
          <a:ext cx="8208913" cy="2667000"/>
        </p:xfrm>
        <a:graphic>
          <a:graphicData uri="http://schemas.openxmlformats.org/drawingml/2006/table">
            <a:tbl>
              <a:tblPr/>
              <a:tblGrid>
                <a:gridCol w="1800200"/>
                <a:gridCol w="6408713"/>
              </a:tblGrid>
              <a:tr h="247577">
                <a:tc gridSpan="2">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Organizational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ct val="100000"/>
                        </a:lnSpc>
                      </a:pPr>
                      <a:endParaRPr lang="en-US" altLang="ko-KR" sz="1800" b="0" baseline="0" dirty="0" smtClean="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317885">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Roles </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and </a:t>
                      </a:r>
                      <a:endPar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responsibilities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Project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Manager(includes planning, risk and configuration, schedule)</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Architect</a:t>
                      </a:r>
                    </a:p>
                    <a:p>
                      <a:pPr algn="l" fontAlgn="t">
                        <a:lnSpc>
                          <a:spcPct val="100000"/>
                        </a:lnSpc>
                      </a:pPr>
                      <a:r>
                        <a:rPr lang="en-US" altLang="ko-KR" sz="1600" u="none" strike="noStrike" dirty="0" smtClean="0">
                          <a:effectLst/>
                          <a:latin typeface="Tahoma" panose="020B0604030504040204" pitchFamily="34" charset="0"/>
                          <a:ea typeface="맑은 고딕" panose="020B0503020000020004" pitchFamily="50" charset="-127"/>
                          <a:cs typeface="Arial Unicode MS" panose="020B0604020202020204" pitchFamily="50" charset="-127"/>
                        </a:rPr>
                        <a:t>Requirement Manager</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Test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Documentation Manager</a:t>
                      </a:r>
                    </a:p>
                    <a:p>
                      <a:pPr algn="l" fontAlgn="t">
                        <a:lnSpc>
                          <a:spcPct val="10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Developer (all members)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0">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background</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Digital-Appliance SW solution researcher &amp;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Smart-phone SW developer</a:t>
                      </a:r>
                    </a:p>
                    <a:p>
                      <a:pPr algn="l" fontAlgn="t">
                        <a:lnSpc>
                          <a:spcPct val="100000"/>
                        </a:lnSpc>
                      </a:pPr>
                      <a:r>
                        <a:rPr lang="en-US" sz="1600" b="0" kern="120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Camera module testing SW developer</a:t>
                      </a:r>
                      <a:endParaRPr lang="en-US" sz="1600" b="0" kern="120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xmlns="" val="132327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a:t>
            </a:r>
            <a:r>
              <a:rPr lang="en-US" altLang="ko-KR" dirty="0"/>
              <a:t>Context </a:t>
            </a:r>
            <a:r>
              <a:rPr lang="en-US" altLang="ko-KR" dirty="0" smtClean="0"/>
              <a:t>- Business, Technical</a:t>
            </a:r>
            <a:endParaRPr lang="ko-KR" altLang="en-US" dirty="0"/>
          </a:p>
        </p:txBody>
      </p:sp>
      <p:graphicFrame>
        <p:nvGraphicFramePr>
          <p:cNvPr id="6" name="내용 개체 틀 5"/>
          <p:cNvGraphicFramePr>
            <a:graphicFrameLocks noGrp="1"/>
          </p:cNvGraphicFramePr>
          <p:nvPr>
            <p:ph idx="1"/>
            <p:extLst>
              <p:ext uri="{D42A27DB-BD31-4B8C-83A1-F6EECF244321}">
                <p14:modId xmlns:p14="http://schemas.microsoft.com/office/powerpoint/2010/main" xmlns="" val="680251028"/>
              </p:ext>
            </p:extLst>
          </p:nvPr>
        </p:nvGraphicFramePr>
        <p:xfrm>
          <a:off x="467544" y="4289256"/>
          <a:ext cx="8208912" cy="2164080"/>
        </p:xfrm>
        <a:graphic>
          <a:graphicData uri="http://schemas.openxmlformats.org/drawingml/2006/table">
            <a:tbl>
              <a:tblPr/>
              <a:tblGrid>
                <a:gridCol w="1944216"/>
                <a:gridCol w="6264696"/>
              </a:tblGrid>
              <a:tr h="165101">
                <a:tc gridSpan="2">
                  <a:txBody>
                    <a:bodyPr/>
                    <a:lstStyle/>
                    <a:p>
                      <a:pPr algn="l" fontAlgn="t">
                        <a:lnSpc>
                          <a:spcPct val="100000"/>
                        </a:lnSpc>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Technical Context</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0">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Development</a:t>
                      </a:r>
                    </a:p>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Skills</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Java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 JavaScript,</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HTML5</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65101">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Platforms</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Platform,</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L</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aptop</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Computers</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Tools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Eclipse,</a:t>
                      </a:r>
                      <a:r>
                        <a:rPr lang="en-US"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IDE</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7773">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OS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Windows, Linux</a:t>
                      </a: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734">
                <a:tc>
                  <a:txBody>
                    <a:bodyPr/>
                    <a:lstStyle/>
                    <a:p>
                      <a:pPr algn="l" fontAlgn="t">
                        <a:lnSpc>
                          <a:spcPct val="100000"/>
                        </a:lnSpc>
                      </a:pPr>
                      <a:r>
                        <a:rPr lang="en-US" sz="1600" b="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HW platform</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100000"/>
                        </a:lnSpc>
                      </a:pPr>
                      <a:r>
                        <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Arduino </a:t>
                      </a:r>
                      <a:r>
                        <a:rPr lang="en-US"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X86</a:t>
                      </a:r>
                      <a:endParaRPr 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3" name="표 2"/>
          <p:cNvGraphicFramePr>
            <a:graphicFrameLocks noGrp="1"/>
          </p:cNvGraphicFramePr>
          <p:nvPr>
            <p:extLst>
              <p:ext uri="{D42A27DB-BD31-4B8C-83A1-F6EECF244321}">
                <p14:modId xmlns:p14="http://schemas.microsoft.com/office/powerpoint/2010/main" xmlns="" val="853905644"/>
              </p:ext>
            </p:extLst>
          </p:nvPr>
        </p:nvGraphicFramePr>
        <p:xfrm>
          <a:off x="468313" y="845912"/>
          <a:ext cx="8208143" cy="3231161"/>
        </p:xfrm>
        <a:graphic>
          <a:graphicData uri="http://schemas.openxmlformats.org/drawingml/2006/table">
            <a:tbl>
              <a:tblPr/>
              <a:tblGrid>
                <a:gridCol w="1943447"/>
                <a:gridCol w="6264696"/>
              </a:tblGrid>
              <a:tr h="298918">
                <a:tc gridSpan="2">
                  <a:txBody>
                    <a:bodyPr/>
                    <a:lstStyle/>
                    <a:p>
                      <a:pPr marL="0" marR="0" indent="0" algn="l" defTabSz="914400" rtl="0" eaLnBrk="1" fontAlgn="t" latinLnBrk="1" hangingPunct="1">
                        <a:lnSpc>
                          <a:spcPct val="90000"/>
                        </a:lnSpc>
                        <a:spcBef>
                          <a:spcPts val="0"/>
                        </a:spcBef>
                        <a:spcAft>
                          <a:spcPts val="0"/>
                        </a:spcAft>
                        <a:buClrTx/>
                        <a:buSzTx/>
                        <a:buFontTx/>
                        <a:buNone/>
                        <a:tabLst/>
                        <a:defRPr/>
                      </a:pPr>
                      <a:r>
                        <a:rPr lang="en-US" altLang="ko-KR" sz="1600" b="1" kern="15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Business Context</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pPr algn="l" fontAlgn="t">
                        <a:lnSpc>
                          <a:spcPts val="1300"/>
                        </a:lnSpc>
                      </a:pPr>
                      <a:endParaRPr lang="ko-KR" altLang="en-US" sz="1200" b="0" dirty="0">
                        <a:solidFill>
                          <a:srgbClr val="333333"/>
                        </a:solidFill>
                        <a:effectLst/>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Date of Delivery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26 June 2015</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4412">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Time Resources</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498 man-hours (48+450)</a:t>
                      </a: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:48 man</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-hours </a:t>
                      </a: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(8</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hours X 6 people) in Korea</a:t>
                      </a:r>
                      <a:endPar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:450 man-hours(3 hours X 6</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people X 5 days X 5 weeks) in CMU</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Strategy</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Easy to use &amp; high extensibility for sensors/actuators</a:t>
                      </a: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Target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Market</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B2B</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 Building Architect Office, B2C - DIY User</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8918">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Profit</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Model</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Rental Service, Standalone</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 Education, Maintenance</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82159">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Future direction</a:t>
                      </a:r>
                      <a:endParaRPr lang="ko-KR" altLang="en-US" sz="1600" b="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lnSpc>
                          <a:spcPct val="90000"/>
                        </a:lnSpc>
                      </a:pPr>
                      <a:r>
                        <a:rPr lang="en-US" altLang="ko-KR" sz="1600" b="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Many</a:t>
                      </a:r>
                      <a:r>
                        <a:rPr lang="en-US" altLang="ko-KR" sz="1600" b="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kinds of sensors/actuators(indoor air quality sensor,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camera,</a:t>
                      </a:r>
                      <a:r>
                        <a:rPr lang="ko-KR" altLang="en-US"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 </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sym typeface="Wingdings"/>
                        </a:rPr>
                        <a:t>thermostat controller and so forth)</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is used &amp; it makes a lot of use case. So big-data of these cases would enable to make services of </a:t>
                      </a:r>
                      <a:r>
                        <a:rPr lang="en-US" altLang="ko-KR" sz="1600" b="0" kern="1200" baseline="0" dirty="0" err="1"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IoT</a:t>
                      </a:r>
                      <a:r>
                        <a:rPr lang="en-US" altLang="ko-KR" sz="1600" b="0" kern="1200" baseline="0" dirty="0" smtClean="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rPr>
                        <a:t> System.</a:t>
                      </a:r>
                      <a:endParaRPr lang="en-US" sz="1600" b="0" kern="1200" baseline="0" dirty="0">
                        <a:solidFill>
                          <a:srgbClr val="333333"/>
                        </a:solidFill>
                        <a:effectLst/>
                        <a:latin typeface="Tahoma" panose="020B0604030504040204" pitchFamily="34" charset="0"/>
                        <a:ea typeface="맑은 고딕" panose="020B0503020000020004" pitchFamily="50" charset="-127"/>
                        <a:cs typeface="Arial Unicode MS" panose="020B0604020202020204" pitchFamily="50" charset="-127"/>
                      </a:endParaRPr>
                    </a:p>
                  </a:txBody>
                  <a:tcPr marL="53340" marR="5334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 name="슬라이드 번호 개체 틀 3"/>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xmlns="" val="1737098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Stakeholders </a:t>
            </a:r>
            <a:endParaRPr lang="ko-KR" altLang="en-US" dirty="0"/>
          </a:p>
        </p:txBody>
      </p:sp>
      <p:sp>
        <p:nvSpPr>
          <p:cNvPr id="3" name="내용 개체 틀 2"/>
          <p:cNvSpPr>
            <a:spLocks noGrp="1"/>
          </p:cNvSpPr>
          <p:nvPr>
            <p:ph type="body" sz="quarter" idx="10"/>
          </p:nvPr>
        </p:nvSpPr>
        <p:spPr/>
        <p:txBody>
          <a:bodyPr/>
          <a:lstStyle/>
          <a:p>
            <a:r>
              <a:rPr lang="en-US" altLang="ko-KR" b="1" dirty="0" smtClean="0"/>
              <a:t>Stakeholders of the </a:t>
            </a:r>
            <a:r>
              <a:rPr lang="en-US" altLang="ko-KR" b="1" dirty="0" err="1" smtClean="0"/>
              <a:t>IoT</a:t>
            </a:r>
            <a:r>
              <a:rPr lang="en-US" altLang="ko-KR" b="1" dirty="0" smtClean="0"/>
              <a:t> Management System (</a:t>
            </a:r>
            <a:r>
              <a:rPr lang="en-US" altLang="ko-KR" b="1" dirty="0" err="1" smtClean="0"/>
              <a:t>IoTMS</a:t>
            </a:r>
            <a:r>
              <a:rPr lang="en-US" altLang="ko-KR" b="1" dirty="0" smtClean="0"/>
              <a:t>)</a:t>
            </a:r>
            <a:endParaRPr lang="en-US" altLang="ko-KR" dirty="0"/>
          </a:p>
          <a:p>
            <a:pPr lvl="1"/>
            <a:r>
              <a:rPr lang="en-US" altLang="ko-KR" dirty="0" smtClean="0"/>
              <a:t>Customer</a:t>
            </a:r>
            <a:endParaRPr lang="en-US" altLang="ko-KR" dirty="0"/>
          </a:p>
          <a:p>
            <a:pPr lvl="1"/>
            <a:r>
              <a:rPr lang="en-US" altLang="ko-KR" dirty="0" smtClean="0"/>
              <a:t>End-User</a:t>
            </a:r>
            <a:endParaRPr lang="en-US" altLang="ko-KR" dirty="0"/>
          </a:p>
          <a:p>
            <a:pPr lvl="1"/>
            <a:r>
              <a:rPr lang="en-US" altLang="ko-KR" dirty="0"/>
              <a:t>System Installer</a:t>
            </a:r>
          </a:p>
          <a:p>
            <a:pPr lvl="1"/>
            <a:r>
              <a:rPr lang="en-US" altLang="ko-KR" dirty="0"/>
              <a:t>Application Developer</a:t>
            </a:r>
          </a:p>
          <a:p>
            <a:pPr lvl="1"/>
            <a:r>
              <a:rPr lang="en-US" altLang="ko-KR" dirty="0"/>
              <a:t>Value-added-resellers (VARs)</a:t>
            </a:r>
          </a:p>
          <a:p>
            <a:pPr lvl="1"/>
            <a:r>
              <a:rPr lang="en-US" altLang="ko-KR" dirty="0"/>
              <a:t>Service Provider</a:t>
            </a:r>
          </a:p>
          <a:p>
            <a:pPr lvl="1"/>
            <a:r>
              <a:rPr lang="en-US" altLang="ko-KR" dirty="0"/>
              <a:t>Maintainer</a:t>
            </a:r>
          </a:p>
          <a:p>
            <a:pPr lvl="1"/>
            <a:r>
              <a:rPr lang="en-US" altLang="ko-KR" dirty="0"/>
              <a:t>P</a:t>
            </a:r>
            <a:r>
              <a:rPr lang="en-US" altLang="ko-KR" dirty="0" smtClean="0"/>
              <a:t>roject </a:t>
            </a:r>
            <a:r>
              <a:rPr lang="en-US" altLang="ko-KR" dirty="0"/>
              <a:t>consultant (or mentor)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xmlns="" val="25789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454048" y="1679697"/>
            <a:ext cx="8173170" cy="4653731"/>
          </a:xfrm>
          <a:prstGeom prst="roundRect">
            <a:avLst>
              <a:gd name="adj" fmla="val 2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2" descr="http://openexhibits.org/wp-content/themes/openexhibits/images/z-redux/userTypeIcon-developer.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7512" y="5006106"/>
            <a:ext cx="983757" cy="7679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제목 1"/>
          <p:cNvSpPr>
            <a:spLocks noGrp="1"/>
          </p:cNvSpPr>
          <p:nvPr>
            <p:ph type="title"/>
          </p:nvPr>
        </p:nvSpPr>
        <p:spPr/>
        <p:txBody>
          <a:bodyPr>
            <a:normAutofit fontScale="90000"/>
          </a:bodyPr>
          <a:lstStyle/>
          <a:p>
            <a:r>
              <a:rPr lang="en-US" altLang="ko-KR" dirty="0" smtClean="0"/>
              <a:t>2.3 System Context Diagram</a:t>
            </a:r>
            <a:endParaRPr lang="ko-KR" altLang="en-US" dirty="0"/>
          </a:p>
        </p:txBody>
      </p:sp>
      <p:sp>
        <p:nvSpPr>
          <p:cNvPr id="3" name="내용 개체 틀 2"/>
          <p:cNvSpPr>
            <a:spLocks noGrp="1"/>
          </p:cNvSpPr>
          <p:nvPr>
            <p:ph idx="1"/>
          </p:nvPr>
        </p:nvSpPr>
        <p:spPr>
          <a:xfrm>
            <a:off x="179512" y="908720"/>
            <a:ext cx="8712968" cy="864096"/>
          </a:xfrm>
        </p:spPr>
        <p:txBody>
          <a:bodyPr>
            <a:normAutofit/>
          </a:bodyPr>
          <a:lstStyle/>
          <a:p>
            <a:r>
              <a:rPr lang="en-US" altLang="ko-KR" dirty="0" smtClean="0"/>
              <a:t>System Context</a:t>
            </a:r>
          </a:p>
          <a:p>
            <a:pPr lvl="1"/>
            <a:r>
              <a:rPr lang="en-US" altLang="ko-KR" dirty="0" smtClean="0"/>
              <a:t>Interaction between key stakeholders and the </a:t>
            </a:r>
            <a:r>
              <a:rPr lang="en-US" altLang="ko-KR" dirty="0" err="1" smtClean="0"/>
              <a:t>IoT</a:t>
            </a:r>
            <a:r>
              <a:rPr lang="en-US" altLang="ko-KR" dirty="0" smtClean="0"/>
              <a:t> Management System (</a:t>
            </a:r>
            <a:r>
              <a:rPr lang="en-US" altLang="ko-KR" dirty="0" err="1" smtClean="0"/>
              <a:t>IoTMS</a:t>
            </a:r>
            <a:r>
              <a:rPr lang="en-US" altLang="ko-KR" dirty="0" smtClean="0"/>
              <a:t>)</a:t>
            </a:r>
            <a:endParaRPr lang="ko-KR" altLang="en-US" dirty="0"/>
          </a:p>
        </p:txBody>
      </p:sp>
      <p:pic>
        <p:nvPicPr>
          <p:cNvPr id="2079"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57118" y="4066232"/>
            <a:ext cx="1160437" cy="1058899"/>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9" descr="D:\My Document\My Pictures\Icon-user.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394991" y="1849772"/>
            <a:ext cx="747176" cy="747175"/>
          </a:xfrm>
          <a:prstGeom prst="rect">
            <a:avLst/>
          </a:prstGeom>
          <a:noFill/>
          <a:extLst>
            <a:ext uri="{909E8E84-426E-40DD-AFC4-6F175D3DCCD1}">
              <a14:hiddenFill xmlns:a14="http://schemas.microsoft.com/office/drawing/2010/main" xmlns="">
                <a:solidFill>
                  <a:srgbClr val="FFFFFF"/>
                </a:solidFill>
              </a14:hiddenFill>
            </a:ext>
          </a:extLst>
        </p:spPr>
      </p:pic>
      <p:pic>
        <p:nvPicPr>
          <p:cNvPr id="2064" name="Picture 16" descr="http://thumbs.dreamstime.com/z/dwelling-house-18047266.jp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xmlns="" val="0"/>
              </a:ext>
            </a:extLst>
          </a:blip>
          <a:srcRect b="9253"/>
          <a:stretch/>
        </p:blipFill>
        <p:spPr bwMode="auto">
          <a:xfrm>
            <a:off x="1045975" y="3486157"/>
            <a:ext cx="3084632" cy="2437471"/>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http://arthurschmitt.com/wp-content/uploads/2012/10/Arduino-vector-isometric.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201582" y="4233331"/>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2066" name="Picture 18" descr="http://www.clipartbest.com/cliparts/niB/XKz/niBXKzRqT.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286170" y="4981816"/>
            <a:ext cx="829169" cy="829169"/>
          </a:xfrm>
          <a:prstGeom prst="rect">
            <a:avLst/>
          </a:prstGeom>
          <a:noFill/>
          <a:extLst>
            <a:ext uri="{909E8E84-426E-40DD-AFC4-6F175D3DCCD1}">
              <a14:hiddenFill xmlns:a14="http://schemas.microsoft.com/office/drawing/2010/main" xmlns="">
                <a:solidFill>
                  <a:srgbClr val="FFFFFF"/>
                </a:solidFill>
              </a14:hiddenFill>
            </a:ext>
          </a:extLst>
        </p:spPr>
      </p:pic>
      <p:pic>
        <p:nvPicPr>
          <p:cNvPr id="2068" name="Picture 20" descr="http://gigabitport.com/assets/img/colocatio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054870" y="4504544"/>
            <a:ext cx="1028722" cy="1028721"/>
          </a:xfrm>
          <a:prstGeom prst="rect">
            <a:avLst/>
          </a:prstGeom>
          <a:noFill/>
          <a:extLst>
            <a:ext uri="{909E8E84-426E-40DD-AFC4-6F175D3DCCD1}">
              <a14:hiddenFill xmlns:a14="http://schemas.microsoft.com/office/drawing/2010/main" xmlns="">
                <a:solidFill>
                  <a:srgbClr val="FFFFFF"/>
                </a:solidFill>
              </a14:hiddenFill>
            </a:ext>
          </a:extLst>
        </p:spPr>
      </p:pic>
      <p:pic>
        <p:nvPicPr>
          <p:cNvPr id="2070" name="Picture 22" descr="http://www.zilogic.com/blog/images/temperature-icon.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343528" y="4190530"/>
            <a:ext cx="661905" cy="661905"/>
          </a:xfrm>
          <a:prstGeom prst="rect">
            <a:avLst/>
          </a:prstGeom>
          <a:noFill/>
          <a:extLst>
            <a:ext uri="{909E8E84-426E-40DD-AFC4-6F175D3DCCD1}">
              <a14:hiddenFill xmlns:a14="http://schemas.microsoft.com/office/drawing/2010/main" xmlns="">
                <a:solidFill>
                  <a:srgbClr val="FFFFFF"/>
                </a:solidFill>
              </a14:hiddenFill>
            </a:ext>
          </a:extLst>
        </p:spPr>
      </p:pic>
      <p:pic>
        <p:nvPicPr>
          <p:cNvPr id="2072" name="Picture 24" descr="http://www.ontruimingen-klokken-versterkers.nl/wp-content/uploads/open_gesloten.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114207" y="4987560"/>
            <a:ext cx="850988" cy="387198"/>
          </a:xfrm>
          <a:prstGeom prst="rect">
            <a:avLst/>
          </a:prstGeom>
          <a:noFill/>
          <a:extLst>
            <a:ext uri="{909E8E84-426E-40DD-AFC4-6F175D3DCCD1}">
              <a14:hiddenFill xmlns:a14="http://schemas.microsoft.com/office/drawing/2010/main" xmlns="">
                <a:solidFill>
                  <a:srgbClr val="FFFFFF"/>
                </a:solidFill>
              </a14:hiddenFill>
            </a:ext>
          </a:extLst>
        </p:spPr>
      </p:pic>
      <p:pic>
        <p:nvPicPr>
          <p:cNvPr id="2076" name="Picture 28" descr="http://onthehouse.com/wp-content/uploads/2015/02/WEB_Icon_Motion-Sensor-with-caption-e1423749584126.jpg"/>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856570" y="3609287"/>
            <a:ext cx="510834" cy="63684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254663" y="5443663"/>
            <a:ext cx="569927"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Server</a:t>
            </a:r>
            <a:endParaRPr lang="ko-KR" altLang="en-US" sz="1200" b="1" dirty="0">
              <a:latin typeface="Tahoma" panose="020B0604030504040204" pitchFamily="34" charset="0"/>
              <a:ea typeface="맑은 고딕" panose="020B0503020000020004" pitchFamily="50" charset="-127"/>
            </a:endParaRPr>
          </a:p>
        </p:txBody>
      </p:sp>
      <p:sp>
        <p:nvSpPr>
          <p:cNvPr id="26" name="TextBox 25"/>
          <p:cNvSpPr txBox="1"/>
          <p:nvPr/>
        </p:nvSpPr>
        <p:spPr>
          <a:xfrm>
            <a:off x="2367404" y="5779596"/>
            <a:ext cx="55138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router</a:t>
            </a:r>
            <a:endParaRPr lang="ko-KR" altLang="en-US" sz="1200" b="1" dirty="0">
              <a:latin typeface="Tahoma" panose="020B0604030504040204" pitchFamily="34" charset="0"/>
              <a:ea typeface="맑은 고딕" panose="020B0503020000020004" pitchFamily="50" charset="-127"/>
            </a:endParaRPr>
          </a:p>
        </p:txBody>
      </p:sp>
      <p:sp>
        <p:nvSpPr>
          <p:cNvPr id="27" name="TextBox 26"/>
          <p:cNvSpPr txBox="1"/>
          <p:nvPr/>
        </p:nvSpPr>
        <p:spPr>
          <a:xfrm>
            <a:off x="904715" y="5360149"/>
            <a:ext cx="1212453"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Sensor/Actuator</a:t>
            </a:r>
            <a:endParaRPr lang="ko-KR" altLang="en-US" sz="1200" b="1" dirty="0">
              <a:latin typeface="Tahoma" panose="020B0604030504040204" pitchFamily="34" charset="0"/>
              <a:ea typeface="맑은 고딕" panose="020B0503020000020004" pitchFamily="50" charset="-127"/>
            </a:endParaRPr>
          </a:p>
        </p:txBody>
      </p:sp>
      <p:sp>
        <p:nvSpPr>
          <p:cNvPr id="28" name="TextBox 27"/>
          <p:cNvSpPr txBox="1"/>
          <p:nvPr/>
        </p:nvSpPr>
        <p:spPr>
          <a:xfrm>
            <a:off x="2150504" y="4777181"/>
            <a:ext cx="689160" cy="22892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SA Node</a:t>
            </a:r>
            <a:endParaRPr lang="ko-KR" altLang="en-US" sz="1200" b="1" dirty="0">
              <a:latin typeface="Tahoma" panose="020B0604030504040204" pitchFamily="34" charset="0"/>
              <a:ea typeface="맑은 고딕" panose="020B0503020000020004" pitchFamily="50" charset="-127"/>
            </a:endParaRPr>
          </a:p>
        </p:txBody>
      </p:sp>
      <p:sp>
        <p:nvSpPr>
          <p:cNvPr id="29" name="TextBox 28"/>
          <p:cNvSpPr txBox="1"/>
          <p:nvPr/>
        </p:nvSpPr>
        <p:spPr>
          <a:xfrm>
            <a:off x="5265075" y="2548914"/>
            <a:ext cx="1007007" cy="461665"/>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Customer</a:t>
            </a:r>
            <a:br>
              <a:rPr lang="en-US" altLang="ko-KR" sz="1200" b="1" dirty="0" smtClean="0">
                <a:latin typeface="Tahoma" panose="020B0604030504040204" pitchFamily="34" charset="0"/>
                <a:ea typeface="맑은 고딕" panose="020B0503020000020004" pitchFamily="50" charset="-127"/>
              </a:rPr>
            </a:br>
            <a:r>
              <a:rPr lang="en-US" altLang="ko-KR" sz="1200" b="1" dirty="0" smtClean="0">
                <a:latin typeface="Tahoma" panose="020B0604030504040204" pitchFamily="34" charset="0"/>
                <a:ea typeface="맑은 고딕" panose="020B0503020000020004" pitchFamily="50" charset="-127"/>
              </a:rPr>
              <a:t>/ End-user</a:t>
            </a:r>
            <a:endParaRPr lang="ko-KR" altLang="en-US" sz="1200" b="1" dirty="0">
              <a:latin typeface="Tahoma" panose="020B0604030504040204" pitchFamily="34" charset="0"/>
              <a:ea typeface="맑은 고딕" panose="020B0503020000020004" pitchFamily="50" charset="-127"/>
            </a:endParaRPr>
          </a:p>
        </p:txBody>
      </p:sp>
      <p:sp>
        <p:nvSpPr>
          <p:cNvPr id="30" name="TextBox 29"/>
          <p:cNvSpPr txBox="1"/>
          <p:nvPr/>
        </p:nvSpPr>
        <p:spPr>
          <a:xfrm>
            <a:off x="6510214" y="5044824"/>
            <a:ext cx="1454244"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System Installer</a:t>
            </a:r>
            <a:endParaRPr lang="ko-KR" altLang="en-US" sz="1200" b="1" dirty="0">
              <a:latin typeface="Tahoma" panose="020B0604030504040204" pitchFamily="34" charset="0"/>
              <a:ea typeface="맑은 고딕" panose="020B0503020000020004" pitchFamily="50" charset="-127"/>
            </a:endParaRPr>
          </a:p>
        </p:txBody>
      </p:sp>
      <p:sp>
        <p:nvSpPr>
          <p:cNvPr id="31" name="TextBox 30"/>
          <p:cNvSpPr txBox="1"/>
          <p:nvPr/>
        </p:nvSpPr>
        <p:spPr>
          <a:xfrm>
            <a:off x="6264561" y="5562158"/>
            <a:ext cx="970137"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Developer</a:t>
            </a:r>
            <a:endParaRPr lang="ko-KR" altLang="en-US" sz="1200" b="1" dirty="0">
              <a:latin typeface="Tahoma" panose="020B0604030504040204" pitchFamily="34" charset="0"/>
              <a:ea typeface="맑은 고딕" panose="020B0503020000020004" pitchFamily="50" charset="-127"/>
            </a:endParaRPr>
          </a:p>
        </p:txBody>
      </p:sp>
      <p:sp>
        <p:nvSpPr>
          <p:cNvPr id="32" name="TextBox 31"/>
          <p:cNvSpPr txBox="1"/>
          <p:nvPr/>
        </p:nvSpPr>
        <p:spPr>
          <a:xfrm>
            <a:off x="3358759" y="3897885"/>
            <a:ext cx="1488582" cy="554004"/>
          </a:xfrm>
          <a:prstGeom prst="rect">
            <a:avLst/>
          </a:prstGeom>
          <a:solidFill>
            <a:schemeClr val="bg1"/>
          </a:solidFill>
          <a:ln>
            <a:solidFill>
              <a:schemeClr val="bg1">
                <a:lumMod val="85000"/>
              </a:schemeClr>
            </a:solidFill>
          </a:ln>
        </p:spPr>
        <p:txBody>
          <a:bodyPr wrap="none" rtlCol="0" anchor="ctr">
            <a:noAutofit/>
          </a:bodyPr>
          <a:lstStyle/>
          <a:p>
            <a:pPr algn="ctr"/>
            <a:r>
              <a:rPr lang="en-US" altLang="ko-KR" sz="1600" b="1" dirty="0" err="1" smtClean="0">
                <a:latin typeface="Tahoma" panose="020B0604030504040204" pitchFamily="34" charset="0"/>
                <a:ea typeface="맑은 고딕" panose="020B0503020000020004" pitchFamily="50" charset="-127"/>
              </a:rPr>
              <a:t>IoTMS</a:t>
            </a:r>
            <a:endParaRPr lang="ko-KR" altLang="en-US" sz="1600" b="1" dirty="0">
              <a:latin typeface="Tahoma" panose="020B0604030504040204" pitchFamily="34" charset="0"/>
              <a:ea typeface="맑은 고딕" panose="020B0503020000020004" pitchFamily="50" charset="-127"/>
            </a:endParaRPr>
          </a:p>
        </p:txBody>
      </p:sp>
      <p:pic>
        <p:nvPicPr>
          <p:cNvPr id="23" name="Picture 31" descr="http://www.inovacijos.lt/cms/2851lt.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639894" y="2710486"/>
            <a:ext cx="1160437" cy="1058899"/>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TextBox 23"/>
          <p:cNvSpPr txBox="1"/>
          <p:nvPr/>
        </p:nvSpPr>
        <p:spPr>
          <a:xfrm>
            <a:off x="6711800" y="3711248"/>
            <a:ext cx="1016625"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Maintainer</a:t>
            </a:r>
            <a:endParaRPr lang="ko-KR" altLang="en-US" sz="1200" b="1" dirty="0">
              <a:latin typeface="Tahoma" panose="020B0604030504040204" pitchFamily="34" charset="0"/>
              <a:ea typeface="맑은 고딕" panose="020B0503020000020004" pitchFamily="50" charset="-127"/>
            </a:endParaRPr>
          </a:p>
        </p:txBody>
      </p:sp>
      <p:sp>
        <p:nvSpPr>
          <p:cNvPr id="33" name="TextBox 32"/>
          <p:cNvSpPr txBox="1"/>
          <p:nvPr/>
        </p:nvSpPr>
        <p:spPr>
          <a:xfrm>
            <a:off x="3639157" y="2746078"/>
            <a:ext cx="585417" cy="276999"/>
          </a:xfrm>
          <a:prstGeom prst="rect">
            <a:avLst/>
          </a:prstGeom>
          <a:noFill/>
        </p:spPr>
        <p:txBody>
          <a:bodyPr wrap="none" rtlCol="0">
            <a:spAutoFit/>
          </a:bodyPr>
          <a:lstStyle/>
          <a:p>
            <a:pPr algn="ctr"/>
            <a:r>
              <a:rPr lang="en-US" altLang="ko-KR" sz="1200" b="1" dirty="0" smtClean="0">
                <a:latin typeface="Tahoma" panose="020B0604030504040204" pitchFamily="34" charset="0"/>
                <a:ea typeface="맑은 고딕" panose="020B0503020000020004" pitchFamily="50" charset="-127"/>
              </a:rPr>
              <a:t>VARs</a:t>
            </a:r>
          </a:p>
        </p:txBody>
      </p:sp>
      <p:pic>
        <p:nvPicPr>
          <p:cNvPr id="1026" name="Picture 2" descr="http://www.elastix.com/wp-content/uploads/2014/12/reseller_icon02-197x300.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458064" y="1733039"/>
            <a:ext cx="875367" cy="11136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직선 화살표 연결선 8"/>
          <p:cNvCxnSpPr/>
          <p:nvPr/>
        </p:nvCxnSpPr>
        <p:spPr>
          <a:xfrm>
            <a:off x="4083592" y="3058612"/>
            <a:ext cx="405188" cy="72472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p:nvPr/>
        </p:nvCxnSpPr>
        <p:spPr>
          <a:xfrm flipH="1">
            <a:off x="4788024" y="3058612"/>
            <a:ext cx="649199" cy="66713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p:nvPr/>
        </p:nvCxnSpPr>
        <p:spPr>
          <a:xfrm flipH="1">
            <a:off x="5018148" y="3640046"/>
            <a:ext cx="1638970" cy="257839"/>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flipH="1" flipV="1">
            <a:off x="4992440" y="4113057"/>
            <a:ext cx="1592772" cy="48262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H="1" flipV="1">
            <a:off x="4788024" y="4521483"/>
            <a:ext cx="477051" cy="523341"/>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13099" y="3254787"/>
            <a:ext cx="514885" cy="246221"/>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Resell</a:t>
            </a:r>
            <a:endParaRPr lang="ko-KR" altLang="en-US" sz="1000" dirty="0">
              <a:latin typeface="Tahoma" panose="020B0604030504040204" pitchFamily="34" charset="0"/>
              <a:ea typeface="맑은 고딕" panose="020B0503020000020004" pitchFamily="50" charset="-127"/>
            </a:endParaRPr>
          </a:p>
        </p:txBody>
      </p:sp>
      <p:sp>
        <p:nvSpPr>
          <p:cNvPr id="48" name="TextBox 47"/>
          <p:cNvSpPr txBox="1"/>
          <p:nvPr/>
        </p:nvSpPr>
        <p:spPr>
          <a:xfrm>
            <a:off x="4559808" y="3104392"/>
            <a:ext cx="676788" cy="400110"/>
          </a:xfrm>
          <a:prstGeom prst="rect">
            <a:avLst/>
          </a:prstGeom>
          <a:solidFill>
            <a:schemeClr val="bg1"/>
          </a:solidFill>
        </p:spPr>
        <p:txBody>
          <a:bodyPr wrap="none" rtlCol="0">
            <a:spAutoFit/>
          </a:bodyPr>
          <a:lstStyle/>
          <a:p>
            <a:r>
              <a:rPr lang="en-US" altLang="ko-KR" sz="1000" dirty="0">
                <a:latin typeface="Tahoma" panose="020B0604030504040204" pitchFamily="34" charset="0"/>
                <a:ea typeface="맑은 고딕" panose="020B0503020000020004" pitchFamily="50" charset="-127"/>
              </a:rPr>
              <a:t>C</a:t>
            </a:r>
            <a:r>
              <a:rPr lang="en-US" altLang="ko-KR" sz="1000" dirty="0" smtClean="0">
                <a:latin typeface="Tahoma" panose="020B0604030504040204" pitchFamily="34" charset="0"/>
                <a:ea typeface="맑은 고딕" panose="020B0503020000020004" pitchFamily="50" charset="-127"/>
              </a:rPr>
              <a:t>ontrol&amp;</a:t>
            </a:r>
          </a:p>
          <a:p>
            <a:r>
              <a:rPr lang="en-US" altLang="ko-KR" sz="1000" dirty="0" smtClean="0">
                <a:latin typeface="Tahoma" panose="020B0604030504040204" pitchFamily="34" charset="0"/>
                <a:ea typeface="맑은 고딕" panose="020B0503020000020004" pitchFamily="50" charset="-127"/>
              </a:rPr>
              <a:t>monitor</a:t>
            </a:r>
            <a:endParaRPr lang="ko-KR" altLang="en-US" sz="1000" dirty="0">
              <a:latin typeface="Tahoma" panose="020B0604030504040204" pitchFamily="34" charset="0"/>
              <a:ea typeface="맑은 고딕" panose="020B0503020000020004" pitchFamily="50" charset="-127"/>
            </a:endParaRPr>
          </a:p>
        </p:txBody>
      </p:sp>
      <p:cxnSp>
        <p:nvCxnSpPr>
          <p:cNvPr id="49" name="직선 화살표 연결선 48"/>
          <p:cNvCxnSpPr/>
          <p:nvPr/>
        </p:nvCxnSpPr>
        <p:spPr>
          <a:xfrm flipV="1">
            <a:off x="4952446" y="3133178"/>
            <a:ext cx="569205" cy="585894"/>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209509" y="3239936"/>
            <a:ext cx="899605"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Serve </a:t>
            </a:r>
            <a:r>
              <a:rPr lang="en-US" altLang="ko-KR" sz="1000" dirty="0" err="1" smtClean="0">
                <a:latin typeface="Tahoma" panose="020B0604030504040204" pitchFamily="34" charset="0"/>
                <a:ea typeface="맑은 고딕" panose="020B0503020000020004" pitchFamily="50" charset="-127"/>
              </a:rPr>
              <a:t>IoT</a:t>
            </a:r>
            <a:endParaRPr lang="en-US" altLang="ko-KR" sz="1000" dirty="0" smtClean="0">
              <a:latin typeface="Tahoma" panose="020B0604030504040204" pitchFamily="34" charset="0"/>
              <a:ea typeface="맑은 고딕" panose="020B0503020000020004" pitchFamily="50" charset="-127"/>
            </a:endParaRPr>
          </a:p>
          <a:p>
            <a:r>
              <a:rPr lang="en-US" altLang="ko-KR" sz="1000" dirty="0" smtClean="0">
                <a:latin typeface="Tahoma" panose="020B0604030504040204" pitchFamily="34" charset="0"/>
                <a:ea typeface="맑은 고딕" panose="020B0503020000020004" pitchFamily="50" charset="-127"/>
              </a:rPr>
              <a:t>Environment</a:t>
            </a:r>
            <a:endParaRPr lang="ko-KR" altLang="en-US" sz="1000" dirty="0">
              <a:latin typeface="Tahoma" panose="020B0604030504040204" pitchFamily="34" charset="0"/>
              <a:ea typeface="맑은 고딕" panose="020B0503020000020004" pitchFamily="50" charset="-127"/>
            </a:endParaRPr>
          </a:p>
        </p:txBody>
      </p:sp>
      <p:sp>
        <p:nvSpPr>
          <p:cNvPr id="64" name="TextBox 63"/>
          <p:cNvSpPr txBox="1"/>
          <p:nvPr/>
        </p:nvSpPr>
        <p:spPr>
          <a:xfrm>
            <a:off x="5802522" y="3676371"/>
            <a:ext cx="663964"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Maintain</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5" name="TextBox 64"/>
          <p:cNvSpPr txBox="1"/>
          <p:nvPr/>
        </p:nvSpPr>
        <p:spPr>
          <a:xfrm>
            <a:off x="5744632" y="4244339"/>
            <a:ext cx="596638" cy="400110"/>
          </a:xfrm>
          <a:prstGeom prst="rect">
            <a:avLst/>
          </a:prstGeom>
          <a:solidFill>
            <a:schemeClr val="bg1"/>
          </a:solid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Install</a:t>
            </a:r>
          </a:p>
          <a:p>
            <a:r>
              <a:rPr lang="en-US" altLang="ko-KR" sz="1000" dirty="0" smtClean="0">
                <a:latin typeface="Tahoma" panose="020B0604030504040204" pitchFamily="34" charset="0"/>
                <a:ea typeface="맑은 고딕" panose="020B0503020000020004" pitchFamily="50" charset="-127"/>
              </a:rPr>
              <a:t>System</a:t>
            </a:r>
            <a:endParaRPr lang="ko-KR" altLang="en-US" sz="1000" dirty="0">
              <a:latin typeface="Tahoma" panose="020B0604030504040204" pitchFamily="34" charset="0"/>
              <a:ea typeface="맑은 고딕" panose="020B0503020000020004" pitchFamily="50" charset="-127"/>
            </a:endParaRPr>
          </a:p>
        </p:txBody>
      </p:sp>
      <p:sp>
        <p:nvSpPr>
          <p:cNvPr id="66" name="TextBox 65"/>
          <p:cNvSpPr txBox="1"/>
          <p:nvPr/>
        </p:nvSpPr>
        <p:spPr>
          <a:xfrm>
            <a:off x="4860032" y="4725144"/>
            <a:ext cx="638316"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Develop</a:t>
            </a:r>
          </a:p>
        </p:txBody>
      </p:sp>
      <p:pic>
        <p:nvPicPr>
          <p:cNvPr id="39" name="Picture 33" descr="http://pd-digital.de/img/patrick_daether_avatar.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346575" y="5373216"/>
            <a:ext cx="766048" cy="91282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1" name="직선 화살표 연결선 40"/>
          <p:cNvCxnSpPr/>
          <p:nvPr/>
        </p:nvCxnSpPr>
        <p:spPr>
          <a:xfrm flipV="1">
            <a:off x="4427984" y="4581129"/>
            <a:ext cx="1" cy="792087"/>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64108" y="5923628"/>
            <a:ext cx="1449436" cy="276999"/>
          </a:xfrm>
          <a:prstGeom prst="rect">
            <a:avLst/>
          </a:prstGeom>
          <a:noFill/>
        </p:spPr>
        <p:txBody>
          <a:bodyPr wrap="none" rtlCol="0">
            <a:spAutoFit/>
          </a:bodyPr>
          <a:lstStyle/>
          <a:p>
            <a:r>
              <a:rPr lang="en-US" altLang="ko-KR" sz="1200" b="1" dirty="0" smtClean="0">
                <a:latin typeface="Tahoma" panose="020B0604030504040204" pitchFamily="34" charset="0"/>
                <a:ea typeface="맑은 고딕" panose="020B0503020000020004" pitchFamily="50" charset="-127"/>
              </a:rPr>
              <a:t>Service Provider</a:t>
            </a:r>
          </a:p>
        </p:txBody>
      </p:sp>
      <p:sp>
        <p:nvSpPr>
          <p:cNvPr id="44" name="TextBox 43"/>
          <p:cNvSpPr txBox="1"/>
          <p:nvPr/>
        </p:nvSpPr>
        <p:spPr>
          <a:xfrm>
            <a:off x="4271696" y="5197091"/>
            <a:ext cx="1032655" cy="246221"/>
          </a:xfrm>
          <a:prstGeom prst="rect">
            <a:avLst/>
          </a:prstGeom>
          <a:noFill/>
        </p:spPr>
        <p:txBody>
          <a:bodyPr wrap="none" rtlCol="0">
            <a:spAutoFit/>
          </a:bodyPr>
          <a:lstStyle/>
          <a:p>
            <a:r>
              <a:rPr lang="en-US" altLang="ko-KR" sz="1000" dirty="0" smtClean="0">
                <a:latin typeface="Tahoma" panose="020B0604030504040204" pitchFamily="34" charset="0"/>
                <a:ea typeface="맑은 고딕" panose="020B0503020000020004" pitchFamily="50" charset="-127"/>
              </a:rPr>
              <a:t>Provide service</a:t>
            </a:r>
          </a:p>
        </p:txBody>
      </p:sp>
      <p:sp>
        <p:nvSpPr>
          <p:cNvPr id="7" name="슬라이드 번호 개체 틀 6"/>
          <p:cNvSpPr>
            <a:spLocks noGrp="1"/>
          </p:cNvSpPr>
          <p:nvPr>
            <p:ph type="sldNum" sz="quarter" idx="12"/>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xmlns="" val="1665792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661</TotalTime>
  <Words>4995</Words>
  <Application>Microsoft Office PowerPoint</Application>
  <PresentationFormat>화면 슬라이드 쇼(4:3)</PresentationFormat>
  <Paragraphs>942</Paragraphs>
  <Slides>50</Slides>
  <Notes>28</Notes>
  <HiddenSlides>0</HiddenSlides>
  <MMClips>0</MMClips>
  <ScaleCrop>false</ScaleCrop>
  <HeadingPairs>
    <vt:vector size="4" baseType="variant">
      <vt:variant>
        <vt:lpstr>테마</vt:lpstr>
      </vt:variant>
      <vt:variant>
        <vt:i4>1</vt:i4>
      </vt:variant>
      <vt:variant>
        <vt:lpstr>슬라이드 제목</vt:lpstr>
      </vt:variant>
      <vt:variant>
        <vt:i4>50</vt:i4>
      </vt:variant>
    </vt:vector>
  </HeadingPairs>
  <TitlesOfParts>
    <vt:vector size="51" baseType="lpstr">
      <vt:lpstr>디자인 사용자 지정</vt:lpstr>
      <vt:lpstr>IoT Management System (Initial Presentation)</vt:lpstr>
      <vt:lpstr>슬라이드 2</vt:lpstr>
      <vt:lpstr>1. Project Overview</vt:lpstr>
      <vt:lpstr>1. Project Overview</vt:lpstr>
      <vt:lpstr>2. Project Scope</vt:lpstr>
      <vt:lpstr>2.1  Context - Market, Organizational</vt:lpstr>
      <vt:lpstr>2.1 Context - Business, Technical</vt:lpstr>
      <vt:lpstr>2.2 Stakeholders </vt:lpstr>
      <vt:lpstr>2.3 System Context Diagram</vt:lpstr>
      <vt:lpstr>3. Architectural Drivers</vt:lpstr>
      <vt:lpstr>3.1 Functional Requirement </vt:lpstr>
      <vt:lpstr>3.1 Functional Requirement </vt:lpstr>
      <vt:lpstr>3.2 Use case text</vt:lpstr>
      <vt:lpstr>3.2  Example of Use Case Scenario </vt:lpstr>
      <vt:lpstr>3.2  Example of Use Case Scenario</vt:lpstr>
      <vt:lpstr>3.2  Example of Use Case Scenario</vt:lpstr>
      <vt:lpstr>3.2  Example of Use Case Scenario</vt:lpstr>
      <vt:lpstr>3.2  Example of Use Case Scenario</vt:lpstr>
      <vt:lpstr>3.3 Constraints</vt:lpstr>
      <vt:lpstr>3.4 Quality Attributes</vt:lpstr>
      <vt:lpstr>3.4 Quality Attribute Scenario(1/8)</vt:lpstr>
      <vt:lpstr>3.4 Quality Attribute Scenario(2/8)</vt:lpstr>
      <vt:lpstr>3.4 Quality Attribute Scenario(3/8)</vt:lpstr>
      <vt:lpstr>3.4 Quality Attribute Scenario(4/8)</vt:lpstr>
      <vt:lpstr>3.4 Quality Attribute Scenario(5/8)</vt:lpstr>
      <vt:lpstr>3.4 Quality Attribute Scenario(6/8)</vt:lpstr>
      <vt:lpstr>3.4 Quality Attribute Scenario(7/8)</vt:lpstr>
      <vt:lpstr>3.4 Quality Attribute Scenario(8/8)</vt:lpstr>
      <vt:lpstr>4. Project Strategy</vt:lpstr>
      <vt:lpstr>4.1. Development Process</vt:lpstr>
      <vt:lpstr>4.2 Project Work Break Down</vt:lpstr>
      <vt:lpstr>4.3 Overall Project Schedule</vt:lpstr>
      <vt:lpstr>4.4 Project Risk </vt:lpstr>
      <vt:lpstr>4.5 Role &amp; Responsibility</vt:lpstr>
      <vt:lpstr>4.6 Time Logs &amp; Project Tracking</vt:lpstr>
      <vt:lpstr>4.7 Time Logs </vt:lpstr>
      <vt:lpstr>4.8 Earn Value</vt:lpstr>
      <vt:lpstr>5. Design</vt:lpstr>
      <vt:lpstr>5.1 System Context Diagram</vt:lpstr>
      <vt:lpstr>5.2 Module View</vt:lpstr>
      <vt:lpstr>5.2 Module View</vt:lpstr>
      <vt:lpstr>5.2 Module View</vt:lpstr>
      <vt:lpstr>5.2 Module View</vt:lpstr>
      <vt:lpstr>5.2 Module View</vt:lpstr>
      <vt:lpstr>5.2 Module View</vt:lpstr>
      <vt:lpstr>5.2 Module View</vt:lpstr>
      <vt:lpstr>5.2 Module View</vt:lpstr>
      <vt:lpstr>5.2 Module View</vt:lpstr>
      <vt:lpstr>5.2 Module View</vt:lpstr>
      <vt:lpstr>Questions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lge</cp:lastModifiedBy>
  <cp:revision>662</cp:revision>
  <dcterms:created xsi:type="dcterms:W3CDTF">2014-05-28T02:15:30Z</dcterms:created>
  <dcterms:modified xsi:type="dcterms:W3CDTF">2015-06-09T21:45:28Z</dcterms:modified>
</cp:coreProperties>
</file>