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2160"/>
        <p:guide pos="294"/>
        <p:guide pos="2880"/>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 xmlns:p14="http://schemas.microsoft.com/office/powerpoint/2010/main"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 xmlns:p14="http://schemas.microsoft.com/office/powerpoint/2010/main"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 xmlns:p14="http://schemas.microsoft.com/office/powerpoint/2010/main"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 xmlns:p14="http://schemas.microsoft.com/office/powerpoint/2010/main"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 xmlns:p14="http://schemas.microsoft.com/office/powerpoint/2010/main"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 xmlns:p14="http://schemas.microsoft.com/office/powerpoint/2010/main"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67" name="직사각형 66"/>
          <p:cNvSpPr/>
          <p:nvPr/>
        </p:nvSpPr>
        <p:spPr>
          <a:xfrm>
            <a:off x="755576" y="764704"/>
            <a:ext cx="7848872" cy="5544616"/>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 xmlns:p14="http://schemas.microsoft.com/office/powerpoint/2010/main"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092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a:t>
            </a: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B u s  +  J S O N</a:t>
            </a:r>
            <a:endParaRPr kumimoji="0" lang="en-US" altLang="ko-KR" sz="1000" b="0" i="0" u="none" strike="noStrike" kern="0" cap="none" spc="0" normalizeH="0" baseline="0" noProof="0" dirty="0" smtClean="0">
              <a:ln>
                <a:noFill/>
              </a:ln>
              <a:solidFill>
                <a:sysClr val="window" lastClr="FFFFFF"/>
              </a:solidFill>
              <a:effectLst/>
              <a:uLnTx/>
              <a:uFillTx/>
              <a:latin typeface="+mn-ea"/>
              <a:cs typeface="+mn-cs"/>
            </a:endParaRP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100811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688" y="1448939"/>
            <a:ext cx="64788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483768" y="1448939"/>
            <a:ext cx="648072"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2" name="TextBox 301"/>
          <p:cNvSpPr txBox="1"/>
          <p:nvPr/>
        </p:nvSpPr>
        <p:spPr>
          <a:xfrm>
            <a:off x="6804248" y="177281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452320" y="177281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804248" y="1484784"/>
            <a:ext cx="1728192" cy="4032350"/>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948264" y="2276293"/>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2843808"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059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2699792"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712" y="220975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19796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236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72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898328"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876256" y="436510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876256" y="436510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876256" y="2924945"/>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7164288" y="2924945"/>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876256" y="3212977"/>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236296" y="3213557"/>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876256" y="3501009"/>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236296" y="3429001"/>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876256" y="3789041"/>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236296" y="3789041"/>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876256" y="4077073"/>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236296" y="4077652"/>
            <a:ext cx="1296144"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Link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7020272" y="2239999"/>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804248" y="213285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452320" y="213285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876256" y="1916833"/>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876256" y="4365105"/>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236296" y="436510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16200000" flipH="1">
            <a:off x="1979668" y="2024899"/>
            <a:ext cx="360040" cy="8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16200000" flipV="1">
            <a:off x="1833259" y="2027293"/>
            <a:ext cx="364827" cy="8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447764" y="1916931"/>
            <a:ext cx="360040" cy="21602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2807804" y="1916931"/>
            <a:ext cx="360040" cy="21602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76600" y="4764221"/>
            <a:ext cx="637756" cy="436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7092280" y="1880539"/>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096" y="1448939"/>
            <a:ext cx="647984"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3358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8956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46798" y="2023696"/>
            <a:ext cx="360040" cy="2495"/>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90813" y="2023696"/>
            <a:ext cx="360040" cy="2495"/>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p:nvPr/>
        </p:nvCxnSpPr>
        <p:spPr>
          <a:xfrm rot="5400000">
            <a:off x="4842873" y="3853189"/>
            <a:ext cx="275593" cy="347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27984"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948264" y="2636333"/>
            <a:ext cx="158417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smtClean="0">
                <a:ln>
                  <a:noFill/>
                </a:ln>
                <a:solidFill>
                  <a:sysClr val="windowText" lastClr="000000"/>
                </a:solidFill>
                <a:effectLst/>
                <a:uLnTx/>
                <a:uFillTx/>
                <a:latin typeface="+mn-ea"/>
              </a:rPr>
              <a:t>,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7020272" y="2600039"/>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804248" y="249289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452320" y="249289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876256" y="4653137"/>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876256" y="4653137"/>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876256" y="4653137"/>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236296" y="4653137"/>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5" name="직사각형 444"/>
          <p:cNvSpPr/>
          <p:nvPr/>
        </p:nvSpPr>
        <p:spPr>
          <a:xfrm>
            <a:off x="2125489"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2125489"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981473"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981473"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909465"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765449"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9" name="직사각형 458"/>
          <p:cNvSpPr/>
          <p:nvPr/>
        </p:nvSpPr>
        <p:spPr>
          <a:xfrm>
            <a:off x="4067944" y="1483742"/>
            <a:ext cx="864096" cy="323976"/>
          </a:xfrm>
          <a:prstGeom prst="rect">
            <a:avLst/>
          </a:prstGeom>
          <a:solidFill>
            <a:srgbClr val="00B0F0"/>
          </a:solidFill>
          <a:ln w="6350" cap="flat" cmpd="sng" algn="ctr">
            <a:solidFill>
              <a:schemeClr val="tx1"/>
            </a:solidFill>
            <a:prstDash val="solid"/>
          </a:ln>
          <a:effectLst/>
        </p:spPr>
        <p:txBody>
          <a:bodyPr rtlCol="0" anchor="ctr"/>
          <a:lstStyle/>
          <a:p>
            <a:pPr lvl="0" algn="ctr" latinLnBrk="0"/>
            <a:r>
              <a:rPr lang="en-US" altLang="ko-KR" sz="800" kern="0" dirty="0" smtClean="0">
                <a:solidFill>
                  <a:sysClr val="windowText" lastClr="000000"/>
                </a:solidFill>
                <a:latin typeface="+mn-ea"/>
              </a:rPr>
              <a:t>e-mail </a:t>
            </a:r>
            <a:endParaRPr lang="en-US" altLang="ko-KR" sz="800" kern="0" dirty="0" smtClean="0">
              <a:solidFill>
                <a:sysClr val="windowText" lastClr="000000"/>
              </a:solidFill>
              <a:latin typeface="+mn-ea"/>
            </a:endParaRPr>
          </a:p>
          <a:p>
            <a:pPr lvl="0" algn="ctr" latinLnBrk="0"/>
            <a:r>
              <a:rPr lang="en-US" altLang="ko-KR" sz="800" kern="0" dirty="0" smtClean="0">
                <a:solidFill>
                  <a:sysClr val="windowText" lastClr="000000"/>
                </a:solidFill>
                <a:latin typeface="+mn-ea"/>
              </a:rPr>
              <a:t>twitter</a:t>
            </a:r>
            <a:endParaRPr lang="en-US" altLang="ko-KR" sz="800" kern="0" dirty="0" smtClean="0">
              <a:solidFill>
                <a:sysClr val="windowText" lastClr="000000"/>
              </a:solidFill>
              <a:latin typeface="+mn-ea"/>
            </a:endParaRPr>
          </a:p>
        </p:txBody>
      </p:sp>
      <p:sp>
        <p:nvSpPr>
          <p:cNvPr id="461" name="직사각형 460"/>
          <p:cNvSpPr/>
          <p:nvPr/>
        </p:nvSpPr>
        <p:spPr>
          <a:xfrm>
            <a:off x="435078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3571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3571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85583" y="2024895"/>
            <a:ext cx="366487" cy="634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a:stCxn id="461" idx="0"/>
            <a:endCxn id="468" idx="2"/>
          </p:cNvCxnSpPr>
          <p:nvPr/>
        </p:nvCxnSpPr>
        <p:spPr>
          <a:xfrm rot="5400000" flipH="1" flipV="1">
            <a:off x="4190761" y="2003745"/>
            <a:ext cx="397245" cy="5193"/>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355976" y="173571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57200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876256" y="4941169"/>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876256" y="4941169"/>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876256" y="4941169"/>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236296" y="4941169"/>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84784"/>
            <a:ext cx="576064" cy="317845"/>
          </a:xfrm>
          <a:prstGeom prst="rect">
            <a:avLst/>
          </a:prstGeom>
          <a:solidFill>
            <a:srgbClr val="00B0F0"/>
          </a:solidFill>
          <a:ln w="6350" cap="flat" cmpd="sng" algn="ctr">
            <a:solidFill>
              <a:schemeClr val="tx1"/>
            </a:solidFill>
            <a:prstDash val="solid"/>
          </a:ln>
          <a:effectLst/>
        </p:spPr>
        <p:txBody>
          <a:bodyPr rtlCol="0" anchor="ctr"/>
          <a:lstStyle/>
          <a:p>
            <a:pPr lvl="0" algn="ctr" latinLnBrk="0"/>
            <a:r>
              <a:rPr lang="en-US" altLang="ko-KR" sz="800" kern="0" dirty="0" smtClean="0">
                <a:solidFill>
                  <a:sysClr val="windowText" lastClr="000000"/>
                </a:solidFill>
                <a:latin typeface="+mn-ea"/>
              </a:rPr>
              <a:t>Web UI</a:t>
            </a:r>
            <a:endParaRPr lang="en-US" altLang="ko-KR" sz="800" kern="0" dirty="0" smtClean="0">
              <a:solidFill>
                <a:sysClr val="windowText" lastClr="000000"/>
              </a:solidFill>
              <a:latin typeface="+mn-ea"/>
            </a:endParaRP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8811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85101" y="2018622"/>
            <a:ext cx="440952" cy="385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16200000" flipV="1">
            <a:off x="1048463" y="2029857"/>
            <a:ext cx="421802" cy="537"/>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923928"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3441" y="4797152"/>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JSON</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211" name="직사각형 210"/>
          <p:cNvSpPr/>
          <p:nvPr/>
        </p:nvSpPr>
        <p:spPr>
          <a:xfrm>
            <a:off x="3487093" y="174888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212" name="직사각형 211"/>
          <p:cNvSpPr/>
          <p:nvPr/>
        </p:nvSpPr>
        <p:spPr>
          <a:xfrm>
            <a:off x="3491880" y="220486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13" name="꺾인 연결선 425"/>
          <p:cNvCxnSpPr>
            <a:stCxn id="212" idx="0"/>
            <a:endCxn id="211" idx="2"/>
          </p:cNvCxnSpPr>
          <p:nvPr/>
        </p:nvCxnSpPr>
        <p:spPr>
          <a:xfrm rot="16200000" flipV="1">
            <a:off x="3333504" y="2010483"/>
            <a:ext cx="383975" cy="4787"/>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15" name="직사각형 214"/>
          <p:cNvSpPr/>
          <p:nvPr/>
        </p:nvSpPr>
        <p:spPr>
          <a:xfrm>
            <a:off x="3602184" y="220486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16" name="직사각형 215"/>
          <p:cNvSpPr/>
          <p:nvPr/>
        </p:nvSpPr>
        <p:spPr>
          <a:xfrm>
            <a:off x="3599892" y="17728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cxnSp>
        <p:nvCxnSpPr>
          <p:cNvPr id="217" name="꺾인 연결선 425"/>
          <p:cNvCxnSpPr>
            <a:stCxn id="216" idx="2"/>
            <a:endCxn id="215" idx="0"/>
          </p:cNvCxnSpPr>
          <p:nvPr/>
        </p:nvCxnSpPr>
        <p:spPr>
          <a:xfrm rot="16200000" flipH="1">
            <a:off x="3457022" y="2023698"/>
            <a:ext cx="360040" cy="2292"/>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19" name="TextBox 218"/>
          <p:cNvSpPr txBox="1"/>
          <p:nvPr/>
        </p:nvSpPr>
        <p:spPr>
          <a:xfrm>
            <a:off x="7236296" y="522910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thread</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TextBox 223"/>
          <p:cNvSpPr txBox="1"/>
          <p:nvPr/>
        </p:nvSpPr>
        <p:spPr>
          <a:xfrm>
            <a:off x="3563888" y="191683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reset</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225" name="TextBox 224"/>
          <p:cNvSpPr txBox="1"/>
          <p:nvPr/>
        </p:nvSpPr>
        <p:spPr>
          <a:xfrm>
            <a:off x="3275856" y="191683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kick</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232" name="직사각형 231"/>
          <p:cNvSpPr/>
          <p:nvPr/>
        </p:nvSpPr>
        <p:spPr>
          <a:xfrm>
            <a:off x="4067944" y="400506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41" name="TextBox 240"/>
          <p:cNvSpPr txBox="1"/>
          <p:nvPr/>
        </p:nvSpPr>
        <p:spPr>
          <a:xfrm>
            <a:off x="6805016" y="148478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Legend</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43" name="타원 242"/>
          <p:cNvSpPr/>
          <p:nvPr/>
        </p:nvSpPr>
        <p:spPr>
          <a:xfrm>
            <a:off x="3203848" y="1523080"/>
            <a:ext cx="792088" cy="28803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r>
              <a:rPr lang="en-US" altLang="ko-KR" sz="800" kern="0" dirty="0" smtClean="0">
                <a:solidFill>
                  <a:sysClr val="windowText" lastClr="000000"/>
                </a:solidFill>
              </a:rPr>
              <a:t>event bus</a:t>
            </a:r>
          </a:p>
          <a:p>
            <a:pPr lvl="0" algn="ctr"/>
            <a:r>
              <a:rPr lang="en-US" altLang="ko-KR" sz="800" kern="0" dirty="0" smtClean="0">
                <a:solidFill>
                  <a:sysClr val="windowText" lastClr="000000"/>
                </a:solidFill>
              </a:rPr>
              <a:t>watchdog</a:t>
            </a:r>
            <a:endParaRPr lang="ko-KR" altLang="en-US" dirty="0"/>
          </a:p>
        </p:txBody>
      </p:sp>
      <p:sp>
        <p:nvSpPr>
          <p:cNvPr id="244" name="타원 243"/>
          <p:cNvSpPr/>
          <p:nvPr/>
        </p:nvSpPr>
        <p:spPr>
          <a:xfrm>
            <a:off x="6876256" y="5229200"/>
            <a:ext cx="360040"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endParaRPr lang="ko-KR" altLang="en-US" dirty="0"/>
          </a:p>
        </p:txBody>
      </p:sp>
      <p:sp>
        <p:nvSpPr>
          <p:cNvPr id="251" name="직사각형 250"/>
          <p:cNvSpPr/>
          <p:nvPr/>
        </p:nvSpPr>
        <p:spPr>
          <a:xfrm>
            <a:off x="1292607" y="4336179"/>
            <a:ext cx="1651665"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5" name="직사각형 254"/>
          <p:cNvSpPr/>
          <p:nvPr/>
        </p:nvSpPr>
        <p:spPr>
          <a:xfrm>
            <a:off x="1259632" y="4365104"/>
            <a:ext cx="1651128"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486" name="꺾인 연결선 425"/>
          <p:cNvCxnSpPr>
            <a:stCxn id="255" idx="3"/>
            <a:endCxn id="389" idx="1"/>
          </p:cNvCxnSpPr>
          <p:nvPr/>
        </p:nvCxnSpPr>
        <p:spPr>
          <a:xfrm flipV="1">
            <a:off x="2910760" y="4221187"/>
            <a:ext cx="1157184" cy="287933"/>
          </a:xfrm>
          <a:prstGeom prst="bentConnector3">
            <a:avLst>
              <a:gd name="adj1" fmla="val 50000"/>
            </a:avLst>
          </a:prstGeom>
          <a:noFill/>
          <a:ln w="9525" cap="flat" cmpd="sng" algn="ctr">
            <a:solidFill>
              <a:schemeClr val="accent1"/>
            </a:solidFill>
            <a:prstDash val="solid"/>
            <a:headEnd type="oval" w="sm" len="sm"/>
            <a:tailEnd type="triangle" w="sm" len="sm"/>
          </a:ln>
          <a:effectLst/>
        </p:spPr>
      </p:cxnSp>
      <p:cxnSp>
        <p:nvCxnSpPr>
          <p:cNvPr id="487" name="꺾인 연결선 425"/>
          <p:cNvCxnSpPr/>
          <p:nvPr/>
        </p:nvCxnSpPr>
        <p:spPr>
          <a:xfrm rot="10800000" flipV="1">
            <a:off x="2920336" y="4291158"/>
            <a:ext cx="1147609" cy="280842"/>
          </a:xfrm>
          <a:prstGeom prst="bentConnector3">
            <a:avLst>
              <a:gd name="adj1" fmla="val 45828"/>
            </a:avLst>
          </a:prstGeom>
          <a:noFill/>
          <a:ln w="9525" cap="flat" cmpd="sng" algn="ctr">
            <a:solidFill>
              <a:schemeClr val="accent1"/>
            </a:solidFill>
            <a:prstDash val="solid"/>
            <a:headEnd type="oval" w="sm" len="sm"/>
            <a:tailEnd type="triangle" w="sm" len="sm"/>
          </a:ln>
          <a:effectLst/>
        </p:spPr>
      </p:cxnSp>
      <p:sp>
        <p:nvSpPr>
          <p:cNvPr id="259" name="TextBox 258"/>
          <p:cNvSpPr txBox="1"/>
          <p:nvPr/>
        </p:nvSpPr>
        <p:spPr>
          <a:xfrm>
            <a:off x="2125489" y="4797152"/>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JSON</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260" name="직사각형 259"/>
          <p:cNvSpPr/>
          <p:nvPr/>
        </p:nvSpPr>
        <p:spPr>
          <a:xfrm>
            <a:off x="1293344" y="5118896"/>
            <a:ext cx="1655716" cy="360040"/>
          </a:xfrm>
          <a:prstGeom prst="rect">
            <a:avLst/>
          </a:prstGeom>
          <a:solidFill>
            <a:schemeClr val="bg1"/>
          </a:solidFill>
          <a:ln w="63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SA </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4" name="직사각형 443"/>
          <p:cNvSpPr/>
          <p:nvPr/>
        </p:nvSpPr>
        <p:spPr>
          <a:xfrm>
            <a:off x="1259632" y="5157291"/>
            <a:ext cx="1656184" cy="360040"/>
          </a:xfrm>
          <a:prstGeom prst="rect">
            <a:avLst/>
          </a:prstGeom>
          <a:solidFill>
            <a:schemeClr val="bg1"/>
          </a:solidFill>
          <a:ln w="6350" cap="flat" cmpd="sng" algn="ctr">
            <a:solidFill>
              <a:sysClr val="windowText" lastClr="000000"/>
            </a:solidFill>
            <a:prstDash val="solid"/>
          </a:ln>
          <a:effectLst/>
        </p:spPr>
        <p:txBody>
          <a:bodyPr lIns="36000" rIns="36000" rtlCol="0" anchor="ctr"/>
          <a:lstStyle/>
          <a:p>
            <a:pPr lvl="0" algn="ctr" latinLnBrk="0"/>
            <a:r>
              <a:rPr lang="en-US" altLang="ko-KR" sz="800" kern="0" dirty="0" smtClean="0">
                <a:solidFill>
                  <a:sysClr val="windowText" lastClr="000000"/>
                </a:solidFill>
                <a:latin typeface="+mn-ea"/>
              </a:rPr>
              <a:t>Home , mail box , …. , 50</a:t>
            </a:r>
            <a:r>
              <a:rPr lang="en-US" altLang="ko-KR" sz="800" kern="0" baseline="30000" dirty="0" smtClean="0">
                <a:solidFill>
                  <a:sysClr val="windowText" lastClr="000000"/>
                </a:solidFill>
                <a:latin typeface="+mn-ea"/>
              </a:rPr>
              <a:t>th</a:t>
            </a:r>
            <a:r>
              <a:rPr lang="en-US" altLang="ko-KR" sz="800" kern="0" dirty="0" smtClean="0">
                <a:solidFill>
                  <a:sysClr val="windowText" lastClr="000000"/>
                </a:solidFill>
                <a:latin typeface="+mn-ea"/>
              </a:rPr>
              <a:t> node</a:t>
            </a:r>
            <a:r>
              <a:rPr lang="en-US" altLang="ko-KR" sz="800" kern="0" dirty="0" smtClean="0">
                <a:solidFill>
                  <a:sysClr val="windowText" lastClr="000000"/>
                </a:solidFill>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3" name="직사각형 262"/>
          <p:cNvSpPr/>
          <p:nvPr/>
        </p:nvSpPr>
        <p:spPr>
          <a:xfrm>
            <a:off x="466725" y="908720"/>
            <a:ext cx="8208963" cy="52565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 xmlns:p14="http://schemas.microsoft.com/office/powerpoint/2010/main"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b="1" dirty="0">
                <a:solidFill>
                  <a:schemeClr val="bg1"/>
                </a:solidFill>
                <a:latin typeface="+mn-ea"/>
                <a:ea typeface="+mn-ea"/>
              </a:rPr>
              <a:t>Promoted quality attribute</a:t>
            </a:r>
            <a:br>
              <a:rPr lang="en-US" altLang="ko-KR" b="1" dirty="0">
                <a:solidFill>
                  <a:schemeClr val="bg1"/>
                </a:solidFill>
                <a:latin typeface="+mn-ea"/>
                <a:ea typeface="+mn-ea"/>
              </a:rPr>
            </a:br>
            <a:endParaRPr lang="ko-KR" altLang="en-US" b="1"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 xmlns:p14="http://schemas.microsoft.com/office/powerpoint/2010/main"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Scalability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It is easy to scalable because the several different nodes works with the same behavior. </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Modifiability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표 9"/>
          <p:cNvGraphicFramePr>
            <a:graphicFrameLocks noGrp="1"/>
          </p:cNvGraphicFramePr>
          <p:nvPr>
            <p:extLst>
              <p:ext uri="{D42A27DB-BD31-4B8C-83A1-F6EECF244321}">
                <p14:modId xmlns="" xmlns:p14="http://schemas.microsoft.com/office/powerpoint/2010/main"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Security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Data can be hijacked by malicious attacker. For enhancing the security,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bg1"/>
                          </a:solidFill>
                          <a:effectLst/>
                          <a:latin typeface="Arial" panose="020B0604020202020204" pitchFamily="34" charset="0"/>
                        </a:rPr>
                        <a:t>Performance</a:t>
                      </a:r>
                      <a:endParaRPr lang="en-US" sz="160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bg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Availability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Single pointer of failure.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is monitoring SA nodes’ availability using piggyback tactic. Besides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support emergency message function for notifying the problem on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to user.</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bg1"/>
                </a:solidFill>
                <a:effectLst/>
                <a:latin typeface="+mn-ea"/>
              </a:rPr>
              <a:t/>
            </a:r>
            <a:br>
              <a:rPr kumimoji="0" lang="ko-KR" altLang="ko-KR" sz="1600" b="0" i="0" u="none" strike="noStrike" cap="none" normalizeH="0" baseline="0" smtClean="0">
                <a:ln>
                  <a:noFill/>
                </a:ln>
                <a:solidFill>
                  <a:schemeClr val="bg1"/>
                </a:solidFill>
                <a:effectLst/>
                <a:latin typeface="+mn-ea"/>
              </a:rPr>
            </a:br>
            <a:endParaRPr kumimoji="0" lang="ko-KR" altLang="ko-KR" sz="1600" b="0" i="0" u="none" strike="noStrike" cap="none" normalizeH="0" baseline="0" smtClean="0">
              <a:ln>
                <a:noFill/>
              </a:ln>
              <a:solidFill>
                <a:schemeClr val="bg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bg1"/>
                </a:solidFill>
                <a:effectLst/>
                <a:latin typeface="+mn-ea"/>
              </a:rPr>
              <a:t/>
            </a:r>
            <a:br>
              <a:rPr kumimoji="0" lang="ko-KR" altLang="ko-KR" sz="1600" b="0" i="0" u="none" strike="noStrike" cap="none" normalizeH="0" baseline="0" smtClean="0">
                <a:ln>
                  <a:noFill/>
                </a:ln>
                <a:solidFill>
                  <a:schemeClr val="bg1"/>
                </a:solidFill>
                <a:effectLst/>
                <a:latin typeface="+mn-ea"/>
              </a:rPr>
            </a:br>
            <a:endParaRPr kumimoji="0" lang="ko-KR" altLang="ko-KR" sz="1600" b="0" i="0" u="none" strike="noStrike" cap="none" normalizeH="0" baseline="0" smtClean="0">
              <a:ln>
                <a:noFill/>
              </a:ln>
              <a:solidFill>
                <a:schemeClr val="bg1"/>
              </a:solidFill>
              <a:effectLst/>
              <a:latin typeface="+mn-ea"/>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b="1" dirty="0" smtClean="0">
                <a:solidFill>
                  <a:schemeClr val="bg1"/>
                </a:solidFill>
                <a:latin typeface="+mn-ea"/>
                <a:ea typeface="+mn-ea"/>
              </a:rPr>
              <a:t>Inhibited quality attribute</a:t>
            </a:r>
            <a:br>
              <a:rPr lang="en-US" altLang="ko-KR" b="1" dirty="0" smtClean="0">
                <a:solidFill>
                  <a:schemeClr val="bg1"/>
                </a:solidFill>
                <a:latin typeface="+mn-ea"/>
                <a:ea typeface="+mn-ea"/>
              </a:rPr>
            </a:br>
            <a:endParaRPr lang="en-US" b="1" dirty="0">
              <a:solidFill>
                <a:schemeClr val="bg1"/>
              </a:solidFill>
              <a:latin typeface="+mn-ea"/>
              <a:ea typeface="+mn-ea"/>
            </a:endParaRPr>
          </a:p>
        </p:txBody>
      </p:sp>
    </p:spTree>
    <p:extLst>
      <p:ext uri="{BB962C8B-B14F-4D97-AF65-F5344CB8AC3E}">
        <p14:creationId xmlns="" xmlns:p14="http://schemas.microsoft.com/office/powerpoint/2010/main"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that</a:t>
            </a:r>
          </a:p>
          <a:p>
            <a:endParaRPr lang="en-US" altLang="ko-KR" dirty="0" smtClean="0">
              <a:solidFill>
                <a:schemeClr val="bg1"/>
              </a:solidFill>
            </a:endParaRPr>
          </a:p>
          <a:p>
            <a:r>
              <a:rPr lang="en-US" altLang="ko-KR" dirty="0" smtClean="0">
                <a:solidFill>
                  <a:schemeClr val="bg1"/>
                </a:solidFill>
              </a:rPr>
              <a:t>4</a:t>
            </a:r>
            <a:r>
              <a:rPr lang="en-US" altLang="ko-KR" dirty="0">
                <a:solidFill>
                  <a:schemeClr val="bg1"/>
                </a:solidFill>
              </a:rPr>
              <a:t>)  Single point of failure</a:t>
            </a:r>
          </a:p>
          <a:p>
            <a:pPr lvl="1"/>
            <a:r>
              <a:rPr lang="en-US" altLang="ko-KR" dirty="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5</a:t>
            </a:r>
            <a:r>
              <a:rPr lang="en-US" altLang="ko-KR" dirty="0">
                <a:solidFill>
                  <a:schemeClr val="bg1"/>
                </a:solidFill>
              </a:rPr>
              <a:t>) Traffic</a:t>
            </a:r>
          </a:p>
          <a:p>
            <a:pPr lvl="1"/>
            <a:r>
              <a:rPr lang="en-US" altLang="ko-KR" dirty="0">
                <a:solidFill>
                  <a:schemeClr val="bg1"/>
                </a:solidFill>
              </a:rPr>
              <a:t>50 simultaneous connection is tolerable based on the experiment.</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2060848"/>
            <a:ext cx="3768643" cy="25202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 xmlns:p14="http://schemas.microsoft.com/office/powerpoint/2010/main"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 xmlns:p14="http://schemas.microsoft.com/office/powerpoint/2010/main"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 xmlns:p14="http://schemas.microsoft.com/office/powerpoint/2010/main"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304" y="836712"/>
            <a:ext cx="8352160" cy="5184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5699" y="836712"/>
            <a:ext cx="8464773" cy="5201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 xmlns:p14="http://schemas.microsoft.com/office/powerpoint/2010/main"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1134296" y="917894"/>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486" b="7264"/>
          <a:stretch/>
        </p:blipFill>
        <p:spPr bwMode="auto">
          <a:xfrm>
            <a:off x="3315656" y="2167511"/>
            <a:ext cx="1121429" cy="107213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1154151" y="5692737"/>
            <a:ext cx="490844" cy="405422"/>
          </a:xfrm>
          <a:prstGeom prst="rect">
            <a:avLst/>
          </a:prstGeom>
          <a:noFill/>
          <a:extLst>
            <a:ext uri="{909E8E84-426E-40DD-AFC4-6F175D3DCCD1}">
              <a14:hiddenFill xmlns="" xmlns:a14="http://schemas.microsoft.com/office/drawing/2010/main">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486" b="7264"/>
          <a:stretch/>
        </p:blipFill>
        <p:spPr bwMode="auto">
          <a:xfrm>
            <a:off x="2383848" y="5734367"/>
            <a:ext cx="324836" cy="310559"/>
          </a:xfrm>
          <a:prstGeom prst="rect">
            <a:avLst/>
          </a:prstGeom>
          <a:noFill/>
          <a:extLst>
            <a:ext uri="{909E8E84-426E-40DD-AFC4-6F175D3DCCD1}">
              <a14:hiddenFill xmlns="" xmlns:a14="http://schemas.microsoft.com/office/drawing/2010/main">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3410900" y="903619"/>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 xmlns:p14="http://schemas.microsoft.com/office/powerpoint/2010/main"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 xmlns:p14="http://schemas.microsoft.com/office/powerpoint/2010/main"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Rule checking algorithm to add rules by user.</a:t>
            </a:r>
          </a:p>
          <a:p>
            <a:pPr marL="285750" indent="-285750">
              <a:buFontTx/>
              <a:buChar char="-"/>
            </a:pPr>
            <a:r>
              <a:rPr lang="en-US" altLang="ko-KR" sz="1200" dirty="0" smtClean="0">
                <a:solidFill>
                  <a:schemeClr val="bg1"/>
                </a:solidFill>
              </a:rPr>
              <a:t>Rule            := if {conditions} then {actions</a:t>
            </a:r>
            <a:r>
              <a:rPr lang="en-US" altLang="ko-KR" dirty="0" smtClean="0">
                <a:solidFill>
                  <a:schemeClr val="bg1"/>
                </a:solidFill>
              </a:rPr>
              <a:t>}</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79388" y="1408979"/>
            <a:ext cx="7609036" cy="47563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 xmlns:p14="http://schemas.microsoft.com/office/powerpoint/2010/main"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 xmlns:p14="http://schemas.microsoft.com/office/powerpoint/2010/main" val="1659979732"/>
              </p:ext>
            </p:extLst>
          </p:nvPr>
        </p:nvGraphicFramePr>
        <p:xfrm>
          <a:off x="7761288" y="2564904"/>
          <a:ext cx="914400" cy="771525"/>
        </p:xfrm>
        <a:graphic>
          <a:graphicData uri="http://schemas.openxmlformats.org/presentationml/2006/ole">
            <p:oleObj spid="_x0000_s1032" name="워크시트" showAsIcon="1" r:id="rId4" imgW="914400" imgH="771525"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Experiment , </a:t>
            </a: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 xmlns:p14="http://schemas.microsoft.com/office/powerpoint/2010/main"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 xmlns:p14="http://schemas.microsoft.com/office/powerpoint/2010/main"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
        <p:nvSpPr>
          <p:cNvPr id="208" name="직사각형 207"/>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 xmlns:p14="http://schemas.microsoft.com/office/powerpoint/2010/main"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 xmlns:p14="http://schemas.microsoft.com/office/powerpoint/2010/main"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 xmlns:p14="http://schemas.microsoft.com/office/powerpoint/2010/main" val="1779544416"/>
              </p:ext>
            </p:extLst>
          </p:nvPr>
        </p:nvGraphicFramePr>
        <p:xfrm>
          <a:off x="684338" y="1052736"/>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1029</TotalTime>
  <Words>1830</Words>
  <Application>Microsoft Office PowerPoint</Application>
  <PresentationFormat>화면 슬라이드 쇼(4:3)</PresentationFormat>
  <Paragraphs>529</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워크시트</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698</cp:revision>
  <dcterms:created xsi:type="dcterms:W3CDTF">2014-05-28T02:15:30Z</dcterms:created>
  <dcterms:modified xsi:type="dcterms:W3CDTF">2015-06-25T18:15:47Z</dcterms:modified>
</cp:coreProperties>
</file>