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2"/>
  </p:notesMasterIdLst>
  <p:sldIdLst>
    <p:sldId id="350" r:id="rId2"/>
    <p:sldId id="256" r:id="rId3"/>
    <p:sldId id="257" r:id="rId4"/>
    <p:sldId id="258" r:id="rId5"/>
    <p:sldId id="265" r:id="rId6"/>
    <p:sldId id="342" r:id="rId7"/>
    <p:sldId id="343" r:id="rId8"/>
    <p:sldId id="344" r:id="rId9"/>
    <p:sldId id="267" r:id="rId10"/>
    <p:sldId id="308" r:id="rId11"/>
    <p:sldId id="347" r:id="rId12"/>
    <p:sldId id="338" r:id="rId13"/>
    <p:sldId id="351" r:id="rId14"/>
    <p:sldId id="352" r:id="rId15"/>
    <p:sldId id="353" r:id="rId16"/>
    <p:sldId id="349" r:id="rId17"/>
    <p:sldId id="340" r:id="rId18"/>
    <p:sldId id="328" r:id="rId19"/>
    <p:sldId id="329" r:id="rId20"/>
    <p:sldId id="320" r:id="rId21"/>
    <p:sldId id="321" r:id="rId22"/>
    <p:sldId id="362" r:id="rId23"/>
    <p:sldId id="327" r:id="rId24"/>
    <p:sldId id="369" r:id="rId25"/>
    <p:sldId id="356" r:id="rId26"/>
    <p:sldId id="358" r:id="rId27"/>
    <p:sldId id="359" r:id="rId28"/>
    <p:sldId id="341" r:id="rId29"/>
    <p:sldId id="363" r:id="rId30"/>
    <p:sldId id="364" r:id="rId31"/>
    <p:sldId id="365" r:id="rId32"/>
    <p:sldId id="368" r:id="rId33"/>
    <p:sldId id="367" r:id="rId34"/>
    <p:sldId id="375" r:id="rId35"/>
    <p:sldId id="371" r:id="rId36"/>
    <p:sldId id="370" r:id="rId37"/>
    <p:sldId id="376" r:id="rId38"/>
    <p:sldId id="373" r:id="rId39"/>
    <p:sldId id="372" r:id="rId40"/>
    <p:sldId id="374" r:id="rId4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8842BCD3-E84E-4C92-B413-F11C840B25B4}">
          <p14:sldIdLst>
            <p14:sldId id="350"/>
            <p14:sldId id="256"/>
            <p14:sldId id="257"/>
            <p14:sldId id="258"/>
            <p14:sldId id="265"/>
            <p14:sldId id="342"/>
            <p14:sldId id="343"/>
            <p14:sldId id="344"/>
            <p14:sldId id="267"/>
            <p14:sldId id="308"/>
            <p14:sldId id="347"/>
            <p14:sldId id="338"/>
            <p14:sldId id="351"/>
            <p14:sldId id="352"/>
            <p14:sldId id="353"/>
            <p14:sldId id="349"/>
            <p14:sldId id="340"/>
            <p14:sldId id="328"/>
            <p14:sldId id="329"/>
            <p14:sldId id="320"/>
            <p14:sldId id="321"/>
            <p14:sldId id="362"/>
            <p14:sldId id="327"/>
            <p14:sldId id="369"/>
            <p14:sldId id="356"/>
            <p14:sldId id="358"/>
            <p14:sldId id="359"/>
            <p14:sldId id="341"/>
            <p14:sldId id="363"/>
            <p14:sldId id="364"/>
            <p14:sldId id="365"/>
            <p14:sldId id="368"/>
            <p14:sldId id="367"/>
            <p14:sldId id="375"/>
            <p14:sldId id="371"/>
            <p14:sldId id="370"/>
            <p14:sldId id="376"/>
            <p14:sldId id="373"/>
            <p14:sldId id="372"/>
            <p14:sldId id="374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1935" autoAdjust="0"/>
  </p:normalViewPr>
  <p:slideViewPr>
    <p:cSldViewPr>
      <p:cViewPr varScale="1">
        <p:scale>
          <a:sx n="155" d="100"/>
          <a:sy n="155" d="100"/>
        </p:scale>
        <p:origin x="-115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55:45.817" idx="43">
    <p:pos x="1929" y="1641"/>
    <p:text>Overall pretty good.  Obviously lots of work.  Look at my comments.  Don't take them as being too critical as we can always improve.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1T08:32:52.453" idx="15">
    <p:pos x="3499" y="3043"/>
    <p:text>added by whom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294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45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870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400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/>
              <a:t>DBR2 : </a:t>
            </a:r>
            <a:r>
              <a:rPr lang="ko-KR" altLang="en-US" dirty="0"/>
              <a:t>센서 </a:t>
            </a:r>
            <a:r>
              <a:rPr lang="en-US" altLang="ko-KR" dirty="0"/>
              <a:t>/ </a:t>
            </a:r>
            <a:r>
              <a:rPr lang="ko-KR" altLang="en-US" dirty="0" err="1"/>
              <a:t>엑츄에이터</a:t>
            </a:r>
            <a:r>
              <a:rPr lang="ko-KR" altLang="en-US" dirty="0"/>
              <a:t> 예제 서술</a:t>
            </a:r>
          </a:p>
          <a:p>
            <a:pPr lvl="0">
              <a:defRPr lang="ko-KR" altLang="en-US"/>
            </a:pPr>
            <a:r>
              <a:rPr lang="en-US" altLang="ko-KR" dirty="0"/>
              <a:t>DBR3 : </a:t>
            </a:r>
            <a:r>
              <a:rPr lang="ko-KR" altLang="en-US" dirty="0"/>
              <a:t>센서 구조 예제 그림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634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7633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DBR4 :Any more assumptions?  Such as using commonly found sensors, actuators to reduce cost?  Using open source apps.  Would the browser be different for mobile devices and PC's : </a:t>
            </a:r>
          </a:p>
          <a:p>
            <a:pPr lvl="0">
              <a:defRPr lang="ko-KR" altLang="en-US"/>
            </a:pPr>
            <a:r>
              <a:rPr lang="en-US" altLang="ko-KR" dirty="0"/>
              <a:t>DBR5 : How about planning manager, risk manager, configuration manager, customer liaison?  If you sourced these roles from a framework then which one?</a:t>
            </a:r>
          </a:p>
          <a:p>
            <a:pPr lvl="0">
              <a:defRPr lang="ko-KR" altLang="en-US"/>
            </a:pPr>
            <a:r>
              <a:rPr lang="en-US" altLang="ko-KR" dirty="0"/>
              <a:t>DBR6 : Very broad.  Can you be more specific, consumer durable goods, or IT or government products?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DBR7 : May be better to consider hours here instead of 7 weeks.  Would that be a better measure of to use for determining what you can get done?</a:t>
            </a:r>
          </a:p>
          <a:p>
            <a:pPr lvl="0">
              <a:defRPr lang="ko-KR" altLang="en-US"/>
            </a:pPr>
            <a:r>
              <a:rPr lang="en-US" altLang="ko-KR" dirty="0"/>
              <a:t>           </a:t>
            </a:r>
            <a:r>
              <a:rPr lang="en-US" altLang="ko-KR" dirty="0">
                <a:sym typeface="Wingdings"/>
              </a:rPr>
              <a:t> working day 3hours, Weekend 8hours </a:t>
            </a:r>
          </a:p>
          <a:p>
            <a:pPr lvl="0">
              <a:defRPr lang="ko-KR" altLang="en-US"/>
            </a:pPr>
            <a:r>
              <a:rPr lang="en-US" altLang="ko-KR" dirty="0"/>
              <a:t>DBR8 : Such as?  Examples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</a:t>
            </a:r>
            <a:r>
              <a:rPr lang="ko-KR" altLang="en-US" dirty="0">
                <a:sym typeface="Wingdings"/>
              </a:rPr>
              <a:t>센서 </a:t>
            </a:r>
            <a:r>
              <a:rPr lang="en-US" altLang="ko-KR" dirty="0">
                <a:sym typeface="Wingdings"/>
              </a:rPr>
              <a:t>: </a:t>
            </a:r>
            <a:r>
              <a:rPr lang="ko-KR" altLang="en-US" dirty="0">
                <a:sym typeface="Wingdings"/>
              </a:rPr>
              <a:t>조도 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거리센서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컬러 스펙트럼 센서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카메라 </a:t>
            </a:r>
          </a:p>
          <a:p>
            <a:pPr lvl="0">
              <a:defRPr lang="ko-KR" altLang="en-US"/>
            </a:pPr>
            <a:r>
              <a:rPr lang="en-US" altLang="ko-KR" dirty="0">
                <a:sym typeface="Wingdings"/>
              </a:rPr>
              <a:t>             actuator : </a:t>
            </a:r>
            <a:r>
              <a:rPr lang="ko-KR" altLang="en-US" dirty="0">
                <a:sym typeface="Wingdings"/>
              </a:rPr>
              <a:t>온도 조절기 </a:t>
            </a:r>
            <a:r>
              <a:rPr lang="en-US" altLang="ko-KR" dirty="0">
                <a:sym typeface="Wingdings"/>
              </a:rPr>
              <a:t>, </a:t>
            </a:r>
            <a:r>
              <a:rPr lang="ko-KR" altLang="en-US" dirty="0">
                <a:sym typeface="Wingdings"/>
              </a:rPr>
              <a:t>조도 조절기 </a:t>
            </a:r>
            <a:r>
              <a:rPr lang="en-US" altLang="ko-KR" dirty="0">
                <a:sym typeface="Wingdings"/>
              </a:rPr>
              <a:t>, ????</a:t>
            </a:r>
          </a:p>
          <a:p>
            <a:pPr lvl="0">
              <a:defRPr lang="ko-KR" altLang="en-US"/>
            </a:pPr>
            <a:r>
              <a:rPr lang="en-US" altLang="ko-KR" dirty="0"/>
              <a:t>DBR9 : this is good to consider technical risks early.</a:t>
            </a:r>
            <a:r>
              <a:rPr lang="en-US" altLang="ko-KR" dirty="0">
                <a:sym typeface="Wingding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83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DBR10 : How about project consultant, or mentor too?</a:t>
            </a:r>
          </a:p>
          <a:p>
            <a:pPr lvl="0">
              <a:defRPr lang="ko-KR" altLang="en-US"/>
            </a:pPr>
            <a:r>
              <a:rPr lang="en-US" altLang="ko-KR"/>
              <a:t>DBR 11 : Good, but usually in the US we spell out the acronym first and then in parens give the acronym.  As is this is OK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095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DBR15 : added by whom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429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DBR21 : As recommend use hours, may be a better granualrity.  Weeks implies a work week of 40 hours minimum.  Willl you have that much time?</a:t>
            </a:r>
            <a:br>
              <a:rPr lang="en-US" altLang="ko-KR"/>
            </a:br>
            <a:r>
              <a:rPr lang="en-US" altLang="ko-KR"/>
              <a:t>DBR22 : Another area where minimum may be better for planning.  And it isn't 7 people?  Also, are all developers?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36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44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361362" cy="1569660"/>
          </a:xfrm>
        </p:spPr>
        <p:txBody>
          <a:bodyPr>
            <a:noAutofit/>
          </a:bodyPr>
          <a:lstStyle>
            <a:lvl1pPr>
              <a:defRPr lang="ko-KR" altLang="en-US" sz="6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lumMod val="85000"/>
                      <a:lumOff val="1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9452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9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716016" y="3356992"/>
            <a:ext cx="3960564" cy="91440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 b="1" baseline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11129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슬라이드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9463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43086" y="282352"/>
            <a:ext cx="8361362" cy="658745"/>
          </a:xfrm>
        </p:spPr>
        <p:txBody>
          <a:bodyPr>
            <a:noAutofit/>
          </a:bodyPr>
          <a:lstStyle>
            <a:lvl1pPr>
              <a:defRPr lang="ko-KR" altLang="en-US" sz="5000" b="1" kern="1200" spc="-150" baseline="0" dirty="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4068452" cy="914400"/>
          </a:xfrm>
        </p:spPr>
        <p:txBody>
          <a:bodyPr>
            <a:noAutofit/>
          </a:bodyPr>
          <a:lstStyle>
            <a:lvl1pPr>
              <a:defRPr kumimoji="0" lang="ko-KR" altLang="en-US" sz="1800" kern="1200" baseline="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kumimoji="0" lang="ko-KR" altLang="en-US" sz="160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kumimoji="0" lang="ko-KR" altLang="en-US" sz="1600" kern="12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094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60835" y="6529388"/>
            <a:ext cx="2133600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348E0-2FDA-4892-A0C5-43A00174406C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 /5</a:t>
            </a:r>
          </a:p>
        </p:txBody>
      </p:sp>
    </p:spTree>
    <p:extLst>
      <p:ext uri="{BB962C8B-B14F-4D97-AF65-F5344CB8AC3E}">
        <p14:creationId xmlns="" xmlns:p14="http://schemas.microsoft.com/office/powerpoint/2010/main" val="14477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73" r:id="rId3"/>
    <p:sldLayoutId id="2147483688" r:id="rId4"/>
    <p:sldLayoutId id="2147483689" r:id="rId5"/>
    <p:sldLayoutId id="2147483694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____1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63959" y="1196752"/>
          <a:ext cx="6792417" cy="4506982"/>
        </p:xfrm>
        <a:graphic>
          <a:graphicData uri="http://schemas.openxmlformats.org/drawingml/2006/table">
            <a:tbl>
              <a:tblPr/>
              <a:tblGrid>
                <a:gridCol w="972607"/>
                <a:gridCol w="1635337"/>
                <a:gridCol w="4184473"/>
              </a:tblGrid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Time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Contents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Presentation 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1. Project overview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 Architectural driver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 Perspective view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4. Architectural Design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5. Design &amp; Implementation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6. Wrap up</a:t>
                      </a: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Demo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 Add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home node</a:t>
                      </a: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 Add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mail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box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3.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Away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/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Secure mode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marR="0" indent="-22860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4.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Add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rule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Malfunction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7.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Show Log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354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min.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Q &amp; A</a:t>
                      </a:r>
                    </a:p>
                  </a:txBody>
                  <a:tcPr marL="5742" marR="5742" marT="57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2753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 </a:t>
            </a:r>
            <a:r>
              <a:rPr lang="en-US" altLang="ko-KR" dirty="0"/>
              <a:t>Quality </a:t>
            </a:r>
            <a:r>
              <a:rPr lang="en-US" altLang="ko-KR" dirty="0" smtClean="0"/>
              <a:t>Attributes Utility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795087"/>
              </p:ext>
            </p:extLst>
          </p:nvPr>
        </p:nvGraphicFramePr>
        <p:xfrm>
          <a:off x="612330" y="849044"/>
          <a:ext cx="7920110" cy="531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3367"/>
                <a:gridCol w="864096"/>
                <a:gridCol w="4104456"/>
                <a:gridCol w="864096"/>
                <a:gridCol w="864095"/>
              </a:tblGrid>
              <a:tr h="403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 Type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Priority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Difficulty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5637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Availability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QA-01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Server recognizes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malfunction of sensors within 10 seconds.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319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QA-08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 Detect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and notify Logging failure in 30 seconds.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unction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System is served in 3 depth UI.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Low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QA-03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Trebuchet MS"/>
                          <a:ea typeface="굴림"/>
                          <a:cs typeface="Times New Roman"/>
                        </a:rPr>
                        <a:t>IoTMS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rebuchet MS"/>
                          <a:ea typeface="굴림"/>
                          <a:cs typeface="Times New Roman"/>
                        </a:rPr>
                        <a:t> allow up to 50 SA Nodes.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Emerging new protocol, it is possible to be developed in 2 man-months.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QA-05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err="1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</a:t>
                      </a: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Management System allow only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authorized user to access in secure way.</a:t>
                      </a:r>
                      <a:endParaRPr kumimoji="0" lang="en-US" altLang="ko-KR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QA-06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 of test cases can be tested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within 1 day.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Performance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QA-07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response time of controlling and monitoring is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within 10</a:t>
                      </a:r>
                      <a:r>
                        <a:rPr kumimoji="0" lang="en-US" altLang="ko-KR" sz="1400" baseline="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seconds.</a:t>
                      </a:r>
                      <a:endParaRPr kumimoji="0" lang="en-US" altLang="ko-KR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altLang="ko-KR" sz="1400" kern="100" dirty="0" smtClean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x-none" sz="1400" kern="100" dirty="0">
                          <a:solidFill>
                            <a:schemeClr val="bg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chemeClr val="bg1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Modifiability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QA-09</a:t>
                      </a:r>
                      <a:endParaRPr lang="ko-KR" altLang="en-US" sz="14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kumimoji="0" lang="en-US" altLang="ko-KR" sz="14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kumimoji="0" lang="en-US" altLang="ko-KR" sz="14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System allows to add an new rule without additional development.</a:t>
                      </a:r>
                      <a:endParaRPr kumimoji="0" lang="en-US" altLang="ko-KR" sz="14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Medium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200"/>
                        </a:spcAft>
                        <a:tabLst>
                          <a:tab pos="3355340" algn="l"/>
                        </a:tabLst>
                      </a:pPr>
                      <a:r>
                        <a:rPr lang="en-US" altLang="ko-KR" sz="1400" kern="1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High</a:t>
                      </a:r>
                      <a:endParaRPr lang="ko-KR" sz="1400" kern="100" dirty="0">
                        <a:solidFill>
                          <a:srgbClr val="FF0000"/>
                        </a:solidFill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00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67544" y="1227112"/>
          <a:ext cx="8208912" cy="1857540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3093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13947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Schedule Limitation: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 weeks(include a plan-time in Korea)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:48 man-hours (8 hours X 6 people) in Korea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:450 man-hours(3 hours X 6 people X 5 days X 5 weeks) in CMU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Human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Resources: 6 people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</a:t>
                      </a:r>
                      <a:r>
                        <a:rPr lang="en-US" altLang="ko-KR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can’t buy SA nodes and sensors/actuators separately.</a:t>
                      </a:r>
                      <a:endParaRPr lang="ko-KR" altLang="en-US" sz="14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50" charset="-127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08039" y="3147507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Technical Constraints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7544" y="3553478"/>
          <a:ext cx="8208912" cy="2755843"/>
        </p:xfrm>
        <a:graphic>
          <a:graphicData uri="http://schemas.openxmlformats.org/drawingml/2006/table">
            <a:tbl>
              <a:tblPr/>
              <a:tblGrid>
                <a:gridCol w="1209735"/>
                <a:gridCol w="6999177"/>
              </a:tblGrid>
              <a:tr h="405600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1400" b="1" dirty="0">
                          <a:solidFill>
                            <a:srgbClr val="26282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5334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699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CST-01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End-user communicates with sensors/actuators via 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Smartphone connected to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Internet.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43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CST-02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has 1 or more sensors/actuators.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CST-03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SA node uses Wi-Fi communication(802.11)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CST-04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made by Java Language &amp; Arduino device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60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CST-05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</a:t>
                      </a:r>
                      <a:r>
                        <a:rPr lang="en-US" sz="1400" b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IoTMS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works on </a:t>
                      </a:r>
                      <a:r>
                        <a:rPr lang="en-US" sz="14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  <a:r>
                        <a:rPr lang="en-US" sz="14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Server</a:t>
                      </a:r>
                      <a:endParaRPr lang="en-US" sz="14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308039" y="764705"/>
            <a:ext cx="8527922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marR="0" indent="-1714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Business Constraints</a:t>
            </a:r>
            <a:endParaRPr 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11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2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/>
              <a:t>. Architectural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3.1. System Context Diagram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 view </a:t>
            </a:r>
            <a:endParaRPr lang="en-US" altLang="ko-KR" sz="18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3.3. Dynamic 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83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13</a:t>
            </a:fld>
            <a:r>
              <a:rPr lang="en-US" altLang="ko-KR" smtClean="0"/>
              <a:t>/50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14100" y="1772816"/>
            <a:ext cx="1167482" cy="2373456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IoTMS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054" y="1772816"/>
            <a:ext cx="1152128" cy="2376264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Node</a:t>
            </a:r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4653136"/>
            <a:ext cx="5760640" cy="122413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31840" y="4941168"/>
            <a:ext cx="504056" cy="2880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765828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65828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438236" y="2852936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438236" y="3068960"/>
            <a:ext cx="2376264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1182" y="3100898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Command  :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Door on/off, light on/off,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alarm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Register node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1182" y="2145050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 for registration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Sensing Data :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Temperature/Humidity/Door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/Presence(proximity)/Mail Box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1920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System Element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059832" y="5445224"/>
            <a:ext cx="792088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1920" y="527490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Data flow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346" y="3051537"/>
            <a:ext cx="2465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Log In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Register User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Add, Delete Node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Customize rule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Log information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Set Alarm mode (Secure / Unsecure)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Door on/off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Light on/off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0244" y="1844824"/>
            <a:ext cx="224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&lt;&lt; Display  information &gt;&gt;</a:t>
            </a:r>
          </a:p>
          <a:p>
            <a:pPr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</a:rPr>
              <a:t> User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Node Authorization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Set Rule Success / Fail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Display Log information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Node information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947992" y="2276872"/>
            <a:ext cx="584448" cy="1216177"/>
            <a:chOff x="7850106" y="2276872"/>
            <a:chExt cx="584448" cy="1216177"/>
          </a:xfrm>
        </p:grpSpPr>
        <p:sp>
          <p:nvSpPr>
            <p:cNvPr id="36" name="타원 35"/>
            <p:cNvSpPr/>
            <p:nvPr/>
          </p:nvSpPr>
          <p:spPr>
            <a:xfrm>
              <a:off x="7884368" y="2276872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100392" y="2780928"/>
              <a:ext cx="720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50106" y="2809806"/>
              <a:ext cx="584448" cy="80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1698687">
              <a:off x="7999534" y="3060880"/>
              <a:ext cx="74892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19364333">
              <a:off x="8225125" y="3061001"/>
              <a:ext cx="7555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68144" y="4941168"/>
            <a:ext cx="207122" cy="339739"/>
            <a:chOff x="2161474" y="4725144"/>
            <a:chExt cx="584448" cy="1216177"/>
          </a:xfrm>
          <a:solidFill>
            <a:schemeClr val="bg1"/>
          </a:solidFill>
        </p:grpSpPr>
        <p:sp>
          <p:nvSpPr>
            <p:cNvPr id="42" name="타원 41"/>
            <p:cNvSpPr/>
            <p:nvPr/>
          </p:nvSpPr>
          <p:spPr>
            <a:xfrm>
              <a:off x="2195736" y="4725144"/>
              <a:ext cx="504056" cy="50405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11760" y="5229200"/>
              <a:ext cx="72008" cy="36004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1474" y="5258078"/>
              <a:ext cx="584448" cy="8039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 rot="1698687">
              <a:off x="2310902" y="5509152"/>
              <a:ext cx="74892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 rot="19364333">
              <a:off x="2536493" y="5509273"/>
              <a:ext cx="75550" cy="43204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44208" y="491469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660746" y="5445224"/>
            <a:ext cx="783462" cy="0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44208" y="5294989"/>
            <a:ext cx="18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: User action(Event)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to IoTMS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46531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Legend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90535" y="88900"/>
            <a:ext cx="8962931" cy="431800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3.1 System Context View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20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1540" y="764704"/>
            <a:ext cx="8280920" cy="547260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454200" y="4597001"/>
            <a:ext cx="0" cy="29817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3.2 Allocation View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3976408" y="2429889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203848" y="1772816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1864445"/>
            <a:ext cx="1448820" cy="15348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819961" y="2168220"/>
            <a:ext cx="1313761" cy="387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Server</a:t>
            </a:r>
          </a:p>
          <a:p>
            <a:pPr algn="ctr"/>
            <a:r>
              <a:rPr lang="en-US" altLang="ko-KR" sz="800" b="0" dirty="0">
                <a:latin typeface="+mj-lt"/>
              </a:rPr>
              <a:t>(apache-tomcat-8.0.23)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88224" y="1556792"/>
            <a:ext cx="632753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875520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second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943911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8" name="원통 17"/>
          <p:cNvSpPr/>
          <p:nvPr/>
        </p:nvSpPr>
        <p:spPr bwMode="auto">
          <a:xfrm>
            <a:off x="864831" y="2592085"/>
            <a:ext cx="1234752" cy="486613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Database</a:t>
            </a:r>
          </a:p>
          <a:p>
            <a:pPr algn="ctr"/>
            <a:r>
              <a:rPr lang="en-US" altLang="ko-KR" sz="800" b="0" dirty="0"/>
              <a:t>(</a:t>
            </a:r>
            <a:r>
              <a:rPr lang="en-US" altLang="ko-KR" sz="800" b="0" dirty="0" err="1"/>
              <a:t>mariadb</a:t>
            </a:r>
            <a:r>
              <a:rPr lang="en-US" altLang="ko-KR" sz="800" b="0" dirty="0"/>
              <a:t>-10.0.19</a:t>
            </a:r>
            <a:r>
              <a:rPr lang="en-US" altLang="ko-KR" sz="800" b="0" dirty="0" smtClean="0"/>
              <a:t>)</a:t>
            </a:r>
            <a:endParaRPr lang="ko-KR" altLang="en-US" sz="800" b="0" dirty="0"/>
          </a:p>
        </p:txBody>
      </p:sp>
      <p:sp>
        <p:nvSpPr>
          <p:cNvPr id="3" name="직사각형 2"/>
          <p:cNvSpPr/>
          <p:nvPr/>
        </p:nvSpPr>
        <p:spPr>
          <a:xfrm>
            <a:off x="1247078" y="1899447"/>
            <a:ext cx="4876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1155100" y="3137223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800" b="0" dirty="0" smtClean="0">
                <a:solidFill>
                  <a:srgbClr val="000000"/>
                </a:solidFill>
                <a:latin typeface="Arial"/>
              </a:rPr>
              <a:t>Windows 7</a:t>
            </a:r>
            <a:endParaRPr lang="ko-KR" altLang="en-US" sz="800" dirty="0"/>
          </a:p>
        </p:txBody>
      </p:sp>
      <p:cxnSp>
        <p:nvCxnSpPr>
          <p:cNvPr id="2049" name="직선 연결선 2048"/>
          <p:cNvCxnSpPr>
            <a:stCxn id="6" idx="3"/>
            <a:endCxn id="24" idx="3"/>
          </p:cNvCxnSpPr>
          <p:nvPr/>
        </p:nvCxnSpPr>
        <p:spPr bwMode="auto">
          <a:xfrm>
            <a:off x="2204395" y="2631872"/>
            <a:ext cx="1804933" cy="236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3" name="직선 연결선 2052"/>
          <p:cNvCxnSpPr>
            <a:stCxn id="7" idx="0"/>
            <a:endCxn id="24" idx="4"/>
          </p:cNvCxnSpPr>
          <p:nvPr/>
        </p:nvCxnSpPr>
        <p:spPr bwMode="auto">
          <a:xfrm flipV="1">
            <a:off x="2162492" y="2669302"/>
            <a:ext cx="1926313" cy="122075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2082311" y="2317206"/>
            <a:ext cx="1545817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http 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#8080(User)</a:t>
            </a:r>
          </a:p>
        </p:txBody>
      </p:sp>
      <p:cxnSp>
        <p:nvCxnSpPr>
          <p:cNvPr id="46" name="직선 연결선 45"/>
          <p:cNvCxnSpPr>
            <a:stCxn id="24" idx="5"/>
            <a:endCxn id="16" idx="0"/>
          </p:cNvCxnSpPr>
          <p:nvPr/>
        </p:nvCxnSpPr>
        <p:spPr bwMode="auto">
          <a:xfrm flipH="1">
            <a:off x="3449427" y="2634241"/>
            <a:ext cx="718855" cy="125581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52" idx="5"/>
            <a:endCxn id="24" idx="1"/>
          </p:cNvCxnSpPr>
          <p:nvPr/>
        </p:nvCxnSpPr>
        <p:spPr bwMode="auto">
          <a:xfrm>
            <a:off x="3080914" y="1589299"/>
            <a:ext cx="928414" cy="87565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2889040" y="1384947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55" name="직선 연결선 54"/>
          <p:cNvCxnSpPr>
            <a:stCxn id="24" idx="6"/>
            <a:endCxn id="60" idx="2"/>
          </p:cNvCxnSpPr>
          <p:nvPr/>
        </p:nvCxnSpPr>
        <p:spPr bwMode="auto">
          <a:xfrm flipV="1">
            <a:off x="4201202" y="1714463"/>
            <a:ext cx="3013486" cy="83513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 bwMode="auto">
          <a:xfrm>
            <a:off x="7214688" y="1594756"/>
            <a:ext cx="224794" cy="23941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pic>
        <p:nvPicPr>
          <p:cNvPr id="62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0113" y="1230634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 bwMode="auto">
          <a:xfrm>
            <a:off x="7230312" y="1318532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8" name="양쪽 모서리가 잘린 사각형 37"/>
          <p:cNvSpPr/>
          <p:nvPr/>
        </p:nvSpPr>
        <p:spPr bwMode="auto">
          <a:xfrm>
            <a:off x="3199281" y="479225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Mail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box</a:t>
            </a:r>
            <a:endParaRPr lang="ko-KR" altLang="en-US" sz="800" b="0" dirty="0" smtClean="0">
              <a:latin typeface="+mj-lt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2162492" y="4566675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1977053" y="493772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2015416" y="5353366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028205" y="5810581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1588585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first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5697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arduino-1.0.6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39" name="육각형 38"/>
          <p:cNvSpPr/>
          <p:nvPr/>
        </p:nvSpPr>
        <p:spPr bwMode="auto">
          <a:xfrm>
            <a:off x="2228879" y="51801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Alarm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2" name="양쪽 모서리가 잘린 사각형 81"/>
          <p:cNvSpPr/>
          <p:nvPr/>
        </p:nvSpPr>
        <p:spPr bwMode="auto">
          <a:xfrm>
            <a:off x="1559087" y="51801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Temp.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&amp;</a:t>
            </a:r>
            <a:r>
              <a:rPr lang="en-US" altLang="ko-KR" sz="800" b="0" dirty="0" err="1" smtClean="0">
                <a:latin typeface="+mj-lt"/>
              </a:rPr>
              <a:t>Humi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3" name="양쪽 모서리가 잘린 사각형 82"/>
          <p:cNvSpPr/>
          <p:nvPr/>
        </p:nvSpPr>
        <p:spPr bwMode="auto">
          <a:xfrm>
            <a:off x="1559087" y="563737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err="1" smtClean="0">
                <a:latin typeface="+mj-lt"/>
              </a:rPr>
              <a:t>Proxi</a:t>
            </a:r>
            <a:r>
              <a:rPr lang="en-US" altLang="ko-KR" sz="800" b="0" dirty="0" smtClean="0">
                <a:latin typeface="+mj-lt"/>
              </a:rPr>
              <a:t>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4" name="양쪽 모서리가 잘린 사각형 83"/>
          <p:cNvSpPr/>
          <p:nvPr/>
        </p:nvSpPr>
        <p:spPr bwMode="auto">
          <a:xfrm>
            <a:off x="1559087" y="4736833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5" name="육각형 84"/>
          <p:cNvSpPr/>
          <p:nvPr/>
        </p:nvSpPr>
        <p:spPr bwMode="auto">
          <a:xfrm>
            <a:off x="2228879" y="5637379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Light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86" name="육각형 85"/>
          <p:cNvSpPr/>
          <p:nvPr/>
        </p:nvSpPr>
        <p:spPr bwMode="auto">
          <a:xfrm>
            <a:off x="2228879" y="4743758"/>
            <a:ext cx="573906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Door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8" name="구름 47"/>
          <p:cNvSpPr/>
          <p:nvPr/>
        </p:nvSpPr>
        <p:spPr bwMode="auto">
          <a:xfrm>
            <a:off x="5336015" y="1676336"/>
            <a:ext cx="1100426" cy="8504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/>
              <a:t>Internet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1251865" y="3606898"/>
            <a:ext cx="1619280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1837" y="2598786"/>
            <a:ext cx="1344284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#550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(</a:t>
            </a:r>
            <a:r>
              <a:rPr lang="en-US" altLang="ko-KR" sz="800" b="0" dirty="0">
                <a:latin typeface="+mj-lt"/>
              </a:rPr>
              <a:t>A</a:t>
            </a:r>
            <a:r>
              <a:rPr lang="en-US" altLang="ko-KR" sz="800" b="0" dirty="0" smtClean="0">
                <a:latin typeface="+mj-lt"/>
              </a:rPr>
              <a:t>rduino)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55121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sp>
        <p:nvSpPr>
          <p:cNvPr id="94" name="양쪽 모서리가 잘린 사각형 93"/>
          <p:cNvSpPr/>
          <p:nvPr/>
        </p:nvSpPr>
        <p:spPr bwMode="auto">
          <a:xfrm>
            <a:off x="7276838" y="3543935"/>
            <a:ext cx="442881" cy="252159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5" name="육각형 94"/>
          <p:cNvSpPr/>
          <p:nvPr/>
        </p:nvSpPr>
        <p:spPr bwMode="auto">
          <a:xfrm>
            <a:off x="7255857" y="5206969"/>
            <a:ext cx="491423" cy="252159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750212" y="3563916"/>
            <a:ext cx="691169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Sensor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710360" y="5226950"/>
            <a:ext cx="77087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Actuator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7232961" y="4248610"/>
            <a:ext cx="504356" cy="424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7269108" y="4455421"/>
            <a:ext cx="433714" cy="147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pic>
        <p:nvPicPr>
          <p:cNvPr id="101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135" y="3860122"/>
            <a:ext cx="508561" cy="363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직사각형 102"/>
          <p:cNvSpPr/>
          <p:nvPr/>
        </p:nvSpPr>
        <p:spPr bwMode="auto">
          <a:xfrm>
            <a:off x="7716298" y="4325412"/>
            <a:ext cx="758997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Arduino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698555" y="3910233"/>
            <a:ext cx="794483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User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156521" y="2526396"/>
            <a:ext cx="636620" cy="5425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err="1">
                <a:solidFill>
                  <a:srgbClr val="000000"/>
                </a:solidFill>
                <a:latin typeface="Arial"/>
              </a:rPr>
              <a:t>IoTMS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209174" y="2727531"/>
            <a:ext cx="524795" cy="121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 smtClean="0">
              <a:latin typeface="+mj-lt"/>
            </a:endParaRPr>
          </a:p>
        </p:txBody>
      </p:sp>
      <p:sp>
        <p:nvSpPr>
          <p:cNvPr id="107" name="원통 106"/>
          <p:cNvSpPr/>
          <p:nvPr/>
        </p:nvSpPr>
        <p:spPr bwMode="auto">
          <a:xfrm>
            <a:off x="7230516" y="2887967"/>
            <a:ext cx="493234" cy="153025"/>
          </a:xfrm>
          <a:prstGeom prst="can">
            <a:avLst>
              <a:gd name="adj" fmla="val 185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7660577" y="2526778"/>
            <a:ext cx="870438" cy="4604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Server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Machine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7084513" y="2238746"/>
            <a:ext cx="1440160" cy="37444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138912" y="2238746"/>
            <a:ext cx="794176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latin typeface="+mj-lt"/>
              </a:rPr>
              <a:t>Legend</a:t>
            </a:r>
            <a:endParaRPr lang="ko-KR" altLang="en-US" sz="800" dirty="0" smtClean="0">
              <a:latin typeface="+mj-lt"/>
            </a:endParaRPr>
          </a:p>
        </p:txBody>
      </p:sp>
      <p:sp>
        <p:nvSpPr>
          <p:cNvPr id="113" name="원통 112"/>
          <p:cNvSpPr/>
          <p:nvPr/>
        </p:nvSpPr>
        <p:spPr bwMode="auto">
          <a:xfrm>
            <a:off x="7276838" y="3158576"/>
            <a:ext cx="442881" cy="252159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7255857" y="4821610"/>
            <a:ext cx="491423" cy="25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b="0" dirty="0" smtClean="0">
              <a:latin typeface="+mj-lt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666006" y="3178557"/>
            <a:ext cx="85958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Data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repository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7752886" y="4841591"/>
            <a:ext cx="685820" cy="2334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SW on Machine</a:t>
            </a:r>
            <a:endParaRPr lang="ko-KR" altLang="en-US" sz="800" b="0" dirty="0" smtClean="0">
              <a:latin typeface="+mj-lt"/>
            </a:endParaRPr>
          </a:p>
        </p:txBody>
      </p:sp>
      <p:pic>
        <p:nvPicPr>
          <p:cNvPr id="66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7342192" y="5560508"/>
            <a:ext cx="336561" cy="278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 bwMode="auto">
          <a:xfrm>
            <a:off x="7752886" y="5585063"/>
            <a:ext cx="685820" cy="214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Router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0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11/32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908745" y="3606898"/>
            <a:ext cx="1599704" cy="2529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TCP</a:t>
            </a:r>
          </a:p>
          <a:p>
            <a:pPr algn="ctr"/>
            <a:r>
              <a:rPr lang="en-US" altLang="ko-KR" sz="800" b="0" dirty="0" smtClean="0">
                <a:latin typeface="+mj-lt"/>
              </a:rPr>
              <a:t>Port #3250(Discovery)</a:t>
            </a:r>
          </a:p>
        </p:txBody>
      </p:sp>
      <p:cxnSp>
        <p:nvCxnSpPr>
          <p:cNvPr id="78" name="직선 연결선 77"/>
          <p:cNvCxnSpPr>
            <a:endCxn id="74" idx="0"/>
          </p:cNvCxnSpPr>
          <p:nvPr/>
        </p:nvCxnSpPr>
        <p:spPr bwMode="auto">
          <a:xfrm>
            <a:off x="4276201" y="2670794"/>
            <a:ext cx="1426850" cy="121926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594779" y="1956591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060177" y="4038946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700137" y="4576511"/>
            <a:ext cx="0" cy="124555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/>
          <p:cNvCxnSpPr/>
          <p:nvPr/>
        </p:nvCxnSpPr>
        <p:spPr bwMode="auto">
          <a:xfrm>
            <a:off x="5514698" y="494755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5553061" y="5363202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/>
          <p:cNvCxnSpPr/>
          <p:nvPr/>
        </p:nvCxnSpPr>
        <p:spPr bwMode="auto">
          <a:xfrm>
            <a:off x="5565850" y="5820417"/>
            <a:ext cx="37087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육각형 133"/>
          <p:cNvSpPr/>
          <p:nvPr/>
        </p:nvSpPr>
        <p:spPr bwMode="auto">
          <a:xfrm>
            <a:off x="5766523" y="51900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dirty="0" smtClean="0"/>
          </a:p>
        </p:txBody>
      </p:sp>
      <p:sp>
        <p:nvSpPr>
          <p:cNvPr id="135" name="양쪽 모서리가 잘린 사각형 134"/>
          <p:cNvSpPr/>
          <p:nvPr/>
        </p:nvSpPr>
        <p:spPr bwMode="auto">
          <a:xfrm>
            <a:off x="5096732" y="51900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…..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6" name="양쪽 모서리가 잘린 사각형 135"/>
          <p:cNvSpPr/>
          <p:nvPr/>
        </p:nvSpPr>
        <p:spPr bwMode="auto">
          <a:xfrm>
            <a:off x="5096732" y="5647215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Senor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7" name="양쪽 모서리가 잘린 사각형 136"/>
          <p:cNvSpPr/>
          <p:nvPr/>
        </p:nvSpPr>
        <p:spPr bwMode="auto">
          <a:xfrm>
            <a:off x="5096732" y="4746669"/>
            <a:ext cx="517217" cy="374073"/>
          </a:xfrm>
          <a:prstGeom prst="snip2Same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latin typeface="+mj-lt"/>
              </a:rPr>
              <a:t>Senor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8" name="육각형 137"/>
          <p:cNvSpPr/>
          <p:nvPr/>
        </p:nvSpPr>
        <p:spPr bwMode="auto">
          <a:xfrm>
            <a:off x="5766523" y="5647215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/>
              <a:t>Actuator N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39" name="육각형 138"/>
          <p:cNvSpPr/>
          <p:nvPr/>
        </p:nvSpPr>
        <p:spPr bwMode="auto">
          <a:xfrm>
            <a:off x="5766523" y="4753594"/>
            <a:ext cx="813934" cy="3740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Actuator 1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129144" y="3890059"/>
            <a:ext cx="1147814" cy="7614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0" dirty="0" smtClean="0">
                <a:latin typeface="+mj-lt"/>
              </a:rPr>
              <a:t>50</a:t>
            </a:r>
            <a:r>
              <a:rPr lang="en-US" altLang="ko-KR" sz="800" b="0" baseline="30000" dirty="0" smtClean="0">
                <a:latin typeface="+mj-lt"/>
              </a:rPr>
              <a:t>th</a:t>
            </a:r>
            <a:r>
              <a:rPr lang="en-US" altLang="ko-KR" sz="800" b="0" dirty="0" smtClean="0">
                <a:latin typeface="+mj-lt"/>
              </a:rPr>
              <a:t> node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197535" y="4159130"/>
            <a:ext cx="987048" cy="3206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smtClean="0">
                <a:latin typeface="+mj-lt"/>
              </a:rPr>
              <a:t>arduino-1.0.6</a:t>
            </a:r>
            <a:endParaRPr lang="ko-KR" altLang="en-US" sz="800" b="0" smtClean="0">
              <a:latin typeface="+mj-lt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067944" y="5301208"/>
            <a:ext cx="1008112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0" dirty="0" smtClean="0">
                <a:latin typeface="+mj-lt"/>
              </a:rPr>
              <a:t>……..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2392565" y="813323"/>
            <a:ext cx="739275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Home PC</a:t>
            </a:r>
          </a:p>
        </p:txBody>
      </p:sp>
      <p:pic>
        <p:nvPicPr>
          <p:cNvPr id="2050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7515" y="1016645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2397715" y="1092103"/>
            <a:ext cx="716119" cy="4788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Web Browser</a:t>
            </a:r>
            <a:endParaRPr lang="ko-KR" altLang="en-US" sz="800" b="0" dirty="0" smtClean="0">
              <a:latin typeface="+mj-lt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76256" y="980728"/>
            <a:ext cx="1440160" cy="2394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0" dirty="0" smtClean="0">
                <a:latin typeface="+mj-lt"/>
              </a:rPr>
              <a:t>Mobile device , office PC</a:t>
            </a:r>
          </a:p>
        </p:txBody>
      </p:sp>
    </p:spTree>
    <p:extLst>
      <p:ext uri="{BB962C8B-B14F-4D97-AF65-F5344CB8AC3E}">
        <p14:creationId xmlns="" xmlns:p14="http://schemas.microsoft.com/office/powerpoint/2010/main" val="1969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20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725" y="908720"/>
            <a:ext cx="8208964" cy="50405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3.3 Dynamic </a:t>
            </a:r>
            <a:r>
              <a:rPr lang="en-US" altLang="ko-KR" sz="27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P</a:t>
            </a:r>
            <a:r>
              <a:rPr lang="en-US" altLang="ko-KR" sz="270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</a:rPr>
              <a:t>erspective View</a:t>
            </a:r>
            <a:endParaRPr lang="ko-KR" altLang="en-US" dirty="0"/>
          </a:p>
        </p:txBody>
      </p:sp>
      <p:sp>
        <p:nvSpPr>
          <p:cNvPr id="292" name="슬라이드 번호 개체 틀 3"/>
          <p:cNvSpPr txBox="1">
            <a:spLocks/>
          </p:cNvSpPr>
          <p:nvPr/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1200" kern="1200" baseline="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solidFill>
                  <a:prstClr val="white"/>
                </a:solidFill>
              </a:rPr>
              <a:t>12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/32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093095" y="3971255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4140720" y="3357091"/>
            <a:ext cx="1584176" cy="36004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972368" y="2780928"/>
            <a:ext cx="5544616" cy="288032"/>
          </a:xfrm>
          <a:prstGeom prst="rect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rPr>
              <a:t>E v e n t   B u s  +  J S O N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1044376" y="2204963"/>
            <a:ext cx="172819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Interface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924848" y="2204963"/>
            <a:ext cx="1079968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Message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844576" y="2204963"/>
            <a:ext cx="1008112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332408" y="3357091"/>
            <a:ext cx="1548172" cy="4320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Communication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원통 214"/>
          <p:cNvSpPr/>
          <p:nvPr/>
        </p:nvSpPr>
        <p:spPr>
          <a:xfrm>
            <a:off x="1764456" y="1448939"/>
            <a:ext cx="647880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User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6" name="원통 215"/>
          <p:cNvSpPr/>
          <p:nvPr/>
        </p:nvSpPr>
        <p:spPr>
          <a:xfrm>
            <a:off x="2484536" y="1448939"/>
            <a:ext cx="648072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Log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3522302" y="4725243"/>
            <a:ext cx="2850666" cy="7920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Things object List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805016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453088" y="177281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6805016" y="1484784"/>
            <a:ext cx="1728192" cy="38164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949032" y="2276293"/>
            <a:ext cx="1512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information,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980480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80480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334863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334863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12449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12449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204616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3204616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421272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414072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88234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42875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435674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8103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453041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464477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57276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45840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034470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86080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78879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962462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5610534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07682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5004816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5538526" y="508528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5292848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5220840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508872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5436864" y="436520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877024" y="436510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6" name="원통 255"/>
          <p:cNvSpPr/>
          <p:nvPr/>
        </p:nvSpPr>
        <p:spPr>
          <a:xfrm>
            <a:off x="6877024" y="2924945"/>
            <a:ext cx="360040" cy="216024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165056" y="2924945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6877024" y="3212977"/>
            <a:ext cx="360040" cy="216024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7237064" y="3213557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Manager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6877024" y="3501009"/>
            <a:ext cx="360040" cy="216024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237064" y="34290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Thing object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(Sensor, actuator...)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6877024" y="3789041"/>
            <a:ext cx="360040" cy="216024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37064" y="3789041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Node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6877024" y="4077073"/>
            <a:ext cx="360040" cy="216024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237064" y="407765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Link object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66" name="꺾인 연결선 425"/>
          <p:cNvCxnSpPr>
            <a:endCxn id="268" idx="1"/>
          </p:cNvCxnSpPr>
          <p:nvPr/>
        </p:nvCxnSpPr>
        <p:spPr>
          <a:xfrm>
            <a:off x="7021040" y="223999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6805016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453088" y="213285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877024" y="1916833"/>
            <a:ext cx="1511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JSON event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70" name="꺾인 연결선 425"/>
          <p:cNvCxnSpPr/>
          <p:nvPr/>
        </p:nvCxnSpPr>
        <p:spPr>
          <a:xfrm flipV="1">
            <a:off x="4860032" y="3717033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1" name="꺾인 연결선 425"/>
          <p:cNvCxnSpPr/>
          <p:nvPr/>
        </p:nvCxnSpPr>
        <p:spPr>
          <a:xfrm rot="16200000" flipH="1">
            <a:off x="1980436" y="2024899"/>
            <a:ext cx="360040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2" name="꺾인 연결선 425"/>
          <p:cNvCxnSpPr/>
          <p:nvPr/>
        </p:nvCxnSpPr>
        <p:spPr>
          <a:xfrm rot="16200000" flipV="1">
            <a:off x="1834027" y="2027293"/>
            <a:ext cx="364827" cy="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3" name="꺾인 연결선 425"/>
          <p:cNvCxnSpPr/>
          <p:nvPr/>
        </p:nvCxnSpPr>
        <p:spPr>
          <a:xfrm rot="5400000">
            <a:off x="244853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74" name="꺾인 연결선 425"/>
          <p:cNvCxnSpPr/>
          <p:nvPr/>
        </p:nvCxnSpPr>
        <p:spPr>
          <a:xfrm rot="16200000" flipV="1">
            <a:off x="2808572" y="1916931"/>
            <a:ext cx="360040" cy="216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5" name="직사각형 274"/>
          <p:cNvSpPr/>
          <p:nvPr/>
        </p:nvSpPr>
        <p:spPr>
          <a:xfrm>
            <a:off x="4068712" y="4005163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276" name="직사각형 275"/>
          <p:cNvSpPr/>
          <p:nvPr/>
        </p:nvSpPr>
        <p:spPr>
          <a:xfrm>
            <a:off x="3959186" y="505881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3930572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actuators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78" name="꺾인 연결선 425"/>
          <p:cNvCxnSpPr>
            <a:endCxn id="277" idx="0"/>
          </p:cNvCxnSpPr>
          <p:nvPr/>
        </p:nvCxnSpPr>
        <p:spPr>
          <a:xfrm rot="5400000">
            <a:off x="4180439" y="4511345"/>
            <a:ext cx="648071" cy="49980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79" name="직사각형 278"/>
          <p:cNvSpPr/>
          <p:nvPr/>
        </p:nvSpPr>
        <p:spPr>
          <a:xfrm>
            <a:off x="4707259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4674430" y="5085283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1" name="꺾인 연결선 425"/>
          <p:cNvCxnSpPr>
            <a:stCxn id="280" idx="0"/>
          </p:cNvCxnSpPr>
          <p:nvPr/>
        </p:nvCxnSpPr>
        <p:spPr>
          <a:xfrm flipH="1" flipV="1">
            <a:off x="4994062" y="4447527"/>
            <a:ext cx="4368" cy="63775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282" name="직사각형 281"/>
          <p:cNvSpPr/>
          <p:nvPr/>
        </p:nvSpPr>
        <p:spPr>
          <a:xfrm>
            <a:off x="5423085" y="5060900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5394510" y="5086362"/>
            <a:ext cx="648000" cy="360040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Default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sensors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84" name="꺾인 연결선 425"/>
          <p:cNvCxnSpPr/>
          <p:nvPr/>
        </p:nvCxnSpPr>
        <p:spPr>
          <a:xfrm rot="16200000" flipV="1">
            <a:off x="5184836" y="4536891"/>
            <a:ext cx="648072" cy="432048"/>
          </a:xfrm>
          <a:prstGeom prst="bentConnector3">
            <a:avLst>
              <a:gd name="adj1" fmla="val 36804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5" name="꺾인 연결선 425"/>
          <p:cNvCxnSpPr/>
          <p:nvPr/>
        </p:nvCxnSpPr>
        <p:spPr>
          <a:xfrm rot="16200000" flipH="1">
            <a:off x="5256844" y="4544005"/>
            <a:ext cx="648072" cy="432048"/>
          </a:xfrm>
          <a:prstGeom prst="bentConnector3">
            <a:avLst>
              <a:gd name="adj1" fmla="val 5197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6" name="꺾인 연결선 425"/>
          <p:cNvCxnSpPr>
            <a:stCxn id="511" idx="3"/>
            <a:endCxn id="513" idx="1"/>
          </p:cNvCxnSpPr>
          <p:nvPr/>
        </p:nvCxnSpPr>
        <p:spPr>
          <a:xfrm>
            <a:off x="2844576" y="3537111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7" name="꺾인 연결선 425"/>
          <p:cNvCxnSpPr>
            <a:stCxn id="512" idx="1"/>
            <a:endCxn id="510" idx="3"/>
          </p:cNvCxnSpPr>
          <p:nvPr/>
        </p:nvCxnSpPr>
        <p:spPr>
          <a:xfrm flipH="1">
            <a:off x="2844576" y="3609119"/>
            <a:ext cx="1296144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288" name="꺾인 연결선 569"/>
          <p:cNvCxnSpPr>
            <a:stCxn id="223" idx="2"/>
            <a:endCxn id="222" idx="0"/>
          </p:cNvCxnSpPr>
          <p:nvPr/>
        </p:nvCxnSpPr>
        <p:spPr>
          <a:xfrm>
            <a:off x="2016484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289" name="꺾인 연결선 570"/>
          <p:cNvCxnSpPr>
            <a:stCxn id="231" idx="2"/>
            <a:endCxn id="230" idx="0"/>
          </p:cNvCxnSpPr>
          <p:nvPr/>
        </p:nvCxnSpPr>
        <p:spPr>
          <a:xfrm>
            <a:off x="324062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60" name="꺾인 연결선 571"/>
          <p:cNvCxnSpPr/>
          <p:nvPr/>
        </p:nvCxnSpPr>
        <p:spPr>
          <a:xfrm>
            <a:off x="5004048" y="306896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1" name="꺾인 연결선 572"/>
          <p:cNvCxnSpPr>
            <a:stCxn id="227" idx="0"/>
            <a:endCxn id="226" idx="2"/>
          </p:cNvCxnSpPr>
          <p:nvPr/>
        </p:nvCxnSpPr>
        <p:spPr>
          <a:xfrm flipV="1">
            <a:off x="2160500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72" name="꺾인 연결선 573"/>
          <p:cNvCxnSpPr>
            <a:stCxn id="225" idx="0"/>
            <a:endCxn id="224" idx="2"/>
          </p:cNvCxnSpPr>
          <p:nvPr/>
        </p:nvCxnSpPr>
        <p:spPr>
          <a:xfrm flipV="1">
            <a:off x="338463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80" name="꺾인 연결선 574"/>
          <p:cNvCxnSpPr>
            <a:stCxn id="229" idx="0"/>
            <a:endCxn id="228" idx="2"/>
          </p:cNvCxnSpPr>
          <p:nvPr/>
        </p:nvCxnSpPr>
        <p:spPr>
          <a:xfrm flipV="1">
            <a:off x="4464756" y="249299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6" name="꺾인 연결선 575"/>
          <p:cNvCxnSpPr/>
          <p:nvPr/>
        </p:nvCxnSpPr>
        <p:spPr>
          <a:xfrm flipV="1">
            <a:off x="4860032" y="3068961"/>
            <a:ext cx="0" cy="2880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497" name="꺾인 연결선 496"/>
          <p:cNvCxnSpPr>
            <a:endCxn id="219" idx="1"/>
          </p:cNvCxnSpPr>
          <p:nvPr/>
        </p:nvCxnSpPr>
        <p:spPr>
          <a:xfrm flipV="1">
            <a:off x="7093048" y="1880539"/>
            <a:ext cx="360040" cy="2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498" name="직사각형 497"/>
          <p:cNvSpPr/>
          <p:nvPr/>
        </p:nvSpPr>
        <p:spPr>
          <a:xfrm>
            <a:off x="4428752" y="242098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99" name="직사각형 498"/>
          <p:cNvSpPr/>
          <p:nvPr/>
        </p:nvSpPr>
        <p:spPr>
          <a:xfrm>
            <a:off x="4428752" y="278102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0" name="직사각형 499"/>
          <p:cNvSpPr/>
          <p:nvPr/>
        </p:nvSpPr>
        <p:spPr>
          <a:xfrm>
            <a:off x="5076825" y="2204963"/>
            <a:ext cx="1368000" cy="288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Manager</a:t>
            </a:r>
          </a:p>
        </p:txBody>
      </p:sp>
      <p:sp>
        <p:nvSpPr>
          <p:cNvPr id="501" name="원통 500"/>
          <p:cNvSpPr/>
          <p:nvPr/>
        </p:nvSpPr>
        <p:spPr>
          <a:xfrm>
            <a:off x="5436864" y="1448939"/>
            <a:ext cx="647984" cy="396000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Rule DB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2" name="직사각형 501"/>
          <p:cNvSpPr/>
          <p:nvPr/>
        </p:nvSpPr>
        <p:spPr>
          <a:xfrm>
            <a:off x="5796904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3" name="직사각형 502"/>
          <p:cNvSpPr/>
          <p:nvPr/>
        </p:nvSpPr>
        <p:spPr>
          <a:xfrm>
            <a:off x="5796904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4" name="직사각형 503"/>
          <p:cNvSpPr/>
          <p:nvPr/>
        </p:nvSpPr>
        <p:spPr>
          <a:xfrm>
            <a:off x="5652888" y="277467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05" name="직사각형 504"/>
          <p:cNvSpPr/>
          <p:nvPr/>
        </p:nvSpPr>
        <p:spPr>
          <a:xfrm>
            <a:off x="5652888" y="241463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06" name="꺾인 연결선 585"/>
          <p:cNvCxnSpPr>
            <a:stCxn id="505" idx="2"/>
            <a:endCxn id="504" idx="0"/>
          </p:cNvCxnSpPr>
          <p:nvPr/>
        </p:nvCxnSpPr>
        <p:spPr>
          <a:xfrm>
            <a:off x="5688892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7" name="꺾인 연결선 586"/>
          <p:cNvCxnSpPr>
            <a:stCxn id="503" idx="0"/>
            <a:endCxn id="502" idx="2"/>
          </p:cNvCxnSpPr>
          <p:nvPr/>
        </p:nvCxnSpPr>
        <p:spPr>
          <a:xfrm flipV="1">
            <a:off x="5832908" y="2486645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cxnSp>
        <p:nvCxnSpPr>
          <p:cNvPr id="508" name="꺾인 연결선 425"/>
          <p:cNvCxnSpPr/>
          <p:nvPr/>
        </p:nvCxnSpPr>
        <p:spPr>
          <a:xfrm flipH="1">
            <a:off x="5726339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09" name="꺾인 연결선 425"/>
          <p:cNvCxnSpPr/>
          <p:nvPr/>
        </p:nvCxnSpPr>
        <p:spPr>
          <a:xfrm flipV="1">
            <a:off x="5870353" y="1844924"/>
            <a:ext cx="2495" cy="36004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0" name="직사각형 509"/>
          <p:cNvSpPr/>
          <p:nvPr/>
        </p:nvSpPr>
        <p:spPr>
          <a:xfrm>
            <a:off x="2772568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1" name="직사각형 510"/>
          <p:cNvSpPr/>
          <p:nvPr/>
        </p:nvSpPr>
        <p:spPr>
          <a:xfrm>
            <a:off x="2772568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2" name="직사각형 511"/>
          <p:cNvSpPr/>
          <p:nvPr/>
        </p:nvSpPr>
        <p:spPr>
          <a:xfrm>
            <a:off x="4140720" y="3573115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13" name="직사각형 512"/>
          <p:cNvSpPr/>
          <p:nvPr/>
        </p:nvSpPr>
        <p:spPr>
          <a:xfrm>
            <a:off x="4140720" y="3501107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14" name="꺾인 연결선 425"/>
          <p:cNvCxnSpPr/>
          <p:nvPr/>
        </p:nvCxnSpPr>
        <p:spPr>
          <a:xfrm flipH="1">
            <a:off x="4979701" y="3717129"/>
            <a:ext cx="3474" cy="27559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15" name="TextBox 514"/>
          <p:cNvSpPr txBox="1"/>
          <p:nvPr/>
        </p:nvSpPr>
        <p:spPr>
          <a:xfrm>
            <a:off x="4428752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confirm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6949032" y="2636333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: 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TCP/IP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 , from A to B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17" name="꺾인 연결선 425"/>
          <p:cNvCxnSpPr>
            <a:endCxn id="519" idx="1"/>
          </p:cNvCxnSpPr>
          <p:nvPr/>
        </p:nvCxnSpPr>
        <p:spPr>
          <a:xfrm>
            <a:off x="7021040" y="2600039"/>
            <a:ext cx="432048" cy="5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18" name="TextBox 517"/>
          <p:cNvSpPr txBox="1"/>
          <p:nvPr/>
        </p:nvSpPr>
        <p:spPr>
          <a:xfrm>
            <a:off x="6805016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453088" y="2492897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B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0" name="직사각형 519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1" name="직사각형 520"/>
          <p:cNvSpPr/>
          <p:nvPr/>
        </p:nvSpPr>
        <p:spPr>
          <a:xfrm>
            <a:off x="6877024" y="4365104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2" name="직사각형 521"/>
          <p:cNvSpPr/>
          <p:nvPr/>
        </p:nvSpPr>
        <p:spPr>
          <a:xfrm>
            <a:off x="6877024" y="4365104"/>
            <a:ext cx="360040" cy="216024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7237064" y="436510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SA node (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Arduino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)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24" name="꺾인 연결선 425"/>
          <p:cNvCxnSpPr/>
          <p:nvPr/>
        </p:nvCxnSpPr>
        <p:spPr>
          <a:xfrm flipH="1">
            <a:off x="2155911" y="4659585"/>
            <a:ext cx="12700" cy="5040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5" name="꺾인 연결선 425"/>
          <p:cNvCxnSpPr/>
          <p:nvPr/>
        </p:nvCxnSpPr>
        <p:spPr>
          <a:xfrm flipV="1">
            <a:off x="2051720" y="4653136"/>
            <a:ext cx="0" cy="50405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6" name="직사각형 525"/>
          <p:cNvSpPr/>
          <p:nvPr/>
        </p:nvSpPr>
        <p:spPr>
          <a:xfrm>
            <a:off x="4068712" y="1483742"/>
            <a:ext cx="864096" cy="323976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e-mail </a:t>
            </a:r>
          </a:p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twitter</a:t>
            </a:r>
          </a:p>
        </p:txBody>
      </p:sp>
      <p:cxnSp>
        <p:nvCxnSpPr>
          <p:cNvPr id="527" name="꺾인 연결선 425"/>
          <p:cNvCxnSpPr/>
          <p:nvPr/>
        </p:nvCxnSpPr>
        <p:spPr>
          <a:xfrm flipH="1">
            <a:off x="4566421" y="1844825"/>
            <a:ext cx="6348" cy="36648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28" name="꺾인 연결선 425"/>
          <p:cNvCxnSpPr/>
          <p:nvPr/>
        </p:nvCxnSpPr>
        <p:spPr>
          <a:xfrm flipV="1">
            <a:off x="4387555" y="1807720"/>
            <a:ext cx="5193" cy="39724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sp>
        <p:nvSpPr>
          <p:cNvPr id="529" name="직사각형 528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0" name="직사각형 529"/>
          <p:cNvSpPr/>
          <p:nvPr/>
        </p:nvSpPr>
        <p:spPr>
          <a:xfrm>
            <a:off x="6877024" y="4653136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1" name="직사각형 530"/>
          <p:cNvSpPr/>
          <p:nvPr/>
        </p:nvSpPr>
        <p:spPr>
          <a:xfrm>
            <a:off x="6877024" y="4653136"/>
            <a:ext cx="360040" cy="216024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237064" y="465313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user access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3" name="직사각형 532"/>
          <p:cNvSpPr/>
          <p:nvPr/>
        </p:nvSpPr>
        <p:spPr>
          <a:xfrm>
            <a:off x="1044376" y="1484784"/>
            <a:ext cx="576064" cy="31784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Web UI</a:t>
            </a:r>
          </a:p>
        </p:txBody>
      </p:sp>
      <p:sp>
        <p:nvSpPr>
          <p:cNvPr id="534" name="직사각형 533"/>
          <p:cNvSpPr/>
          <p:nvPr/>
        </p:nvSpPr>
        <p:spPr>
          <a:xfrm>
            <a:off x="4365128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5" name="직사각형 534"/>
          <p:cNvSpPr/>
          <p:nvPr/>
        </p:nvSpPr>
        <p:spPr>
          <a:xfrm>
            <a:off x="4365128" y="1888110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36" name="직사각형 535"/>
          <p:cNvSpPr/>
          <p:nvPr/>
        </p:nvSpPr>
        <p:spPr>
          <a:xfrm>
            <a:off x="4221112" y="2357363"/>
            <a:ext cx="72008" cy="720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37" name="꺾인 연결선 425"/>
          <p:cNvCxnSpPr/>
          <p:nvPr/>
        </p:nvCxnSpPr>
        <p:spPr>
          <a:xfrm flipH="1">
            <a:off x="1404416" y="1800075"/>
            <a:ext cx="3858" cy="44095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8" name="꺾인 연결선 425"/>
          <p:cNvCxnSpPr/>
          <p:nvPr/>
        </p:nvCxnSpPr>
        <p:spPr>
          <a:xfrm flipH="1" flipV="1">
            <a:off x="1259864" y="1819225"/>
            <a:ext cx="537" cy="4218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dash"/>
            <a:headEnd type="oval" w="sm" len="sm"/>
            <a:tailEnd type="triangle" w="sm" len="sm"/>
          </a:ln>
          <a:effectLst/>
        </p:spPr>
      </p:cxnSp>
      <p:cxnSp>
        <p:nvCxnSpPr>
          <p:cNvPr id="539" name="꺾인 연결선 198"/>
          <p:cNvCxnSpPr>
            <a:stCxn id="275" idx="3"/>
          </p:cNvCxnSpPr>
          <p:nvPr/>
        </p:nvCxnSpPr>
        <p:spPr>
          <a:xfrm flipV="1">
            <a:off x="5796904" y="3075409"/>
            <a:ext cx="332420" cy="114577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 w="sm" len="sm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3924696" y="184492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message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1694209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42" name="꺾인 연결선 425"/>
          <p:cNvCxnSpPr/>
          <p:nvPr/>
        </p:nvCxnSpPr>
        <p:spPr>
          <a:xfrm rot="16200000" flipV="1">
            <a:off x="3334272" y="2010483"/>
            <a:ext cx="383975" cy="47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43" name="꺾인 연결선 425"/>
          <p:cNvCxnSpPr/>
          <p:nvPr/>
        </p:nvCxnSpPr>
        <p:spPr>
          <a:xfrm rot="16200000" flipH="1">
            <a:off x="3457790" y="2023698"/>
            <a:ext cx="360040" cy="2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44" name="TextBox 543"/>
          <p:cNvSpPr txBox="1"/>
          <p:nvPr/>
        </p:nvSpPr>
        <p:spPr>
          <a:xfrm>
            <a:off x="7237064" y="494106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thread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3564656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reset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3276624" y="1916832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kick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7" name="직사각형 546"/>
          <p:cNvSpPr/>
          <p:nvPr/>
        </p:nvSpPr>
        <p:spPr>
          <a:xfrm>
            <a:off x="4068712" y="4005064"/>
            <a:ext cx="1728192" cy="432048"/>
          </a:xfrm>
          <a:prstGeom prst="rect">
            <a:avLst/>
          </a:prstGeom>
          <a:solidFill>
            <a:srgbClr val="92D05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Node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6805784" y="14847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Legend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9" name="타원 548"/>
          <p:cNvSpPr/>
          <p:nvPr/>
        </p:nvSpPr>
        <p:spPr>
          <a:xfrm>
            <a:off x="3204616" y="1523080"/>
            <a:ext cx="792088" cy="2880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event bus</a:t>
            </a:r>
          </a:p>
          <a:p>
            <a:pPr lvl="0" algn="ctr"/>
            <a:r>
              <a:rPr lang="en-US" altLang="ko-KR" sz="800" kern="0" dirty="0" smtClean="0">
                <a:solidFill>
                  <a:sysClr val="windowText" lastClr="000000"/>
                </a:solidFill>
              </a:rPr>
              <a:t>watchdog</a:t>
            </a:r>
            <a:endParaRPr lang="ko-KR" altLang="en-US" dirty="0"/>
          </a:p>
        </p:txBody>
      </p:sp>
      <p:sp>
        <p:nvSpPr>
          <p:cNvPr id="550" name="타원 549"/>
          <p:cNvSpPr/>
          <p:nvPr/>
        </p:nvSpPr>
        <p:spPr>
          <a:xfrm>
            <a:off x="6877024" y="4941167"/>
            <a:ext cx="360040" cy="21602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551" name="직사각형 550"/>
          <p:cNvSpPr/>
          <p:nvPr/>
        </p:nvSpPr>
        <p:spPr>
          <a:xfrm>
            <a:off x="1293375" y="4336179"/>
            <a:ext cx="1651665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2" name="직사각형 551"/>
          <p:cNvSpPr/>
          <p:nvPr/>
        </p:nvSpPr>
        <p:spPr>
          <a:xfrm>
            <a:off x="1260400" y="4365104"/>
            <a:ext cx="1651128" cy="288032"/>
          </a:xfrm>
          <a:prstGeom prst="rect">
            <a:avLst/>
          </a:prstGeom>
          <a:solidFill>
            <a:srgbClr val="FFFF00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rPr>
              <a:t>Link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553" name="꺾인 연결선 425"/>
          <p:cNvCxnSpPr>
            <a:stCxn id="552" idx="3"/>
            <a:endCxn id="275" idx="1"/>
          </p:cNvCxnSpPr>
          <p:nvPr/>
        </p:nvCxnSpPr>
        <p:spPr>
          <a:xfrm flipV="1">
            <a:off x="2911528" y="4221187"/>
            <a:ext cx="1157184" cy="2879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54" name="꺾인 연결선 425"/>
          <p:cNvCxnSpPr/>
          <p:nvPr/>
        </p:nvCxnSpPr>
        <p:spPr>
          <a:xfrm rot="10800000" flipV="1">
            <a:off x="2921104" y="4291158"/>
            <a:ext cx="1147609" cy="280842"/>
          </a:xfrm>
          <a:prstGeom prst="bentConnector3">
            <a:avLst>
              <a:gd name="adj1" fmla="val 4582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headEnd type="oval" w="sm" len="sm"/>
            <a:tailEnd type="triangle" w="sm" len="sm"/>
          </a:ln>
          <a:effectLst/>
        </p:spPr>
      </p:cxnSp>
      <p:sp>
        <p:nvSpPr>
          <p:cNvPr id="555" name="TextBox 554"/>
          <p:cNvSpPr txBox="1"/>
          <p:nvPr/>
        </p:nvSpPr>
        <p:spPr>
          <a:xfrm>
            <a:off x="2126257" y="4797152"/>
            <a:ext cx="502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JSON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56" name="직사각형 555"/>
          <p:cNvSpPr/>
          <p:nvPr/>
        </p:nvSpPr>
        <p:spPr>
          <a:xfrm>
            <a:off x="1294112" y="5118896"/>
            <a:ext cx="1655716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SA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7" name="직사각형 556"/>
          <p:cNvSpPr/>
          <p:nvPr/>
        </p:nvSpPr>
        <p:spPr>
          <a:xfrm>
            <a:off x="1260400" y="5157291"/>
            <a:ext cx="1656184" cy="3600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lvl="0" algn="ctr" latinLnBrk="0"/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Home , mail box , …. , 50</a:t>
            </a:r>
            <a:r>
              <a:rPr lang="en-US" altLang="ko-KR" sz="800" kern="0" baseline="30000" dirty="0" smtClean="0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+mn-ea"/>
              </a:rPr>
              <a:t> node 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58" name="직사각형 557"/>
          <p:cNvSpPr/>
          <p:nvPr/>
        </p:nvSpPr>
        <p:spPr>
          <a:xfrm>
            <a:off x="467493" y="908720"/>
            <a:ext cx="8208963" cy="52565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9" name="꺾인 연결선 425"/>
          <p:cNvCxnSpPr/>
          <p:nvPr/>
        </p:nvCxnSpPr>
        <p:spPr>
          <a:xfrm>
            <a:off x="2195736" y="3789040"/>
            <a:ext cx="0" cy="57606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  <p:cxnSp>
        <p:nvCxnSpPr>
          <p:cNvPr id="560" name="꺾인 연결선 425"/>
          <p:cNvCxnSpPr/>
          <p:nvPr/>
        </p:nvCxnSpPr>
        <p:spPr>
          <a:xfrm flipV="1">
            <a:off x="2051720" y="3789041"/>
            <a:ext cx="0" cy="5760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headEnd type="oval" w="sm" len="sm"/>
            <a:tailEnd type="triangle" w="sm" len="sm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840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3.3.1 Design Decision – Event Bus w/ JSON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1432811"/>
              </p:ext>
            </p:extLst>
          </p:nvPr>
        </p:nvGraphicFramePr>
        <p:xfrm>
          <a:off x="611560" y="3710950"/>
          <a:ext cx="5112568" cy="24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39176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Event Bus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39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Advantage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Disadvantage</a:t>
                      </a:r>
                      <a:endParaRPr lang="ko-KR" altLang="en-US" sz="1600"/>
                    </a:p>
                  </a:txBody>
                  <a:tcPr/>
                </a:tc>
              </a:tr>
              <a:tr h="1670818"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</a:t>
                      </a: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Provides extensibility</a:t>
                      </a:r>
                    </a:p>
                    <a:p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Easy to track the interaction between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Single point of failure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Recovery Mechanism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>
                        <a:buAutoNum type="arabicParenR"/>
                      </a:pP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2) Performance on heavy duty 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Reduce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System Load</a:t>
                      </a:r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3) Concurrency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Solution: Queuing</a:t>
                      </a:r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8" name="Picture 2" descr="https://lh4.googleusercontent.com/UHGB5u96FCmmsCKhWxAcSo-b7wpJQRFfH2Vomy1ui8xEiiLpXaUy5B4sKALODRBGyZQQdYKGBu6SoYXjqiN9Cm5P6oUPl2LND4q6DZ5z-sOiZYeC1QWz2SI6k-4w-_EBl-A1Um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834144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" name="표 10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2796886"/>
              </p:ext>
            </p:extLst>
          </p:nvPr>
        </p:nvGraphicFramePr>
        <p:xfrm>
          <a:off x="6156176" y="3717032"/>
          <a:ext cx="2556284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284"/>
              </a:tblGrid>
              <a:tr h="3534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Why JSON?</a:t>
                      </a:r>
                      <a:endParaRPr lang="ko-KR" altLang="en-US" sz="1600" dirty="0"/>
                    </a:p>
                  </a:txBody>
                  <a:tcPr/>
                </a:tc>
              </a:tr>
              <a:tr h="2094866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Less coupling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Cross platform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Human readable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and SA Node speak the same language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arenR"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UI (Java Script) and database friendly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Design &amp;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Availability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4.3. Modifiability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4.4. Scalability &amp; Performance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8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7544" y="836712"/>
            <a:ext cx="4124476" cy="539830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4.1.1 Security </a:t>
            </a:r>
            <a:r>
              <a:rPr lang="en-US" altLang="ko-KR" dirty="0"/>
              <a:t>– </a:t>
            </a:r>
            <a:r>
              <a:rPr lang="en-US" altLang="ko-KR" dirty="0" smtClean="0"/>
              <a:t>User Management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9520" y="1685829"/>
            <a:ext cx="395095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Framework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Spring framework can filter user access with URL Pattern.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It uses access filter xml, so it applies user access control easily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should be necessary to study framework.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6016" y="1206975"/>
            <a:ext cx="19784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[Design decision]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9520" y="3701350"/>
            <a:ext cx="3662920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In-House</a:t>
            </a:r>
            <a:r>
              <a:rPr lang="en-US" altLang="ko-KR" sz="1600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If using cookie, </a:t>
            </a:r>
            <a:r>
              <a:rPr lang="en-US" altLang="ko-KR" sz="1600" dirty="0">
                <a:solidFill>
                  <a:schemeClr val="bg1"/>
                </a:solidFill>
              </a:rPr>
              <a:t>It can develop simply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But we can apply just web page. According to implementation, it cannot apply at Web API.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And it is more chance to mistake.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2739" y="1127036"/>
            <a:ext cx="216403" cy="216403"/>
          </a:xfrm>
          <a:prstGeom prst="ellipse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86924" y="4799444"/>
            <a:ext cx="288032" cy="288032"/>
            <a:chOff x="6979722" y="1284961"/>
            <a:chExt cx="288032" cy="288032"/>
          </a:xfrm>
        </p:grpSpPr>
        <p:sp>
          <p:nvSpPr>
            <p:cNvPr id="35" name="타원 34"/>
            <p:cNvSpPr/>
            <p:nvPr/>
          </p:nvSpPr>
          <p:spPr>
            <a:xfrm>
              <a:off x="6979722" y="1284961"/>
              <a:ext cx="288032" cy="288032"/>
            </a:xfrm>
            <a:prstGeom prst="ellipse">
              <a:avLst/>
            </a:prstGeom>
            <a:solidFill>
              <a:sysClr val="window" lastClr="FFFFFF"/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42445" y="1347684"/>
              <a:ext cx="162586" cy="162586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dbl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1149032" y="155908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49032" y="225401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Intercept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URL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0841" y="2902084"/>
            <a:ext cx="1500198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validates</a:t>
            </a:r>
          </a:p>
        </p:txBody>
      </p:sp>
      <p:sp>
        <p:nvSpPr>
          <p:cNvPr id="40" name="다이아몬드 39"/>
          <p:cNvSpPr/>
          <p:nvPr/>
        </p:nvSpPr>
        <p:spPr>
          <a:xfrm>
            <a:off x="1645544" y="3575308"/>
            <a:ext cx="370793" cy="356465"/>
          </a:xfrm>
          <a:prstGeom prst="diamond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49032" y="4115306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View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04128" y="4126220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displays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error message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04128" y="4774292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Spring shows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Login page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04128" y="5422364"/>
            <a:ext cx="1363816" cy="4572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User 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id &amp; password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925" y="3862016"/>
            <a:ext cx="127810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successful]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00711" y="3501976"/>
            <a:ext cx="991169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  <a:latin typeface="Calibri"/>
              </a:rPr>
              <a:t>[Login failed]</a:t>
            </a:r>
            <a:endParaRPr lang="ko-KR" alt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직선 화살표 연결선 46"/>
          <p:cNvCxnSpPr>
            <a:stCxn id="33" idx="4"/>
            <a:endCxn id="37" idx="0"/>
          </p:cNvCxnSpPr>
          <p:nvPr/>
        </p:nvCxnSpPr>
        <p:spPr>
          <a:xfrm flipH="1">
            <a:off x="1830940" y="1343439"/>
            <a:ext cx="1" cy="21564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8" name="직선 화살표 연결선 47"/>
          <p:cNvCxnSpPr>
            <a:stCxn id="37" idx="2"/>
            <a:endCxn id="38" idx="0"/>
          </p:cNvCxnSpPr>
          <p:nvPr/>
        </p:nvCxnSpPr>
        <p:spPr>
          <a:xfrm>
            <a:off x="1830940" y="2016284"/>
            <a:ext cx="0" cy="23772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49" name="직선 화살표 연결선 48"/>
          <p:cNvCxnSpPr>
            <a:stCxn id="38" idx="2"/>
            <a:endCxn id="39" idx="0"/>
          </p:cNvCxnSpPr>
          <p:nvPr/>
        </p:nvCxnSpPr>
        <p:spPr>
          <a:xfrm>
            <a:off x="1830940" y="271121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0" name="직선 화살표 연결선 49"/>
          <p:cNvCxnSpPr>
            <a:stCxn id="39" idx="2"/>
            <a:endCxn id="40" idx="0"/>
          </p:cNvCxnSpPr>
          <p:nvPr/>
        </p:nvCxnSpPr>
        <p:spPr>
          <a:xfrm>
            <a:off x="1830940" y="3359284"/>
            <a:ext cx="1" cy="21602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1" name="직선 화살표 연결선 50"/>
          <p:cNvCxnSpPr>
            <a:stCxn id="40" idx="2"/>
            <a:endCxn id="41" idx="0"/>
          </p:cNvCxnSpPr>
          <p:nvPr/>
        </p:nvCxnSpPr>
        <p:spPr>
          <a:xfrm flipH="1">
            <a:off x="1830940" y="3931773"/>
            <a:ext cx="1" cy="18353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2" name="직선 화살표 연결선 51"/>
          <p:cNvCxnSpPr>
            <a:stCxn id="41" idx="2"/>
            <a:endCxn id="35" idx="0"/>
          </p:cNvCxnSpPr>
          <p:nvPr/>
        </p:nvCxnSpPr>
        <p:spPr>
          <a:xfrm>
            <a:off x="1830940" y="4572506"/>
            <a:ext cx="0" cy="2269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3" name="직선 화살표 연결선 53"/>
          <p:cNvCxnSpPr>
            <a:stCxn id="40" idx="3"/>
            <a:endCxn id="42" idx="0"/>
          </p:cNvCxnSpPr>
          <p:nvPr/>
        </p:nvCxnSpPr>
        <p:spPr>
          <a:xfrm>
            <a:off x="2016337" y="3753541"/>
            <a:ext cx="1369699" cy="372679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4" name="직선 화살표 연결선 53"/>
          <p:cNvCxnSpPr>
            <a:stCxn id="42" idx="2"/>
            <a:endCxn id="43" idx="0"/>
          </p:cNvCxnSpPr>
          <p:nvPr/>
        </p:nvCxnSpPr>
        <p:spPr>
          <a:xfrm>
            <a:off x="3386036" y="4583420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5" name="직선 화살표 연결선 54"/>
          <p:cNvCxnSpPr>
            <a:stCxn id="43" idx="2"/>
            <a:endCxn id="44" idx="0"/>
          </p:cNvCxnSpPr>
          <p:nvPr/>
        </p:nvCxnSpPr>
        <p:spPr>
          <a:xfrm>
            <a:off x="3386036" y="5231492"/>
            <a:ext cx="0" cy="1908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  <p:cxnSp>
        <p:nvCxnSpPr>
          <p:cNvPr id="56" name="직선 화살표 연결선 53"/>
          <p:cNvCxnSpPr>
            <a:stCxn id="44" idx="3"/>
            <a:endCxn id="39" idx="3"/>
          </p:cNvCxnSpPr>
          <p:nvPr/>
        </p:nvCxnSpPr>
        <p:spPr>
          <a:xfrm flipH="1" flipV="1">
            <a:off x="2581039" y="3130684"/>
            <a:ext cx="1486905" cy="2520280"/>
          </a:xfrm>
          <a:prstGeom prst="bentConnector3">
            <a:avLst>
              <a:gd name="adj1" fmla="val -15374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754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4.1.2 Security – Secure Connection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System </a:t>
            </a:r>
            <a:r>
              <a:rPr lang="ko-KR" altLang="en-US" dirty="0" smtClean="0"/>
              <a:t>큰 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176977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Registration Sequence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1103" y="5774768"/>
            <a:ext cx="3228249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Secure Node Connecting Sequence</a:t>
            </a:r>
            <a:endParaRPr lang="ko-KR" altLang="en-US" sz="1200">
              <a:solidFill>
                <a:schemeClr val="bg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0039365"/>
              </p:ext>
            </p:extLst>
          </p:nvPr>
        </p:nvGraphicFramePr>
        <p:xfrm>
          <a:off x="5796136" y="980728"/>
          <a:ext cx="2844316" cy="203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/>
              </a:tblGrid>
              <a:tr h="342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Test Environment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145783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Performance Consideration for Arduino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RSA 32bit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AES 128bit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Random Key Generation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558402" y="885371"/>
            <a:ext cx="5548281" cy="2186929"/>
            <a:chOff x="558402" y="885371"/>
            <a:chExt cx="5548281" cy="2186929"/>
          </a:xfrm>
        </p:grpSpPr>
        <p:sp>
          <p:nvSpPr>
            <p:cNvPr id="35" name="직사각형 34"/>
            <p:cNvSpPr/>
            <p:nvPr/>
          </p:nvSpPr>
          <p:spPr>
            <a:xfrm>
              <a:off x="1281103" y="885371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04859" y="885371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/>
            <p:cNvCxnSpPr>
              <a:stCxn id="35" idx="2"/>
            </p:cNvCxnSpPr>
            <p:nvPr/>
          </p:nvCxnSpPr>
          <p:spPr>
            <a:xfrm>
              <a:off x="1738420" y="1112074"/>
              <a:ext cx="2104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 flipH="1">
              <a:off x="3935778" y="1112074"/>
              <a:ext cx="1" cy="195797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1740523" y="1359134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2479771" y="1089018"/>
              <a:ext cx="441486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꺾인 연결선 40"/>
            <p:cNvCxnSpPr/>
            <p:nvPr/>
          </p:nvCxnSpPr>
          <p:spPr>
            <a:xfrm rot="10800000" flipV="1">
              <a:off x="1740523" y="1467397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/>
            <p:nvPr/>
          </p:nvCxnSpPr>
          <p:spPr>
            <a:xfrm>
              <a:off x="1740523" y="1766275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77423" y="1477404"/>
              <a:ext cx="684884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739" y="1204766"/>
              <a:ext cx="101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743860" y="216994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2128817" y="1904993"/>
              <a:ext cx="871855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7" name="꺾인 연결선 46"/>
            <p:cNvCxnSpPr/>
            <p:nvPr/>
          </p:nvCxnSpPr>
          <p:spPr>
            <a:xfrm rot="10800000" flipV="1">
              <a:off x="1743337" y="2314775"/>
              <a:ext cx="6673" cy="138797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58402" y="2238781"/>
              <a:ext cx="128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SerialNumber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9" name="꺾인 연결선 48"/>
            <p:cNvCxnSpPr/>
            <p:nvPr/>
          </p:nvCxnSpPr>
          <p:spPr>
            <a:xfrm>
              <a:off x="3935778" y="1884713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079865" y="1766275"/>
              <a:ext cx="2026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endParaRPr kumimoji="0" lang="en-US" altLang="ko-KR" sz="1200" b="0" i="0" u="none" strike="noStrike" kern="0" cap="none" spc="0" normalizeH="0" baseline="-4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1747196" y="2731766"/>
              <a:ext cx="219525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479771" y="2438524"/>
              <a:ext cx="597295" cy="141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3" name="꺾인 연결선 52"/>
            <p:cNvCxnSpPr/>
            <p:nvPr/>
          </p:nvCxnSpPr>
          <p:spPr>
            <a:xfrm>
              <a:off x="3932441" y="2832820"/>
              <a:ext cx="6673" cy="134803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094729" y="2610635"/>
              <a:ext cx="187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nodeo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>
          <a:xfrm flipH="1">
            <a:off x="1706452" y="3838459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직선 연결선 79"/>
          <p:cNvCxnSpPr/>
          <p:nvPr/>
        </p:nvCxnSpPr>
        <p:spPr>
          <a:xfrm flipH="1">
            <a:off x="3933749" y="3838459"/>
            <a:ext cx="1" cy="1693373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091635" y="5126434"/>
            <a:ext cx="161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Decrypt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altLang="ko-KR" sz="12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SK</a:t>
            </a:r>
            <a:r>
              <a:rPr kumimoji="0" lang="en-US" altLang="ko-KR" sz="1200" b="0" i="0" u="none" strike="noStrike" kern="0" cap="none" spc="0" normalizeH="0" baseline="-40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nodeo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(Data))</a:t>
            </a:r>
            <a:endParaRPr kumimoji="0" lang="ko-KR" altLang="en-US" sz="1200" b="0" i="0" u="none" strike="noStrike" kern="0" cap="none" spc="0" normalizeH="0" baseline="-2500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7538" y="3628147"/>
            <a:ext cx="5523508" cy="1699868"/>
            <a:chOff x="637538" y="3628147"/>
            <a:chExt cx="5523508" cy="1699868"/>
          </a:xfrm>
        </p:grpSpPr>
        <p:cxnSp>
          <p:nvCxnSpPr>
            <p:cNvPr id="81" name="꺾인 연결선 80"/>
            <p:cNvCxnSpPr/>
            <p:nvPr/>
          </p:nvCxnSpPr>
          <p:spPr>
            <a:xfrm rot="10800000" flipV="1">
              <a:off x="1706452" y="4062538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>
            <a:xfrm>
              <a:off x="1706452" y="432102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245823" y="4000154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2132" y="3907820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Generate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 flipH="1">
              <a:off x="1709838" y="4670146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2368350" y="4387640"/>
              <a:ext cx="1136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7" name="꺾인 연결선 86"/>
            <p:cNvCxnSpPr/>
            <p:nvPr/>
          </p:nvCxnSpPr>
          <p:spPr>
            <a:xfrm rot="10800000" flipV="1">
              <a:off x="1709307" y="4795402"/>
              <a:ext cx="6770" cy="12004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37538" y="4651021"/>
              <a:ext cx="1133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(Result))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9" name="꺾인 연결선 88"/>
            <p:cNvCxnSpPr/>
            <p:nvPr/>
          </p:nvCxnSpPr>
          <p:spPr>
            <a:xfrm>
              <a:off x="3933749" y="442345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095020" y="4338464"/>
              <a:ext cx="206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Decrypt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PrvK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PubK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IoTMS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713222" y="5124032"/>
              <a:ext cx="2227297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2418844" y="4813125"/>
              <a:ext cx="1035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ko-KR" sz="12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SK</a:t>
              </a:r>
              <a:r>
                <a:rPr kumimoji="0" lang="en-US" altLang="ko-KR" sz="1200" b="0" i="0" u="none" strike="noStrike" kern="0" cap="none" spc="0" normalizeH="0" baseline="-40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(Data)</a:t>
              </a:r>
              <a:endParaRPr kumimoji="0" lang="ko-KR" altLang="en-US" sz="12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꺾인 연결선 92"/>
            <p:cNvCxnSpPr/>
            <p:nvPr/>
          </p:nvCxnSpPr>
          <p:spPr>
            <a:xfrm>
              <a:off x="3930364" y="5211429"/>
              <a:ext cx="6770" cy="116586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직사각형 95"/>
            <p:cNvSpPr/>
            <p:nvPr/>
          </p:nvSpPr>
          <p:spPr>
            <a:xfrm>
              <a:off x="1252528" y="3634345"/>
              <a:ext cx="914633" cy="22670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SA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604859" y="3628147"/>
              <a:ext cx="668510" cy="21374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IoTMS</a:t>
              </a:r>
              <a:endPara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29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800" dirty="0" err="1" smtClean="0"/>
              <a:t>IoT</a:t>
            </a:r>
            <a:r>
              <a:rPr lang="en-US" altLang="ko-KR" sz="4800" dirty="0" smtClean="0"/>
              <a:t> Management System</a:t>
            </a:r>
            <a:br>
              <a:rPr lang="en-US" altLang="ko-KR" sz="4800" dirty="0" smtClean="0"/>
            </a:br>
            <a:r>
              <a:rPr lang="en-US" altLang="ko-KR" sz="2000" dirty="0" smtClean="0"/>
              <a:t>(Initial Presentation)</a:t>
            </a:r>
            <a:endParaRPr lang="ko-KR" altLang="en-US" sz="48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53566" y="5410886"/>
            <a:ext cx="1436868" cy="57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kumimoji="0" lang="en-US" altLang="ko-KR" sz="2400" b="1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2</a:t>
            </a:r>
            <a:endParaRPr kumimoji="0" lang="ko-KR" altLang="ko-KR" sz="2400" b="1" dirty="0" smtClean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43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4.2.1 Availability – Sensor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20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ommDiagram_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" y="836712"/>
            <a:ext cx="83521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03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ㅌ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4.2.2 Availability – Actuator Malfunction.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21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2050" name="Picture 2" descr="CommDiagram_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9" y="836712"/>
            <a:ext cx="8464773" cy="520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1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832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4.3.1 Modifiability - User Defined Rule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09440" y="764704"/>
            <a:ext cx="8511032" cy="568863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     if 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nodeB@temp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==Over35#Temperature and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nodeA@preseceA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AtHome#Presence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MS Reference Sans Serif" pitchFamily="34" charset="0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then 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nodeB@aircon</a:t>
            </a:r>
            <a:r>
              <a:rPr lang="en-US" altLang="ko-KR" sz="1400" dirty="0" smtClean="0">
                <a:solidFill>
                  <a:schemeClr val="bg1"/>
                </a:solidFill>
                <a:latin typeface="MS Reference Sans Serif" pitchFamily="34" charset="0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MS Reference Sans Serif" pitchFamily="34" charset="0"/>
              </a:rPr>
              <a:t>On@AirConditioner</a:t>
            </a:r>
            <a:endParaRPr lang="ko-KR" altLang="en-US" sz="1400" dirty="0">
              <a:solidFill>
                <a:schemeClr val="bg1"/>
              </a:solidFill>
              <a:latin typeface="MS Reference Sans Serif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1026" name="Picture 2" descr="C:\Users\user\Pictures\addRu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71881"/>
            <a:ext cx="7431004" cy="42897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599" y="830021"/>
            <a:ext cx="595333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830021"/>
            <a:ext cx="1440160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5125" y="830021"/>
            <a:ext cx="1096191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3665" y="830021"/>
            <a:ext cx="542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63134" y="830021"/>
            <a:ext cx="35871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19072" y="830021"/>
            <a:ext cx="1833248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24328" y="830021"/>
            <a:ext cx="845146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10949" y="1215414"/>
            <a:ext cx="64807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1215414"/>
            <a:ext cx="1021432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6571" y="1215414"/>
            <a:ext cx="1417477" cy="269370"/>
          </a:xfrm>
          <a:prstGeom prst="rect">
            <a:avLst/>
          </a:prstGeom>
          <a:solidFill>
            <a:schemeClr val="accent1">
              <a:alpha val="3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30596" y="1639833"/>
            <a:ext cx="6954815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Rule := if {conditions} then {actions} 	[condition := {</a:t>
            </a:r>
            <a:r>
              <a:rPr lang="en-US" altLang="ko-KR" sz="1200" dirty="0" err="1">
                <a:solidFill>
                  <a:schemeClr val="bg1"/>
                </a:solidFill>
              </a:rPr>
              <a:t>nodeID</a:t>
            </a:r>
            <a:r>
              <a:rPr lang="en-US" altLang="ko-KR" sz="1200" dirty="0">
                <a:solidFill>
                  <a:schemeClr val="bg1"/>
                </a:solidFill>
              </a:rPr>
              <a:t>}@{</a:t>
            </a:r>
            <a:r>
              <a:rPr lang="en-US" altLang="ko-KR" sz="1200" dirty="0" err="1">
                <a:solidFill>
                  <a:schemeClr val="bg1"/>
                </a:solidFill>
              </a:rPr>
              <a:t>thingID</a:t>
            </a:r>
            <a:r>
              <a:rPr lang="en-US" altLang="ko-KR" sz="1200" dirty="0">
                <a:solidFill>
                  <a:schemeClr val="bg1"/>
                </a:solidFill>
              </a:rPr>
              <a:t>}=={Value}#{Type}(Delay</a:t>
            </a:r>
            <a:r>
              <a:rPr lang="en-US" altLang="ko-KR" sz="1200" dirty="0" smtClean="0">
                <a:solidFill>
                  <a:schemeClr val="bg1"/>
                </a:solidFill>
              </a:rPr>
              <a:t>)?]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11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4.3.2 Modifiability -</a:t>
            </a:r>
            <a:r>
              <a:rPr lang="en-US" altLang="ko-KR" dirty="0" smtClean="0"/>
              <a:t> Support Emerging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23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Picture 2" descr="https://lh5.googleusercontent.com/MtwBhVzub2T4E1azTJ4Hc5DN4g4lQIdJ5yCmtaVsaAgipmzPgnLLUJ1t9NzPf9Nf_XGlTEhK2DBH46IjN9nx0CmmLFdSWb6Le9Brn7qv0U90SUJlFZUmmIK5Kwr_9fOZZzIwJ8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2" y="908720"/>
            <a:ext cx="5214938" cy="2133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58492910"/>
              </p:ext>
            </p:extLst>
          </p:nvPr>
        </p:nvGraphicFramePr>
        <p:xfrm>
          <a:off x="560024" y="3501008"/>
          <a:ext cx="8009863" cy="27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648"/>
                <a:gridCol w="1224136"/>
                <a:gridCol w="1368152"/>
                <a:gridCol w="4357927"/>
              </a:tblGrid>
              <a:tr h="310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Category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Parameter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Discovery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 adjacent SA nodes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secure key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the discovered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unregister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 the node from the registered list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Link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 to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disconnect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Disconnect from the node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send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Send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107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receiver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Receive data with JSON format</a:t>
                      </a:r>
                      <a:endParaRPr lang="ko-KR" sz="1400"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373431" y="1196752"/>
            <a:ext cx="3499260" cy="2003955"/>
            <a:chOff x="5281318" y="1209021"/>
            <a:chExt cx="3499260" cy="2003955"/>
          </a:xfrm>
        </p:grpSpPr>
        <p:pic>
          <p:nvPicPr>
            <p:cNvPr id="3076" name="Picture 4" descr="https://lh6.googleusercontent.com/x45glPD1ceEZXKEs7FxVOTK1DChGGaiIu831mu_bn64hWFzKrbIjkgOMC-ML3bNDsG83hz_A3IhXfAPJAXQrc9YnPn_X17BC2FSqp07rSV-pgiFH7KMEVodx4t_2VN_wQWU6KZ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318" y="1209021"/>
              <a:ext cx="3499260" cy="20039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2636912"/>
              <a:ext cx="1152128" cy="496301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336813" y="3072942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Protocol Stacks for SA Nodes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21719" y="3196555"/>
            <a:ext cx="327119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Figure) Structure of Protocol Adapter</a:t>
            </a:r>
          </a:p>
        </p:txBody>
      </p:sp>
    </p:spTree>
    <p:extLst>
      <p:ext uri="{BB962C8B-B14F-4D97-AF65-F5344CB8AC3E}">
        <p14:creationId xmlns="" xmlns:p14="http://schemas.microsoft.com/office/powerpoint/2010/main" val="37813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4.4 </a:t>
            </a:r>
            <a:r>
              <a:rPr lang="en-US" altLang="ko-KR" dirty="0" smtClean="0"/>
              <a:t>Performance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45370" y="3429000"/>
            <a:ext cx="8490393" cy="288032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3712576" y="5233096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048958" y="3992326"/>
            <a:ext cx="461209" cy="25108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91744" y="4667652"/>
            <a:ext cx="1448820" cy="153485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56129" y="4971427"/>
            <a:ext cx="1313761" cy="387927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(apache-tomcat-8.0.23)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원통 76"/>
          <p:cNvSpPr/>
          <p:nvPr/>
        </p:nvSpPr>
        <p:spPr bwMode="auto">
          <a:xfrm>
            <a:off x="600999" y="5395292"/>
            <a:ext cx="1234752" cy="486613"/>
          </a:xfrm>
          <a:prstGeom prst="can">
            <a:avLst>
              <a:gd name="adj" fmla="val 18529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Database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mariadb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-10.0.19)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83246" y="4702654"/>
            <a:ext cx="56137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IoTMS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91268" y="5940430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Windows 7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0" name="직선 연결선 79"/>
          <p:cNvCxnSpPr>
            <a:stCxn id="72" idx="3"/>
            <a:endCxn id="70" idx="3"/>
          </p:cNvCxnSpPr>
          <p:nvPr/>
        </p:nvCxnSpPr>
        <p:spPr bwMode="auto">
          <a:xfrm>
            <a:off x="1940563" y="5435079"/>
            <a:ext cx="1804933" cy="236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>
            <a:endCxn id="70" idx="4"/>
          </p:cNvCxnSpPr>
          <p:nvPr/>
        </p:nvCxnSpPr>
        <p:spPr bwMode="auto">
          <a:xfrm flipH="1">
            <a:off x="3824973" y="5472508"/>
            <a:ext cx="851250" cy="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1818480" y="5064133"/>
            <a:ext cx="1320592" cy="309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#8080(User)</a:t>
            </a:r>
          </a:p>
        </p:txBody>
      </p:sp>
      <p:cxnSp>
        <p:nvCxnSpPr>
          <p:cNvPr id="84" name="직선 연결선 83"/>
          <p:cNvCxnSpPr>
            <a:stCxn id="85" idx="5"/>
          </p:cNvCxnSpPr>
          <p:nvPr/>
        </p:nvCxnSpPr>
        <p:spPr bwMode="auto">
          <a:xfrm>
            <a:off x="1952986" y="4082835"/>
            <a:ext cx="1502307" cy="124315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타원 84"/>
          <p:cNvSpPr/>
          <p:nvPr/>
        </p:nvSpPr>
        <p:spPr bwMode="auto">
          <a:xfrm>
            <a:off x="1761112" y="3878483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9587" y="3510181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 bwMode="auto">
          <a:xfrm>
            <a:off x="1269787" y="3585639"/>
            <a:ext cx="716119" cy="4788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Web Browser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9" name="Picture 6" descr="https://cdn4.iconfinder.com/data/icons/STROKE/networking/png/400/access_poi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486" b="7264"/>
          <a:stretch/>
        </p:blipFill>
        <p:spPr bwMode="auto">
          <a:xfrm>
            <a:off x="3004864" y="4713722"/>
            <a:ext cx="1121429" cy="1072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/>
          <p:cNvSpPr/>
          <p:nvPr/>
        </p:nvSpPr>
        <p:spPr bwMode="auto">
          <a:xfrm>
            <a:off x="1948006" y="5472508"/>
            <a:ext cx="755792" cy="46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#550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(Arduino)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42894" y="3635561"/>
            <a:ext cx="2524856" cy="2385727"/>
            <a:chOff x="6199622" y="960248"/>
            <a:chExt cx="2524856" cy="2385727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8093966" y="1367590"/>
              <a:ext cx="486786" cy="47279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8128854" y="1598092"/>
              <a:ext cx="418605" cy="16451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9" name="Picture 2" descr="http://www.clipartbest.com/cliparts/7Ta/o7y/7Tao7ypEc.jpeg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69695" y="2519523"/>
              <a:ext cx="490844" cy="40542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직사각형 139"/>
            <p:cNvSpPr/>
            <p:nvPr/>
          </p:nvSpPr>
          <p:spPr bwMode="auto">
            <a:xfrm>
              <a:off x="7510023" y="1451738"/>
              <a:ext cx="667396" cy="2528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Arduino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node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6291997" y="2573922"/>
              <a:ext cx="766806" cy="2319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Windows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</a:rPr>
                <a:t>PC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6881273" y="1301630"/>
              <a:ext cx="614442" cy="60471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IoTMS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6932092" y="1525807"/>
              <a:ext cx="506513" cy="13596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원통 143"/>
            <p:cNvSpPr/>
            <p:nvPr/>
          </p:nvSpPr>
          <p:spPr bwMode="auto">
            <a:xfrm>
              <a:off x="6952690" y="1704622"/>
              <a:ext cx="476051" cy="170555"/>
            </a:xfrm>
            <a:prstGeom prst="can">
              <a:avLst>
                <a:gd name="adj" fmla="val 18529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225611" y="1300602"/>
              <a:ext cx="762485" cy="5397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6291997" y="960248"/>
              <a:ext cx="2432481" cy="2385727"/>
            </a:xfrm>
            <a:prstGeom prst="rect">
              <a:avLst/>
            </a:prstGeom>
            <a:noFill/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6199622" y="981027"/>
              <a:ext cx="719707" cy="2536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Legend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원통 147"/>
            <p:cNvSpPr/>
            <p:nvPr/>
          </p:nvSpPr>
          <p:spPr bwMode="auto">
            <a:xfrm>
              <a:off x="6997398" y="2006232"/>
              <a:ext cx="427452" cy="281046"/>
            </a:xfrm>
            <a:prstGeom prst="can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8116064" y="2006232"/>
              <a:ext cx="474303" cy="28104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6205809" y="2027050"/>
              <a:ext cx="843815" cy="2562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repository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460539" y="2027050"/>
              <a:ext cx="753182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SW on Machine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2" name="Picture 6" descr="https://cdn4.iconfinder.com/data/icons/STROKE/networking/png/400/access_point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4486" b="7264"/>
            <a:stretch/>
          </p:blipFill>
          <p:spPr bwMode="auto">
            <a:xfrm>
              <a:off x="8199392" y="2561153"/>
              <a:ext cx="324836" cy="3105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/>
            <p:cNvSpPr/>
            <p:nvPr/>
          </p:nvSpPr>
          <p:spPr bwMode="auto">
            <a:xfrm>
              <a:off x="7546314" y="2587069"/>
              <a:ext cx="661928" cy="2394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Router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타원 154"/>
          <p:cNvSpPr/>
          <p:nvPr/>
        </p:nvSpPr>
        <p:spPr bwMode="auto">
          <a:xfrm>
            <a:off x="4037716" y="3864208"/>
            <a:ext cx="224794" cy="239413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56" name="Picture 2" descr="http://www.clipartbest.com/cliparts/7Ta/o7y/7Tao7ypEc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6191" y="3495906"/>
            <a:ext cx="956518" cy="7900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 bwMode="auto">
          <a:xfrm>
            <a:off x="3546391" y="3610722"/>
            <a:ext cx="716119" cy="40011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Simulator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64" name="직선 연결선 163"/>
          <p:cNvCxnSpPr>
            <a:endCxn id="156" idx="2"/>
          </p:cNvCxnSpPr>
          <p:nvPr/>
        </p:nvCxnSpPr>
        <p:spPr bwMode="auto">
          <a:xfrm flipV="1">
            <a:off x="3712576" y="4285959"/>
            <a:ext cx="191874" cy="96383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3770841" y="4388971"/>
            <a:ext cx="1463038" cy="389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Port #3250~3300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(Discovery)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4309449" y="3487503"/>
            <a:ext cx="888772" cy="7972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Simulating 50 SA Nodes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689155" y="5219177"/>
            <a:ext cx="1147814" cy="76143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first node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57545" y="5488248"/>
            <a:ext cx="987048" cy="32060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arduino-1.0.6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00364" y="4936016"/>
            <a:ext cx="1471987" cy="2682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129848"/>
              </p:ext>
            </p:extLst>
          </p:nvPr>
        </p:nvGraphicFramePr>
        <p:xfrm>
          <a:off x="3768431" y="837199"/>
          <a:ext cx="506733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32"/>
              </a:tblGrid>
              <a:tr h="20075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Experiment Steps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1166908"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Run </a:t>
                      </a:r>
                      <a:r>
                        <a:rPr lang="en-US" altLang="ko-KR" sz="1400" dirty="0" err="1" smtClean="0"/>
                        <a:t>IoTMS</a:t>
                      </a:r>
                      <a:endParaRPr lang="en-US" altLang="ko-KR" sz="1400" dirty="0" smtClean="0"/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Connect a Real SA Node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send Ping to Real SA Node every 1sec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creates Virtual Nodes made for simulation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1 per every sec 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Node </a:t>
                      </a:r>
                      <a:r>
                        <a:rPr lang="en-US" altLang="ko-KR" sz="1400" dirty="0" err="1" smtClean="0"/>
                        <a:t>sned</a:t>
                      </a:r>
                      <a:r>
                        <a:rPr lang="en-US" altLang="ko-KR" sz="1400" dirty="0" smtClean="0"/>
                        <a:t> Thing information to </a:t>
                      </a:r>
                      <a:r>
                        <a:rPr lang="en-US" altLang="ko-KR" sz="1400" dirty="0" err="1" smtClean="0"/>
                        <a:t>IoTMS</a:t>
                      </a:r>
                      <a:r>
                        <a:rPr lang="en-US" altLang="ko-KR" sz="1400" dirty="0" smtClean="0"/>
                        <a:t> every 3sec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The second PC makes Node increase until 500ea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dirty="0" smtClean="0"/>
                        <a:t>We measure response of echo from Real SA Node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6388" y="858670"/>
            <a:ext cx="3407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Environement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IoTMS</a:t>
            </a:r>
            <a:r>
              <a:rPr lang="en-US" altLang="ko-KR" sz="1400" dirty="0">
                <a:solidFill>
                  <a:schemeClr val="bg1"/>
                </a:solidFill>
              </a:rPr>
              <a:t> : Intel </a:t>
            </a:r>
            <a:r>
              <a:rPr lang="en-US" altLang="ko-KR" sz="1400" dirty="0" smtClean="0">
                <a:solidFill>
                  <a:schemeClr val="bg1"/>
                </a:solidFill>
              </a:rPr>
              <a:t>i5 </a:t>
            </a:r>
            <a:r>
              <a:rPr lang="en-US" altLang="ko-KR" sz="1400" dirty="0">
                <a:solidFill>
                  <a:schemeClr val="bg1"/>
                </a:solidFill>
              </a:rPr>
              <a:t>2.7Ghz, 4GB RAM</a:t>
            </a: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2nd </a:t>
            </a:r>
            <a:r>
              <a:rPr lang="en-US" altLang="ko-KR" sz="1400" dirty="0">
                <a:solidFill>
                  <a:schemeClr val="bg1"/>
                </a:solidFill>
              </a:rPr>
              <a:t>PC for </a:t>
            </a:r>
            <a:r>
              <a:rPr lang="en-US" altLang="ko-KR" sz="1400" dirty="0" smtClean="0">
                <a:solidFill>
                  <a:schemeClr val="bg1"/>
                </a:solidFill>
              </a:rPr>
              <a:t>500 virtual SA Node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477838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SA Node : </a:t>
            </a:r>
            <a:r>
              <a:rPr lang="en-US" altLang="ko-KR" sz="1400" dirty="0" smtClean="0">
                <a:solidFill>
                  <a:schemeClr val="bg1"/>
                </a:solidFill>
              </a:rPr>
              <a:t>Arduino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Ping-echo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pic>
        <p:nvPicPr>
          <p:cNvPr id="3074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412776"/>
            <a:ext cx="756084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11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How we solve </a:t>
            </a:r>
            <a:r>
              <a:rPr lang="en-US" altLang="ko-KR" dirty="0" err="1" smtClean="0">
                <a:solidFill>
                  <a:schemeClr val="bg1"/>
                </a:solidFill>
              </a:rPr>
              <a:t>IoTMS</a:t>
            </a:r>
            <a:r>
              <a:rPr lang="en-US" altLang="ko-KR" dirty="0" smtClean="0">
                <a:solidFill>
                  <a:schemeClr val="bg1"/>
                </a:solidFill>
              </a:rPr>
              <a:t> overload?</a:t>
            </a:r>
            <a:endParaRPr lang="en-US" altLang="ko-KR" dirty="0">
              <a:solidFill>
                <a:schemeClr val="bg1"/>
              </a:solidFill>
            </a:endParaRPr>
          </a:p>
          <a:p>
            <a:pPr marL="477838" lvl="1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</a:rPr>
              <a:t>d</a:t>
            </a:r>
            <a:r>
              <a:rPr lang="en-US" altLang="ko-KR" dirty="0" smtClean="0">
                <a:solidFill>
                  <a:schemeClr val="bg1"/>
                </a:solidFill>
              </a:rPr>
              <a:t>egrade gracefully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5755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450650"/>
            <a:ext cx="2736304" cy="61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18897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3562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5052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541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V="1">
            <a:off x="1187624" y="3104969"/>
            <a:ext cx="864096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5" idx="2"/>
          </p:cNvCxnSpPr>
          <p:nvPr/>
        </p:nvCxnSpPr>
        <p:spPr>
          <a:xfrm flipH="1" flipV="1">
            <a:off x="2483768" y="3068960"/>
            <a:ext cx="18028" cy="178415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915816" y="3104969"/>
            <a:ext cx="784056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3110" y="3632716"/>
            <a:ext cx="159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3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076056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16116" y="2450650"/>
            <a:ext cx="2736304" cy="618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IoTMS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6390228" y="4853110"/>
            <a:ext cx="1224136" cy="5201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Node</a:t>
            </a:r>
            <a:endParaRPr kumimoji="0" lang="ko-KR" altLang="en-US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56748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005700" y="508527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154652" y="508767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0" idx="0"/>
          </p:cNvCxnSpPr>
          <p:nvPr/>
        </p:nvCxnSpPr>
        <p:spPr>
          <a:xfrm flipV="1">
            <a:off x="5688124" y="3104969"/>
            <a:ext cx="972108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2"/>
          </p:cNvCxnSpPr>
          <p:nvPr/>
        </p:nvCxnSpPr>
        <p:spPr>
          <a:xfrm flipH="1" flipV="1">
            <a:off x="6984268" y="3068960"/>
            <a:ext cx="18028" cy="178415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7308304" y="3104969"/>
            <a:ext cx="892068" cy="174814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3610" y="3632716"/>
            <a:ext cx="159979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Send information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en-US" altLang="ko-KR" sz="1400" dirty="0" smtClean="0">
                <a:solidFill>
                  <a:srgbClr val="FF0000"/>
                </a:solidFill>
              </a:rPr>
              <a:t>very 6 sec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줄무늬가 있는 오른쪽 화살표 39"/>
          <p:cNvSpPr/>
          <p:nvPr/>
        </p:nvSpPr>
        <p:spPr>
          <a:xfrm>
            <a:off x="4356663" y="2826740"/>
            <a:ext cx="567344" cy="2026370"/>
          </a:xfrm>
          <a:prstGeom prst="stripedRightArrow">
            <a:avLst>
              <a:gd name="adj1" fmla="val 70056"/>
              <a:gd name="adj2" fmla="val 5000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73857" y="1527815"/>
            <a:ext cx="431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If Nodes are 250 or more,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Event period change from 3 seconds to 6 seconds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96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차트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8" y="1391802"/>
            <a:ext cx="7578762" cy="4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Scalability and Performance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Result of experiment with degradation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87069" y="5517232"/>
            <a:ext cx="133810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004048" y="3681028"/>
            <a:ext cx="314536" cy="718084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148064" y="44371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87069" y="3335251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250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6523456" y="2204864"/>
            <a:ext cx="9500" cy="734343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352936" y="297720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62531" y="1859087"/>
            <a:ext cx="246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Node 340 (Response &gt; 10s)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6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Wrap 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6732748" cy="91440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Log and Earn Value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Role and Responsibility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5.3. Lessons Learned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4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39197"/>
            <a:ext cx="6552728" cy="23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5.1 Time log &amp; Earn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29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왼쪽 대괄호 42"/>
          <p:cNvSpPr/>
          <p:nvPr/>
        </p:nvSpPr>
        <p:spPr>
          <a:xfrm rot="16200000">
            <a:off x="2355610" y="4481669"/>
            <a:ext cx="162883" cy="2234007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16200000">
            <a:off x="5709779" y="3505524"/>
            <a:ext cx="162883" cy="4186298"/>
          </a:xfrm>
          <a:prstGeom prst="leftBracket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3856" y="5661248"/>
            <a:ext cx="921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KOREA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6184" y="5661248"/>
            <a:ext cx="2966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CMU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0554284">
            <a:off x="5553594" y="2176234"/>
            <a:ext cx="2248711" cy="233259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0796658">
            <a:off x="4145831" y="2700846"/>
            <a:ext cx="1373373" cy="211984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67080" y="1844824"/>
            <a:ext cx="792000" cy="180000"/>
          </a:xfrm>
          <a:prstGeom prst="ellipse">
            <a:avLst/>
          </a:prstGeom>
          <a:solidFill>
            <a:schemeClr val="bg1">
              <a:lumMod val="50000"/>
              <a:lumOff val="5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C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760725" y="1448800"/>
            <a:ext cx="792000" cy="180000"/>
          </a:xfrm>
          <a:prstGeom prst="ellipse">
            <a:avLst/>
          </a:prstGeom>
          <a:solidFill>
            <a:srgbClr val="FFC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A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5944" y="1814627"/>
            <a:ext cx="36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Put the more resource to experiment &amp; implementation.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45944" y="1412776"/>
            <a:ext cx="417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olidFill>
                  <a:prstClr val="black"/>
                </a:solidFill>
              </a:rPr>
              <a:t>Long discussion and late decision about architecture design.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20924036">
            <a:off x="5137597" y="2696469"/>
            <a:ext cx="1228640" cy="182221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gap B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763430" y="1638374"/>
            <a:ext cx="792000" cy="180000"/>
          </a:xfrm>
          <a:prstGeom prst="ellipse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gap B              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36370" y="1598603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altLang="ko-KR" sz="1000" dirty="0" smtClean="0">
                <a:solidFill>
                  <a:prstClr val="black"/>
                </a:solidFill>
              </a:rPr>
              <a:t> Underestimate workload.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177792" y="3645024"/>
            <a:ext cx="6922600" cy="1800200"/>
            <a:chOff x="1475656" y="3861048"/>
            <a:chExt cx="5760640" cy="17281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직사각형 56"/>
            <p:cNvSpPr/>
            <p:nvPr/>
          </p:nvSpPr>
          <p:spPr>
            <a:xfrm>
              <a:off x="14756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W1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W2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W3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W4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W5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7605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W6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9613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W7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16216" y="3861048"/>
              <a:ext cx="720080" cy="1728192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>
                      <a:lumMod val="65000"/>
                    </a:prstClr>
                  </a:solidFill>
                </a:rPr>
                <a:t>W8</a:t>
              </a:r>
              <a:endParaRPr lang="ko-KR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609840" y="3695450"/>
            <a:ext cx="2592288" cy="2376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Plan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01928" y="4005064"/>
            <a:ext cx="2088232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Analysis (architecture driver)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70080" y="4293096"/>
            <a:ext cx="324036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Design( system context, perspective view 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18352" y="5157192"/>
            <a:ext cx="1512168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Documentation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26264" y="4581128"/>
            <a:ext cx="2160240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implementation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794416" y="4869160"/>
            <a:ext cx="93610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System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26264" y="4869160"/>
            <a:ext cx="129614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Module test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626064" y="1052736"/>
            <a:ext cx="0" cy="48245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720" y="42930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Time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Log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720" y="1916832"/>
            <a:ext cx="648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Earn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Value</a:t>
            </a:r>
          </a:p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(hour)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59632" y="1124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</a:rPr>
              <a:t>hour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aphicFrame>
        <p:nvGraphicFramePr>
          <p:cNvPr id="39" name="개체 38"/>
          <p:cNvGraphicFramePr>
            <a:graphicFrameLocks noChangeAspect="1"/>
          </p:cNvGraphicFramePr>
          <p:nvPr/>
        </p:nvGraphicFramePr>
        <p:xfrm>
          <a:off x="8028384" y="5589240"/>
          <a:ext cx="914400" cy="792163"/>
        </p:xfrm>
        <a:graphic>
          <a:graphicData uri="http://schemas.openxmlformats.org/presentationml/2006/ole">
            <p:oleObj spid="_x0000_s1026" name="워크시트" showAsIcon="1" r:id="rId4" imgW="914400" imgH="792360" progId="Excel.Shee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552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2400300"/>
            <a:ext cx="4283529" cy="769431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algn="ctr" eaLnBrk="1" latinLnBrk="1" hangingPunct="1">
              <a:lnSpc>
                <a:spcPct val="80000"/>
              </a:lnSpc>
              <a:buFontTx/>
              <a:buNone/>
              <a:defRPr sz="5500" b="1" spc="-150">
                <a:gradFill>
                  <a:gsLst>
                    <a:gs pos="100000">
                      <a:schemeClr val="bg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85000"/>
                      </a:schemeClr>
                    </a:gs>
                    <a:gs pos="1000">
                      <a:schemeClr val="tx1">
                        <a:lumMod val="95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19972" y="3234680"/>
            <a:ext cx="4464496" cy="314664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4572000" y="3234680"/>
            <a:ext cx="4068452" cy="3074640"/>
          </a:xfrm>
        </p:spPr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Project Overview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Architectural Driver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sz="1800" dirty="0">
                <a:solidFill>
                  <a:schemeClr val="bg1"/>
                </a:solidFill>
                <a:ea typeface="Tahoma" panose="020B0604030504040204" pitchFamily="34" charset="0"/>
              </a:rPr>
              <a:t>Architectural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Design &amp; Implementation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dirty="0" smtClean="0">
                <a:solidFill>
                  <a:schemeClr val="bg1"/>
                </a:solidFill>
                <a:ea typeface="Tahoma" panose="020B0604030504040204" pitchFamily="34" charset="0"/>
              </a:rPr>
              <a:t>5. Conclusion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80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5.2 Role &amp; Responsibility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30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6776" y="836613"/>
          <a:ext cx="8208912" cy="5328593"/>
        </p:xfrm>
        <a:graphic>
          <a:graphicData uri="http://schemas.openxmlformats.org/drawingml/2006/table">
            <a:tbl>
              <a:tblPr/>
              <a:tblGrid>
                <a:gridCol w="2088232"/>
                <a:gridCol w="1296144"/>
                <a:gridCol w="3096344"/>
                <a:gridCol w="1728192"/>
              </a:tblGrid>
              <a:tr h="410982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Assign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Risk &amp; Issue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 ,  Schedule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Analysis   ,  Architecture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Design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</a:t>
                      </a:r>
                      <a:r>
                        <a:rPr lang="en-US" sz="12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  , Test Plan ,  Test </a:t>
                      </a:r>
                      <a:r>
                        <a:rPr lang="en-US" sz="1200" u="none" strike="noStrike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log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management  ,  Earned value management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IoTMS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 Interface</a:t>
                      </a: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 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Log manager , message manager</a:t>
                      </a:r>
                      <a:endParaRPr lang="fr-F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JONGHYUN HAN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Rule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JUNG BO HYUN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Node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DONGOG MIN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Communication</a:t>
                      </a:r>
                      <a:r>
                        <a:rPr lang="fr-F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YOUK KWON</a:t>
                      </a: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542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Event bus + JSON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94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JANG YOUNG KEUN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HYUN JIN WOOK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72000" marR="36000" marT="762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6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Future Needs and Lessons Learned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31</a:t>
            </a:fld>
            <a:r>
              <a:rPr lang="en-US" altLang="ko-KR" dirty="0" smtClean="0">
                <a:solidFill>
                  <a:prstClr val="white"/>
                </a:solidFill>
              </a:rPr>
              <a:t>/32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</a:rPr>
              <a:t>* Future Need</a:t>
            </a:r>
          </a:p>
          <a:p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Implement adding emerging protocols.(Bluetooth,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Zigbee</a:t>
            </a:r>
            <a:r>
              <a:rPr lang="en-US" altLang="ko-KR" sz="1400" dirty="0" smtClean="0">
                <a:solidFill>
                  <a:prstClr val="black"/>
                </a:solidFill>
              </a:rPr>
              <a:t>..etc)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2. Implement the encryption (AES, RSA…etc) JSON message between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IoTMS</a:t>
            </a:r>
            <a:r>
              <a:rPr lang="en-US" altLang="ko-KR" sz="1400" dirty="0" smtClean="0">
                <a:solidFill>
                  <a:prstClr val="black"/>
                </a:solidFill>
              </a:rPr>
              <a:t> and Node.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3. Implement watchdog for single point failure recovery of event bus.</a:t>
            </a: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prstClr val="black"/>
                </a:solidFill>
              </a:rPr>
              <a:t>* Lesson Learned</a:t>
            </a:r>
          </a:p>
          <a:p>
            <a:pPr marL="342900" indent="-342900">
              <a:buFont typeface="Arial" charset="0"/>
              <a:buChar char="•"/>
            </a:pPr>
            <a:endParaRPr lang="en-US" altLang="ko-KR" b="1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1. Stop discussion, do experiment. - A.J.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Lattanze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</a:rPr>
              <a:t>   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 Schedule was delayed for a long meeting about design decision.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sz="1400" dirty="0" err="1" smtClean="0">
                <a:solidFill>
                  <a:prstClr val="black"/>
                </a:solidFill>
                <a:sym typeface="Wingdings" pitchFamily="2" charset="2"/>
              </a:rPr>
              <a:t>Arduino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memory constraint 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  Technical constraint matters.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3. Decoupling is good.</a:t>
            </a:r>
          </a:p>
          <a:p>
            <a:pPr marL="342900" indent="-342900"/>
            <a:r>
              <a:rPr lang="en-US" altLang="ko-KR" sz="14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    Because we use the Event bus and JSON, it’s easy to integrate the modules.</a:t>
            </a:r>
          </a:p>
          <a:p>
            <a:pPr marL="342900" indent="-342900"/>
            <a:r>
              <a:rPr lang="en-US" altLang="ko-KR" sz="1400" dirty="0" smtClean="0">
                <a:solidFill>
                  <a:prstClr val="black"/>
                </a:solidFill>
                <a:sym typeface="Wingdings" pitchFamily="2" charset="2"/>
              </a:rPr>
              <a:t>4. Manner make the good team work</a:t>
            </a:r>
          </a:p>
          <a:p>
            <a:pPr marL="342900" indent="-342900"/>
            <a:endParaRPr lang="en-US" altLang="ko-KR" sz="1400" dirty="0" smtClean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9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Demo Scenario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32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719572" y="1074440"/>
            <a:ext cx="5796644" cy="5234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User Login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2. Add Home Node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Discover (SA Node home)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2. Register (Serial Number for Security)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3. Home Node Event Update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Door Open by alarm, Turn on the light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4. Add </a:t>
            </a: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MailBox </a:t>
            </a: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5. </a:t>
            </a: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MailBox </a:t>
            </a: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Node Event Update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6. Away mode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Send Confirm Message (Twitter Phone)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2. Automatic Door Close, Light off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7. Secure mode : Human Break-in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Unknown coming in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2. Emergency message (Tweete)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3. Turn off Alarm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8. Add Rule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1. Open door if mail arrives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2. Add invalid rule</a:t>
            </a: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	 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9. Malfunction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1. Sensor (Pin out )/ Actuator (Door)</a:t>
            </a:r>
          </a:p>
          <a:p>
            <a:pPr marL="1028700" marR="0" lvl="1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2. Remove Node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r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10. Show Log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/>
            </a:pP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lang="ko-KR" altLang="en-US"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12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33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90" y="925960"/>
            <a:ext cx="7085420" cy="535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352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34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36396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830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35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745" y="1574563"/>
            <a:ext cx="8004647" cy="40689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80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36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Static view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24" y="1340768"/>
            <a:ext cx="8285160" cy="4830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00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37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8712968" cy="55446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Class Diagram of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NodeManger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624736" cy="5055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203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38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stCxn id="69" idx="2"/>
            <a:endCxn id="144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46" name="한쪽 모서리가 잘린 사각형 145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직각 삼각형 146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8" name="직선 화살표 연결선 147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5" name="직선 연결선 154"/>
          <p:cNvCxnSpPr>
            <a:stCxn id="70" idx="3"/>
            <a:endCxn id="153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3" idx="2"/>
            <a:endCxn id="15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65" name="한쪽 모서리가 잘린 사각형 16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직각 삼각형 165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7" name="직선 연결선 166"/>
          <p:cNvCxnSpPr>
            <a:stCxn id="165" idx="1"/>
            <a:endCxn id="168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71" name="한쪽 모서리가 잘린 사각형 17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직각 삼각형 17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3" name="직선 연결선 172"/>
          <p:cNvCxnSpPr>
            <a:stCxn id="171" idx="3"/>
            <a:endCxn id="174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78" name="한쪽 모서리가 잘린 사각형 177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직각 삼각형 178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0" name="타원 179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1" name="직선 연결선 180"/>
          <p:cNvCxnSpPr>
            <a:stCxn id="178" idx="3"/>
            <a:endCxn id="180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183" name="한쪽 모서리가 잘린 사각형 18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직각 삼각형 183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5" name="직선 연결선 184"/>
          <p:cNvCxnSpPr>
            <a:stCxn id="183" idx="1"/>
            <a:endCxn id="186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3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39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직선 연결선 75"/>
          <p:cNvCxnSpPr>
            <a:stCxn id="73" idx="2"/>
            <a:endCxn id="94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3"/>
            <a:endCxn id="130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stCxn id="128" idx="0"/>
            <a:endCxn id="130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0" name="직선 연결선 99"/>
          <p:cNvCxnSpPr>
            <a:stCxn id="94" idx="2"/>
            <a:endCxn id="99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9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 103"/>
          <p:cNvCxnSpPr>
            <a:stCxn id="94" idx="3"/>
            <a:endCxn id="103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1.6a: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1.7: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직각 삼각형 109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12" name="한쪽 모서리가 잘린 사각형 111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직각 삼각형 112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9" idx="3"/>
            <a:endCxn id="121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118" name="한쪽 모서리가 잘린 사각형 117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직각 삼각형 118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0" name="직선 연결선 119"/>
          <p:cNvCxnSpPr>
            <a:stCxn id="118" idx="3"/>
            <a:endCxn id="122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9" name="직선 연결선 128"/>
          <p:cNvCxnSpPr>
            <a:stCxn id="127" idx="0"/>
            <a:endCxn id="132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132" name="한쪽 모서리가 잘린 사각형 131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직각 삼각형 132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953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1. Project Overview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03548" y="1074440"/>
            <a:ext cx="8172140" cy="5234880"/>
          </a:xfrm>
        </p:spPr>
        <p:txBody>
          <a:bodyPr/>
          <a:lstStyle/>
          <a:p>
            <a:pPr marL="228600" indent="-228600">
              <a:defRPr lang="ko-KR" altLang="en-US"/>
            </a:pPr>
            <a:r>
              <a:rPr lang="en-US" altLang="ko-KR" b="1" dirty="0">
                <a:solidFill>
                  <a:schemeClr val="bg1"/>
                </a:solidFill>
              </a:rPr>
              <a:t>Overview</a:t>
            </a:r>
          </a:p>
          <a:p>
            <a:pPr marL="228600" indent="-228600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 Our </a:t>
            </a:r>
            <a:r>
              <a:rPr lang="en-US" altLang="ko-KR" sz="1600" dirty="0">
                <a:solidFill>
                  <a:schemeClr val="bg1"/>
                </a:solidFill>
              </a:rPr>
              <a:t>Team </a:t>
            </a:r>
            <a:r>
              <a:rPr lang="en-US" altLang="ko-KR" sz="1600" dirty="0" smtClean="0">
                <a:solidFill>
                  <a:schemeClr val="bg1"/>
                </a:solidFill>
              </a:rPr>
              <a:t>is working </a:t>
            </a:r>
            <a:r>
              <a:rPr lang="en-US" altLang="ko-KR" sz="1600" dirty="0">
                <a:solidFill>
                  <a:schemeClr val="bg1"/>
                </a:solidFill>
              </a:rPr>
              <a:t>for an organization that intends to enter the 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market.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en-US" altLang="ko-KR" sz="1600" dirty="0">
                <a:solidFill>
                  <a:schemeClr val="bg1"/>
                </a:solidFill>
              </a:rPr>
              <a:t>We make an Internet of Things(</a:t>
            </a:r>
            <a:r>
              <a:rPr lang="en-US" altLang="ko-KR" sz="1600" dirty="0" err="1">
                <a:solidFill>
                  <a:schemeClr val="bg1"/>
                </a:solidFill>
              </a:rPr>
              <a:t>IoT</a:t>
            </a:r>
            <a:r>
              <a:rPr lang="en-US" altLang="ko-KR" sz="1600" dirty="0">
                <a:solidFill>
                  <a:schemeClr val="bg1"/>
                </a:solidFill>
              </a:rPr>
              <a:t>) system that enables end-users to </a:t>
            </a:r>
            <a:r>
              <a:rPr lang="en-US" altLang="ko-KR" sz="1600" dirty="0" smtClean="0">
                <a:solidFill>
                  <a:schemeClr val="bg1"/>
                </a:solidFill>
              </a:rPr>
              <a:t>communicate </a:t>
            </a:r>
            <a:r>
              <a:rPr lang="en-US" altLang="ko-KR" sz="1600" dirty="0">
                <a:solidFill>
                  <a:schemeClr val="bg1"/>
                </a:solidFill>
              </a:rPr>
              <a:t>with sensors and actuators installed in the home or business via PC or smartphone connected to the internet.</a:t>
            </a:r>
          </a:p>
          <a:p>
            <a:pPr marL="0" indent="0">
              <a:buClr>
                <a:schemeClr val="tx1">
                  <a:lumMod val="95000"/>
                </a:schemeClr>
              </a:buClr>
              <a:buNone/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>
                <a:solidFill>
                  <a:schemeClr val="bg1"/>
                </a:solidFill>
              </a:rPr>
              <a:t>For example, </a:t>
            </a:r>
            <a:r>
              <a:rPr lang="ko-KR" altLang="ko-KR" sz="1600" dirty="0">
                <a:solidFill>
                  <a:schemeClr val="bg1"/>
                </a:solidFill>
              </a:rPr>
              <a:t>indoor and outdoor light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temp and humidity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actuator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door open-close sensor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ko-KR" sz="1600" dirty="0">
                <a:solidFill>
                  <a:schemeClr val="bg1"/>
                </a:solidFill>
              </a:rPr>
              <a:t>secure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ko-KR" sz="1600" dirty="0">
                <a:solidFill>
                  <a:schemeClr val="bg1"/>
                </a:solidFill>
              </a:rPr>
              <a:t>alarm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presence/proximity sensor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917600" y="3356992"/>
            <a:ext cx="5344036" cy="2804728"/>
            <a:chOff x="1460212" y="3011554"/>
            <a:chExt cx="5704076" cy="315016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460212" y="3011554"/>
              <a:ext cx="5704076" cy="3150166"/>
            </a:xfrm>
            <a:prstGeom prst="roundRect">
              <a:avLst>
                <a:gd name="adj" fmla="val 3154"/>
              </a:avLst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6" descr="http://thumbs.dreamstime.com/z/dwelling-house-1804726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9253"/>
            <a:stretch/>
          </p:blipFill>
          <p:spPr bwMode="auto">
            <a:xfrm>
              <a:off x="2484807" y="3143462"/>
              <a:ext cx="3815385" cy="28064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http://arthurschmitt.com/wp-content/uploads/2012/10/Arduino-vector-isometri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90" y="4365104"/>
              <a:ext cx="853288" cy="55890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http://www.clipartbest.com/cliparts/niB/XKz/niBXKzRq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482" y="4834970"/>
              <a:ext cx="829169" cy="8291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392099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Presence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28" descr="http://onthehouse.com/wp-content/uploads/2015/02/WEB_Icon_Motion-Sensor-with-caption-e1423749584126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723" t="5445" r="8702" b="27653"/>
            <a:stretch/>
          </p:blipFill>
          <p:spPr bwMode="auto">
            <a:xfrm>
              <a:off x="3550951" y="3392954"/>
              <a:ext cx="429723" cy="4288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4225485" y="334806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Light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https://cdn4.iconfinder.com/data/icons/SHINE7/general/256/bulb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66" y="3380221"/>
              <a:ext cx="530667" cy="53066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3005087" y="5136925"/>
              <a:ext cx="994827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Door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Open-Close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58265" y="3356992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Temp.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3404375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2558265" y="4221506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Humidity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sensor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22" descr="http://www.zilogic.com/blog/images/temperature-icon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328" y="4268889"/>
              <a:ext cx="369301" cy="3693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4" descr="http://www.ontruimingen-klokken-versterkers.nl/wp-content/uploads/open_geslote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820" y="5249555"/>
              <a:ext cx="639359" cy="2909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052686" y="3365071"/>
              <a:ext cx="747428" cy="812355"/>
            </a:xfrm>
            <a:prstGeom prst="roundRect">
              <a:avLst>
                <a:gd name="adj" fmla="val 9178"/>
              </a:avLst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Secure Alarm</a:t>
              </a:r>
            </a:p>
          </p:txBody>
        </p:sp>
        <p:pic>
          <p:nvPicPr>
            <p:cNvPr id="21" name="Picture 4" descr="http://www.loxone.com/tl_files/loxone/Content_images/icons/large/red/burglar_alarm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400" y="3391395"/>
              <a:ext cx="437634" cy="38156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>
              <a:stCxn id="10" idx="2"/>
            </p:cNvCxnSpPr>
            <p:nvPr/>
          </p:nvCxnSpPr>
          <p:spPr>
            <a:xfrm>
              <a:off x="3765813" y="4169347"/>
              <a:ext cx="214861" cy="3773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05693" y="4160421"/>
              <a:ext cx="567550" cy="42621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/>
            <p:cNvCxnSpPr>
              <a:endCxn id="8" idx="1"/>
            </p:cNvCxnSpPr>
            <p:nvPr/>
          </p:nvCxnSpPr>
          <p:spPr>
            <a:xfrm>
              <a:off x="3341635" y="4551650"/>
              <a:ext cx="381055" cy="92906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직선 연결선 24"/>
            <p:cNvCxnSpPr>
              <a:stCxn id="14" idx="0"/>
            </p:cNvCxnSpPr>
            <p:nvPr/>
          </p:nvCxnSpPr>
          <p:spPr>
            <a:xfrm flipV="1">
              <a:off x="3502501" y="4778984"/>
              <a:ext cx="319678" cy="357941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/>
            <p:cNvCxnSpPr>
              <a:endCxn id="12" idx="2"/>
            </p:cNvCxnSpPr>
            <p:nvPr/>
          </p:nvCxnSpPr>
          <p:spPr>
            <a:xfrm flipV="1">
              <a:off x="4225485" y="4160421"/>
              <a:ext cx="373714" cy="293118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/>
            <p:cNvCxnSpPr>
              <a:endCxn id="20" idx="2"/>
            </p:cNvCxnSpPr>
            <p:nvPr/>
          </p:nvCxnSpPr>
          <p:spPr>
            <a:xfrm flipV="1">
              <a:off x="4392499" y="4177426"/>
              <a:ext cx="1033901" cy="352742"/>
            </a:xfrm>
            <a:prstGeom prst="line">
              <a:avLst/>
            </a:prstGeom>
            <a:solidFill>
              <a:schemeClr val="tx2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Picture 6" descr="http://inwallspeakers1.com/wp-content/uploads/2014/12/wifi-signal-icon-png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65687">
              <a:off x="4490417" y="4574813"/>
              <a:ext cx="371991" cy="37199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766739" y="4872494"/>
              <a:ext cx="728390" cy="226591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Arduino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46871" y="5654195"/>
              <a:ext cx="728390" cy="380480"/>
            </a:xfrm>
            <a:prstGeom prst="rect">
              <a:avLst/>
            </a:prstGeom>
          </p:spPr>
          <p:txBody>
            <a:bodyPr tIns="36000" bIns="36000">
              <a:spAutoFit/>
            </a:bodyPr>
            <a:lstStyle/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Wi-Fi</a:t>
              </a:r>
            </a:p>
            <a:p>
              <a:pPr lvl="0"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router</a:t>
              </a:r>
              <a:endParaRPr lang="en-US" altLang="ko-KR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>
                <a:solidFill>
                  <a:prstClr val="white"/>
                </a:solidFill>
              </a:rPr>
              <a:pPr/>
              <a:t>40</a:t>
            </a:fld>
            <a:r>
              <a:rPr lang="en-US" altLang="ko-KR" smtClean="0">
                <a:solidFill>
                  <a:prstClr val="white"/>
                </a:solidFill>
              </a:rPr>
              <a:t>/50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67134" y="934820"/>
            <a:ext cx="429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removeNode</a:t>
            </a:r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직선 연결선 133"/>
          <p:cNvCxnSpPr>
            <a:stCxn id="69" idx="3"/>
            <a:endCxn id="70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142" name="직선 연결선 141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44" name="한쪽 모서리가 잘린 사각형 143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직각 삼각형 144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6" name="직선 화살표 연결선 145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6948264" y="2988160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" name="직선 연결선 149"/>
          <p:cNvCxnSpPr>
            <a:stCxn id="70" idx="3"/>
            <a:endCxn id="149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220072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6156184" y="4175690"/>
            <a:ext cx="1960942" cy="562893"/>
            <a:chOff x="6074530" y="4774687"/>
            <a:chExt cx="1172466" cy="237161"/>
          </a:xfrm>
        </p:grpSpPr>
        <p:sp>
          <p:nvSpPr>
            <p:cNvPr id="155" name="한쪽 모서리가 잘린 사각형 154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return to status waiting for discover when it receive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().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직각 삼각형 155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7236304" y="342900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직선 연결선 157"/>
          <p:cNvCxnSpPr>
            <a:stCxn id="155" idx="3"/>
          </p:cNvCxnSpPr>
          <p:nvPr/>
        </p:nvCxnSpPr>
        <p:spPr>
          <a:xfrm flipV="1">
            <a:off x="7122365" y="3508896"/>
            <a:ext cx="149939" cy="6833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755574" y="1763428"/>
            <a:ext cx="1800202" cy="497643"/>
            <a:chOff x="6074530" y="4755946"/>
            <a:chExt cx="1189951" cy="255902"/>
          </a:xfrm>
        </p:grpSpPr>
        <p:sp>
          <p:nvSpPr>
            <p:cNvPr id="160" name="한쪽 모서리가 잘린 사각형 159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User.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직각 삼각형 160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2" name="직선 연결선 161"/>
          <p:cNvCxnSpPr>
            <a:stCxn id="160" idx="1"/>
            <a:endCxn id="163" idx="7"/>
          </p:cNvCxnSpPr>
          <p:nvPr/>
        </p:nvCxnSpPr>
        <p:spPr>
          <a:xfrm flipH="1">
            <a:off x="1249080" y="2261071"/>
            <a:ext cx="380446" cy="24236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4" name="꺾인 연결선 163"/>
          <p:cNvCxnSpPr/>
          <p:nvPr/>
        </p:nvCxnSpPr>
        <p:spPr>
          <a:xfrm flipH="1">
            <a:off x="2829530" y="3257277"/>
            <a:ext cx="78933" cy="90316"/>
          </a:xfrm>
          <a:prstGeom prst="bentConnector4">
            <a:avLst>
              <a:gd name="adj1" fmla="val -124694"/>
              <a:gd name="adj2" fmla="val 22304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1828343" y="3491153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removeNode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1725415" y="4589227"/>
            <a:ext cx="1960942" cy="562893"/>
            <a:chOff x="6074530" y="4774687"/>
            <a:chExt cx="1172466" cy="237161"/>
          </a:xfrm>
        </p:grpSpPr>
        <p:sp>
          <p:nvSpPr>
            <p:cNvPr id="167" name="한쪽 모서리가 잘린 사각형 16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This </a:t>
              </a:r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removing Node object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NodeManager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직각 삼각형 167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2805535" y="384254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0" name="직선 연결선 169"/>
          <p:cNvCxnSpPr>
            <a:stCxn id="167" idx="3"/>
          </p:cNvCxnSpPr>
          <p:nvPr/>
        </p:nvCxnSpPr>
        <p:spPr>
          <a:xfrm flipV="1">
            <a:off x="2691596" y="3922433"/>
            <a:ext cx="149939" cy="68338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>
            <a:off x="5326002" y="1610330"/>
            <a:ext cx="1960942" cy="562893"/>
            <a:chOff x="6074530" y="4774687"/>
            <a:chExt cx="1172466" cy="237161"/>
          </a:xfrm>
        </p:grpSpPr>
        <p:sp>
          <p:nvSpPr>
            <p:cNvPr id="172" name="한쪽 모서리가 잘린 사각형 171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This </a:t>
              </a:r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removeNode</a:t>
              </a:r>
              <a:r>
                <a:rPr lang="en-US" altLang="ko-KR" sz="1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sending remove command and disconnecting Node.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직각 삼각형 172"/>
            <p:cNvSpPr/>
            <p:nvPr/>
          </p:nvSpPr>
          <p:spPr>
            <a:xfrm>
              <a:off x="7093255" y="4774687"/>
              <a:ext cx="153741" cy="10155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6372200" y="256491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직선 연결선 174"/>
          <p:cNvCxnSpPr>
            <a:endCxn id="174" idx="1"/>
          </p:cNvCxnSpPr>
          <p:nvPr/>
        </p:nvCxnSpPr>
        <p:spPr>
          <a:xfrm>
            <a:off x="6156184" y="2214922"/>
            <a:ext cx="226560" cy="3605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28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980728"/>
            <a:ext cx="8712968" cy="54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Architectural </a:t>
            </a:r>
            <a:r>
              <a:rPr lang="en-US" altLang="ko-KR" dirty="0" smtClean="0"/>
              <a:t>Drivers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Stakeholders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Functional Requirements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lang="en-US" altLang="ko-KR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</a:t>
            </a: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Utility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Constraints</a:t>
            </a: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70000"/>
              </a:lnSpc>
              <a:buNone/>
            </a:pPr>
            <a:endParaRPr lang="en-US" altLang="ko-KR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03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 Context - Market, Organizational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6776" y="836613"/>
          <a:ext cx="8209680" cy="2356985"/>
        </p:xfrm>
        <a:graphic>
          <a:graphicData uri="http://schemas.openxmlformats.org/drawingml/2006/table">
            <a:tbl>
              <a:tblPr/>
              <a:tblGrid>
                <a:gridCol w="1800968"/>
                <a:gridCol w="6408712"/>
              </a:tblGrid>
              <a:tr h="229667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Market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100" b="1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29667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Stakeholders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Customer, End-user, System Installer, Developer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14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System Access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sers want to access the system via PC, Mobile devices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Functional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expectations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After system installation, 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users expect the system to work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automatically by assigned rules of sensors and actuators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40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Environment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There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are m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any vendors developing a system,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sensors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and actuators. But there is no standard of interface.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5"/>
          <p:cNvGraphicFramePr>
            <a:graphicFrameLocks/>
          </p:cNvGraphicFramePr>
          <p:nvPr>
            <p:extLst/>
          </p:nvPr>
        </p:nvGraphicFramePr>
        <p:xfrm>
          <a:off x="467544" y="3429000"/>
          <a:ext cx="8208913" cy="2667000"/>
        </p:xfrm>
        <a:graphic>
          <a:graphicData uri="http://schemas.openxmlformats.org/drawingml/2006/table">
            <a:tbl>
              <a:tblPr/>
              <a:tblGrid>
                <a:gridCol w="1800200"/>
                <a:gridCol w="6408713"/>
              </a:tblGrid>
              <a:tr h="247577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Organizational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1800" b="0" baseline="0" dirty="0" smtClean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1788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Roles 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and </a:t>
                      </a:r>
                      <a:endParaRPr lang="en-US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responsibilities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Project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Manager(includes planning, risk and configuration, schedule)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Architect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u="none" strike="noStrike" dirty="0" smtClean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Requirement Manager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Test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Documentation Manager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Developer (all members)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background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Digital-Appliance SW solution researcher &amp;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Smart-phone SW developer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kern="120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Camera module testing SW developer</a:t>
                      </a:r>
                      <a:endParaRPr lang="en-US" sz="1600" b="0" kern="12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6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60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 Context - Business, Technical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4289256"/>
          <a:ext cx="8208912" cy="21640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65101">
                <a:tc grid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Technical Context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Development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Skills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Java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C, JavaScript,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HTML5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Platforms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Platform,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L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aptop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Computers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Tools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Eclipse,</a:t>
                      </a:r>
                      <a:r>
                        <a:rPr lang="en-US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IDE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77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OS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Windows, Linux</a:t>
                      </a: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 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73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HW platform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Arduino </a:t>
                      </a:r>
                      <a:r>
                        <a:rPr lang="en-US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X86</a:t>
                      </a:r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68313" y="845912"/>
          <a:ext cx="8208143" cy="3231161"/>
        </p:xfrm>
        <a:graphic>
          <a:graphicData uri="http://schemas.openxmlformats.org/drawingml/2006/table">
            <a:tbl>
              <a:tblPr/>
              <a:tblGrid>
                <a:gridCol w="1943447"/>
                <a:gridCol w="6264696"/>
              </a:tblGrid>
              <a:tr h="298918"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5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Business Context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endParaRPr lang="ko-KR" altLang="en-US" sz="1200" b="0" dirty="0">
                        <a:solidFill>
                          <a:srgbClr val="333333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Date of Delivery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26 June 2015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412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Time Resources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498 man-hours (48+450)</a:t>
                      </a: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:48 man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-hours </a:t>
                      </a: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(8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hours X 6 people) in Korea</a:t>
                      </a:r>
                      <a:endParaRPr lang="en-US" altLang="ko-KR" sz="1600" b="0" dirty="0" smtClean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:450 man-hours(3 hours X 6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people X 5 days X 5 weeks) in CMU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Strategy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Easy to use &amp; high extensibility for sensors/actuators</a:t>
                      </a: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Target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Market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B2B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- Building Architect Office, B2C - DIY User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8918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Profit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Model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Rental Service, Standalone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, System Education, Maintenance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2159"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Future direction</a:t>
                      </a:r>
                      <a:endParaRPr lang="ko-KR" altLang="en-US" sz="1600" b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9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Many</a:t>
                      </a:r>
                      <a:r>
                        <a:rPr lang="en-US" altLang="ko-KR" sz="1600" b="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kinds of sensors/actuators(indoor air quality sensor,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camera,</a:t>
                      </a:r>
                      <a:r>
                        <a:rPr lang="ko-KR" altLang="en-US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 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  <a:sym typeface="Wingdings"/>
                        </a:rPr>
                        <a:t>thermostat controller and so forth)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is used &amp; it makes a lot of use case. So big-data of these cases would enable to make services of </a:t>
                      </a:r>
                      <a:r>
                        <a:rPr lang="en-US" altLang="ko-KR" sz="1600" b="0" kern="1200" baseline="0" dirty="0" err="1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IoT</a:t>
                      </a:r>
                      <a:r>
                        <a:rPr lang="en-US" altLang="ko-KR" sz="1600" b="0" kern="1200" baseline="0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Arial Unicode MS" panose="020B0604020202020204" pitchFamily="50" charset="-127"/>
                        </a:rPr>
                        <a:t> System.</a:t>
                      </a:r>
                      <a:endParaRPr lang="en-US" sz="1600" b="0" kern="1200" baseline="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53340" marR="5334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39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 Stakeholders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Stakeholders of the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Management System (</a:t>
            </a:r>
            <a:r>
              <a:rPr lang="en-US" altLang="ko-KR" b="1" dirty="0" err="1" smtClean="0"/>
              <a:t>IoTMS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Customer</a:t>
            </a:r>
            <a:endParaRPr lang="en-US" altLang="ko-KR" dirty="0"/>
          </a:p>
          <a:p>
            <a:pPr lvl="1"/>
            <a:r>
              <a:rPr lang="en-US" altLang="ko-KR" dirty="0" smtClean="0"/>
              <a:t>End-User</a:t>
            </a:r>
            <a:endParaRPr lang="en-US" altLang="ko-KR" dirty="0"/>
          </a:p>
          <a:p>
            <a:pPr lvl="1"/>
            <a:r>
              <a:rPr lang="en-US" altLang="ko-KR" dirty="0"/>
              <a:t>System Installer</a:t>
            </a:r>
          </a:p>
          <a:p>
            <a:pPr lvl="1"/>
            <a:r>
              <a:rPr lang="en-US" altLang="ko-KR" dirty="0"/>
              <a:t>Application Developer</a:t>
            </a:r>
          </a:p>
          <a:p>
            <a:pPr lvl="1"/>
            <a:r>
              <a:rPr lang="en-US" altLang="ko-KR" dirty="0"/>
              <a:t>Value-added-resellers (VARs)</a:t>
            </a:r>
          </a:p>
          <a:p>
            <a:pPr lvl="1"/>
            <a:r>
              <a:rPr lang="en-US" altLang="ko-KR" dirty="0"/>
              <a:t>Service Provider</a:t>
            </a:r>
          </a:p>
          <a:p>
            <a:pPr lvl="1"/>
            <a:r>
              <a:rPr lang="en-US" altLang="ko-KR" dirty="0"/>
              <a:t>Maintainer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roject </a:t>
            </a:r>
            <a:r>
              <a:rPr lang="en-US" altLang="ko-KR" dirty="0"/>
              <a:t>consultant (or mentor)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68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692696"/>
            <a:ext cx="8712968" cy="56886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Functional Requirement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8669383"/>
              </p:ext>
            </p:extLst>
          </p:nvPr>
        </p:nvGraphicFramePr>
        <p:xfrm>
          <a:off x="468312" y="764704"/>
          <a:ext cx="8207376" cy="489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12"/>
                <a:gridCol w="7488064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The system should make it easy for developers to implement new protocol about new devices.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 system provides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user define scenario service like IFTTT(IF This Then That)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the system sends emergency message, it will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be E-mail. In future, it can be SMS or tweet.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When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sensors value is abnormal(out of range), the system sends an alarm message to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4149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User sets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configurations of E-mail address, logging-duration, secure response time and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lights waiting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time.</a:t>
                      </a:r>
                      <a:endParaRPr lang="ko-KR" altLang="en-US" sz="1600" dirty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88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FR-17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The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  <a:cs typeface="Tahoma" panose="020B0604030504040204" pitchFamily="34" charset="0"/>
                        </a:rPr>
                        <a:t> system provides Web APIs for Web developer.</a:t>
                      </a:r>
                      <a:endParaRPr lang="ko-KR" altLang="en-US" sz="1600" dirty="0" smtClean="0">
                        <a:latin typeface="+mn-ea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9</a:t>
            </a:fld>
            <a:r>
              <a:rPr lang="en-US" altLang="ko-KR" dirty="0" smtClean="0"/>
              <a:t>/32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5863" y="1340769"/>
            <a:ext cx="7481887" cy="424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3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3014</Words>
  <Application>Microsoft Office PowerPoint</Application>
  <PresentationFormat>화면 슬라이드 쇼(4:3)</PresentationFormat>
  <Paragraphs>829</Paragraphs>
  <Slides>40</Slides>
  <Notes>12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디자인 사용자 지정</vt:lpstr>
      <vt:lpstr>Microsoft Office Excel 워크시트</vt:lpstr>
      <vt:lpstr>Agenda</vt:lpstr>
      <vt:lpstr>IoT Management System (Initial Presentation)</vt:lpstr>
      <vt:lpstr>슬라이드 3</vt:lpstr>
      <vt:lpstr>1. Project Overview</vt:lpstr>
      <vt:lpstr>2. Architectural Drivers</vt:lpstr>
      <vt:lpstr>2.1  Context - Market, Organizational</vt:lpstr>
      <vt:lpstr>2.1  Context - Business, Technical</vt:lpstr>
      <vt:lpstr>2.2  Stakeholders </vt:lpstr>
      <vt:lpstr>2.3 Functional Requirement </vt:lpstr>
      <vt:lpstr>2.4 Quality Attributes Utility</vt:lpstr>
      <vt:lpstr>2.5 Constraints</vt:lpstr>
      <vt:lpstr>3. Architectural Design</vt:lpstr>
      <vt:lpstr>3.1 System Context View</vt:lpstr>
      <vt:lpstr>3.2 Allocation View</vt:lpstr>
      <vt:lpstr>3.3 Dynamic Perspective View</vt:lpstr>
      <vt:lpstr>3.3.1 Design Decision – Event Bus w/ JSON</vt:lpstr>
      <vt:lpstr>4. Design &amp; Implementation</vt:lpstr>
      <vt:lpstr>4.1.1 Security – User Management</vt:lpstr>
      <vt:lpstr>4.1.2 Security – Secure Connection</vt:lpstr>
      <vt:lpstr>4.2.1 Availability – Sensor Malfunction.</vt:lpstr>
      <vt:lpstr>4.2.2 Availability – Actuator Malfunction.</vt:lpstr>
      <vt:lpstr>4.3.1 Modifiability - User Defined Rule</vt:lpstr>
      <vt:lpstr>4.3.2 Modifiability - Support Emerging Protocol</vt:lpstr>
      <vt:lpstr>4.4 Performance Evaluation</vt:lpstr>
      <vt:lpstr>4.4 Scalability and Performance</vt:lpstr>
      <vt:lpstr>4.4 Scalability and Performance</vt:lpstr>
      <vt:lpstr>4.4 Scalability and Performance</vt:lpstr>
      <vt:lpstr>5. Wrap up</vt:lpstr>
      <vt:lpstr>5.1 Time log &amp; Earn Value</vt:lpstr>
      <vt:lpstr>5.2 Role &amp; Responsibility</vt:lpstr>
      <vt:lpstr>5.3 Future Needs and Lessons Learned</vt:lpstr>
      <vt:lpstr>Demo Scenario</vt:lpstr>
      <vt:lpstr>Questions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mac</cp:lastModifiedBy>
  <cp:revision>757</cp:revision>
  <dcterms:created xsi:type="dcterms:W3CDTF">2014-05-28T02:15:30Z</dcterms:created>
  <dcterms:modified xsi:type="dcterms:W3CDTF">2015-06-26T05:28:27Z</dcterms:modified>
</cp:coreProperties>
</file>