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3.xml" ContentType="application/vnd.openxmlformats-officedocument.themeOverride+xml"/>
  <Override PartName="/ppt/theme/themeOverride4.xml" ContentType="application/vnd.openxmlformats-officedocument.themeOverrid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Default Extension="wdp" ContentType="image/vnd.ms-photo"/>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Lst>
  <p:notesMasterIdLst>
    <p:notesMasterId r:id="rId13"/>
  </p:notesMasterIdLst>
  <p:sldIdLst>
    <p:sldId id="256" r:id="rId2"/>
    <p:sldId id="257" r:id="rId3"/>
    <p:sldId id="318" r:id="rId4"/>
    <p:sldId id="258" r:id="rId5"/>
    <p:sldId id="259" r:id="rId6"/>
    <p:sldId id="265" r:id="rId7"/>
    <p:sldId id="267" r:id="rId8"/>
    <p:sldId id="276" r:id="rId9"/>
    <p:sldId id="308" r:id="rId10"/>
    <p:sldId id="309" r:id="rId11"/>
    <p:sldId id="319" r:id="rId12"/>
  </p:sldIdLst>
  <p:sldSz cx="9144000" cy="6858000" type="screen4x3"/>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기본 구역" id="{8842BCD3-E84E-4C92-B413-F11C840B25B4}">
          <p14:sldIdLst>
            <p14:sldId id="256"/>
            <p14:sldId id="257"/>
            <p14:sldId id="318"/>
            <p14:sldId id="258"/>
            <p14:sldId id="259"/>
            <p14:sldId id="265"/>
            <p14:sldId id="267"/>
            <p14:sldId id="276"/>
            <p14:sldId id="308"/>
            <p14:sldId id="309"/>
            <p14:sldId id="319"/>
          </p14:sldIdLst>
        </p14:section>
      </p14:sectionLst>
    </p:ext>
    <p:ext uri="{EFAFB233-063F-42B5-8137-9DF3F51BA10A}">
      <p15:sldGuideLst xmlns="" xmlns:p15="http://schemas.microsoft.com/office/powerpoint/2012/main">
        <p15:guide id="1" orient="horz" pos="527">
          <p15:clr>
            <a:srgbClr val="A4A3A4"/>
          </p15:clr>
        </p15:guide>
        <p15:guide id="2" pos="294">
          <p15:clr>
            <a:srgbClr val="A4A3A4"/>
          </p15:clr>
        </p15:guide>
        <p15:guide id="3" pos="747">
          <p15:clr>
            <a:srgbClr val="A4A3A4"/>
          </p15:clr>
        </p15:guide>
        <p15:guide id="4" pos="5465">
          <p15:clr>
            <a:srgbClr val="A4A3A4"/>
          </p15:clr>
        </p15:guide>
      </p15:sldGuideLst>
    </p:ext>
    <p:ext uri="{2D200454-40CA-4A62-9FC3-DE9A4176ACB9}">
      <p15:notesGuideLst xmlns="" xmlns:p15="http://schemas.microsoft.com/office/powerpoint/2012/main">
        <p15:guide id="1" orient="horz" pos="2879">
          <p15:clr>
            <a:srgbClr val="A4A3A4"/>
          </p15:clr>
        </p15:guide>
        <p15:guide id="2" pos="215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B Root" initials="DBR" lastIdx="43" clrIdx="0"/>
  <p:cmAuthor id="2" name="mac" initials="m"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TxStyle/>
      <a:tcStyle>
        <a:tcBdr/>
        <a:fill>
          <a:solidFill>
            <a:schemeClr val="dk1">
              <a:tint val="40000"/>
            </a:schemeClr>
          </a:solidFill>
        </a:fill>
      </a:tcStyle>
    </a:band1H>
    <a:band2H>
      <a:tcTxStyle/>
      <a:tcStyle>
        <a:tcBdr/>
      </a:tcStyle>
    </a:band2H>
    <a:band1V>
      <a:tcTxStyle/>
      <a:tcStyle>
        <a:tcBdr/>
        <a:fill>
          <a:solidFill>
            <a:schemeClr val="dk1">
              <a:tint val="40000"/>
            </a:schemeClr>
          </a:solidFill>
        </a:fill>
      </a:tcStyle>
    </a:band1V>
    <a:band2V>
      <a:tcTxStyle/>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0"/>
    <p:restoredTop sz="94607" autoAdjust="0"/>
  </p:normalViewPr>
  <p:slideViewPr>
    <p:cSldViewPr>
      <p:cViewPr varScale="1">
        <p:scale>
          <a:sx n="96" d="100"/>
          <a:sy n="96" d="100"/>
        </p:scale>
        <p:origin x="-96" y="-1392"/>
      </p:cViewPr>
      <p:guideLst>
        <p:guide orient="horz" pos="527"/>
        <p:guide pos="294"/>
        <p:guide pos="747"/>
        <p:guide pos="5465"/>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50" y="-96"/>
      </p:cViewPr>
      <p:guideLst>
        <p:guide orient="horz" pos="2879"/>
        <p:guide pos="2159"/>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5-21T08:55:45.817" idx="43">
    <p:pos x="1929" y="1641"/>
    <p:text>Overall pretty good.  Obviously lots of work.  Look at my comments.  Don't take them as being too critical as we can always improve.</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5-05-21T08:32:52.453" idx="15">
    <p:pos x="3499" y="3043"/>
    <p:text>added by whom</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a:lstStyle>
            <a:lvl1pPr algn="l">
              <a:defRPr sz="1200"/>
            </a:lvl1pPr>
          </a:lstStyle>
          <a:p>
            <a:pPr lvl="0">
              <a:defRPr lang="ko-KR" altLang="en-US"/>
            </a:pP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lang="ko-KR" altLang="en-US"/>
            </a:pPr>
            <a:fld id="{C6D22AAC-A4B1-4DE1-8849-4DA334672FA7}" type="datetime1">
              <a:rPr lang="ko-KR" altLang="en-US"/>
              <a:pPr lvl="0">
                <a:defRPr lang="ko-KR" altLang="en-US"/>
              </a:pPr>
              <a:t>2015-06-24</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lang="ko-KR" altLang="en-US"/>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lang="ko-KR" altLang="en-US"/>
            </a:pP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lang="ko-KR" altLang="en-US"/>
            </a:pPr>
            <a:fld id="{16CA0CAB-945A-4D9A-9EB1-E1C8A52CAEF4}" type="slidenum">
              <a:rPr lang="ko-KR" altLang="en-US"/>
              <a:pPr lvl="0">
                <a:defRPr lang="ko-KR" altLang="en-US"/>
              </a:pPr>
              <a:t>‹#›</a:t>
            </a:fld>
            <a:endParaRPr lang="ko-KR" altLang="en-US"/>
          </a:p>
        </p:txBody>
      </p:sp>
    </p:spTree>
    <p:extLst>
      <p:ext uri="{BB962C8B-B14F-4D97-AF65-F5344CB8AC3E}">
        <p14:creationId xmlns:p14="http://schemas.microsoft.com/office/powerpoint/2010/main" xmlns="" val="222442409"/>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a:t>DBR2 : </a:t>
            </a:r>
            <a:r>
              <a:rPr lang="ko-KR" altLang="en-US" dirty="0"/>
              <a:t>센서 </a:t>
            </a:r>
            <a:r>
              <a:rPr lang="en-US" altLang="ko-KR" dirty="0"/>
              <a:t>/ </a:t>
            </a:r>
            <a:r>
              <a:rPr lang="ko-KR" altLang="en-US" dirty="0" err="1"/>
              <a:t>엑츄에이터</a:t>
            </a:r>
            <a:r>
              <a:rPr lang="ko-KR" altLang="en-US" dirty="0"/>
              <a:t> 예제 서술</a:t>
            </a:r>
          </a:p>
          <a:p>
            <a:pPr lvl="0">
              <a:defRPr lang="ko-KR" altLang="en-US"/>
            </a:pPr>
            <a:r>
              <a:rPr lang="en-US" altLang="ko-KR" dirty="0"/>
              <a:t>DBR3 : </a:t>
            </a:r>
            <a:r>
              <a:rPr lang="ko-KR" altLang="en-US" dirty="0"/>
              <a:t>센서 구조 예제 그림 그리기</a:t>
            </a:r>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4</a:t>
            </a:fld>
            <a:endParaRPr lang="ko-KR" altLang="en-US"/>
          </a:p>
        </p:txBody>
      </p:sp>
    </p:spTree>
    <p:extLst>
      <p:ext uri="{BB962C8B-B14F-4D97-AF65-F5344CB8AC3E}">
        <p14:creationId xmlns:p14="http://schemas.microsoft.com/office/powerpoint/2010/main" xmlns="" val="2236349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6</a:t>
            </a:fld>
            <a:endParaRPr lang="ko-KR" altLang="en-US"/>
          </a:p>
        </p:txBody>
      </p:sp>
    </p:spTree>
    <p:extLst>
      <p:ext uri="{BB962C8B-B14F-4D97-AF65-F5344CB8AC3E}">
        <p14:creationId xmlns:p14="http://schemas.microsoft.com/office/powerpoint/2010/main" xmlns="" val="1676336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lang="ko-KR" altLang="en-US"/>
            </a:pPr>
            <a:r>
              <a:rPr lang="en-US"/>
              <a:t>DBR15 : added by whom</a:t>
            </a:r>
          </a:p>
        </p:txBody>
      </p:sp>
      <p:sp>
        <p:nvSpPr>
          <p:cNvPr id="4" name="Slide Number Placeholder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7</a:t>
            </a:fld>
            <a:endParaRPr lang="ko-KR" altLang="en-US"/>
          </a:p>
        </p:txBody>
      </p:sp>
    </p:spTree>
    <p:extLst>
      <p:ext uri="{BB962C8B-B14F-4D97-AF65-F5344CB8AC3E}">
        <p14:creationId xmlns:p14="http://schemas.microsoft.com/office/powerpoint/2010/main" xmlns="" val="2094294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DBR23  : Was this given, or is it an assumption?</a:t>
            </a:r>
          </a:p>
          <a:p>
            <a:pPr lvl="0">
              <a:defRPr lang="ko-KR" altLang="en-US"/>
            </a:pPr>
            <a:r>
              <a:rPr lang="en-US" altLang="ko-KR"/>
              <a:t>DBR24 : THis will have to be defined, and I'm assuming 1 work month.</a:t>
            </a:r>
          </a:p>
          <a:p>
            <a:pPr lvl="0">
              <a:defRPr lang="ko-KR" altLang="en-US"/>
            </a:pPr>
            <a:r>
              <a:rPr lang="en-US" altLang="ko-KR"/>
              <a:t>DBR25 : Source of this?  And the team should know why this limiit.</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8</a:t>
            </a:fld>
            <a:endParaRPr lang="ko-KR" altLang="en-US"/>
          </a:p>
        </p:txBody>
      </p:sp>
    </p:spTree>
    <p:extLst>
      <p:ext uri="{BB962C8B-B14F-4D97-AF65-F5344CB8AC3E}">
        <p14:creationId xmlns:p14="http://schemas.microsoft.com/office/powerpoint/2010/main" xmlns="" val="12090053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1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 name="제목 4"/>
          <p:cNvSpPr>
            <a:spLocks noGrp="1"/>
          </p:cNvSpPr>
          <p:nvPr>
            <p:ph type="title"/>
          </p:nvPr>
        </p:nvSpPr>
        <p:spPr>
          <a:xfrm>
            <a:off x="395536" y="2276872"/>
            <a:ext cx="8361362" cy="1569660"/>
          </a:xfrm>
        </p:spPr>
        <p:txBody>
          <a:bodyPr>
            <a:noAutofit/>
          </a:bodyPr>
          <a:lstStyle>
            <a:lvl1pPr>
              <a:defRPr lang="ko-KR" altLang="en-US" sz="6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glow rad="139700">
                    <a:schemeClr val="bg1">
                      <a:lumMod val="85000"/>
                      <a:lumOff val="15000"/>
                      <a:alpha val="40000"/>
                    </a:schemeClr>
                  </a:glow>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xmlns="" val="509452361"/>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0_제목 슬라이드">
    <p:spTree>
      <p:nvGrpSpPr>
        <p:cNvPr id="1" name=""/>
        <p:cNvGrpSpPr/>
        <p:nvPr/>
      </p:nvGrpSpPr>
      <p:grpSpPr>
        <a:xfrm>
          <a:off x="0" y="0"/>
          <a:ext cx="0" cy="0"/>
          <a:chOff x="0" y="0"/>
          <a:chExt cx="0" cy="0"/>
        </a:xfrm>
      </p:grpSpPr>
      <p:pic>
        <p:nvPicPr>
          <p:cNvPr id="4" name="Picture 2" descr="LG-Logo"/>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xmlns="">
                <a:solidFill>
                  <a:srgbClr val="FFFFFF"/>
                </a:solidFill>
              </a14:hiddenFill>
            </a:ext>
          </a:extLst>
        </p:spPr>
      </p:pic>
      <p:sp>
        <p:nvSpPr>
          <p:cNvPr id="9" name="제목 8"/>
          <p:cNvSpPr>
            <a:spLocks noGrp="1"/>
          </p:cNvSpPr>
          <p:nvPr>
            <p:ph type="title"/>
          </p:nvPr>
        </p:nvSpPr>
        <p:spPr/>
        <p:txBody>
          <a:bodyPr/>
          <a:lstStyle/>
          <a:p>
            <a:r>
              <a:rPr lang="ko-KR" altLang="en-US" dirty="0" smtClean="0"/>
              <a:t>마스터 제목 스타일 편집</a:t>
            </a:r>
            <a:endParaRPr lang="ko-KR" altLang="en-US" dirty="0"/>
          </a:p>
        </p:txBody>
      </p:sp>
      <p:sp>
        <p:nvSpPr>
          <p:cNvPr id="11" name="텍스트 개체 틀 10"/>
          <p:cNvSpPr>
            <a:spLocks noGrp="1"/>
          </p:cNvSpPr>
          <p:nvPr>
            <p:ph type="body" sz="quarter" idx="10"/>
          </p:nvPr>
        </p:nvSpPr>
        <p:spPr>
          <a:xfrm>
            <a:off x="309440" y="760512"/>
            <a:ext cx="8511032" cy="5548808"/>
          </a:xfrm>
        </p:spPr>
        <p:txBody>
          <a:bodyPr>
            <a:normAutofit/>
          </a:bodyPr>
          <a:lstStyle>
            <a:lvl1pPr>
              <a:defRPr sz="1600">
                <a:solidFill>
                  <a:schemeClr val="tx1">
                    <a:lumMod val="95000"/>
                  </a:schemeClr>
                </a:solidFill>
              </a:defRPr>
            </a:lvl1pPr>
            <a:lvl2pPr marL="363538" indent="-188913">
              <a:defRPr sz="1600">
                <a:solidFill>
                  <a:schemeClr val="tx1">
                    <a:lumMod val="95000"/>
                  </a:schemeClr>
                </a:solidFill>
              </a:defRPr>
            </a:lvl2pPr>
            <a:lvl3pPr marL="536575" indent="-173038">
              <a:defRPr sz="1600">
                <a:solidFill>
                  <a:schemeClr val="tx1">
                    <a:lumMod val="95000"/>
                  </a:schemeClr>
                </a:solidFill>
              </a:defRPr>
            </a:lvl3pPr>
            <a:lvl4pPr marL="711200" indent="-174625">
              <a:defRPr sz="1600">
                <a:solidFill>
                  <a:schemeClr val="tx1">
                    <a:lumMod val="95000"/>
                  </a:schemeClr>
                </a:solidFill>
              </a:defRPr>
            </a:lvl4pPr>
            <a:lvl5pPr marL="900113" indent="-188913">
              <a:defRPr sz="1600">
                <a:solidFill>
                  <a:schemeClr val="tx1">
                    <a:lumMod val="95000"/>
                  </a:schemeClr>
                </a:solidFill>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17" name="슬라이드 번호 개체 틀 16"/>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xmlns="" val="3710351474"/>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aseline="0">
                <a:latin typeface="Tahoma" panose="020B0604030504040204" pitchFamily="34" charset="0"/>
                <a:ea typeface="맑은 고딕" panose="020B0503020000020004" pitchFamily="50" charset="-127"/>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normAutofit/>
          </a:bodyPr>
          <a:lstStyle>
            <a:lvl1pPr>
              <a:defRPr sz="1600" baseline="0">
                <a:latin typeface="Tahoma" panose="020B0604030504040204" pitchFamily="34" charset="0"/>
                <a:ea typeface="맑은 고딕" panose="020B0503020000020004" pitchFamily="50" charset="-127"/>
              </a:defRPr>
            </a:lvl1pPr>
            <a:lvl2pPr>
              <a:defRPr sz="1600" baseline="0">
                <a:latin typeface="Tahoma" panose="020B0604030504040204" pitchFamily="34" charset="0"/>
                <a:ea typeface="맑은 고딕" panose="020B0503020000020004" pitchFamily="50" charset="-127"/>
              </a:defRPr>
            </a:lvl2pPr>
            <a:lvl3pPr>
              <a:defRPr sz="1600" baseline="0">
                <a:latin typeface="Tahoma" panose="020B0604030504040204" pitchFamily="34" charset="0"/>
                <a:ea typeface="맑은 고딕" panose="020B0503020000020004" pitchFamily="50" charset="-127"/>
              </a:defRPr>
            </a:lvl3pPr>
            <a:lvl4pPr>
              <a:defRPr sz="1600" baseline="0">
                <a:latin typeface="Tahoma" panose="020B0604030504040204" pitchFamily="34" charset="0"/>
                <a:ea typeface="맑은 고딕" panose="020B0503020000020004" pitchFamily="50" charset="-127"/>
              </a:defRPr>
            </a:lvl4pPr>
            <a:lvl5pPr>
              <a:defRPr sz="1600" baseline="0">
                <a:latin typeface="Tahoma" panose="020B0604030504040204" pitchFamily="34" charset="0"/>
                <a:ea typeface="맑은 고딕" panose="020B0503020000020004" pitchFamily="50" charset="-127"/>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12"/>
          </p:nvPr>
        </p:nvSpPr>
        <p:spPr/>
        <p:txBody>
          <a:bodyPr/>
          <a:lstStyle>
            <a:lvl1pPr>
              <a:defRPr baseline="0">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xmlns="" val="649258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8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baseline="0" dirty="0" smtClean="0">
                <a:effectLst>
                  <a:outerShdw blurRad="38100" dist="38100" dir="2700000" algn="tl">
                    <a:srgbClr val="000000">
                      <a:alpha val="43137"/>
                    </a:srgbClr>
                  </a:outerShdw>
                </a:effectLst>
                <a:ea typeface="맑은 고딕" panose="020B0503020000020004" pitchFamily="50" charset="-127"/>
              </a:rPr>
              <a:t>CONTENTS</a:t>
            </a:r>
          </a:p>
        </p:txBody>
      </p:sp>
      <p:sp>
        <p:nvSpPr>
          <p:cNvPr id="7" name="텍스트 개체 틀 6"/>
          <p:cNvSpPr>
            <a:spLocks noGrp="1"/>
          </p:cNvSpPr>
          <p:nvPr>
            <p:ph type="body" sz="quarter" idx="10"/>
          </p:nvPr>
        </p:nvSpPr>
        <p:spPr>
          <a:xfrm>
            <a:off x="4716016" y="3356992"/>
            <a:ext cx="3960564" cy="914400"/>
          </a:xfrm>
        </p:spPr>
        <p:txBody>
          <a:bodyPr>
            <a:noAutofit/>
          </a:bodyPr>
          <a:lstStyle>
            <a:lvl1pPr>
              <a:lnSpc>
                <a:spcPct val="150000"/>
              </a:lnSpc>
              <a:defRPr sz="2400" b="1" baseline="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defRPr>
            </a:lvl1pPr>
            <a:lvl2pPr>
              <a:defRPr sz="2400" b="1">
                <a:latin typeface="Tahoma" panose="020B0604030504040204" pitchFamily="34" charset="0"/>
                <a:cs typeface="Tahoma" panose="020B0604030504040204" pitchFamily="34" charset="0"/>
              </a:defRPr>
            </a:lvl2pPr>
            <a:lvl3pPr>
              <a:defRPr sz="2400" b="1">
                <a:latin typeface="Tahoma" panose="020B0604030504040204" pitchFamily="34" charset="0"/>
                <a:cs typeface="Tahoma" panose="020B0604030504040204" pitchFamily="34" charset="0"/>
              </a:defRPr>
            </a:lvl3pPr>
            <a:lvl4pPr>
              <a:defRPr sz="2400" b="1">
                <a:latin typeface="Tahoma" panose="020B0604030504040204" pitchFamily="34" charset="0"/>
                <a:cs typeface="Tahoma" panose="020B0604030504040204" pitchFamily="34" charset="0"/>
              </a:defRPr>
            </a:lvl4pPr>
            <a:lvl5pPr>
              <a:defRPr sz="2400" b="1">
                <a:latin typeface="Tahoma" panose="020B0604030504040204" pitchFamily="34" charset="0"/>
                <a:cs typeface="Tahoma" panose="020B0604030504040204" pitchFamily="34" charset="0"/>
              </a:defRPr>
            </a:lvl5pPr>
          </a:lstStyle>
          <a:p>
            <a:pPr lvl="0"/>
            <a:r>
              <a:rPr lang="ko-KR" altLang="en-US" dirty="0" smtClean="0"/>
              <a:t>마스터 텍스트 스타일을 편집합니다</a:t>
            </a:r>
          </a:p>
        </p:txBody>
      </p:sp>
    </p:spTree>
    <p:extLst>
      <p:ext uri="{BB962C8B-B14F-4D97-AF65-F5344CB8AC3E}">
        <p14:creationId xmlns:p14="http://schemas.microsoft.com/office/powerpoint/2010/main" xmlns="" val="31112959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9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0" y="4589463"/>
            <a:ext cx="9144000" cy="190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제목 7"/>
          <p:cNvSpPr>
            <a:spLocks noGrp="1"/>
          </p:cNvSpPr>
          <p:nvPr>
            <p:ph type="title"/>
          </p:nvPr>
        </p:nvSpPr>
        <p:spPr>
          <a:xfrm>
            <a:off x="243086" y="282352"/>
            <a:ext cx="8361362" cy="658745"/>
          </a:xfrm>
        </p:spPr>
        <p:txBody>
          <a:bodyPr>
            <a:noAutofit/>
          </a:bodyPr>
          <a:lstStyle>
            <a:lvl1pPr>
              <a:defRPr lang="ko-KR" altLang="en-US" sz="5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
        <p:nvSpPr>
          <p:cNvPr id="10" name="텍스트 개체 틀 9"/>
          <p:cNvSpPr>
            <a:spLocks noGrp="1"/>
          </p:cNvSpPr>
          <p:nvPr>
            <p:ph type="body" sz="quarter" idx="10"/>
          </p:nvPr>
        </p:nvSpPr>
        <p:spPr>
          <a:xfrm>
            <a:off x="503548" y="1074440"/>
            <a:ext cx="4068452" cy="914400"/>
          </a:xfrm>
        </p:spPr>
        <p:txBody>
          <a:bodyPr>
            <a:noAutofit/>
          </a:bodyPr>
          <a:lstStyle>
            <a:lvl1pPr>
              <a:defRPr kumimoji="0" lang="ko-KR" altLang="en-US" sz="1800" kern="1200" baseline="0" dirty="0" smtClean="0">
                <a:solidFill>
                  <a:schemeClr val="tx1">
                    <a:lumMod val="95000"/>
                  </a:schemeClr>
                </a:solidFill>
                <a:latin typeface="Tahoma" panose="020B0604030504040204" pitchFamily="34" charset="0"/>
                <a:ea typeface="맑은 고딕" panose="020B0503020000020004" pitchFamily="50" charset="-127"/>
                <a:cs typeface="Arial" panose="020B0604020202020204" pitchFamily="34" charset="0"/>
              </a:defRPr>
            </a:lvl1pPr>
            <a:lvl2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2pPr>
            <a:lvl3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3pPr>
            <a:lvl4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4pPr>
            <a:lvl5pPr>
              <a:defRPr kumimoji="0" lang="ko-KR" altLang="en-US" sz="1600" kern="1200" dirty="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5pPr>
          </a:lstStyle>
          <a:p>
            <a:pPr lvl="0"/>
            <a:r>
              <a:rPr lang="ko-KR" altLang="en-US" dirty="0" smtClean="0"/>
              <a:t>마스터 텍스트 스타일을 편집합니다</a:t>
            </a:r>
          </a:p>
        </p:txBody>
      </p:sp>
      <p:sp>
        <p:nvSpPr>
          <p:cNvPr id="2" name="슬라이드 번호 개체 틀 1"/>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xmlns="" val="1490943514"/>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제목">
    <p:spTree>
      <p:nvGrpSpPr>
        <p:cNvPr id="1" name=""/>
        <p:cNvGrpSpPr/>
        <p:nvPr/>
      </p:nvGrpSpPr>
      <p:grpSpPr>
        <a:xfrm>
          <a:off x="0" y="0"/>
          <a:ext cx="0" cy="0"/>
          <a:chOff x="0" y="0"/>
          <a:chExt cx="0" cy="0"/>
        </a:xfrm>
      </p:grpSpPr>
      <p:sp>
        <p:nvSpPr>
          <p:cNvPr id="2" name="제목 1"/>
          <p:cNvSpPr>
            <a:spLocks noGrp="1"/>
          </p:cNvSpPr>
          <p:nvPr>
            <p:ph type="title"/>
          </p:nvPr>
        </p:nvSpPr>
        <p:spPr>
          <a:xfrm>
            <a:off x="90535" y="88900"/>
            <a:ext cx="8962931" cy="431800"/>
          </a:xfrm>
          <a:prstGeom prst="rect">
            <a:avLst/>
          </a:prstGeom>
        </p:spPr>
        <p:txBody>
          <a:bodyPr anchor="ctr"/>
          <a:lstStyle>
            <a:lvl1pPr algn="l">
              <a:defRPr sz="1400">
                <a:solidFill>
                  <a:schemeClr val="tx1"/>
                </a:solidFill>
              </a:defRPr>
            </a:lvl1pPr>
          </a:lstStyle>
          <a:p>
            <a:endParaRPr lang="ko-KR" altLang="en-US" dirty="0"/>
          </a:p>
        </p:txBody>
      </p:sp>
      <p:sp>
        <p:nvSpPr>
          <p:cNvPr id="4" name="Rectangle 6"/>
          <p:cNvSpPr>
            <a:spLocks noGrp="1" noChangeArrowheads="1"/>
          </p:cNvSpPr>
          <p:nvPr>
            <p:ph type="sldNum" sz="quarter" idx="10"/>
          </p:nvPr>
        </p:nvSpPr>
        <p:spPr>
          <a:xfrm>
            <a:off x="3160835" y="6529388"/>
            <a:ext cx="2133600" cy="260350"/>
          </a:xfrm>
          <a:prstGeom prst="rect">
            <a:avLst/>
          </a:prstGeom>
          <a:ln/>
        </p:spPr>
        <p:txBody>
          <a:bodyPr/>
          <a:lstStyle>
            <a:lvl1pPr>
              <a:defRPr/>
            </a:lvl1pPr>
          </a:lstStyle>
          <a:p>
            <a:pPr>
              <a:defRPr/>
            </a:pPr>
            <a:fld id="{D36348E0-2FDA-4892-A0C5-43A00174406C}" type="slidenum">
              <a:rPr lang="ko-KR" altLang="en-US"/>
              <a:pPr>
                <a:defRPr/>
              </a:pPr>
              <a:t>‹#›</a:t>
            </a:fld>
            <a:r>
              <a:rPr lang="en-US" altLang="ko-KR"/>
              <a:t> /5</a:t>
            </a:r>
          </a:p>
        </p:txBody>
      </p:sp>
    </p:spTree>
    <p:extLst>
      <p:ext uri="{BB962C8B-B14F-4D97-AF65-F5344CB8AC3E}">
        <p14:creationId xmlns:p14="http://schemas.microsoft.com/office/powerpoint/2010/main" xmlns="" val="144777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srcRect/>
          <a:stretch>
            <a:fillRect/>
          </a:stretch>
        </a:blip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306388" y="188640"/>
            <a:ext cx="8361362" cy="468047"/>
          </a:xfrm>
          <a:prstGeom prst="rect">
            <a:avLst/>
          </a:prstGeom>
        </p:spPr>
        <p:txBody>
          <a:bodyPr vert="horz" lIns="91440" tIns="45720" rIns="91440" bIns="45720" rtlCol="0" anchor="ctr">
            <a:normAutofit/>
          </a:bodyPr>
          <a:lstStyle/>
          <a:p>
            <a:r>
              <a:rPr lang="ko-KR" altLang="en-US" dirty="0" smtClean="0"/>
              <a:t>마스터 제목 스타일 </a:t>
            </a:r>
            <a:r>
              <a:rPr kumimoji="0" lang="ko-KR" altLang="en-US" sz="3200" b="1" i="0" u="none" strike="noStrike" kern="1200" cap="none" spc="-150" normalizeH="0" baseline="0" noProof="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굴림" panose="020B0600000101010101" pitchFamily="50" charset="-127"/>
                <a:cs typeface="Tahoma" panose="020B0604030504040204" pitchFamily="34" charset="0"/>
              </a:rPr>
              <a:t>편집</a:t>
            </a:r>
            <a:endParaRPr lang="ko-KR" altLang="en-US" dirty="0"/>
          </a:p>
        </p:txBody>
      </p:sp>
      <p:sp>
        <p:nvSpPr>
          <p:cNvPr id="3" name="텍스트 개체 틀 2"/>
          <p:cNvSpPr>
            <a:spLocks noGrp="1"/>
          </p:cNvSpPr>
          <p:nvPr>
            <p:ph type="body" idx="1"/>
          </p:nvPr>
        </p:nvSpPr>
        <p:spPr>
          <a:xfrm>
            <a:off x="308039" y="764705"/>
            <a:ext cx="8527922" cy="5544616"/>
          </a:xfrm>
          <a:prstGeom prst="rect">
            <a:avLst/>
          </a:prstGeom>
        </p:spPr>
        <p:txBody>
          <a:bodyPr vert="horz" lIns="91440" tIns="45720" rIns="91440" bIns="45720" rtlCol="0">
            <a:normAutofit/>
          </a:bodyPr>
          <a:lstStyle/>
          <a:p>
            <a:pPr marL="342900" marR="0" lvl="0" indent="-342900" algn="l" defTabSz="914400" rtl="0" eaLnBrk="1" fontAlgn="auto" latinLnBrk="1" hangingPunct="1">
              <a:lnSpc>
                <a:spcPct val="100000"/>
              </a:lnSpc>
              <a:spcBef>
                <a:spcPct val="20000"/>
              </a:spcBef>
              <a:spcAft>
                <a:spcPts val="0"/>
              </a:spcAft>
              <a:buClrTx/>
              <a:buSzTx/>
              <a:buFont typeface="Arial" panose="020B0604020202020204" pitchFamily="34" charset="0"/>
              <a:buChar char="•"/>
              <a:tabLst/>
              <a:defRPr/>
            </a:pPr>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4"/>
          </p:nvPr>
        </p:nvSpPr>
        <p:spPr>
          <a:xfrm>
            <a:off x="3505200" y="6488261"/>
            <a:ext cx="2133600" cy="365125"/>
          </a:xfrm>
          <a:prstGeom prst="rect">
            <a:avLst/>
          </a:prstGeom>
        </p:spPr>
        <p:txBody>
          <a:bodyPr vert="horz" lIns="91440" tIns="45720" rIns="91440" bIns="45720" rtlCol="0" anchor="ctr"/>
          <a:lstStyle>
            <a:lvl1pPr algn="ctr">
              <a:defRPr sz="1200" baseline="0">
                <a:solidFill>
                  <a:schemeClr val="bg1"/>
                </a:solidFill>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/31</a:t>
            </a:r>
            <a:endParaRPr lang="ko-KR" altLang="en-US" dirty="0"/>
          </a:p>
        </p:txBody>
      </p:sp>
      <p:pic>
        <p:nvPicPr>
          <p:cNvPr id="9" name="Picture 2" descr="LG-Logo"/>
          <p:cNvPicPr>
            <a:picLocks noChangeAspect="1" noChangeArrowheads="1"/>
          </p:cNvPicPr>
          <p:nvPr userDrawn="1"/>
        </p:nvPicPr>
        <p:blipFill>
          <a:blip r:embed="rId9" cstate="print">
            <a:extLst>
              <a:ext uri="{28A0092B-C50C-407E-A947-70E740481C1C}">
                <a14:useLocalDpi xmlns:a14="http://schemas.microsoft.com/office/drawing/2010/main" xmlns=""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7676409"/>
      </p:ext>
    </p:extLst>
  </p:cSld>
  <p:clrMap bg1="lt1" tx1="dk1" bg2="lt2" tx2="dk2" accent1="accent1" accent2="accent2" accent3="accent3" accent4="accent4" accent5="accent5" accent6="accent6" hlink="hlink" folHlink="folHlink"/>
  <p:sldLayoutIdLst>
    <p:sldLayoutId id="2147483687" r:id="rId1"/>
    <p:sldLayoutId id="2147483686" r:id="rId2"/>
    <p:sldLayoutId id="2147483673" r:id="rId3"/>
    <p:sldLayoutId id="2147483688" r:id="rId4"/>
    <p:sldLayoutId id="2147483689" r:id="rId5"/>
    <p:sldLayoutId id="2147483694" r:id="rId6"/>
  </p:sldLayoutIdLst>
  <p:hf hdr="0" ftr="0" dt="0"/>
  <p:txStyles>
    <p:titleStyle>
      <a:lvl1pPr algn="l" defTabSz="914400" rtl="0" eaLnBrk="1" latinLnBrk="1" hangingPunct="1">
        <a:spcBef>
          <a:spcPct val="0"/>
        </a:spcBef>
        <a:buNone/>
        <a:defRPr kumimoji="0" lang="ko-KR" altLang="en-US" sz="3200" b="1" i="0" u="none" strike="noStrike" kern="1200" cap="none" spc="-150" normalizeH="0" baseline="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맑은 고딕" panose="020B0503020000020004" pitchFamily="50" charset="-127"/>
          <a:cs typeface="Tahoma" panose="020B0604030504040204" pitchFamily="34" charset="0"/>
        </a:defRPr>
      </a:lvl1pPr>
    </p:titleStyle>
    <p:body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hdphoto" Target="../media/hdphoto1.wdp"/><Relationship Id="rId7"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5.xml"/><Relationship Id="rId6" Type="http://schemas.openxmlformats.org/officeDocument/2006/relationships/image" Target="../media/image9.jpe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sz="4800" dirty="0" err="1" smtClean="0"/>
              <a:t>IoT</a:t>
            </a:r>
            <a:r>
              <a:rPr lang="en-US" altLang="ko-KR" sz="4800" dirty="0" smtClean="0"/>
              <a:t> Management System</a:t>
            </a:r>
            <a:br>
              <a:rPr lang="en-US" altLang="ko-KR" sz="4800" dirty="0" smtClean="0"/>
            </a:br>
            <a:r>
              <a:rPr lang="en-US" altLang="ko-KR" sz="2000" dirty="0" smtClean="0"/>
              <a:t>(Initial Presentation)</a:t>
            </a:r>
            <a:endParaRPr lang="ko-KR" altLang="en-US" sz="4800" dirty="0"/>
          </a:p>
        </p:txBody>
      </p:sp>
      <p:sp>
        <p:nvSpPr>
          <p:cNvPr id="4" name="Text Box 5"/>
          <p:cNvSpPr txBox="1">
            <a:spLocks noChangeArrowheads="1"/>
          </p:cNvSpPr>
          <p:nvPr/>
        </p:nvSpPr>
        <p:spPr bwMode="auto">
          <a:xfrm>
            <a:off x="3853566" y="5410886"/>
            <a:ext cx="1436868" cy="5709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latinLnBrk="1">
              <a:lnSpc>
                <a:spcPct val="150000"/>
              </a:lnSpc>
              <a:defRPr/>
            </a:pPr>
            <a:r>
              <a:rPr kumimoji="0" lang="en-US" altLang="ko-KR" sz="24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Team 2</a:t>
            </a:r>
            <a:endParaRPr kumimoji="0" lang="ko-KR" altLang="ko-KR" sz="2400" b="1" dirty="0" smtClean="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endParaRPr>
          </a:p>
        </p:txBody>
      </p:sp>
    </p:spTree>
    <p:extLst>
      <p:ext uri="{BB962C8B-B14F-4D97-AF65-F5344CB8AC3E}">
        <p14:creationId xmlns:p14="http://schemas.microsoft.com/office/powerpoint/2010/main" xmlns="" val="1574382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직사각형 66"/>
          <p:cNvSpPr/>
          <p:nvPr/>
        </p:nvSpPr>
        <p:spPr>
          <a:xfrm>
            <a:off x="755576" y="692696"/>
            <a:ext cx="7848872" cy="5688632"/>
          </a:xfrm>
          <a:prstGeom prst="rect">
            <a:avLst/>
          </a:prstGeom>
          <a:solidFill>
            <a:sysClr val="window" lastClr="FFFFFF"/>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 lastClr="FFFFFF"/>
              </a:solidFill>
              <a:effectLst/>
              <a:uLnTx/>
              <a:uFillTx/>
              <a:latin typeface="맑은 고딕"/>
              <a:ea typeface="맑은 고딕"/>
              <a:cs typeface="+mn-cs"/>
            </a:endParaRPr>
          </a:p>
        </p:txBody>
      </p:sp>
      <p:cxnSp>
        <p:nvCxnSpPr>
          <p:cNvPr id="93" name="직선 연결선 92"/>
          <p:cNvCxnSpPr/>
          <p:nvPr/>
        </p:nvCxnSpPr>
        <p:spPr bwMode="auto">
          <a:xfrm>
            <a:off x="4650999" y="4452948"/>
            <a:ext cx="0" cy="298177"/>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2" name="제목 1"/>
          <p:cNvSpPr>
            <a:spLocks noGrp="1"/>
          </p:cNvSpPr>
          <p:nvPr>
            <p:ph type="title"/>
          </p:nvPr>
        </p:nvSpPr>
        <p:spPr/>
        <p:txBody>
          <a:bodyPr>
            <a:normAutofit fontScale="90000"/>
          </a:bodyPr>
          <a:lstStyle/>
          <a:p>
            <a:r>
              <a:rPr lang="en-US" altLang="ko-KR" sz="2700" dirty="0">
                <a:gradFill>
                  <a:gsLst>
                    <a:gs pos="100000">
                      <a:prstClr val="black">
                        <a:lumMod val="65000"/>
                        <a:lumOff val="35000"/>
                      </a:prstClr>
                    </a:gs>
                    <a:gs pos="50000">
                      <a:prstClr val="white">
                        <a:lumMod val="85000"/>
                      </a:prstClr>
                    </a:gs>
                    <a:gs pos="1000">
                      <a:prstClr val="white">
                        <a:lumMod val="95000"/>
                      </a:prstClr>
                    </a:gs>
                  </a:gsLst>
                  <a:lin ang="5400000" scaled="1"/>
                </a:gradFill>
              </a:rPr>
              <a:t>Physical perspective </a:t>
            </a:r>
            <a:r>
              <a:rPr lang="en-US" altLang="ko-KR" dirty="0" smtClean="0"/>
              <a:t>View</a:t>
            </a:r>
            <a:endParaRPr lang="ko-KR" altLang="en-US" dirty="0"/>
          </a:p>
        </p:txBody>
      </p:sp>
      <p:sp>
        <p:nvSpPr>
          <p:cNvPr id="24" name="타원 23"/>
          <p:cNvSpPr/>
          <p:nvPr/>
        </p:nvSpPr>
        <p:spPr bwMode="auto">
          <a:xfrm>
            <a:off x="4056183" y="2540023"/>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5" name="직사각형 4"/>
          <p:cNvSpPr/>
          <p:nvPr/>
        </p:nvSpPr>
        <p:spPr bwMode="auto">
          <a:xfrm>
            <a:off x="2392565" y="1299253"/>
            <a:ext cx="739275"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http</a:t>
            </a:r>
          </a:p>
        </p:txBody>
      </p:sp>
      <p:sp>
        <p:nvSpPr>
          <p:cNvPr id="6" name="직사각형 5"/>
          <p:cNvSpPr/>
          <p:nvPr/>
        </p:nvSpPr>
        <p:spPr bwMode="auto">
          <a:xfrm>
            <a:off x="835351" y="1974579"/>
            <a:ext cx="1448820" cy="15348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9" name="직사각형 8"/>
          <p:cNvSpPr/>
          <p:nvPr/>
        </p:nvSpPr>
        <p:spPr bwMode="auto">
          <a:xfrm>
            <a:off x="899736" y="2278354"/>
            <a:ext cx="1313761" cy="3879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algn="ctr"/>
            <a:r>
              <a:rPr lang="en-US" altLang="ko-KR" sz="1000" b="0" dirty="0" smtClean="0">
                <a:latin typeface="+mj-lt"/>
              </a:rPr>
              <a:t>Web Server</a:t>
            </a:r>
          </a:p>
          <a:p>
            <a:pPr algn="ctr"/>
            <a:r>
              <a:rPr lang="en-US" altLang="ko-KR" sz="1000" b="0" dirty="0">
                <a:latin typeface="+mj-lt"/>
              </a:rPr>
              <a:t>(apache-tomcat-8.0.23)</a:t>
            </a:r>
            <a:endParaRPr lang="ko-KR" altLang="en-US" sz="1000" b="0" dirty="0" smtClean="0">
              <a:latin typeface="+mj-lt"/>
            </a:endParaRPr>
          </a:p>
        </p:txBody>
      </p:sp>
      <p:sp>
        <p:nvSpPr>
          <p:cNvPr id="15" name="직사각형 14"/>
          <p:cNvSpPr/>
          <p:nvPr/>
        </p:nvSpPr>
        <p:spPr bwMode="auto">
          <a:xfrm>
            <a:off x="6660232" y="2371060"/>
            <a:ext cx="632753"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http</a:t>
            </a:r>
            <a:endParaRPr lang="ko-KR" altLang="en-US" sz="1000" b="0" dirty="0" smtClean="0">
              <a:latin typeface="+mj-lt"/>
            </a:endParaRPr>
          </a:p>
        </p:txBody>
      </p:sp>
      <p:sp>
        <p:nvSpPr>
          <p:cNvPr id="16" name="직사각형 15"/>
          <p:cNvSpPr/>
          <p:nvPr/>
        </p:nvSpPr>
        <p:spPr bwMode="auto">
          <a:xfrm>
            <a:off x="4072319" y="3746006"/>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second node</a:t>
            </a:r>
            <a:endParaRPr lang="ko-KR" altLang="en-US" sz="1000" b="0" dirty="0" smtClean="0">
              <a:latin typeface="+mj-lt"/>
            </a:endParaRPr>
          </a:p>
        </p:txBody>
      </p:sp>
      <p:sp>
        <p:nvSpPr>
          <p:cNvPr id="17" name="직사각형 16"/>
          <p:cNvSpPr/>
          <p:nvPr/>
        </p:nvSpPr>
        <p:spPr bwMode="auto">
          <a:xfrm>
            <a:off x="4140710" y="4015077"/>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smtClean="0">
                <a:latin typeface="+mj-lt"/>
              </a:rPr>
              <a:t>arduino-1.0.6</a:t>
            </a:r>
            <a:endParaRPr lang="ko-KR" altLang="en-US" sz="1000" b="0" smtClean="0">
              <a:latin typeface="+mj-lt"/>
            </a:endParaRPr>
          </a:p>
        </p:txBody>
      </p:sp>
      <p:sp>
        <p:nvSpPr>
          <p:cNvPr id="18" name="원통 17"/>
          <p:cNvSpPr/>
          <p:nvPr/>
        </p:nvSpPr>
        <p:spPr bwMode="auto">
          <a:xfrm>
            <a:off x="944606" y="2702219"/>
            <a:ext cx="1234752" cy="486613"/>
          </a:xfrm>
          <a:prstGeom prst="can">
            <a:avLst>
              <a:gd name="adj" fmla="val 1852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a:t>Database</a:t>
            </a:r>
          </a:p>
          <a:p>
            <a:pPr algn="ctr"/>
            <a:r>
              <a:rPr lang="en-US" altLang="ko-KR" sz="1000" b="0" dirty="0"/>
              <a:t>(</a:t>
            </a:r>
            <a:r>
              <a:rPr lang="en-US" altLang="ko-KR" sz="1000" b="0" dirty="0" err="1"/>
              <a:t>mariadb</a:t>
            </a:r>
            <a:r>
              <a:rPr lang="en-US" altLang="ko-KR" sz="1000" b="0" dirty="0"/>
              <a:t>-10.0.19</a:t>
            </a:r>
            <a:r>
              <a:rPr lang="en-US" altLang="ko-KR" sz="1000" b="0" dirty="0" smtClean="0"/>
              <a:t>)</a:t>
            </a:r>
            <a:endParaRPr lang="ko-KR" altLang="en-US" sz="1000" b="0" dirty="0"/>
          </a:p>
        </p:txBody>
      </p:sp>
      <p:sp>
        <p:nvSpPr>
          <p:cNvPr id="3" name="직사각형 2"/>
          <p:cNvSpPr/>
          <p:nvPr/>
        </p:nvSpPr>
        <p:spPr>
          <a:xfrm>
            <a:off x="1326853" y="2009581"/>
            <a:ext cx="561372" cy="246221"/>
          </a:xfrm>
          <a:prstGeom prst="rect">
            <a:avLst/>
          </a:prstGeom>
          <a:noFill/>
        </p:spPr>
        <p:txBody>
          <a:bodyPr wrap="none">
            <a:spAutoFit/>
          </a:bodyPr>
          <a:lstStyle/>
          <a:p>
            <a:r>
              <a:rPr lang="en-US" altLang="ko-KR" sz="1000" b="0" dirty="0" err="1">
                <a:solidFill>
                  <a:srgbClr val="000000"/>
                </a:solidFill>
                <a:latin typeface="Arial"/>
              </a:rPr>
              <a:t>IoTMS</a:t>
            </a:r>
            <a:endParaRPr lang="ko-KR" altLang="en-US" sz="1000" dirty="0"/>
          </a:p>
        </p:txBody>
      </p:sp>
      <p:sp>
        <p:nvSpPr>
          <p:cNvPr id="20" name="직사각형 19"/>
          <p:cNvSpPr/>
          <p:nvPr/>
        </p:nvSpPr>
        <p:spPr>
          <a:xfrm>
            <a:off x="1234875" y="3247357"/>
            <a:ext cx="809837" cy="246221"/>
          </a:xfrm>
          <a:prstGeom prst="rect">
            <a:avLst/>
          </a:prstGeom>
          <a:noFill/>
        </p:spPr>
        <p:txBody>
          <a:bodyPr wrap="none">
            <a:spAutoFit/>
          </a:bodyPr>
          <a:lstStyle/>
          <a:p>
            <a:r>
              <a:rPr lang="en-US" altLang="ko-KR" sz="1000" b="0" dirty="0" smtClean="0">
                <a:solidFill>
                  <a:srgbClr val="000000"/>
                </a:solidFill>
                <a:latin typeface="Arial"/>
              </a:rPr>
              <a:t>Windows 7</a:t>
            </a:r>
            <a:endParaRPr lang="ko-KR" altLang="en-US" sz="1000" dirty="0"/>
          </a:p>
        </p:txBody>
      </p:sp>
      <p:cxnSp>
        <p:nvCxnSpPr>
          <p:cNvPr id="2049" name="직선 연결선 2048"/>
          <p:cNvCxnSpPr>
            <a:stCxn id="6" idx="3"/>
            <a:endCxn id="24" idx="3"/>
          </p:cNvCxnSpPr>
          <p:nvPr/>
        </p:nvCxnSpPr>
        <p:spPr bwMode="auto">
          <a:xfrm>
            <a:off x="2284170" y="2742006"/>
            <a:ext cx="1804933" cy="2369"/>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2053" name="직선 연결선 2052"/>
          <p:cNvCxnSpPr>
            <a:stCxn id="7" idx="0"/>
            <a:endCxn id="24" idx="4"/>
          </p:cNvCxnSpPr>
          <p:nvPr/>
        </p:nvCxnSpPr>
        <p:spPr bwMode="auto">
          <a:xfrm flipV="1">
            <a:off x="3359292" y="2779435"/>
            <a:ext cx="809288" cy="96657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42" name="직사각형 41"/>
          <p:cNvSpPr/>
          <p:nvPr/>
        </p:nvSpPr>
        <p:spPr bwMode="auto">
          <a:xfrm>
            <a:off x="2162086" y="2427340"/>
            <a:ext cx="1545817"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http </a:t>
            </a:r>
          </a:p>
          <a:p>
            <a:pPr algn="ctr"/>
            <a:r>
              <a:rPr lang="en-US" altLang="ko-KR" sz="1000" b="0" dirty="0" smtClean="0">
                <a:latin typeface="+mj-lt"/>
              </a:rPr>
              <a:t>Port #8080(User)</a:t>
            </a:r>
          </a:p>
        </p:txBody>
      </p:sp>
      <p:cxnSp>
        <p:nvCxnSpPr>
          <p:cNvPr id="46" name="직선 연결선 45"/>
          <p:cNvCxnSpPr>
            <a:stCxn id="24" idx="5"/>
            <a:endCxn id="16" idx="0"/>
          </p:cNvCxnSpPr>
          <p:nvPr/>
        </p:nvCxnSpPr>
        <p:spPr bwMode="auto">
          <a:xfrm>
            <a:off x="4248057" y="2744375"/>
            <a:ext cx="398170" cy="1001631"/>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50" name="직선 연결선 49"/>
          <p:cNvCxnSpPr>
            <a:stCxn id="52" idx="5"/>
            <a:endCxn id="24" idx="1"/>
          </p:cNvCxnSpPr>
          <p:nvPr/>
        </p:nvCxnSpPr>
        <p:spPr bwMode="auto">
          <a:xfrm>
            <a:off x="2296592" y="1389762"/>
            <a:ext cx="1792510" cy="1185321"/>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52" name="타원 51"/>
          <p:cNvSpPr/>
          <p:nvPr/>
        </p:nvSpPr>
        <p:spPr bwMode="auto">
          <a:xfrm>
            <a:off x="2104719" y="1185410"/>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pic>
        <p:nvPicPr>
          <p:cNvPr id="2050" name="Picture 2" descr="http://www.clipartbest.com/cliparts/7Ta/o7y/7Tao7ypEc.jpe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a:stretch/>
        </p:blipFill>
        <p:spPr bwMode="auto">
          <a:xfrm>
            <a:off x="1493194" y="817108"/>
            <a:ext cx="956518" cy="790053"/>
          </a:xfrm>
          <a:prstGeom prst="rect">
            <a:avLst/>
          </a:prstGeom>
          <a:noFill/>
          <a:extLst>
            <a:ext uri="{909E8E84-426E-40DD-AFC4-6F175D3DCCD1}">
              <a14:hiddenFill xmlns:a14="http://schemas.microsoft.com/office/drawing/2010/main" xmlns="">
                <a:solidFill>
                  <a:srgbClr val="FFFFFF"/>
                </a:solidFill>
              </a14:hiddenFill>
            </a:ext>
          </a:extLst>
        </p:spPr>
      </p:pic>
      <p:sp>
        <p:nvSpPr>
          <p:cNvPr id="4" name="직사각형 3"/>
          <p:cNvSpPr/>
          <p:nvPr/>
        </p:nvSpPr>
        <p:spPr bwMode="auto">
          <a:xfrm>
            <a:off x="1613394" y="892566"/>
            <a:ext cx="716119" cy="4788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Web Browser</a:t>
            </a:r>
            <a:endParaRPr lang="ko-KR" altLang="en-US" sz="1000" b="0" dirty="0" smtClean="0">
              <a:latin typeface="+mj-lt"/>
            </a:endParaRPr>
          </a:p>
        </p:txBody>
      </p:sp>
      <p:cxnSp>
        <p:nvCxnSpPr>
          <p:cNvPr id="55" name="직선 연결선 54"/>
          <p:cNvCxnSpPr>
            <a:stCxn id="24" idx="6"/>
            <a:endCxn id="60" idx="2"/>
          </p:cNvCxnSpPr>
          <p:nvPr/>
        </p:nvCxnSpPr>
        <p:spPr bwMode="auto">
          <a:xfrm flipV="1">
            <a:off x="4280978" y="2658483"/>
            <a:ext cx="3013485" cy="1247"/>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pic>
        <p:nvPicPr>
          <p:cNvPr id="57" name="Picture 6" descr="https://cdn4.iconfinder.com/data/icons/STROKE/networking/png/400/access_point.png"/>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t="4486" b="7264"/>
          <a:stretch/>
        </p:blipFill>
        <p:spPr bwMode="auto">
          <a:xfrm>
            <a:off x="3674554" y="2066725"/>
            <a:ext cx="1121429" cy="1072134"/>
          </a:xfrm>
          <a:prstGeom prst="rect">
            <a:avLst/>
          </a:prstGeom>
          <a:noFill/>
          <a:extLst>
            <a:ext uri="{909E8E84-426E-40DD-AFC4-6F175D3DCCD1}">
              <a14:hiddenFill xmlns:a14="http://schemas.microsoft.com/office/drawing/2010/main" xmlns="">
                <a:solidFill>
                  <a:srgbClr val="FFFFFF"/>
                </a:solidFill>
              </a14:hiddenFill>
            </a:ext>
          </a:extLst>
        </p:spPr>
      </p:pic>
      <p:sp>
        <p:nvSpPr>
          <p:cNvPr id="60" name="타원 59"/>
          <p:cNvSpPr/>
          <p:nvPr/>
        </p:nvSpPr>
        <p:spPr bwMode="auto">
          <a:xfrm>
            <a:off x="7294463" y="2538776"/>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pic>
        <p:nvPicPr>
          <p:cNvPr id="62" name="Picture 2" descr="http://www.clipartbest.com/cliparts/7Ta/o7y/7Tao7ypEc.jpeg"/>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p:blipFill>
        <p:spPr bwMode="auto">
          <a:xfrm>
            <a:off x="7189888" y="2174654"/>
            <a:ext cx="956518" cy="790053"/>
          </a:xfrm>
          <a:prstGeom prst="rect">
            <a:avLst/>
          </a:prstGeom>
          <a:noFill/>
          <a:extLst>
            <a:ext uri="{909E8E84-426E-40DD-AFC4-6F175D3DCCD1}">
              <a14:hiddenFill xmlns:a14="http://schemas.microsoft.com/office/drawing/2010/main" xmlns="">
                <a:solidFill>
                  <a:srgbClr val="FFFFFF"/>
                </a:solidFill>
              </a14:hiddenFill>
            </a:ext>
          </a:extLst>
        </p:spPr>
      </p:pic>
      <p:sp>
        <p:nvSpPr>
          <p:cNvPr id="63" name="직사각형 62"/>
          <p:cNvSpPr/>
          <p:nvPr/>
        </p:nvSpPr>
        <p:spPr bwMode="auto">
          <a:xfrm>
            <a:off x="7310087" y="2262552"/>
            <a:ext cx="716119" cy="4788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Web Browser</a:t>
            </a:r>
            <a:endParaRPr lang="ko-KR" altLang="en-US" sz="1000" b="0" dirty="0" smtClean="0">
              <a:latin typeface="+mj-lt"/>
            </a:endParaRPr>
          </a:p>
        </p:txBody>
      </p:sp>
      <p:sp>
        <p:nvSpPr>
          <p:cNvPr id="38" name="양쪽 모서리가 잘린 사각형 37"/>
          <p:cNvSpPr/>
          <p:nvPr/>
        </p:nvSpPr>
        <p:spPr bwMode="auto">
          <a:xfrm>
            <a:off x="4396080" y="4648200"/>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Mail</a:t>
            </a:r>
          </a:p>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box</a:t>
            </a:r>
            <a:endParaRPr lang="ko-KR" altLang="en-US" sz="1000" b="0" dirty="0" smtClean="0">
              <a:latin typeface="+mj-lt"/>
            </a:endParaRPr>
          </a:p>
        </p:txBody>
      </p:sp>
      <p:cxnSp>
        <p:nvCxnSpPr>
          <p:cNvPr id="41" name="직선 연결선 40"/>
          <p:cNvCxnSpPr/>
          <p:nvPr/>
        </p:nvCxnSpPr>
        <p:spPr bwMode="auto">
          <a:xfrm>
            <a:off x="3359291" y="4422622"/>
            <a:ext cx="0" cy="1245556"/>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44" name="직선 연결선 43"/>
          <p:cNvCxnSpPr/>
          <p:nvPr/>
        </p:nvCxnSpPr>
        <p:spPr bwMode="auto">
          <a:xfrm>
            <a:off x="3173852" y="4793668"/>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91" name="직선 연결선 90"/>
          <p:cNvCxnSpPr/>
          <p:nvPr/>
        </p:nvCxnSpPr>
        <p:spPr bwMode="auto">
          <a:xfrm>
            <a:off x="3212215" y="5209313"/>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92" name="직선 연결선 91"/>
          <p:cNvCxnSpPr/>
          <p:nvPr/>
        </p:nvCxnSpPr>
        <p:spPr bwMode="auto">
          <a:xfrm>
            <a:off x="3225004" y="5666528"/>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7" name="직사각형 6"/>
          <p:cNvSpPr/>
          <p:nvPr/>
        </p:nvSpPr>
        <p:spPr bwMode="auto">
          <a:xfrm>
            <a:off x="2785384" y="3746006"/>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first node</a:t>
            </a:r>
            <a:endParaRPr lang="ko-KR" altLang="en-US" sz="1000" b="0" dirty="0" smtClean="0">
              <a:latin typeface="+mj-lt"/>
            </a:endParaRPr>
          </a:p>
        </p:txBody>
      </p:sp>
      <p:sp>
        <p:nvSpPr>
          <p:cNvPr id="10" name="직사각형 9"/>
          <p:cNvSpPr/>
          <p:nvPr/>
        </p:nvSpPr>
        <p:spPr bwMode="auto">
          <a:xfrm>
            <a:off x="2853774" y="4015077"/>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smtClean="0">
                <a:latin typeface="+mj-lt"/>
              </a:rPr>
              <a:t>arduino-1.0.6</a:t>
            </a:r>
            <a:endParaRPr lang="ko-KR" altLang="en-US" sz="1000" b="0" smtClean="0">
              <a:latin typeface="+mj-lt"/>
            </a:endParaRPr>
          </a:p>
        </p:txBody>
      </p:sp>
      <p:sp>
        <p:nvSpPr>
          <p:cNvPr id="39" name="육각형 38"/>
          <p:cNvSpPr/>
          <p:nvPr/>
        </p:nvSpPr>
        <p:spPr bwMode="auto">
          <a:xfrm>
            <a:off x="3425678" y="5036126"/>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Alarm</a:t>
            </a:r>
            <a:endParaRPr lang="ko-KR" altLang="en-US" sz="1000" b="0" dirty="0" smtClean="0">
              <a:latin typeface="+mj-lt"/>
            </a:endParaRPr>
          </a:p>
        </p:txBody>
      </p:sp>
      <p:sp>
        <p:nvSpPr>
          <p:cNvPr id="82" name="양쪽 모서리가 잘린 사각형 81"/>
          <p:cNvSpPr/>
          <p:nvPr/>
        </p:nvSpPr>
        <p:spPr bwMode="auto">
          <a:xfrm>
            <a:off x="2755886" y="5036126"/>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Temp.</a:t>
            </a:r>
          </a:p>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&amp;</a:t>
            </a:r>
            <a:r>
              <a:rPr lang="en-US" altLang="ko-KR" sz="1000" b="0" dirty="0" err="1" smtClean="0">
                <a:latin typeface="+mj-lt"/>
              </a:rPr>
              <a:t>Humi</a:t>
            </a:r>
            <a:r>
              <a:rPr lang="en-US" altLang="ko-KR" sz="1000" b="0" dirty="0" smtClean="0">
                <a:latin typeface="+mj-lt"/>
              </a:rPr>
              <a:t>.</a:t>
            </a:r>
            <a:endParaRPr lang="ko-KR" altLang="en-US" sz="1000" b="0" dirty="0" smtClean="0">
              <a:latin typeface="+mj-lt"/>
            </a:endParaRPr>
          </a:p>
        </p:txBody>
      </p:sp>
      <p:sp>
        <p:nvSpPr>
          <p:cNvPr id="83" name="양쪽 모서리가 잘린 사각형 82"/>
          <p:cNvSpPr/>
          <p:nvPr/>
        </p:nvSpPr>
        <p:spPr bwMode="auto">
          <a:xfrm>
            <a:off x="2755886" y="5493326"/>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err="1" smtClean="0">
                <a:latin typeface="+mj-lt"/>
              </a:rPr>
              <a:t>Proxi</a:t>
            </a:r>
            <a:r>
              <a:rPr lang="en-US" altLang="ko-KR" sz="1000" b="0" dirty="0" smtClean="0">
                <a:latin typeface="+mj-lt"/>
              </a:rPr>
              <a:t>.</a:t>
            </a:r>
            <a:endParaRPr lang="ko-KR" altLang="en-US" sz="1000" b="0" dirty="0" smtClean="0">
              <a:latin typeface="+mj-lt"/>
            </a:endParaRPr>
          </a:p>
        </p:txBody>
      </p:sp>
      <p:sp>
        <p:nvSpPr>
          <p:cNvPr id="84" name="양쪽 모서리가 잘린 사각형 83"/>
          <p:cNvSpPr/>
          <p:nvPr/>
        </p:nvSpPr>
        <p:spPr bwMode="auto">
          <a:xfrm>
            <a:off x="2755886" y="4592780"/>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Door</a:t>
            </a:r>
            <a:endParaRPr lang="ko-KR" altLang="en-US" sz="1000" b="0" dirty="0" smtClean="0">
              <a:latin typeface="+mj-lt"/>
            </a:endParaRPr>
          </a:p>
        </p:txBody>
      </p:sp>
      <p:sp>
        <p:nvSpPr>
          <p:cNvPr id="85" name="육각형 84"/>
          <p:cNvSpPr/>
          <p:nvPr/>
        </p:nvSpPr>
        <p:spPr bwMode="auto">
          <a:xfrm>
            <a:off x="3425678" y="5493326"/>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Light</a:t>
            </a:r>
            <a:endParaRPr lang="ko-KR" altLang="en-US" sz="1000" b="0" dirty="0" smtClean="0">
              <a:latin typeface="+mj-lt"/>
            </a:endParaRPr>
          </a:p>
        </p:txBody>
      </p:sp>
      <p:sp>
        <p:nvSpPr>
          <p:cNvPr id="86" name="육각형 85"/>
          <p:cNvSpPr/>
          <p:nvPr/>
        </p:nvSpPr>
        <p:spPr bwMode="auto">
          <a:xfrm>
            <a:off x="3425678" y="4599705"/>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Door</a:t>
            </a:r>
            <a:endParaRPr lang="ko-KR" altLang="en-US" sz="1000" b="0" dirty="0" smtClean="0">
              <a:latin typeface="+mj-lt"/>
            </a:endParaRPr>
          </a:p>
        </p:txBody>
      </p:sp>
      <p:sp>
        <p:nvSpPr>
          <p:cNvPr id="94" name="양쪽 모서리가 잘린 사각형 93"/>
          <p:cNvSpPr/>
          <p:nvPr/>
        </p:nvSpPr>
        <p:spPr bwMode="auto">
          <a:xfrm>
            <a:off x="6357521" y="5255066"/>
            <a:ext cx="427452" cy="281046"/>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95" name="육각형 94"/>
          <p:cNvSpPr/>
          <p:nvPr/>
        </p:nvSpPr>
        <p:spPr bwMode="auto">
          <a:xfrm>
            <a:off x="7476187" y="5255066"/>
            <a:ext cx="474303" cy="281046"/>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96" name="직사각형 95"/>
          <p:cNvSpPr/>
          <p:nvPr/>
        </p:nvSpPr>
        <p:spPr bwMode="auto">
          <a:xfrm>
            <a:off x="5652120" y="5275884"/>
            <a:ext cx="667091"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Sensor</a:t>
            </a:r>
            <a:endParaRPr lang="ko-KR" altLang="en-US" sz="1000" b="0" dirty="0" smtClean="0">
              <a:latin typeface="+mj-lt"/>
            </a:endParaRPr>
          </a:p>
        </p:txBody>
      </p:sp>
      <p:sp>
        <p:nvSpPr>
          <p:cNvPr id="97" name="직사각형 96"/>
          <p:cNvSpPr/>
          <p:nvPr/>
        </p:nvSpPr>
        <p:spPr bwMode="auto">
          <a:xfrm>
            <a:off x="6804248" y="5275884"/>
            <a:ext cx="74401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Actuator</a:t>
            </a:r>
            <a:endParaRPr lang="ko-KR" altLang="en-US" sz="1000" b="0" dirty="0" smtClean="0">
              <a:latin typeface="+mj-lt"/>
            </a:endParaRPr>
          </a:p>
        </p:txBody>
      </p:sp>
      <p:sp>
        <p:nvSpPr>
          <p:cNvPr id="98" name="직사각형 97"/>
          <p:cNvSpPr/>
          <p:nvPr/>
        </p:nvSpPr>
        <p:spPr bwMode="auto">
          <a:xfrm>
            <a:off x="7454089" y="4186919"/>
            <a:ext cx="486786" cy="47279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node</a:t>
            </a:r>
            <a:endParaRPr lang="ko-KR" altLang="en-US" sz="1000" b="0" dirty="0" smtClean="0">
              <a:latin typeface="+mj-lt"/>
            </a:endParaRPr>
          </a:p>
        </p:txBody>
      </p:sp>
      <p:sp>
        <p:nvSpPr>
          <p:cNvPr id="99" name="직사각형 98"/>
          <p:cNvSpPr/>
          <p:nvPr/>
        </p:nvSpPr>
        <p:spPr bwMode="auto">
          <a:xfrm>
            <a:off x="7488977" y="4417421"/>
            <a:ext cx="418605" cy="16451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ko-KR" altLang="en-US" sz="1000" b="0" dirty="0" smtClean="0">
              <a:latin typeface="+mj-lt"/>
            </a:endParaRPr>
          </a:p>
        </p:txBody>
      </p:sp>
      <p:pic>
        <p:nvPicPr>
          <p:cNvPr id="101" name="Picture 2" descr="http://www.clipartbest.com/cliparts/7Ta/o7y/7Tao7ypEc.jpeg"/>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p:blipFill>
        <p:spPr bwMode="auto">
          <a:xfrm>
            <a:off x="6329818" y="5607476"/>
            <a:ext cx="490844" cy="405422"/>
          </a:xfrm>
          <a:prstGeom prst="rect">
            <a:avLst/>
          </a:prstGeom>
          <a:noFill/>
          <a:extLst>
            <a:ext uri="{909E8E84-426E-40DD-AFC4-6F175D3DCCD1}">
              <a14:hiddenFill xmlns:a14="http://schemas.microsoft.com/office/drawing/2010/main" xmlns="">
                <a:solidFill>
                  <a:srgbClr val="FFFFFF"/>
                </a:solidFill>
              </a14:hiddenFill>
            </a:ext>
          </a:extLst>
        </p:spPr>
      </p:pic>
      <p:sp>
        <p:nvSpPr>
          <p:cNvPr id="103" name="직사각형 102"/>
          <p:cNvSpPr/>
          <p:nvPr/>
        </p:nvSpPr>
        <p:spPr bwMode="auto">
          <a:xfrm>
            <a:off x="6804248" y="4271067"/>
            <a:ext cx="732556"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Arduino</a:t>
            </a:r>
          </a:p>
          <a:p>
            <a:pPr algn="ctr"/>
            <a:r>
              <a:rPr lang="en-US" altLang="ko-KR" sz="1000" b="0" dirty="0" smtClean="0">
                <a:latin typeface="+mj-lt"/>
              </a:rPr>
              <a:t>node</a:t>
            </a:r>
            <a:endParaRPr lang="ko-KR" altLang="en-US" sz="1000" b="0" dirty="0" smtClean="0">
              <a:latin typeface="+mj-lt"/>
            </a:endParaRPr>
          </a:p>
        </p:txBody>
      </p:sp>
      <p:sp>
        <p:nvSpPr>
          <p:cNvPr id="104" name="직사각형 103"/>
          <p:cNvSpPr/>
          <p:nvPr/>
        </p:nvSpPr>
        <p:spPr bwMode="auto">
          <a:xfrm>
            <a:off x="5652120" y="5661875"/>
            <a:ext cx="766806"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User</a:t>
            </a:r>
          </a:p>
          <a:p>
            <a:pPr algn="ctr"/>
            <a:r>
              <a:rPr lang="en-US" altLang="ko-KR" sz="1000" b="0" dirty="0" smtClean="0">
                <a:latin typeface="+mj-lt"/>
              </a:rPr>
              <a:t>Machine</a:t>
            </a:r>
            <a:endParaRPr lang="ko-KR" altLang="en-US" sz="1000" b="0" dirty="0" smtClean="0">
              <a:latin typeface="+mj-lt"/>
            </a:endParaRPr>
          </a:p>
        </p:txBody>
      </p:sp>
      <p:sp>
        <p:nvSpPr>
          <p:cNvPr id="105" name="직사각형 104"/>
          <p:cNvSpPr/>
          <p:nvPr/>
        </p:nvSpPr>
        <p:spPr bwMode="auto">
          <a:xfrm>
            <a:off x="6241396" y="4120959"/>
            <a:ext cx="614442" cy="60471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algn="ctr"/>
            <a:r>
              <a:rPr lang="en-US" altLang="ko-KR" sz="1000" b="0" dirty="0" err="1">
                <a:solidFill>
                  <a:srgbClr val="000000"/>
                </a:solidFill>
                <a:latin typeface="Arial"/>
              </a:rPr>
              <a:t>IoTMS</a:t>
            </a:r>
            <a:endParaRPr lang="ko-KR" altLang="en-US" sz="1000" b="0" dirty="0" smtClean="0">
              <a:latin typeface="+mj-lt"/>
            </a:endParaRPr>
          </a:p>
        </p:txBody>
      </p:sp>
      <p:sp>
        <p:nvSpPr>
          <p:cNvPr id="106" name="직사각형 105"/>
          <p:cNvSpPr/>
          <p:nvPr/>
        </p:nvSpPr>
        <p:spPr bwMode="auto">
          <a:xfrm>
            <a:off x="6292215" y="4345136"/>
            <a:ext cx="506513" cy="13596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algn="ctr"/>
            <a:endParaRPr lang="ko-KR" altLang="en-US" sz="1000" b="0" dirty="0" smtClean="0">
              <a:latin typeface="+mj-lt"/>
            </a:endParaRPr>
          </a:p>
        </p:txBody>
      </p:sp>
      <p:sp>
        <p:nvSpPr>
          <p:cNvPr id="107" name="원통 106"/>
          <p:cNvSpPr/>
          <p:nvPr/>
        </p:nvSpPr>
        <p:spPr bwMode="auto">
          <a:xfrm>
            <a:off x="6312813" y="4523951"/>
            <a:ext cx="476051" cy="170555"/>
          </a:xfrm>
          <a:prstGeom prst="can">
            <a:avLst>
              <a:gd name="adj" fmla="val 1852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ko-KR" altLang="en-US" sz="1000" b="0" dirty="0"/>
          </a:p>
        </p:txBody>
      </p:sp>
      <p:sp>
        <p:nvSpPr>
          <p:cNvPr id="110" name="직사각형 109"/>
          <p:cNvSpPr/>
          <p:nvPr/>
        </p:nvSpPr>
        <p:spPr bwMode="auto">
          <a:xfrm>
            <a:off x="5508104" y="4119932"/>
            <a:ext cx="840115" cy="51320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Server</a:t>
            </a:r>
          </a:p>
          <a:p>
            <a:pPr algn="ctr"/>
            <a:r>
              <a:rPr lang="en-US" altLang="ko-KR" sz="1000" b="0" dirty="0" smtClean="0">
                <a:latin typeface="+mj-lt"/>
              </a:rPr>
              <a:t>Machine</a:t>
            </a:r>
            <a:endParaRPr lang="ko-KR" altLang="en-US" sz="1000" b="0" dirty="0" smtClean="0">
              <a:latin typeface="+mj-lt"/>
            </a:endParaRPr>
          </a:p>
        </p:txBody>
      </p:sp>
      <p:sp>
        <p:nvSpPr>
          <p:cNvPr id="45" name="직사각형 44"/>
          <p:cNvSpPr/>
          <p:nvPr/>
        </p:nvSpPr>
        <p:spPr bwMode="auto">
          <a:xfrm>
            <a:off x="5652120" y="3779577"/>
            <a:ext cx="2432481" cy="238572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112" name="직사각형 111"/>
          <p:cNvSpPr/>
          <p:nvPr/>
        </p:nvSpPr>
        <p:spPr bwMode="auto">
          <a:xfrm>
            <a:off x="5677699" y="3800356"/>
            <a:ext cx="766509"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dirty="0" smtClean="0">
                <a:latin typeface="+mj-lt"/>
              </a:rPr>
              <a:t>Legend</a:t>
            </a:r>
            <a:endParaRPr lang="ko-KR" altLang="en-US" sz="1000" dirty="0" smtClean="0">
              <a:latin typeface="+mj-lt"/>
            </a:endParaRPr>
          </a:p>
        </p:txBody>
      </p:sp>
      <p:sp>
        <p:nvSpPr>
          <p:cNvPr id="113" name="원통 112"/>
          <p:cNvSpPr/>
          <p:nvPr/>
        </p:nvSpPr>
        <p:spPr bwMode="auto">
          <a:xfrm>
            <a:off x="6357521" y="4825561"/>
            <a:ext cx="427452" cy="281046"/>
          </a:xfrm>
          <a:prstGeom prst="ca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114" name="직사각형 113"/>
          <p:cNvSpPr/>
          <p:nvPr/>
        </p:nvSpPr>
        <p:spPr bwMode="auto">
          <a:xfrm>
            <a:off x="7476187" y="4825561"/>
            <a:ext cx="474303" cy="2810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115" name="직사각형 114"/>
          <p:cNvSpPr/>
          <p:nvPr/>
        </p:nvSpPr>
        <p:spPr bwMode="auto">
          <a:xfrm>
            <a:off x="5580112" y="4846379"/>
            <a:ext cx="829635"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Data</a:t>
            </a:r>
          </a:p>
          <a:p>
            <a:pPr algn="ctr"/>
            <a:r>
              <a:rPr lang="en-US" altLang="ko-KR" sz="1000" b="0" dirty="0" smtClean="0">
                <a:latin typeface="+mj-lt"/>
              </a:rPr>
              <a:t>repository</a:t>
            </a:r>
            <a:endParaRPr lang="ko-KR" altLang="en-US" sz="1000" b="0" dirty="0" smtClean="0">
              <a:latin typeface="+mj-lt"/>
            </a:endParaRPr>
          </a:p>
        </p:txBody>
      </p:sp>
      <p:sp>
        <p:nvSpPr>
          <p:cNvPr id="116" name="직사각형 115"/>
          <p:cNvSpPr/>
          <p:nvPr/>
        </p:nvSpPr>
        <p:spPr bwMode="auto">
          <a:xfrm>
            <a:off x="6911916" y="4846379"/>
            <a:ext cx="661928" cy="260229"/>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SW on Machine</a:t>
            </a:r>
            <a:endParaRPr lang="ko-KR" altLang="en-US" sz="1000" b="0" dirty="0" smtClean="0">
              <a:latin typeface="+mj-lt"/>
            </a:endParaRPr>
          </a:p>
        </p:txBody>
      </p:sp>
      <p:sp>
        <p:nvSpPr>
          <p:cNvPr id="48" name="구름 47"/>
          <p:cNvSpPr/>
          <p:nvPr/>
        </p:nvSpPr>
        <p:spPr bwMode="auto">
          <a:xfrm>
            <a:off x="5127758" y="2262552"/>
            <a:ext cx="1531010" cy="850442"/>
          </a:xfrm>
          <a:prstGeom prst="cloud">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a:t>Internet</a:t>
            </a:r>
            <a:endParaRPr lang="ko-KR" altLang="en-US" sz="1000" b="0" dirty="0" smtClean="0">
              <a:latin typeface="+mj-lt"/>
            </a:endParaRPr>
          </a:p>
        </p:txBody>
      </p:sp>
      <p:sp>
        <p:nvSpPr>
          <p:cNvPr id="121" name="직사각형 120"/>
          <p:cNvSpPr/>
          <p:nvPr/>
        </p:nvSpPr>
        <p:spPr bwMode="auto">
          <a:xfrm>
            <a:off x="2448664" y="3462845"/>
            <a:ext cx="1619280"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TCP</a:t>
            </a:r>
          </a:p>
          <a:p>
            <a:pPr algn="ctr"/>
            <a:r>
              <a:rPr lang="en-US" altLang="ko-KR" sz="1000" b="0" dirty="0" smtClean="0">
                <a:latin typeface="+mj-lt"/>
              </a:rPr>
              <a:t>Port #3250(Discovery)</a:t>
            </a:r>
          </a:p>
        </p:txBody>
      </p:sp>
      <p:sp>
        <p:nvSpPr>
          <p:cNvPr id="64" name="직사각형 63"/>
          <p:cNvSpPr/>
          <p:nvPr/>
        </p:nvSpPr>
        <p:spPr bwMode="auto">
          <a:xfrm>
            <a:off x="2291612" y="2779435"/>
            <a:ext cx="1056251" cy="4657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TCP</a:t>
            </a:r>
          </a:p>
          <a:p>
            <a:pPr algn="ctr"/>
            <a:r>
              <a:rPr lang="en-US" altLang="ko-KR" sz="1000" b="0" dirty="0" smtClean="0">
                <a:latin typeface="+mj-lt"/>
              </a:rPr>
              <a:t>Port #550</a:t>
            </a:r>
          </a:p>
          <a:p>
            <a:pPr algn="ctr"/>
            <a:r>
              <a:rPr lang="en-US" altLang="ko-KR" sz="1000" b="0" dirty="0" smtClean="0">
                <a:latin typeface="+mj-lt"/>
              </a:rPr>
              <a:t>(</a:t>
            </a:r>
            <a:r>
              <a:rPr lang="en-US" altLang="ko-KR" sz="1000" b="0" dirty="0">
                <a:latin typeface="+mj-lt"/>
              </a:rPr>
              <a:t>A</a:t>
            </a:r>
            <a:r>
              <a:rPr lang="en-US" altLang="ko-KR" sz="1000" b="0" dirty="0" smtClean="0">
                <a:latin typeface="+mj-lt"/>
              </a:rPr>
              <a:t>rduino)</a:t>
            </a:r>
          </a:p>
        </p:txBody>
      </p:sp>
      <p:sp>
        <p:nvSpPr>
          <p:cNvPr id="65" name="직사각형 64"/>
          <p:cNvSpPr/>
          <p:nvPr/>
        </p:nvSpPr>
        <p:spPr bwMode="auto">
          <a:xfrm>
            <a:off x="3851920" y="3462845"/>
            <a:ext cx="1599704"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TCP</a:t>
            </a:r>
          </a:p>
          <a:p>
            <a:pPr algn="ctr"/>
            <a:r>
              <a:rPr lang="en-US" altLang="ko-KR" sz="1000" b="0" dirty="0" smtClean="0">
                <a:latin typeface="+mj-lt"/>
              </a:rPr>
              <a:t>Port #3250(Discovery)</a:t>
            </a:r>
          </a:p>
        </p:txBody>
      </p:sp>
      <p:pic>
        <p:nvPicPr>
          <p:cNvPr id="66" name="Picture 6" descr="https://cdn4.iconfinder.com/data/icons/STROKE/networking/png/400/access_point.png"/>
          <p:cNvPicPr>
            <a:picLocks noChangeAspect="1" noChangeArrowheads="1"/>
          </p:cNvPicPr>
          <p:nvPr/>
        </p:nvPicPr>
        <p:blipFill rotWithShape="1">
          <a:blip r:embed="rId5" cstate="print">
            <a:extLst>
              <a:ext uri="{28A0092B-C50C-407E-A947-70E740481C1C}">
                <a14:useLocalDpi xmlns:a14="http://schemas.microsoft.com/office/drawing/2010/main" xmlns="" val="0"/>
              </a:ext>
            </a:extLst>
          </a:blip>
          <a:srcRect t="4486" b="7264"/>
          <a:stretch/>
        </p:blipFill>
        <p:spPr bwMode="auto">
          <a:xfrm>
            <a:off x="7559515" y="5649106"/>
            <a:ext cx="324836" cy="310559"/>
          </a:xfrm>
          <a:prstGeom prst="rect">
            <a:avLst/>
          </a:prstGeom>
          <a:noFill/>
          <a:extLst>
            <a:ext uri="{909E8E84-426E-40DD-AFC4-6F175D3DCCD1}">
              <a14:hiddenFill xmlns:a14="http://schemas.microsoft.com/office/drawing/2010/main" xmlns="">
                <a:solidFill>
                  <a:srgbClr val="FFFFFF"/>
                </a:solidFill>
              </a14:hiddenFill>
            </a:ext>
          </a:extLst>
        </p:spPr>
      </p:pic>
      <p:sp>
        <p:nvSpPr>
          <p:cNvPr id="68" name="직사각형 67"/>
          <p:cNvSpPr/>
          <p:nvPr/>
        </p:nvSpPr>
        <p:spPr bwMode="auto">
          <a:xfrm>
            <a:off x="6906437" y="5675022"/>
            <a:ext cx="66192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Router</a:t>
            </a:r>
            <a:endParaRPr lang="ko-KR" altLang="en-US" sz="1000" b="0" dirty="0" smtClean="0">
              <a:latin typeface="+mj-lt"/>
            </a:endParaRPr>
          </a:p>
        </p:txBody>
      </p:sp>
    </p:spTree>
    <p:extLst>
      <p:ext uri="{BB962C8B-B14F-4D97-AF65-F5344CB8AC3E}">
        <p14:creationId xmlns:p14="http://schemas.microsoft.com/office/powerpoint/2010/main" xmlns="" val="40298526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Dynamic view  – Hyun</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11</a:t>
            </a:fld>
            <a:r>
              <a:rPr lang="en-US" altLang="ko-KR" smtClean="0"/>
              <a:t>/50</a:t>
            </a:r>
            <a:endParaRPr lang="ko-KR" altLang="en-US" dirty="0"/>
          </a:p>
        </p:txBody>
      </p:sp>
      <p:sp>
        <p:nvSpPr>
          <p:cNvPr id="208" name="직사각형 207"/>
          <p:cNvSpPr/>
          <p:nvPr/>
        </p:nvSpPr>
        <p:spPr>
          <a:xfrm>
            <a:off x="683568" y="1052736"/>
            <a:ext cx="7704856" cy="4752528"/>
          </a:xfrm>
          <a:prstGeom prst="rect">
            <a:avLst/>
          </a:prstGeom>
          <a:solidFill>
            <a:sysClr val="window" lastClr="FFFFFF"/>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 lastClr="FFFFFF"/>
              </a:solidFill>
              <a:effectLst/>
              <a:uLnTx/>
              <a:uFillTx/>
              <a:latin typeface="맑은 고딕"/>
              <a:ea typeface="맑은 고딕"/>
              <a:cs typeface="+mn-cs"/>
            </a:endParaRPr>
          </a:p>
        </p:txBody>
      </p:sp>
      <p:sp>
        <p:nvSpPr>
          <p:cNvPr id="209" name="직사각형 208"/>
          <p:cNvSpPr/>
          <p:nvPr/>
        </p:nvSpPr>
        <p:spPr>
          <a:xfrm>
            <a:off x="4020319" y="3791076"/>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210" name="직사각형 209"/>
          <p:cNvSpPr/>
          <p:nvPr/>
        </p:nvSpPr>
        <p:spPr>
          <a:xfrm>
            <a:off x="4067944" y="3176912"/>
            <a:ext cx="1584176" cy="360040"/>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1" name="직사각형 210"/>
          <p:cNvSpPr/>
          <p:nvPr/>
        </p:nvSpPr>
        <p:spPr>
          <a:xfrm>
            <a:off x="899592" y="2600848"/>
            <a:ext cx="5544616" cy="288032"/>
          </a:xfrm>
          <a:prstGeom prst="rect">
            <a:avLst/>
          </a:prstGeom>
          <a:solidFill>
            <a:sysClr val="windowText" lastClr="000000"/>
          </a:solid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ysClr val="window" lastClr="FFFFFF"/>
                </a:solidFill>
                <a:effectLst/>
                <a:uLnTx/>
                <a:uFillTx/>
                <a:latin typeface="+mn-ea"/>
                <a:cs typeface="+mn-cs"/>
              </a:rPr>
              <a:t>E v e n t    B u s</a:t>
            </a:r>
          </a:p>
        </p:txBody>
      </p:sp>
      <p:sp>
        <p:nvSpPr>
          <p:cNvPr id="212" name="직사각형 211"/>
          <p:cNvSpPr/>
          <p:nvPr/>
        </p:nvSpPr>
        <p:spPr>
          <a:xfrm>
            <a:off x="971600" y="2024784"/>
            <a:ext cx="1728192"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Interface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3" name="직사각형 212"/>
          <p:cNvSpPr/>
          <p:nvPr/>
        </p:nvSpPr>
        <p:spPr>
          <a:xfrm>
            <a:off x="3852072" y="2024784"/>
            <a:ext cx="1079968"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Message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4" name="직사각형 213"/>
          <p:cNvSpPr/>
          <p:nvPr/>
        </p:nvSpPr>
        <p:spPr>
          <a:xfrm>
            <a:off x="2771800" y="2024784"/>
            <a:ext cx="936104"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5" name="직사각형 214"/>
          <p:cNvSpPr/>
          <p:nvPr/>
        </p:nvSpPr>
        <p:spPr>
          <a:xfrm>
            <a:off x="1259632" y="3176912"/>
            <a:ext cx="1548172" cy="432048"/>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Communication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6" name="원통 215"/>
          <p:cNvSpPr/>
          <p:nvPr/>
        </p:nvSpPr>
        <p:spPr>
          <a:xfrm>
            <a:off x="1691872"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7" name="원통 216"/>
          <p:cNvSpPr/>
          <p:nvPr/>
        </p:nvSpPr>
        <p:spPr>
          <a:xfrm>
            <a:off x="2843808"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8" name="직사각형 217"/>
          <p:cNvSpPr/>
          <p:nvPr/>
        </p:nvSpPr>
        <p:spPr>
          <a:xfrm>
            <a:off x="3449526" y="4545064"/>
            <a:ext cx="2850666" cy="792088"/>
          </a:xfrm>
          <a:prstGeom prst="rect">
            <a:avLst/>
          </a:prstGeom>
          <a:noFill/>
          <a:ln w="9525" cap="flat" cmpd="sng" algn="ctr">
            <a:solidFill>
              <a:srgbClr val="FF0000"/>
            </a:solidFill>
            <a:prstDash val="dash"/>
          </a:ln>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rgbClr val="FF0000"/>
                </a:solidFill>
                <a:effectLst/>
                <a:uLnTx/>
                <a:uFillTx/>
                <a:latin typeface="+mn-ea"/>
                <a:cs typeface="+mn-cs"/>
              </a:rPr>
              <a:t>Things object List</a:t>
            </a:r>
          </a:p>
        </p:txBody>
      </p:sp>
      <p:sp>
        <p:nvSpPr>
          <p:cNvPr id="219" name="직사각형 218"/>
          <p:cNvSpPr/>
          <p:nvPr/>
        </p:nvSpPr>
        <p:spPr>
          <a:xfrm>
            <a:off x="1043608" y="4185024"/>
            <a:ext cx="2016224" cy="288032"/>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Link</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20" name="TextBox 219"/>
          <p:cNvSpPr txBox="1"/>
          <p:nvPr/>
        </p:nvSpPr>
        <p:spPr>
          <a:xfrm>
            <a:off x="6516216" y="202478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1" name="TextBox 220"/>
          <p:cNvSpPr txBox="1"/>
          <p:nvPr/>
        </p:nvSpPr>
        <p:spPr>
          <a:xfrm>
            <a:off x="7164288" y="202478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2" name="직사각형 221"/>
          <p:cNvSpPr/>
          <p:nvPr/>
        </p:nvSpPr>
        <p:spPr>
          <a:xfrm>
            <a:off x="6516216" y="1952776"/>
            <a:ext cx="1728192" cy="3528392"/>
          </a:xfrm>
          <a:prstGeom prst="rect">
            <a:avLst/>
          </a:prstGeom>
          <a:no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3" name="TextBox 222"/>
          <p:cNvSpPr txBox="1"/>
          <p:nvPr/>
        </p:nvSpPr>
        <p:spPr>
          <a:xfrm>
            <a:off x="6660232" y="2528260"/>
            <a:ext cx="1512168"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information,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4" name="직사각형 223"/>
          <p:cNvSpPr/>
          <p:nvPr/>
        </p:nvSpPr>
        <p:spPr>
          <a:xfrm>
            <a:off x="1907704"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5" name="직사각형 224"/>
          <p:cNvSpPr/>
          <p:nvPr/>
        </p:nvSpPr>
        <p:spPr>
          <a:xfrm>
            <a:off x="1907704"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6" name="직사각형 225"/>
          <p:cNvSpPr/>
          <p:nvPr/>
        </p:nvSpPr>
        <p:spPr>
          <a:xfrm>
            <a:off x="4860032" y="31769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7" name="직사각형 226"/>
          <p:cNvSpPr/>
          <p:nvPr/>
        </p:nvSpPr>
        <p:spPr>
          <a:xfrm>
            <a:off x="327585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8" name="직사각형 227"/>
          <p:cNvSpPr/>
          <p:nvPr/>
        </p:nvSpPr>
        <p:spPr>
          <a:xfrm>
            <a:off x="327585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9" name="직사각형 228"/>
          <p:cNvSpPr/>
          <p:nvPr/>
        </p:nvSpPr>
        <p:spPr>
          <a:xfrm>
            <a:off x="2051720"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0" name="직사각형 229"/>
          <p:cNvSpPr/>
          <p:nvPr/>
        </p:nvSpPr>
        <p:spPr>
          <a:xfrm>
            <a:off x="2051720"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1" name="직사각형 230"/>
          <p:cNvSpPr/>
          <p:nvPr/>
        </p:nvSpPr>
        <p:spPr>
          <a:xfrm>
            <a:off x="4716016" y="281687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2" name="직사각형 231"/>
          <p:cNvSpPr/>
          <p:nvPr/>
        </p:nvSpPr>
        <p:spPr>
          <a:xfrm>
            <a:off x="4716016" y="31769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3" name="직사각형 232"/>
          <p:cNvSpPr/>
          <p:nvPr/>
        </p:nvSpPr>
        <p:spPr>
          <a:xfrm>
            <a:off x="435597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4" name="직사각형 233"/>
          <p:cNvSpPr/>
          <p:nvPr/>
        </p:nvSpPr>
        <p:spPr>
          <a:xfrm>
            <a:off x="435597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5" name="직사각형 234"/>
          <p:cNvSpPr/>
          <p:nvPr/>
        </p:nvSpPr>
        <p:spPr>
          <a:xfrm>
            <a:off x="3275856"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6" name="직사각형 235"/>
          <p:cNvSpPr/>
          <p:nvPr/>
        </p:nvSpPr>
        <p:spPr>
          <a:xfrm>
            <a:off x="3419872"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7" name="직사각형 236"/>
          <p:cNvSpPr/>
          <p:nvPr/>
        </p:nvSpPr>
        <p:spPr>
          <a:xfrm>
            <a:off x="2411760"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8" name="직사각형 237"/>
          <p:cNvSpPr/>
          <p:nvPr/>
        </p:nvSpPr>
        <p:spPr>
          <a:xfrm>
            <a:off x="3059832"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9" name="직사각형 238"/>
          <p:cNvSpPr/>
          <p:nvPr/>
        </p:nvSpPr>
        <p:spPr>
          <a:xfrm>
            <a:off x="3131840"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0" name="직사각형 239"/>
          <p:cNvSpPr/>
          <p:nvPr/>
        </p:nvSpPr>
        <p:spPr>
          <a:xfrm>
            <a:off x="3131840"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1" name="직사각형 240"/>
          <p:cNvSpPr/>
          <p:nvPr/>
        </p:nvSpPr>
        <p:spPr>
          <a:xfrm>
            <a:off x="1907808"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2" name="직사각형 241"/>
          <p:cNvSpPr/>
          <p:nvPr/>
        </p:nvSpPr>
        <p:spPr>
          <a:xfrm>
            <a:off x="1979816"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3" name="직사각형 242"/>
          <p:cNvSpPr/>
          <p:nvPr/>
        </p:nvSpPr>
        <p:spPr>
          <a:xfrm>
            <a:off x="2123832"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4" name="직사각형 243"/>
          <p:cNvSpPr/>
          <p:nvPr/>
        </p:nvSpPr>
        <p:spPr>
          <a:xfrm>
            <a:off x="2051824"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5" name="직사각형 244"/>
          <p:cNvSpPr/>
          <p:nvPr/>
        </p:nvSpPr>
        <p:spPr>
          <a:xfrm>
            <a:off x="4860032"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6" name="직사각형 245"/>
          <p:cNvSpPr/>
          <p:nvPr/>
        </p:nvSpPr>
        <p:spPr>
          <a:xfrm>
            <a:off x="4860032" y="346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7" name="직사각형 246"/>
          <p:cNvSpPr/>
          <p:nvPr/>
        </p:nvSpPr>
        <p:spPr>
          <a:xfrm>
            <a:off x="4716016" y="346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8" name="직사각형 247"/>
          <p:cNvSpPr/>
          <p:nvPr/>
        </p:nvSpPr>
        <p:spPr>
          <a:xfrm>
            <a:off x="4716016"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9" name="직사각형 248"/>
          <p:cNvSpPr/>
          <p:nvPr/>
        </p:nvSpPr>
        <p:spPr>
          <a:xfrm>
            <a:off x="413995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0" name="직사각형 249"/>
          <p:cNvSpPr/>
          <p:nvPr/>
        </p:nvSpPr>
        <p:spPr>
          <a:xfrm>
            <a:off x="406794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1" name="직사각형 250"/>
          <p:cNvSpPr/>
          <p:nvPr/>
        </p:nvSpPr>
        <p:spPr>
          <a:xfrm>
            <a:off x="3809566"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2" name="직사각형 251"/>
          <p:cNvSpPr/>
          <p:nvPr/>
        </p:nvSpPr>
        <p:spPr>
          <a:xfrm>
            <a:off x="435597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3" name="직사각형 252"/>
          <p:cNvSpPr/>
          <p:nvPr/>
        </p:nvSpPr>
        <p:spPr>
          <a:xfrm>
            <a:off x="428396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4" name="직사각형 253"/>
          <p:cNvSpPr/>
          <p:nvPr/>
        </p:nvSpPr>
        <p:spPr>
          <a:xfrm>
            <a:off x="373755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5" name="직사각형 254"/>
          <p:cNvSpPr/>
          <p:nvPr/>
        </p:nvSpPr>
        <p:spPr>
          <a:xfrm>
            <a:off x="445763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6" name="직사각형 255"/>
          <p:cNvSpPr/>
          <p:nvPr/>
        </p:nvSpPr>
        <p:spPr>
          <a:xfrm>
            <a:off x="457200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7" name="직사각형 256"/>
          <p:cNvSpPr/>
          <p:nvPr/>
        </p:nvSpPr>
        <p:spPr>
          <a:xfrm>
            <a:off x="449999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8" name="직사각형 257"/>
          <p:cNvSpPr/>
          <p:nvPr/>
        </p:nvSpPr>
        <p:spPr>
          <a:xfrm>
            <a:off x="4385630"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9" name="직사각형 258"/>
          <p:cNvSpPr/>
          <p:nvPr/>
        </p:nvSpPr>
        <p:spPr>
          <a:xfrm>
            <a:off x="4961694"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0" name="직사각형 259"/>
          <p:cNvSpPr/>
          <p:nvPr/>
        </p:nvSpPr>
        <p:spPr>
          <a:xfrm>
            <a:off x="478802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1" name="직사각형 260"/>
          <p:cNvSpPr/>
          <p:nvPr/>
        </p:nvSpPr>
        <p:spPr>
          <a:xfrm>
            <a:off x="471601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2" name="직사각형 261"/>
          <p:cNvSpPr/>
          <p:nvPr/>
        </p:nvSpPr>
        <p:spPr>
          <a:xfrm>
            <a:off x="4889686"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3" name="직사각형 262"/>
          <p:cNvSpPr/>
          <p:nvPr/>
        </p:nvSpPr>
        <p:spPr>
          <a:xfrm>
            <a:off x="553775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4" name="직사각형 263"/>
          <p:cNvSpPr/>
          <p:nvPr/>
        </p:nvSpPr>
        <p:spPr>
          <a:xfrm>
            <a:off x="500404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5" name="직사각형 264"/>
          <p:cNvSpPr/>
          <p:nvPr/>
        </p:nvSpPr>
        <p:spPr>
          <a:xfrm>
            <a:off x="493204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6" name="직사각형 265"/>
          <p:cNvSpPr/>
          <p:nvPr/>
        </p:nvSpPr>
        <p:spPr>
          <a:xfrm>
            <a:off x="5465750"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7" name="직사각형 266"/>
          <p:cNvSpPr/>
          <p:nvPr/>
        </p:nvSpPr>
        <p:spPr>
          <a:xfrm>
            <a:off x="522007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8" name="직사각형 267"/>
          <p:cNvSpPr/>
          <p:nvPr/>
        </p:nvSpPr>
        <p:spPr>
          <a:xfrm>
            <a:off x="514806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9" name="직사각형 268"/>
          <p:cNvSpPr/>
          <p:nvPr/>
        </p:nvSpPr>
        <p:spPr>
          <a:xfrm>
            <a:off x="6588224" y="4617072"/>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0" name="직사각형 269"/>
          <p:cNvSpPr/>
          <p:nvPr/>
        </p:nvSpPr>
        <p:spPr>
          <a:xfrm>
            <a:off x="543609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1" name="직사각형 270"/>
          <p:cNvSpPr/>
          <p:nvPr/>
        </p:nvSpPr>
        <p:spPr>
          <a:xfrm>
            <a:off x="536408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2" name="직사각형 271"/>
          <p:cNvSpPr/>
          <p:nvPr/>
        </p:nvSpPr>
        <p:spPr>
          <a:xfrm>
            <a:off x="6588224" y="4617072"/>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3" name="직사각형 272"/>
          <p:cNvSpPr/>
          <p:nvPr/>
        </p:nvSpPr>
        <p:spPr>
          <a:xfrm>
            <a:off x="205172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4" name="직사각형 273"/>
          <p:cNvSpPr/>
          <p:nvPr/>
        </p:nvSpPr>
        <p:spPr>
          <a:xfrm>
            <a:off x="2051720" y="353695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5" name="직사각형 274"/>
          <p:cNvSpPr/>
          <p:nvPr/>
        </p:nvSpPr>
        <p:spPr>
          <a:xfrm>
            <a:off x="1907704" y="353695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6" name="원통 275"/>
          <p:cNvSpPr/>
          <p:nvPr/>
        </p:nvSpPr>
        <p:spPr>
          <a:xfrm>
            <a:off x="6588224" y="3176912"/>
            <a:ext cx="360040" cy="216024"/>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77" name="TextBox 276"/>
          <p:cNvSpPr txBox="1"/>
          <p:nvPr/>
        </p:nvSpPr>
        <p:spPr>
          <a:xfrm>
            <a:off x="6876256" y="3176912"/>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DB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78" name="직사각형 277"/>
          <p:cNvSpPr/>
          <p:nvPr/>
        </p:nvSpPr>
        <p:spPr>
          <a:xfrm>
            <a:off x="6588224" y="3464944"/>
            <a:ext cx="360040" cy="216024"/>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79" name="TextBox 278"/>
          <p:cNvSpPr txBox="1"/>
          <p:nvPr/>
        </p:nvSpPr>
        <p:spPr>
          <a:xfrm>
            <a:off x="6948264" y="3465524"/>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Manager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0" name="직사각형 279"/>
          <p:cNvSpPr/>
          <p:nvPr/>
        </p:nvSpPr>
        <p:spPr>
          <a:xfrm>
            <a:off x="6588224" y="3752976"/>
            <a:ext cx="360040" cy="216024"/>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1" name="TextBox 280"/>
          <p:cNvSpPr txBox="1"/>
          <p:nvPr/>
        </p:nvSpPr>
        <p:spPr>
          <a:xfrm>
            <a:off x="6948264" y="3680968"/>
            <a:ext cx="1152128"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Thing object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(Sensor, actuator...)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2" name="직사각형 281"/>
          <p:cNvSpPr/>
          <p:nvPr/>
        </p:nvSpPr>
        <p:spPr>
          <a:xfrm>
            <a:off x="6588224" y="4041008"/>
            <a:ext cx="360040" cy="216024"/>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3" name="TextBox 282"/>
          <p:cNvSpPr txBox="1"/>
          <p:nvPr/>
        </p:nvSpPr>
        <p:spPr>
          <a:xfrm>
            <a:off x="6948264" y="4041008"/>
            <a:ext cx="100811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Node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4" name="직사각형 283"/>
          <p:cNvSpPr/>
          <p:nvPr/>
        </p:nvSpPr>
        <p:spPr>
          <a:xfrm>
            <a:off x="190770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85" name="직사각형 284"/>
          <p:cNvSpPr/>
          <p:nvPr/>
        </p:nvSpPr>
        <p:spPr>
          <a:xfrm>
            <a:off x="6588224" y="4329040"/>
            <a:ext cx="360040" cy="216024"/>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6" name="TextBox 285"/>
          <p:cNvSpPr txBox="1"/>
          <p:nvPr/>
        </p:nvSpPr>
        <p:spPr>
          <a:xfrm>
            <a:off x="6948264" y="4257032"/>
            <a:ext cx="12961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Communication module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bluetooth</a:t>
            </a:r>
            <a:r>
              <a:rPr kumimoji="0" lang="en-US" altLang="ko-KR" sz="800" b="0" i="0" u="none" strike="noStrike" kern="0" cap="none" spc="0" normalizeH="0" baseline="0" noProof="0" dirty="0" smtClean="0">
                <a:ln>
                  <a:noFill/>
                </a:ln>
                <a:solidFill>
                  <a:sysClr val="windowText" lastClr="000000"/>
                </a:solidFill>
                <a:effectLst/>
                <a:uLnTx/>
                <a:uFillTx/>
                <a:latin typeface="+mn-ea"/>
              </a:rPr>
              <a: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287" name="꺾인 연결선 425"/>
          <p:cNvCxnSpPr>
            <a:endCxn id="289" idx="1"/>
          </p:cNvCxnSpPr>
          <p:nvPr/>
        </p:nvCxnSpPr>
        <p:spPr>
          <a:xfrm>
            <a:off x="6732240" y="2491966"/>
            <a:ext cx="432048" cy="580"/>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288" name="TextBox 287"/>
          <p:cNvSpPr txBox="1"/>
          <p:nvPr/>
        </p:nvSpPr>
        <p:spPr>
          <a:xfrm>
            <a:off x="6516216" y="238482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9" name="TextBox 288"/>
          <p:cNvSpPr txBox="1"/>
          <p:nvPr/>
        </p:nvSpPr>
        <p:spPr>
          <a:xfrm>
            <a:off x="7164288" y="238482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0" name="TextBox 289"/>
          <p:cNvSpPr txBox="1"/>
          <p:nvPr/>
        </p:nvSpPr>
        <p:spPr>
          <a:xfrm>
            <a:off x="6588224" y="2168800"/>
            <a:ext cx="15114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JSON event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1" name="직사각형 290"/>
          <p:cNvSpPr/>
          <p:nvPr/>
        </p:nvSpPr>
        <p:spPr>
          <a:xfrm>
            <a:off x="6588224" y="4617072"/>
            <a:ext cx="360040" cy="216024"/>
          </a:xfrm>
          <a:prstGeom prst="rect">
            <a:avLst/>
          </a:prstGeom>
          <a:solidFill>
            <a:srgbClr val="F79646">
              <a:lumMod val="60000"/>
              <a:lumOff val="40000"/>
            </a:srgb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2" name="TextBox 291"/>
          <p:cNvSpPr txBox="1"/>
          <p:nvPr/>
        </p:nvSpPr>
        <p:spPr>
          <a:xfrm>
            <a:off x="6948264" y="4617072"/>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rule thread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3" name="직사각형 292"/>
          <p:cNvSpPr/>
          <p:nvPr/>
        </p:nvSpPr>
        <p:spPr>
          <a:xfrm>
            <a:off x="1547664"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Smart</a:t>
            </a:r>
          </a:p>
          <a:p>
            <a:pPr lvl="0" algn="ctr" latinLnBrk="0"/>
            <a:r>
              <a:rPr lang="en-US" altLang="ko-KR" sz="800" kern="0" dirty="0" smtClean="0">
                <a:solidFill>
                  <a:sysClr val="windowText" lastClr="000000"/>
                </a:solidFill>
                <a:latin typeface="+mn-ea"/>
              </a:rPr>
              <a:t>mail box</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4" name="직사각형 293"/>
          <p:cNvSpPr/>
          <p:nvPr/>
        </p:nvSpPr>
        <p:spPr>
          <a:xfrm>
            <a:off x="1259632"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5" name="직사각형 294"/>
          <p:cNvSpPr/>
          <p:nvPr/>
        </p:nvSpPr>
        <p:spPr>
          <a:xfrm>
            <a:off x="1331640"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6" name="직사각형 295"/>
          <p:cNvSpPr/>
          <p:nvPr/>
        </p:nvSpPr>
        <p:spPr>
          <a:xfrm>
            <a:off x="1187624"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7" name="직사각형 296"/>
          <p:cNvSpPr/>
          <p:nvPr/>
        </p:nvSpPr>
        <p:spPr>
          <a:xfrm>
            <a:off x="1115616"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298" name="꺾인 연결선 425"/>
          <p:cNvCxnSpPr>
            <a:stCxn id="353" idx="0"/>
            <a:endCxn id="247" idx="2"/>
          </p:cNvCxnSpPr>
          <p:nvPr/>
        </p:nvCxnSpPr>
        <p:spPr>
          <a:xfrm rot="5400000" flipH="1" flipV="1">
            <a:off x="4608004" y="3680968"/>
            <a:ext cx="288032"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299" name="꺾인 연결선 425"/>
          <p:cNvCxnSpPr>
            <a:stCxn id="243" idx="2"/>
            <a:endCxn id="244" idx="0"/>
          </p:cNvCxnSpPr>
          <p:nvPr/>
        </p:nvCxnSpPr>
        <p:spPr>
          <a:xfrm rot="5400000">
            <a:off x="1943812" y="1808760"/>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0" name="꺾인 연결선 425"/>
          <p:cNvCxnSpPr>
            <a:stCxn id="241" idx="0"/>
            <a:endCxn id="242" idx="2"/>
          </p:cNvCxnSpPr>
          <p:nvPr/>
        </p:nvCxnSpPr>
        <p:spPr>
          <a:xfrm rot="5400000" flipH="1" flipV="1">
            <a:off x="1799796" y="1808760"/>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1" name="꺾인 연결선 425"/>
          <p:cNvCxnSpPr>
            <a:stCxn id="238" idx="2"/>
            <a:endCxn id="237" idx="0"/>
          </p:cNvCxnSpPr>
          <p:nvPr/>
        </p:nvCxnSpPr>
        <p:spPr>
          <a:xfrm rot="5400000">
            <a:off x="2591780" y="1520728"/>
            <a:ext cx="360040" cy="648072"/>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2" name="꺾인 연결선 425"/>
          <p:cNvCxnSpPr>
            <a:stCxn id="236" idx="0"/>
            <a:endCxn id="235" idx="2"/>
          </p:cNvCxnSpPr>
          <p:nvPr/>
        </p:nvCxnSpPr>
        <p:spPr>
          <a:xfrm rot="16200000" flipV="1">
            <a:off x="3203848" y="1772756"/>
            <a:ext cx="360040" cy="144016"/>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3" name="꺾인 연결선 425"/>
          <p:cNvCxnSpPr>
            <a:stCxn id="274" idx="2"/>
            <a:endCxn id="273" idx="0"/>
          </p:cNvCxnSpPr>
          <p:nvPr/>
        </p:nvCxnSpPr>
        <p:spPr>
          <a:xfrm rot="5400000">
            <a:off x="1799692" y="3896992"/>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4" name="꺾인 연결선 425"/>
          <p:cNvCxnSpPr>
            <a:stCxn id="284" idx="0"/>
            <a:endCxn id="275" idx="2"/>
          </p:cNvCxnSpPr>
          <p:nvPr/>
        </p:nvCxnSpPr>
        <p:spPr>
          <a:xfrm rot="5400000" flipH="1" flipV="1">
            <a:off x="1655676" y="3896992"/>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5" name="꺾인 연결선 425"/>
          <p:cNvCxnSpPr>
            <a:stCxn id="295" idx="2"/>
            <a:endCxn id="294" idx="0"/>
          </p:cNvCxnSpPr>
          <p:nvPr/>
        </p:nvCxnSpPr>
        <p:spPr>
          <a:xfrm rot="5400000">
            <a:off x="1079612" y="4689080"/>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06" name="꺾인 연결선 425"/>
          <p:cNvCxnSpPr>
            <a:stCxn id="297" idx="0"/>
            <a:endCxn id="296" idx="2"/>
          </p:cNvCxnSpPr>
          <p:nvPr/>
        </p:nvCxnSpPr>
        <p:spPr>
          <a:xfrm rot="5400000" flipH="1" flipV="1">
            <a:off x="935596" y="4689080"/>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07" name="직사각형 306"/>
          <p:cNvSpPr/>
          <p:nvPr/>
        </p:nvSpPr>
        <p:spPr>
          <a:xfrm>
            <a:off x="3995936" y="3824984"/>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308" name="직사각형 307"/>
          <p:cNvSpPr/>
          <p:nvPr/>
        </p:nvSpPr>
        <p:spPr>
          <a:xfrm>
            <a:off x="3886410" y="487863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09" name="직사각형 308"/>
          <p:cNvSpPr/>
          <p:nvPr/>
        </p:nvSpPr>
        <p:spPr>
          <a:xfrm>
            <a:off x="3857796" y="4905104"/>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0" name="꺾인 연결선 425"/>
          <p:cNvCxnSpPr>
            <a:endCxn id="309" idx="0"/>
          </p:cNvCxnSpPr>
          <p:nvPr/>
        </p:nvCxnSpPr>
        <p:spPr>
          <a:xfrm rot="5400000">
            <a:off x="4107663" y="4331166"/>
            <a:ext cx="648071" cy="4998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11" name="직사각형 310"/>
          <p:cNvSpPr/>
          <p:nvPr/>
        </p:nvSpPr>
        <p:spPr>
          <a:xfrm>
            <a:off x="4634483" y="488072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12" name="직사각형 311"/>
          <p:cNvSpPr/>
          <p:nvPr/>
        </p:nvSpPr>
        <p:spPr>
          <a:xfrm>
            <a:off x="4601654" y="4905104"/>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3" name="꺾인 연결선 425"/>
          <p:cNvCxnSpPr>
            <a:stCxn id="312" idx="0"/>
          </p:cNvCxnSpPr>
          <p:nvPr/>
        </p:nvCxnSpPr>
        <p:spPr>
          <a:xfrm rot="16200000" flipV="1">
            <a:off x="4576920" y="4556370"/>
            <a:ext cx="649291" cy="48178"/>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14" name="직사각형 313"/>
          <p:cNvSpPr/>
          <p:nvPr/>
        </p:nvSpPr>
        <p:spPr>
          <a:xfrm>
            <a:off x="5350309" y="488072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15" name="직사각형 314"/>
          <p:cNvSpPr/>
          <p:nvPr/>
        </p:nvSpPr>
        <p:spPr>
          <a:xfrm>
            <a:off x="5321734" y="490618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6" name="꺾인 연결선 425"/>
          <p:cNvCxnSpPr/>
          <p:nvPr/>
        </p:nvCxnSpPr>
        <p:spPr>
          <a:xfrm rot="16200000" flipV="1">
            <a:off x="5112060" y="4356712"/>
            <a:ext cx="648072" cy="432048"/>
          </a:xfrm>
          <a:prstGeom prst="bentConnector3">
            <a:avLst>
              <a:gd name="adj1" fmla="val 36804"/>
            </a:avLst>
          </a:prstGeom>
          <a:noFill/>
          <a:ln w="9525" cap="flat" cmpd="sng" algn="ctr">
            <a:solidFill>
              <a:srgbClr val="7030A0"/>
            </a:solidFill>
            <a:prstDash val="solid"/>
            <a:headEnd type="oval" w="sm" len="sm"/>
            <a:tailEnd type="triangle" w="sm" len="sm"/>
          </a:ln>
          <a:effectLst/>
        </p:spPr>
      </p:cxnSp>
      <p:cxnSp>
        <p:nvCxnSpPr>
          <p:cNvPr id="317" name="꺾인 연결선 425"/>
          <p:cNvCxnSpPr/>
          <p:nvPr/>
        </p:nvCxnSpPr>
        <p:spPr>
          <a:xfrm rot="16200000" flipH="1">
            <a:off x="5184068" y="4363826"/>
            <a:ext cx="648072" cy="432048"/>
          </a:xfrm>
          <a:prstGeom prst="bentConnector3">
            <a:avLst>
              <a:gd name="adj1" fmla="val 51970"/>
            </a:avLst>
          </a:prstGeom>
          <a:noFill/>
          <a:ln w="9525" cap="flat" cmpd="sng" algn="ctr">
            <a:solidFill>
              <a:srgbClr val="7030A0"/>
            </a:solidFill>
            <a:prstDash val="solid"/>
            <a:headEnd type="oval" w="sm" len="sm"/>
            <a:tailEnd type="triangle" w="sm" len="sm"/>
          </a:ln>
          <a:effectLst/>
        </p:spPr>
      </p:cxnSp>
      <p:cxnSp>
        <p:nvCxnSpPr>
          <p:cNvPr id="318" name="꺾인 연결선 425"/>
          <p:cNvCxnSpPr>
            <a:stCxn id="345" idx="3"/>
            <a:endCxn id="347" idx="1"/>
          </p:cNvCxnSpPr>
          <p:nvPr/>
        </p:nvCxnSpPr>
        <p:spPr>
          <a:xfrm>
            <a:off x="2771800" y="3356932"/>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19" name="꺾인 연결선 425"/>
          <p:cNvCxnSpPr>
            <a:stCxn id="346" idx="1"/>
            <a:endCxn id="344" idx="3"/>
          </p:cNvCxnSpPr>
          <p:nvPr/>
        </p:nvCxnSpPr>
        <p:spPr>
          <a:xfrm rot="10800000">
            <a:off x="2771800" y="3428940"/>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20" name="꺾인 연결선 319"/>
          <p:cNvCxnSpPr>
            <a:stCxn id="225" idx="2"/>
            <a:endCxn id="224" idx="0"/>
          </p:cNvCxnSpPr>
          <p:nvPr/>
        </p:nvCxnSpPr>
        <p:spPr>
          <a:xfrm rot="5400000">
            <a:off x="1799692"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1" name="꺾인 연결선 320"/>
          <p:cNvCxnSpPr>
            <a:stCxn id="240" idx="2"/>
            <a:endCxn id="239" idx="0"/>
          </p:cNvCxnSpPr>
          <p:nvPr/>
        </p:nvCxnSpPr>
        <p:spPr>
          <a:xfrm rot="5400000">
            <a:off x="3023828"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2" name="꺾인 연결선 321"/>
          <p:cNvCxnSpPr>
            <a:stCxn id="348" idx="2"/>
            <a:endCxn id="226" idx="0"/>
          </p:cNvCxnSpPr>
          <p:nvPr/>
        </p:nvCxnSpPr>
        <p:spPr>
          <a:xfrm rot="5400000">
            <a:off x="4756212" y="3028704"/>
            <a:ext cx="288032" cy="8384"/>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3" name="꺾인 연결선 322"/>
          <p:cNvCxnSpPr>
            <a:stCxn id="230" idx="0"/>
            <a:endCxn id="229" idx="2"/>
          </p:cNvCxnSpPr>
          <p:nvPr/>
        </p:nvCxnSpPr>
        <p:spPr>
          <a:xfrm rot="5400000" flipH="1" flipV="1">
            <a:off x="1943708"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4" name="꺾인 연결선 323"/>
          <p:cNvCxnSpPr>
            <a:stCxn id="228" idx="0"/>
            <a:endCxn id="227" idx="2"/>
          </p:cNvCxnSpPr>
          <p:nvPr/>
        </p:nvCxnSpPr>
        <p:spPr>
          <a:xfrm rot="5400000" flipH="1" flipV="1">
            <a:off x="3167844"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5" name="꺾인 연결선 324"/>
          <p:cNvCxnSpPr>
            <a:stCxn id="234" idx="0"/>
            <a:endCxn id="233" idx="2"/>
          </p:cNvCxnSpPr>
          <p:nvPr/>
        </p:nvCxnSpPr>
        <p:spPr>
          <a:xfrm rot="5400000" flipH="1" flipV="1">
            <a:off x="4247964"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6" name="꺾인 연결선 325"/>
          <p:cNvCxnSpPr>
            <a:stCxn id="232" idx="0"/>
            <a:endCxn id="231" idx="2"/>
          </p:cNvCxnSpPr>
          <p:nvPr/>
        </p:nvCxnSpPr>
        <p:spPr>
          <a:xfrm rot="5400000" flipH="1" flipV="1">
            <a:off x="4608004" y="3032896"/>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7" name="꺾인 연결선 326"/>
          <p:cNvCxnSpPr>
            <a:endCxn id="221" idx="1"/>
          </p:cNvCxnSpPr>
          <p:nvPr/>
        </p:nvCxnSpPr>
        <p:spPr>
          <a:xfrm flipV="1">
            <a:off x="6804248" y="2132506"/>
            <a:ext cx="360040" cy="29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328" name="직사각형 327"/>
          <p:cNvSpPr/>
          <p:nvPr/>
        </p:nvSpPr>
        <p:spPr>
          <a:xfrm>
            <a:off x="435597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9" name="직사각형 328"/>
          <p:cNvSpPr/>
          <p:nvPr/>
        </p:nvSpPr>
        <p:spPr>
          <a:xfrm>
            <a:off x="435597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0" name="직사각형 329"/>
          <p:cNvSpPr/>
          <p:nvPr/>
        </p:nvSpPr>
        <p:spPr>
          <a:xfrm>
            <a:off x="5004049" y="2024784"/>
            <a:ext cx="1368000"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Manager</a:t>
            </a:r>
          </a:p>
        </p:txBody>
      </p:sp>
      <p:sp>
        <p:nvSpPr>
          <p:cNvPr id="331" name="원통 330"/>
          <p:cNvSpPr/>
          <p:nvPr/>
        </p:nvSpPr>
        <p:spPr>
          <a:xfrm>
            <a:off x="5364176"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32" name="직사각형 331"/>
          <p:cNvSpPr/>
          <p:nvPr/>
        </p:nvSpPr>
        <p:spPr>
          <a:xfrm>
            <a:off x="5724128" y="223445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3" name="직사각형 332"/>
          <p:cNvSpPr/>
          <p:nvPr/>
        </p:nvSpPr>
        <p:spPr>
          <a:xfrm>
            <a:off x="5724128" y="259449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4" name="직사각형 333"/>
          <p:cNvSpPr/>
          <p:nvPr/>
        </p:nvSpPr>
        <p:spPr>
          <a:xfrm>
            <a:off x="5580112" y="259449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5" name="직사각형 334"/>
          <p:cNvSpPr/>
          <p:nvPr/>
        </p:nvSpPr>
        <p:spPr>
          <a:xfrm>
            <a:off x="5580112" y="223445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36" name="꺾인 연결선 335"/>
          <p:cNvCxnSpPr>
            <a:stCxn id="335" idx="2"/>
            <a:endCxn id="334" idx="0"/>
          </p:cNvCxnSpPr>
          <p:nvPr/>
        </p:nvCxnSpPr>
        <p:spPr>
          <a:xfrm rot="5400000">
            <a:off x="5472100" y="245048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37" name="꺾인 연결선 336"/>
          <p:cNvCxnSpPr>
            <a:stCxn id="333" idx="0"/>
            <a:endCxn id="332" idx="2"/>
          </p:cNvCxnSpPr>
          <p:nvPr/>
        </p:nvCxnSpPr>
        <p:spPr>
          <a:xfrm rot="5400000" flipH="1" flipV="1">
            <a:off x="5616116" y="245048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338" name="직사각형 337"/>
          <p:cNvSpPr/>
          <p:nvPr/>
        </p:nvSpPr>
        <p:spPr>
          <a:xfrm>
            <a:off x="5764069"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9" name="직사각형 338"/>
          <p:cNvSpPr/>
          <p:nvPr/>
        </p:nvSpPr>
        <p:spPr>
          <a:xfrm>
            <a:off x="5728065"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0" name="직사각형 339"/>
          <p:cNvSpPr/>
          <p:nvPr/>
        </p:nvSpPr>
        <p:spPr>
          <a:xfrm>
            <a:off x="5584049"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1" name="직사각형 340"/>
          <p:cNvSpPr/>
          <p:nvPr/>
        </p:nvSpPr>
        <p:spPr>
          <a:xfrm>
            <a:off x="5620053"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42" name="꺾인 연결선 425"/>
          <p:cNvCxnSpPr>
            <a:stCxn id="341" idx="2"/>
            <a:endCxn id="340" idx="0"/>
          </p:cNvCxnSpPr>
          <p:nvPr/>
        </p:nvCxnSpPr>
        <p:spPr>
          <a:xfrm rot="5400000">
            <a:off x="5458035" y="1826762"/>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43" name="꺾인 연결선 425"/>
          <p:cNvCxnSpPr>
            <a:stCxn id="339" idx="0"/>
            <a:endCxn id="338" idx="2"/>
          </p:cNvCxnSpPr>
          <p:nvPr/>
        </p:nvCxnSpPr>
        <p:spPr>
          <a:xfrm rot="5400000" flipH="1" flipV="1">
            <a:off x="5602051" y="1826762"/>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44" name="직사각형 343"/>
          <p:cNvSpPr/>
          <p:nvPr/>
        </p:nvSpPr>
        <p:spPr>
          <a:xfrm>
            <a:off x="2699792" y="33929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5" name="직사각형 344"/>
          <p:cNvSpPr/>
          <p:nvPr/>
        </p:nvSpPr>
        <p:spPr>
          <a:xfrm>
            <a:off x="2699792" y="33209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6" name="직사각형 345"/>
          <p:cNvSpPr/>
          <p:nvPr/>
        </p:nvSpPr>
        <p:spPr>
          <a:xfrm>
            <a:off x="4067944" y="33929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7" name="직사각형 346"/>
          <p:cNvSpPr/>
          <p:nvPr/>
        </p:nvSpPr>
        <p:spPr>
          <a:xfrm>
            <a:off x="4067944" y="33209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8" name="직사각형 347"/>
          <p:cNvSpPr/>
          <p:nvPr/>
        </p:nvSpPr>
        <p:spPr>
          <a:xfrm>
            <a:off x="4868416" y="281687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9" name="직사각형 348"/>
          <p:cNvSpPr/>
          <p:nvPr/>
        </p:nvSpPr>
        <p:spPr>
          <a:xfrm>
            <a:off x="4860032" y="37529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50" name="꺾인 연결선 425"/>
          <p:cNvCxnSpPr>
            <a:stCxn id="246" idx="2"/>
            <a:endCxn id="307" idx="0"/>
          </p:cNvCxnSpPr>
          <p:nvPr/>
        </p:nvCxnSpPr>
        <p:spPr>
          <a:xfrm rot="5400000">
            <a:off x="4734018" y="3662966"/>
            <a:ext cx="288032"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51" name="TextBox 350"/>
          <p:cNvSpPr txBox="1"/>
          <p:nvPr/>
        </p:nvSpPr>
        <p:spPr>
          <a:xfrm>
            <a:off x="4860032" y="3464944"/>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52" name="TextBox 351"/>
          <p:cNvSpPr txBox="1"/>
          <p:nvPr/>
        </p:nvSpPr>
        <p:spPr>
          <a:xfrm>
            <a:off x="4427984" y="3608960"/>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53" name="직사각형 352"/>
          <p:cNvSpPr/>
          <p:nvPr/>
        </p:nvSpPr>
        <p:spPr>
          <a:xfrm>
            <a:off x="4716016"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4" name="TextBox 353"/>
          <p:cNvSpPr txBox="1"/>
          <p:nvPr/>
        </p:nvSpPr>
        <p:spPr>
          <a:xfrm>
            <a:off x="6660232" y="2888300"/>
            <a:ext cx="18002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lang="en-US" altLang="ko-KR" sz="800" kern="0" noProof="0" dirty="0" smtClean="0">
                <a:solidFill>
                  <a:sysClr val="windowText" lastClr="000000"/>
                </a:solidFill>
                <a:latin typeface="+mn-ea"/>
              </a:rPr>
              <a:t> (</a:t>
            </a:r>
            <a:r>
              <a:rPr lang="en-US" altLang="ko-KR" sz="800" kern="0" dirty="0" smtClean="0">
                <a:solidFill>
                  <a:sysClr val="windowText" lastClr="000000"/>
                </a:solidFill>
                <a:latin typeface="+mn-ea"/>
              </a:rPr>
              <a:t>TCP/IP)</a:t>
            </a:r>
            <a:r>
              <a:rPr kumimoji="0" lang="en-US" altLang="ko-KR" sz="800" b="0" i="0" u="none" strike="noStrike" kern="0" cap="none" spc="0" normalizeH="0" baseline="0" noProof="0" dirty="0" smtClean="0">
                <a:ln>
                  <a:noFill/>
                </a:ln>
                <a:solidFill>
                  <a:sysClr val="windowText" lastClr="000000"/>
                </a:solidFill>
                <a:effectLst/>
                <a:uLnTx/>
                <a:uFillTx/>
                <a:latin typeface="+mn-ea"/>
              </a:rPr>
              <a: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355" name="꺾인 연결선 425"/>
          <p:cNvCxnSpPr>
            <a:endCxn id="357" idx="1"/>
          </p:cNvCxnSpPr>
          <p:nvPr/>
        </p:nvCxnSpPr>
        <p:spPr>
          <a:xfrm>
            <a:off x="6732240" y="2852006"/>
            <a:ext cx="432048" cy="58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56" name="TextBox 355"/>
          <p:cNvSpPr txBox="1"/>
          <p:nvPr/>
        </p:nvSpPr>
        <p:spPr>
          <a:xfrm>
            <a:off x="6516216" y="274486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57" name="TextBox 356"/>
          <p:cNvSpPr txBox="1"/>
          <p:nvPr/>
        </p:nvSpPr>
        <p:spPr>
          <a:xfrm>
            <a:off x="7164288" y="274486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58" name="직사각형 357"/>
          <p:cNvSpPr/>
          <p:nvPr/>
        </p:nvSpPr>
        <p:spPr>
          <a:xfrm>
            <a:off x="6588224" y="490510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9" name="직사각형 358"/>
          <p:cNvSpPr/>
          <p:nvPr/>
        </p:nvSpPr>
        <p:spPr>
          <a:xfrm>
            <a:off x="6588224" y="490510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0" name="직사각형 359"/>
          <p:cNvSpPr/>
          <p:nvPr/>
        </p:nvSpPr>
        <p:spPr>
          <a:xfrm>
            <a:off x="6588224" y="4905104"/>
            <a:ext cx="360040" cy="216024"/>
          </a:xfrm>
          <a:prstGeom prst="rect">
            <a:avLst/>
          </a:prstGeom>
          <a:no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1" name="TextBox 360"/>
          <p:cNvSpPr txBox="1"/>
          <p:nvPr/>
        </p:nvSpPr>
        <p:spPr>
          <a:xfrm>
            <a:off x="6948264" y="4905104"/>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SA node (</a:t>
            </a:r>
            <a:r>
              <a:rPr kumimoji="0" lang="en-US" altLang="ko-KR" sz="800" b="0" i="0" u="none" strike="noStrike" kern="0" cap="none" spc="0" normalizeH="0" baseline="0" noProof="0" dirty="0" err="1" smtClean="0">
                <a:ln>
                  <a:noFill/>
                </a:ln>
                <a:solidFill>
                  <a:sysClr val="windowText" lastClr="000000"/>
                </a:solidFill>
                <a:effectLst/>
                <a:uLnTx/>
                <a:uFillTx/>
                <a:latin typeface="+mn-ea"/>
              </a:rPr>
              <a:t>Arduino</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2" name="직사각형 361"/>
          <p:cNvSpPr/>
          <p:nvPr/>
        </p:nvSpPr>
        <p:spPr>
          <a:xfrm>
            <a:off x="827584"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Home</a:t>
            </a:r>
          </a:p>
          <a:p>
            <a:pPr lvl="0" algn="ctr" latinLnBrk="0"/>
            <a:r>
              <a:rPr lang="en-US" altLang="ko-KR" sz="800" kern="0" dirty="0" smtClean="0">
                <a:solidFill>
                  <a:sysClr val="windowText" lastClr="000000"/>
                </a:solidFill>
                <a:latin typeface="+mn-ea"/>
              </a:rPr>
              <a:t>Team2</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3" name="직사각형 362"/>
          <p:cNvSpPr/>
          <p:nvPr/>
        </p:nvSpPr>
        <p:spPr>
          <a:xfrm>
            <a:off x="1907704"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4" name="직사각형 363"/>
          <p:cNvSpPr/>
          <p:nvPr/>
        </p:nvSpPr>
        <p:spPr>
          <a:xfrm>
            <a:off x="1907704"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5" name="직사각형 364"/>
          <p:cNvSpPr/>
          <p:nvPr/>
        </p:nvSpPr>
        <p:spPr>
          <a:xfrm>
            <a:off x="1763688"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6" name="직사각형 365"/>
          <p:cNvSpPr/>
          <p:nvPr/>
        </p:nvSpPr>
        <p:spPr>
          <a:xfrm>
            <a:off x="1763688"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67" name="꺾인 연결선 425"/>
          <p:cNvCxnSpPr>
            <a:stCxn id="364" idx="2"/>
            <a:endCxn id="363" idx="0"/>
          </p:cNvCxnSpPr>
          <p:nvPr/>
        </p:nvCxnSpPr>
        <p:spPr>
          <a:xfrm rot="5400000">
            <a:off x="1691680"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68" name="꺾인 연결선 425"/>
          <p:cNvCxnSpPr>
            <a:stCxn id="366" idx="0"/>
            <a:endCxn id="365" idx="2"/>
          </p:cNvCxnSpPr>
          <p:nvPr/>
        </p:nvCxnSpPr>
        <p:spPr>
          <a:xfrm rot="5400000" flipH="1" flipV="1">
            <a:off x="1547664"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69" name="직사각형 368"/>
          <p:cNvSpPr/>
          <p:nvPr/>
        </p:nvSpPr>
        <p:spPr>
          <a:xfrm>
            <a:off x="2555776"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noProof="0" dirty="0" smtClean="0">
                <a:solidFill>
                  <a:sysClr val="windowText" lastClr="000000"/>
                </a:solidFill>
                <a:latin typeface="+mn-ea"/>
              </a:rPr>
              <a:t>50th</a:t>
            </a:r>
          </a:p>
          <a:p>
            <a:pPr lvl="0" algn="ctr" latinLnBrk="0"/>
            <a:r>
              <a:rPr lang="en-US" altLang="ko-KR" sz="800" kern="0" noProof="0" dirty="0" smtClean="0">
                <a:solidFill>
                  <a:sysClr val="windowText" lastClr="000000"/>
                </a:solidFill>
                <a:latin typeface="+mn-ea"/>
              </a:rPr>
              <a:t>SA node</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70" name="직사각형 369"/>
          <p:cNvSpPr/>
          <p:nvPr/>
        </p:nvSpPr>
        <p:spPr>
          <a:xfrm>
            <a:off x="2843808"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1" name="직사각형 370"/>
          <p:cNvSpPr/>
          <p:nvPr/>
        </p:nvSpPr>
        <p:spPr>
          <a:xfrm>
            <a:off x="2915816"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2" name="직사각형 371"/>
          <p:cNvSpPr/>
          <p:nvPr/>
        </p:nvSpPr>
        <p:spPr>
          <a:xfrm>
            <a:off x="2771800"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3" name="직사각형 372"/>
          <p:cNvSpPr/>
          <p:nvPr/>
        </p:nvSpPr>
        <p:spPr>
          <a:xfrm>
            <a:off x="2699792"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74" name="꺾인 연결선 425"/>
          <p:cNvCxnSpPr>
            <a:endCxn id="370" idx="0"/>
          </p:cNvCxnSpPr>
          <p:nvPr/>
        </p:nvCxnSpPr>
        <p:spPr>
          <a:xfrm rot="5400000">
            <a:off x="2627784"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75" name="꺾인 연결선 425"/>
          <p:cNvCxnSpPr>
            <a:stCxn id="373" idx="0"/>
          </p:cNvCxnSpPr>
          <p:nvPr/>
        </p:nvCxnSpPr>
        <p:spPr>
          <a:xfrm rot="5400000" flipH="1" flipV="1">
            <a:off x="2483768"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76" name="TextBox 375"/>
          <p:cNvSpPr txBox="1"/>
          <p:nvPr/>
        </p:nvSpPr>
        <p:spPr>
          <a:xfrm>
            <a:off x="2123728" y="5049120"/>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77" name="직사각형 376"/>
          <p:cNvSpPr/>
          <p:nvPr/>
        </p:nvSpPr>
        <p:spPr>
          <a:xfrm>
            <a:off x="3851920" y="1268760"/>
            <a:ext cx="504056"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e-mail</a:t>
            </a:r>
          </a:p>
        </p:txBody>
      </p:sp>
      <p:sp>
        <p:nvSpPr>
          <p:cNvPr id="378" name="직사각형 377"/>
          <p:cNvSpPr/>
          <p:nvPr/>
        </p:nvSpPr>
        <p:spPr>
          <a:xfrm>
            <a:off x="4427984" y="1268760"/>
            <a:ext cx="504056"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twitter</a:t>
            </a:r>
          </a:p>
        </p:txBody>
      </p:sp>
      <p:sp>
        <p:nvSpPr>
          <p:cNvPr id="379" name="직사각형 378"/>
          <p:cNvSpPr/>
          <p:nvPr/>
        </p:nvSpPr>
        <p:spPr>
          <a:xfrm>
            <a:off x="4139952"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0" name="직사각형 379"/>
          <p:cNvSpPr/>
          <p:nvPr/>
        </p:nvSpPr>
        <p:spPr>
          <a:xfrm>
            <a:off x="4139952"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1" name="직사각형 380"/>
          <p:cNvSpPr/>
          <p:nvPr/>
        </p:nvSpPr>
        <p:spPr>
          <a:xfrm>
            <a:off x="3995936"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2" name="직사각형 381"/>
          <p:cNvSpPr/>
          <p:nvPr/>
        </p:nvSpPr>
        <p:spPr>
          <a:xfrm>
            <a:off x="3995936"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83" name="꺾인 연결선 425"/>
          <p:cNvCxnSpPr>
            <a:stCxn id="380" idx="2"/>
            <a:endCxn id="379" idx="0"/>
          </p:cNvCxnSpPr>
          <p:nvPr/>
        </p:nvCxnSpPr>
        <p:spPr>
          <a:xfrm rot="5400000">
            <a:off x="3959932" y="1808760"/>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84" name="꺾인 연결선 425"/>
          <p:cNvCxnSpPr>
            <a:stCxn id="382" idx="0"/>
            <a:endCxn id="381" idx="2"/>
          </p:cNvCxnSpPr>
          <p:nvPr/>
        </p:nvCxnSpPr>
        <p:spPr>
          <a:xfrm rot="5400000" flipH="1" flipV="1">
            <a:off x="3815916" y="1808760"/>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85" name="직사각형 384"/>
          <p:cNvSpPr/>
          <p:nvPr/>
        </p:nvSpPr>
        <p:spPr>
          <a:xfrm>
            <a:off x="4788024"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6" name="직사각형 385"/>
          <p:cNvSpPr/>
          <p:nvPr/>
        </p:nvSpPr>
        <p:spPr>
          <a:xfrm>
            <a:off x="4716016"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7" name="직사각형 386"/>
          <p:cNvSpPr/>
          <p:nvPr/>
        </p:nvSpPr>
        <p:spPr>
          <a:xfrm>
            <a:off x="4572000"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8" name="직사각형 387"/>
          <p:cNvSpPr/>
          <p:nvPr/>
        </p:nvSpPr>
        <p:spPr>
          <a:xfrm>
            <a:off x="4644008"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89" name="꺾인 연결선 425"/>
          <p:cNvCxnSpPr>
            <a:stCxn id="386" idx="2"/>
            <a:endCxn id="385" idx="0"/>
          </p:cNvCxnSpPr>
          <p:nvPr/>
        </p:nvCxnSpPr>
        <p:spPr>
          <a:xfrm rot="16200000" flipH="1">
            <a:off x="4572000" y="1772756"/>
            <a:ext cx="432048"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90" name="꺾인 연결선 425"/>
          <p:cNvCxnSpPr>
            <a:stCxn id="388" idx="0"/>
            <a:endCxn id="387" idx="2"/>
          </p:cNvCxnSpPr>
          <p:nvPr/>
        </p:nvCxnSpPr>
        <p:spPr>
          <a:xfrm rot="16200000" flipV="1">
            <a:off x="4427984" y="1772756"/>
            <a:ext cx="432048"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91" name="직사각형 390"/>
          <p:cNvSpPr/>
          <p:nvPr/>
        </p:nvSpPr>
        <p:spPr>
          <a:xfrm>
            <a:off x="6588224" y="519313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2" name="직사각형 391"/>
          <p:cNvSpPr/>
          <p:nvPr/>
        </p:nvSpPr>
        <p:spPr>
          <a:xfrm>
            <a:off x="6588224" y="519313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3" name="직사각형 392"/>
          <p:cNvSpPr/>
          <p:nvPr/>
        </p:nvSpPr>
        <p:spPr>
          <a:xfrm>
            <a:off x="6588224" y="5193136"/>
            <a:ext cx="360040" cy="216024"/>
          </a:xfrm>
          <a:prstGeom prst="rect">
            <a:avLst/>
          </a:prstGeom>
          <a:solidFill>
            <a:srgbClr val="00B0F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4" name="TextBox 393"/>
          <p:cNvSpPr txBox="1"/>
          <p:nvPr/>
        </p:nvSpPr>
        <p:spPr>
          <a:xfrm>
            <a:off x="6948264" y="5193136"/>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ko-KR" sz="800" kern="0" dirty="0" smtClean="0">
                <a:solidFill>
                  <a:sysClr val="windowText" lastClr="000000"/>
                </a:solidFill>
                <a:latin typeface="+mn-ea"/>
              </a:rPr>
              <a:t>user access</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95" name="직사각형 394"/>
          <p:cNvSpPr/>
          <p:nvPr/>
        </p:nvSpPr>
        <p:spPr>
          <a:xfrm>
            <a:off x="971600" y="1340768"/>
            <a:ext cx="504056" cy="281682"/>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UI</a:t>
            </a:r>
          </a:p>
        </p:txBody>
      </p:sp>
      <p:sp>
        <p:nvSpPr>
          <p:cNvPr id="396" name="직사각형 395"/>
          <p:cNvSpPr/>
          <p:nvPr/>
        </p:nvSpPr>
        <p:spPr>
          <a:xfrm>
            <a:off x="4292352" y="2177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7" name="직사각형 396"/>
          <p:cNvSpPr/>
          <p:nvPr/>
        </p:nvSpPr>
        <p:spPr>
          <a:xfrm>
            <a:off x="4292352" y="16731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8" name="직사각형 397"/>
          <p:cNvSpPr/>
          <p:nvPr/>
        </p:nvSpPr>
        <p:spPr>
          <a:xfrm>
            <a:off x="4148336" y="16731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9" name="직사각형 398"/>
          <p:cNvSpPr/>
          <p:nvPr/>
        </p:nvSpPr>
        <p:spPr>
          <a:xfrm>
            <a:off x="4148336" y="2177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00" name="꺾인 연결선 425"/>
          <p:cNvCxnSpPr/>
          <p:nvPr/>
        </p:nvCxnSpPr>
        <p:spPr>
          <a:xfrm rot="5400000">
            <a:off x="1079612" y="1838474"/>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01" name="꺾인 연결선 425"/>
          <p:cNvCxnSpPr/>
          <p:nvPr/>
        </p:nvCxnSpPr>
        <p:spPr>
          <a:xfrm rot="5400000" flipH="1" flipV="1">
            <a:off x="935596" y="1838474"/>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02" name="TextBox 401"/>
          <p:cNvSpPr txBox="1"/>
          <p:nvPr/>
        </p:nvSpPr>
        <p:spPr>
          <a:xfrm>
            <a:off x="2123728" y="4653136"/>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cxnSp>
        <p:nvCxnSpPr>
          <p:cNvPr id="403" name="꺾인 연결선 198"/>
          <p:cNvCxnSpPr>
            <a:stCxn id="307" idx="3"/>
          </p:cNvCxnSpPr>
          <p:nvPr/>
        </p:nvCxnSpPr>
        <p:spPr>
          <a:xfrm flipV="1">
            <a:off x="5724128" y="2895230"/>
            <a:ext cx="332420" cy="1145778"/>
          </a:xfrm>
          <a:prstGeom prst="bentConnector2">
            <a:avLst/>
          </a:prstGeom>
          <a:noFill/>
          <a:ln w="9525" cap="flat" cmpd="sng" algn="ctr">
            <a:solidFill>
              <a:srgbClr val="4F81BD">
                <a:shade val="95000"/>
                <a:satMod val="105000"/>
              </a:srgbClr>
            </a:solidFill>
            <a:prstDash val="solid"/>
            <a:tailEnd type="triangle" w="sm" len="sm"/>
          </a:ln>
          <a:effectLst/>
        </p:spPr>
      </p:cxnSp>
      <p:cxnSp>
        <p:nvCxnSpPr>
          <p:cNvPr id="404" name="꺾인 연결선 425"/>
          <p:cNvCxnSpPr>
            <a:stCxn id="219" idx="3"/>
            <a:endCxn id="307" idx="1"/>
          </p:cNvCxnSpPr>
          <p:nvPr/>
        </p:nvCxnSpPr>
        <p:spPr>
          <a:xfrm flipV="1">
            <a:off x="3059832" y="4041008"/>
            <a:ext cx="936104" cy="288032"/>
          </a:xfrm>
          <a:prstGeom prst="bentConnector3">
            <a:avLst>
              <a:gd name="adj1" fmla="val 45930"/>
            </a:avLst>
          </a:prstGeom>
          <a:noFill/>
          <a:ln w="9525" cap="flat" cmpd="sng" algn="ctr">
            <a:solidFill>
              <a:srgbClr val="7030A0"/>
            </a:solidFill>
            <a:prstDash val="solid"/>
            <a:headEnd type="oval" w="sm" len="sm"/>
            <a:tailEnd type="triangle" w="sm" len="sm"/>
          </a:ln>
          <a:effectLst/>
        </p:spPr>
      </p:cxnSp>
      <p:cxnSp>
        <p:nvCxnSpPr>
          <p:cNvPr id="405" name="꺾인 연결선 425"/>
          <p:cNvCxnSpPr/>
          <p:nvPr/>
        </p:nvCxnSpPr>
        <p:spPr>
          <a:xfrm rot="10800000" flipV="1">
            <a:off x="3059832" y="4110979"/>
            <a:ext cx="936104" cy="288032"/>
          </a:xfrm>
          <a:prstGeom prst="bentConnector3">
            <a:avLst>
              <a:gd name="adj1" fmla="val 47965"/>
            </a:avLst>
          </a:prstGeom>
          <a:noFill/>
          <a:ln w="9525" cap="flat" cmpd="sng" algn="ctr">
            <a:solidFill>
              <a:srgbClr val="7030A0"/>
            </a:solidFill>
            <a:prstDash val="solid"/>
            <a:headEnd type="oval" w="sm" len="sm"/>
            <a:tailEnd type="triangle" w="sm" len="sm"/>
          </a:ln>
          <a:effectLst/>
        </p:spPr>
      </p:cxnSp>
      <p:sp>
        <p:nvSpPr>
          <p:cNvPr id="406" name="직사각형 405"/>
          <p:cNvSpPr/>
          <p:nvPr/>
        </p:nvSpPr>
        <p:spPr>
          <a:xfrm>
            <a:off x="2635641" y="402935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7" name="직사각형 406"/>
          <p:cNvSpPr/>
          <p:nvPr/>
        </p:nvSpPr>
        <p:spPr>
          <a:xfrm>
            <a:off x="2635641" y="395734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8" name="직사각형 407"/>
          <p:cNvSpPr/>
          <p:nvPr/>
        </p:nvSpPr>
        <p:spPr>
          <a:xfrm>
            <a:off x="4003793" y="402935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9" name="직사각형 408"/>
          <p:cNvSpPr/>
          <p:nvPr/>
        </p:nvSpPr>
        <p:spPr>
          <a:xfrm>
            <a:off x="4003793" y="395734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Tree>
    <p:extLst>
      <p:ext uri="{BB962C8B-B14F-4D97-AF65-F5344CB8AC3E}">
        <p14:creationId xmlns:p14="http://schemas.microsoft.com/office/powerpoint/2010/main" xmlns="" val="925506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dirty="0" smtClean="0">
                <a:effectLst>
                  <a:outerShdw blurRad="38100" dist="38100" dir="2700000" algn="tl">
                    <a:srgbClr val="000000">
                      <a:alpha val="43137"/>
                    </a:srgbClr>
                  </a:outerShdw>
                </a:effectLst>
                <a:ea typeface="굴림" panose="020B0600000101010101" pitchFamily="50" charset="-127"/>
              </a:rPr>
              <a:t>CONTENTS</a:t>
            </a:r>
          </a:p>
        </p:txBody>
      </p:sp>
    </p:spTree>
    <p:extLst>
      <p:ext uri="{BB962C8B-B14F-4D97-AF65-F5344CB8AC3E}">
        <p14:creationId xmlns:p14="http://schemas.microsoft.com/office/powerpoint/2010/main" xmlns="" val="25780217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텍스트 개체 틀 21"/>
          <p:cNvSpPr>
            <a:spLocks noGrp="1"/>
          </p:cNvSpPr>
          <p:nvPr>
            <p:ph type="body" sz="quarter" idx="4294967295"/>
          </p:nvPr>
        </p:nvSpPr>
        <p:spPr>
          <a:xfrm>
            <a:off x="0" y="0"/>
            <a:ext cx="9144000" cy="6858000"/>
          </a:xfrm>
        </p:spPr>
        <p:txBody>
          <a:bodyPr>
            <a:noAutofit/>
          </a:bodyPr>
          <a:lstStyle/>
          <a:p>
            <a:pPr marL="0" indent="0"/>
            <a:r>
              <a:rPr lang="en-US" altLang="ko-KR" sz="1400" dirty="0">
                <a:solidFill>
                  <a:schemeClr val="bg1"/>
                </a:solidFill>
              </a:rPr>
              <a:t> Review	</a:t>
            </a:r>
            <a:r>
              <a:rPr lang="en-US" altLang="ko-KR" sz="1400" dirty="0" smtClean="0">
                <a:solidFill>
                  <a:schemeClr val="bg1"/>
                </a:solidFill>
              </a:rPr>
              <a:t>[</a:t>
            </a:r>
            <a:r>
              <a:rPr lang="en-US" altLang="ko-KR" sz="1400" dirty="0">
                <a:solidFill>
                  <a:schemeClr val="bg1"/>
                </a:solidFill>
              </a:rPr>
              <a:t>4]</a:t>
            </a:r>
          </a:p>
          <a:p>
            <a:pPr marL="0" indent="0"/>
            <a:r>
              <a:rPr lang="en-US" altLang="ko-KR" sz="1400" dirty="0">
                <a:solidFill>
                  <a:schemeClr val="bg1"/>
                </a:solidFill>
              </a:rPr>
              <a:t>  </a:t>
            </a:r>
            <a:r>
              <a:rPr lang="en-US" altLang="ko-KR" sz="1400" dirty="0" smtClean="0">
                <a:solidFill>
                  <a:schemeClr val="bg1"/>
                </a:solidFill>
              </a:rPr>
              <a:t>System view </a:t>
            </a:r>
            <a:r>
              <a:rPr lang="en-US" altLang="ko-KR" sz="1400" dirty="0">
                <a:solidFill>
                  <a:schemeClr val="bg1"/>
                </a:solidFill>
              </a:rPr>
              <a:t>	</a:t>
            </a:r>
            <a:r>
              <a:rPr lang="en-US" altLang="ko-KR" sz="1400" dirty="0" smtClean="0">
                <a:solidFill>
                  <a:schemeClr val="bg1"/>
                </a:solidFill>
              </a:rPr>
              <a:t>1 </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 </a:t>
            </a:r>
          </a:p>
          <a:p>
            <a:pPr marL="0" indent="0"/>
            <a:r>
              <a:rPr lang="en-US" altLang="ko-KR" sz="1400" dirty="0">
                <a:solidFill>
                  <a:schemeClr val="bg1"/>
                </a:solidFill>
              </a:rPr>
              <a:t>  QA 		</a:t>
            </a:r>
            <a:r>
              <a:rPr lang="en-US" altLang="ko-KR" sz="1400" dirty="0" smtClean="0">
                <a:solidFill>
                  <a:schemeClr val="bg1"/>
                </a:solidFill>
              </a:rPr>
              <a:t>2					// TODO - Hyun</a:t>
            </a:r>
            <a:endParaRPr lang="en-US" altLang="ko-KR" sz="1400" dirty="0">
              <a:solidFill>
                <a:schemeClr val="bg1"/>
              </a:solidFill>
            </a:endParaRPr>
          </a:p>
          <a:p>
            <a:pPr marL="0" indent="0"/>
            <a:r>
              <a:rPr lang="en-US" altLang="ko-KR" sz="1400" dirty="0">
                <a:solidFill>
                  <a:schemeClr val="bg1"/>
                </a:solidFill>
              </a:rPr>
              <a:t>  </a:t>
            </a:r>
            <a:r>
              <a:rPr lang="en-US" altLang="ko-KR" sz="1400" dirty="0" err="1">
                <a:solidFill>
                  <a:schemeClr val="bg1"/>
                </a:solidFill>
              </a:rPr>
              <a:t>Func</a:t>
            </a:r>
            <a:r>
              <a:rPr lang="en-US" altLang="ko-KR" sz="1400" dirty="0">
                <a:solidFill>
                  <a:schemeClr val="bg1"/>
                </a:solidFill>
              </a:rPr>
              <a:t> 	</a:t>
            </a:r>
            <a:r>
              <a:rPr lang="en-US" altLang="ko-KR" sz="1400" dirty="0" smtClean="0">
                <a:solidFill>
                  <a:schemeClr val="bg1"/>
                </a:solidFill>
              </a:rPr>
              <a:t>	1					// Done</a:t>
            </a:r>
            <a:endParaRPr lang="en-US" altLang="ko-KR" sz="1400" dirty="0">
              <a:solidFill>
                <a:schemeClr val="bg1"/>
              </a:solidFill>
            </a:endParaRPr>
          </a:p>
          <a:p>
            <a:pPr marL="0" indent="0"/>
            <a:r>
              <a:rPr lang="en-US" altLang="ko-KR" sz="1400" dirty="0" smtClean="0">
                <a:solidFill>
                  <a:schemeClr val="bg1"/>
                </a:solidFill>
              </a:rPr>
              <a:t>- </a:t>
            </a:r>
            <a:r>
              <a:rPr lang="en-US" altLang="ko-KR" sz="1400" dirty="0">
                <a:solidFill>
                  <a:schemeClr val="bg1"/>
                </a:solidFill>
              </a:rPr>
              <a:t>overview 		</a:t>
            </a:r>
            <a:r>
              <a:rPr lang="en-US" altLang="ko-KR" sz="1400" dirty="0" smtClean="0">
                <a:solidFill>
                  <a:schemeClr val="bg1"/>
                </a:solidFill>
              </a:rPr>
              <a:t>[</a:t>
            </a:r>
            <a:r>
              <a:rPr lang="en-US" altLang="ko-KR" sz="1400" dirty="0">
                <a:solidFill>
                  <a:schemeClr val="bg1"/>
                </a:solidFill>
              </a:rPr>
              <a:t>2]</a:t>
            </a:r>
          </a:p>
          <a:p>
            <a:pPr marL="0" indent="0"/>
            <a:r>
              <a:rPr lang="en-US" altLang="ko-KR" sz="1400" dirty="0">
                <a:solidFill>
                  <a:schemeClr val="bg1"/>
                </a:solidFill>
              </a:rPr>
              <a:t>  Allocation view </a:t>
            </a:r>
            <a:r>
              <a:rPr lang="en-US" altLang="ko-KR" sz="1400" dirty="0" smtClean="0">
                <a:solidFill>
                  <a:schemeClr val="bg1"/>
                </a:solidFill>
              </a:rPr>
              <a:t>	1 </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a:t>
            </a:r>
          </a:p>
          <a:p>
            <a:pPr marL="0" indent="0"/>
            <a:r>
              <a:rPr lang="en-US" altLang="ko-KR" sz="1400" dirty="0">
                <a:solidFill>
                  <a:schemeClr val="bg1"/>
                </a:solidFill>
              </a:rPr>
              <a:t>  Dynamic View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a:t>
            </a:r>
          </a:p>
          <a:p>
            <a:pPr marL="0" indent="0"/>
            <a:r>
              <a:rPr lang="en-US" altLang="ko-KR" sz="1400" dirty="0" smtClean="0">
                <a:solidFill>
                  <a:schemeClr val="bg1"/>
                </a:solidFill>
              </a:rPr>
              <a:t>- </a:t>
            </a:r>
            <a:r>
              <a:rPr lang="en-US" altLang="ko-KR" sz="1400" dirty="0">
                <a:solidFill>
                  <a:schemeClr val="bg1"/>
                </a:solidFill>
              </a:rPr>
              <a:t>Architecture design </a:t>
            </a:r>
            <a:r>
              <a:rPr lang="en-US" altLang="ko-KR" sz="1400" dirty="0" smtClean="0">
                <a:solidFill>
                  <a:schemeClr val="bg1"/>
                </a:solidFill>
              </a:rPr>
              <a:t>		[</a:t>
            </a:r>
            <a:r>
              <a:rPr lang="en-US" altLang="ko-KR" sz="1400" dirty="0">
                <a:solidFill>
                  <a:schemeClr val="bg1"/>
                </a:solidFill>
              </a:rPr>
              <a:t>3] - Design decision</a:t>
            </a:r>
          </a:p>
          <a:p>
            <a:pPr marL="0" indent="0"/>
            <a:r>
              <a:rPr lang="en-US" altLang="ko-KR" sz="1400" dirty="0">
                <a:solidFill>
                  <a:schemeClr val="bg1"/>
                </a:solidFill>
              </a:rPr>
              <a:t>  Testability   </a:t>
            </a:r>
            <a:r>
              <a:rPr lang="en-US" altLang="ko-KR" sz="1400" dirty="0" smtClean="0">
                <a:solidFill>
                  <a:schemeClr val="bg1"/>
                </a:solidFill>
              </a:rPr>
              <a:t>	1	- </a:t>
            </a:r>
            <a:r>
              <a:rPr lang="en-US" altLang="ko-KR" sz="1400" dirty="0" err="1">
                <a:solidFill>
                  <a:schemeClr val="bg1"/>
                </a:solidFill>
              </a:rPr>
              <a:t>EventBus</a:t>
            </a:r>
            <a:r>
              <a:rPr lang="en-US" altLang="ko-KR" sz="1400" dirty="0">
                <a:solidFill>
                  <a:schemeClr val="bg1"/>
                </a:solidFill>
              </a:rPr>
              <a:t> (Maintainability</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a:solidFill>
                  <a:schemeClr val="bg1"/>
                </a:solidFill>
              </a:rPr>
              <a:t>  Compatibility </a:t>
            </a:r>
            <a:r>
              <a:rPr lang="en-US" altLang="ko-KR" sz="1400" dirty="0" smtClean="0">
                <a:solidFill>
                  <a:schemeClr val="bg1"/>
                </a:solidFill>
              </a:rPr>
              <a:t>	1 </a:t>
            </a:r>
            <a:r>
              <a:rPr lang="en-US" altLang="ko-KR" sz="1400" dirty="0">
                <a:solidFill>
                  <a:schemeClr val="bg1"/>
                </a:solidFill>
              </a:rPr>
              <a:t>	- JSON		</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a:solidFill>
                  <a:schemeClr val="bg1"/>
                </a:solidFill>
              </a:rPr>
              <a:t>  </a:t>
            </a:r>
            <a:r>
              <a:rPr lang="en-US" altLang="ko-KR" sz="1400" dirty="0" err="1">
                <a:solidFill>
                  <a:schemeClr val="bg1"/>
                </a:solidFill>
              </a:rPr>
              <a:t>Scailablity</a:t>
            </a:r>
            <a:r>
              <a:rPr lang="en-US" altLang="ko-KR" sz="1400" dirty="0">
                <a:solidFill>
                  <a:schemeClr val="bg1"/>
                </a:solidFill>
              </a:rPr>
              <a:t>	1 	- Client/Server	</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smtClean="0">
                <a:solidFill>
                  <a:schemeClr val="bg1"/>
                </a:solidFill>
              </a:rPr>
              <a:t>- </a:t>
            </a:r>
            <a:r>
              <a:rPr lang="en-US" altLang="ko-KR" sz="1400" dirty="0">
                <a:solidFill>
                  <a:schemeClr val="bg1"/>
                </a:solidFill>
              </a:rPr>
              <a:t>XXX design (QA mapping) [10] - Design &amp; Implementation</a:t>
            </a:r>
          </a:p>
          <a:p>
            <a:pPr marL="0" indent="0"/>
            <a:r>
              <a:rPr lang="en-US" altLang="ko-KR" sz="1400" dirty="0">
                <a:solidFill>
                  <a:schemeClr val="bg1"/>
                </a:solidFill>
              </a:rPr>
              <a:t>  Security     </a:t>
            </a:r>
            <a:r>
              <a:rPr lang="en-US" altLang="ko-KR" sz="1400" dirty="0" smtClean="0">
                <a:solidFill>
                  <a:schemeClr val="bg1"/>
                </a:solidFill>
              </a:rPr>
              <a:t>	2</a:t>
            </a:r>
            <a:r>
              <a:rPr lang="en-US" altLang="ko-KR" sz="1400" dirty="0">
                <a:solidFill>
                  <a:schemeClr val="bg1"/>
                </a:solidFill>
              </a:rPr>
              <a:t>	- user login		</a:t>
            </a:r>
            <a:r>
              <a:rPr lang="en-US" altLang="ko-KR" sz="1400" dirty="0" smtClean="0">
                <a:solidFill>
                  <a:schemeClr val="bg1"/>
                </a:solidFill>
              </a:rPr>
              <a:t>		// </a:t>
            </a:r>
            <a:r>
              <a:rPr lang="en-US" altLang="ko-KR" sz="1400" dirty="0">
                <a:solidFill>
                  <a:schemeClr val="bg1"/>
                </a:solidFill>
              </a:rPr>
              <a:t>TODO - Han</a:t>
            </a:r>
          </a:p>
          <a:p>
            <a:pPr marL="0" indent="0"/>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register node (serial node/ encryption</a:t>
            </a:r>
            <a:r>
              <a:rPr lang="en-US" altLang="ko-KR" sz="1400" dirty="0" smtClean="0">
                <a:solidFill>
                  <a:schemeClr val="bg1"/>
                </a:solidFill>
              </a:rPr>
              <a:t>) // </a:t>
            </a:r>
            <a:r>
              <a:rPr lang="en-US" altLang="ko-KR" sz="1400" dirty="0">
                <a:solidFill>
                  <a:schemeClr val="bg1"/>
                </a:solidFill>
              </a:rPr>
              <a:t>design </a:t>
            </a:r>
            <a:r>
              <a:rPr lang="en-US" altLang="ko-KR" sz="1400" dirty="0" smtClean="0">
                <a:solidFill>
                  <a:schemeClr val="bg1"/>
                </a:solidFill>
              </a:rPr>
              <a:t>only	// Done - Min</a:t>
            </a:r>
            <a:endParaRPr lang="en-US" altLang="ko-KR" sz="1400" dirty="0">
              <a:solidFill>
                <a:schemeClr val="bg1"/>
              </a:solidFill>
            </a:endParaRPr>
          </a:p>
          <a:p>
            <a:pPr marL="0" indent="0"/>
            <a:r>
              <a:rPr lang="en-US" altLang="ko-KR" sz="1400" dirty="0" smtClean="0">
                <a:solidFill>
                  <a:schemeClr val="bg1"/>
                </a:solidFill>
              </a:rPr>
              <a:t>  </a:t>
            </a:r>
            <a:r>
              <a:rPr lang="en-US" altLang="ko-KR" sz="1400" dirty="0">
                <a:solidFill>
                  <a:schemeClr val="bg1"/>
                </a:solidFill>
              </a:rPr>
              <a:t>Modifiability </a:t>
            </a:r>
            <a:r>
              <a:rPr lang="en-US" altLang="ko-KR" sz="1400" dirty="0" smtClean="0">
                <a:solidFill>
                  <a:schemeClr val="bg1"/>
                </a:solidFill>
              </a:rPr>
              <a:t>	1</a:t>
            </a:r>
            <a:r>
              <a:rPr lang="en-US" altLang="ko-KR" sz="1400" dirty="0">
                <a:solidFill>
                  <a:schemeClr val="bg1"/>
                </a:solidFill>
              </a:rPr>
              <a:t>	- </a:t>
            </a:r>
            <a:r>
              <a:rPr lang="en-US" altLang="ko-KR" sz="1400" dirty="0" err="1">
                <a:solidFill>
                  <a:schemeClr val="bg1"/>
                </a:solidFill>
              </a:rPr>
              <a:t>comm</a:t>
            </a:r>
            <a:r>
              <a:rPr lang="en-US" altLang="ko-KR" sz="1400" dirty="0">
                <a:solidFill>
                  <a:schemeClr val="bg1"/>
                </a:solidFill>
              </a:rPr>
              <a:t> manager (support different protocol(BT, </a:t>
            </a:r>
            <a:r>
              <a:rPr lang="en-US" altLang="ko-KR" sz="1400" dirty="0" err="1">
                <a:solidFill>
                  <a:schemeClr val="bg1"/>
                </a:solidFill>
              </a:rPr>
              <a:t>etc</a:t>
            </a:r>
            <a:r>
              <a:rPr lang="en-US" altLang="ko-KR" sz="1400" dirty="0">
                <a:solidFill>
                  <a:schemeClr val="bg1"/>
                </a:solidFill>
              </a:rPr>
              <a:t>) ) </a:t>
            </a:r>
            <a:r>
              <a:rPr lang="en-US" altLang="ko-KR" sz="1400" dirty="0" smtClean="0">
                <a:solidFill>
                  <a:schemeClr val="bg1"/>
                </a:solidFill>
              </a:rPr>
              <a:t>   </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TODO - Kwon</a:t>
            </a:r>
          </a:p>
          <a:p>
            <a:pPr marL="0" indent="0"/>
            <a:r>
              <a:rPr lang="en-US" altLang="ko-KR" sz="1400" dirty="0">
                <a:solidFill>
                  <a:schemeClr val="bg1"/>
                </a:solidFill>
              </a:rPr>
              <a:t>  </a:t>
            </a:r>
            <a:r>
              <a:rPr lang="en-US" altLang="ko-KR" sz="1400" dirty="0" err="1">
                <a:solidFill>
                  <a:schemeClr val="bg1"/>
                </a:solidFill>
              </a:rPr>
              <a:t>Scailability</a:t>
            </a:r>
            <a:r>
              <a:rPr lang="en-US" altLang="ko-KR" sz="1400" dirty="0">
                <a:solidFill>
                  <a:schemeClr val="bg1"/>
                </a:solidFill>
              </a:rPr>
              <a:t>  </a:t>
            </a:r>
            <a:r>
              <a:rPr lang="en-US" altLang="ko-KR" sz="1400" dirty="0" smtClean="0">
                <a:solidFill>
                  <a:schemeClr val="bg1"/>
                </a:solidFill>
              </a:rPr>
              <a:t>	2 </a:t>
            </a:r>
            <a:r>
              <a:rPr lang="en-US" altLang="ko-KR" sz="1400" dirty="0">
                <a:solidFill>
                  <a:schemeClr val="bg1"/>
                </a:solidFill>
              </a:rPr>
              <a:t>	- add node / remove node			</a:t>
            </a:r>
            <a:r>
              <a:rPr lang="en-US" altLang="ko-KR" sz="1400" dirty="0" smtClean="0">
                <a:solidFill>
                  <a:schemeClr val="bg1"/>
                </a:solidFill>
              </a:rPr>
              <a:t>// TODO - </a:t>
            </a:r>
            <a:r>
              <a:rPr lang="en-US" altLang="ko-KR" sz="1400" dirty="0">
                <a:solidFill>
                  <a:schemeClr val="bg1"/>
                </a:solidFill>
              </a:rPr>
              <a:t>Min</a:t>
            </a:r>
          </a:p>
          <a:p>
            <a:pPr marL="0" indent="0"/>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up to 50 SA Nodes simulation result. </a:t>
            </a:r>
            <a:r>
              <a:rPr lang="en-US" altLang="ko-KR" sz="1400" dirty="0" smtClean="0">
                <a:solidFill>
                  <a:schemeClr val="bg1"/>
                </a:solidFill>
              </a:rPr>
              <a:t>	</a:t>
            </a:r>
            <a:r>
              <a:rPr lang="en-US" altLang="ko-KR" sz="1400" dirty="0">
                <a:solidFill>
                  <a:schemeClr val="bg1"/>
                </a:solidFill>
              </a:rPr>
              <a:t>	// TODO - Kwon </a:t>
            </a:r>
            <a:endParaRPr lang="en-US" altLang="ko-KR" sz="1400" dirty="0" smtClean="0">
              <a:solidFill>
                <a:schemeClr val="bg1"/>
              </a:solidFill>
            </a:endParaRPr>
          </a:p>
          <a:p>
            <a:pPr marL="0" indent="0"/>
            <a:r>
              <a:rPr lang="en-US" altLang="ko-KR" sz="1400" dirty="0" smtClean="0">
                <a:solidFill>
                  <a:schemeClr val="bg1"/>
                </a:solidFill>
              </a:rPr>
              <a:t>   </a:t>
            </a:r>
            <a:r>
              <a:rPr lang="en-US" altLang="ko-KR" sz="1400" dirty="0" err="1" smtClean="0">
                <a:solidFill>
                  <a:schemeClr val="bg1"/>
                </a:solidFill>
              </a:rPr>
              <a:t>Availablity</a:t>
            </a:r>
            <a:r>
              <a:rPr lang="en-US" altLang="ko-KR" sz="1400" dirty="0" smtClean="0">
                <a:solidFill>
                  <a:schemeClr val="bg1"/>
                </a:solidFill>
              </a:rPr>
              <a:t>   	2 </a:t>
            </a:r>
            <a:r>
              <a:rPr lang="en-US" altLang="ko-KR" sz="1400" dirty="0">
                <a:solidFill>
                  <a:schemeClr val="bg1"/>
                </a:solidFill>
              </a:rPr>
              <a:t>	- </a:t>
            </a:r>
            <a:r>
              <a:rPr lang="en-US" altLang="ko-KR" sz="1400" dirty="0" smtClean="0">
                <a:solidFill>
                  <a:schemeClr val="bg1"/>
                </a:solidFill>
              </a:rPr>
              <a:t>sensor				// Done - Jung</a:t>
            </a:r>
            <a:endParaRPr lang="en-US" altLang="ko-KR" sz="1400" dirty="0">
              <a:solidFill>
                <a:schemeClr val="bg1"/>
              </a:solidFill>
            </a:endParaRPr>
          </a:p>
          <a:p>
            <a:pPr marL="0" indent="0"/>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actuator </a:t>
            </a:r>
            <a:r>
              <a:rPr lang="en-US" altLang="ko-KR" sz="1400" dirty="0" smtClean="0">
                <a:solidFill>
                  <a:schemeClr val="bg1"/>
                </a:solidFill>
              </a:rPr>
              <a:t>mal-function			// Done - Jung</a:t>
            </a:r>
            <a:endParaRPr lang="en-US" altLang="ko-KR" sz="1400" dirty="0">
              <a:solidFill>
                <a:schemeClr val="bg1"/>
              </a:solidFill>
            </a:endParaRPr>
          </a:p>
          <a:p>
            <a:pPr marL="0" indent="0"/>
            <a:r>
              <a:rPr lang="en-US" altLang="ko-KR" sz="1400" dirty="0">
                <a:solidFill>
                  <a:schemeClr val="bg1"/>
                </a:solidFill>
              </a:rPr>
              <a:t>  Performance   </a:t>
            </a:r>
            <a:r>
              <a:rPr lang="en-US" altLang="ko-KR" sz="1400" dirty="0" smtClean="0">
                <a:solidFill>
                  <a:schemeClr val="bg1"/>
                </a:solidFill>
              </a:rPr>
              <a:t>	1 </a:t>
            </a:r>
            <a:r>
              <a:rPr lang="en-US" altLang="ko-KR" sz="1400" dirty="0">
                <a:solidFill>
                  <a:schemeClr val="bg1"/>
                </a:solidFill>
              </a:rPr>
              <a:t>	- piggyback </a:t>
            </a:r>
            <a:r>
              <a:rPr lang="en-US" altLang="ko-KR" sz="1400" dirty="0" smtClean="0">
                <a:solidFill>
                  <a:schemeClr val="bg1"/>
                </a:solidFill>
              </a:rPr>
              <a:t>(</a:t>
            </a:r>
            <a:r>
              <a:rPr lang="ko-KR" altLang="en-US" sz="1400" dirty="0" smtClean="0">
                <a:solidFill>
                  <a:schemeClr val="bg1"/>
                </a:solidFill>
              </a:rPr>
              <a:t> </a:t>
            </a:r>
            <a:r>
              <a:rPr lang="en-US" altLang="ko-KR" sz="1400" dirty="0" err="1">
                <a:solidFill>
                  <a:schemeClr val="bg1"/>
                </a:solidFill>
              </a:rPr>
              <a:t>arduino</a:t>
            </a:r>
            <a:r>
              <a:rPr lang="en-US" altLang="ko-KR" sz="1400" dirty="0">
                <a:solidFill>
                  <a:schemeClr val="bg1"/>
                </a:solidFill>
              </a:rPr>
              <a:t> </a:t>
            </a:r>
            <a:r>
              <a:rPr lang="ko-KR" altLang="en-US" sz="1400" dirty="0" smtClean="0">
                <a:solidFill>
                  <a:schemeClr val="bg1"/>
                </a:solidFill>
              </a:rPr>
              <a:t> </a:t>
            </a:r>
            <a:r>
              <a:rPr lang="en-US" altLang="ko-KR" sz="1400" dirty="0" smtClean="0">
                <a:solidFill>
                  <a:schemeClr val="bg1"/>
                </a:solidFill>
              </a:rPr>
              <a:t>event)  // </a:t>
            </a:r>
            <a:r>
              <a:rPr lang="en-US" altLang="ko-KR" sz="1400" dirty="0">
                <a:solidFill>
                  <a:schemeClr val="bg1"/>
                </a:solidFill>
              </a:rPr>
              <a:t>design only. </a:t>
            </a:r>
            <a:r>
              <a:rPr lang="en-US" altLang="ko-KR" sz="1400" dirty="0" smtClean="0">
                <a:solidFill>
                  <a:schemeClr val="bg1"/>
                </a:solidFill>
              </a:rPr>
              <a:t>	// </a:t>
            </a:r>
            <a:r>
              <a:rPr lang="en-US" altLang="ko-KR" sz="1400" dirty="0">
                <a:solidFill>
                  <a:schemeClr val="bg1"/>
                </a:solidFill>
              </a:rPr>
              <a:t>TODO - Kwon</a:t>
            </a:r>
          </a:p>
          <a:p>
            <a:pPr marL="0" indent="0"/>
            <a:r>
              <a:rPr lang="en-US" altLang="ko-KR" sz="1400" dirty="0" smtClean="0">
                <a:solidFill>
                  <a:schemeClr val="bg1"/>
                </a:solidFill>
              </a:rPr>
              <a:t>  </a:t>
            </a:r>
            <a:r>
              <a:rPr lang="en-US" altLang="ko-KR" sz="1400" dirty="0">
                <a:solidFill>
                  <a:schemeClr val="bg1"/>
                </a:solidFill>
              </a:rPr>
              <a:t>Functionality </a:t>
            </a:r>
            <a:r>
              <a:rPr lang="en-US" altLang="ko-KR" sz="1400" dirty="0" smtClean="0">
                <a:solidFill>
                  <a:schemeClr val="bg1"/>
                </a:solidFill>
              </a:rPr>
              <a:t>	1</a:t>
            </a:r>
            <a:r>
              <a:rPr lang="en-US" altLang="ko-KR" sz="1400" dirty="0">
                <a:solidFill>
                  <a:schemeClr val="bg1"/>
                </a:solidFill>
              </a:rPr>
              <a:t>	- User defined rule	</a:t>
            </a:r>
            <a:r>
              <a:rPr lang="en-US" altLang="ko-KR" sz="1400" dirty="0" smtClean="0">
                <a:solidFill>
                  <a:schemeClr val="bg1"/>
                </a:solidFill>
              </a:rPr>
              <a:t>		// TODO - </a:t>
            </a:r>
            <a:r>
              <a:rPr lang="en-US" altLang="ko-KR" sz="1400" dirty="0">
                <a:solidFill>
                  <a:schemeClr val="bg1"/>
                </a:solidFill>
              </a:rPr>
              <a:t>Jung</a:t>
            </a:r>
          </a:p>
          <a:p>
            <a:pPr marL="0" indent="0"/>
            <a:r>
              <a:rPr lang="en-US" altLang="ko-KR" sz="1400" dirty="0">
                <a:solidFill>
                  <a:schemeClr val="bg1"/>
                </a:solidFill>
              </a:rPr>
              <a:t>		1	- Web APIs for 3rd party 	</a:t>
            </a:r>
            <a:r>
              <a:rPr lang="en-US" altLang="ko-KR" sz="1400" dirty="0" smtClean="0">
                <a:solidFill>
                  <a:schemeClr val="bg1"/>
                </a:solidFill>
              </a:rPr>
              <a:t>	// TODO – Han</a:t>
            </a:r>
          </a:p>
          <a:p>
            <a:pPr marL="0" indent="0"/>
            <a:r>
              <a:rPr lang="en-US" altLang="ko-KR" sz="1400" dirty="0" smtClean="0">
                <a:solidFill>
                  <a:schemeClr val="bg1"/>
                </a:solidFill>
              </a:rPr>
              <a:t>  Future </a:t>
            </a:r>
            <a:r>
              <a:rPr lang="en-US" altLang="ko-KR" sz="1400" dirty="0">
                <a:solidFill>
                  <a:schemeClr val="bg1"/>
                </a:solidFill>
              </a:rPr>
              <a:t>needs	</a:t>
            </a:r>
            <a:r>
              <a:rPr lang="en-US" altLang="ko-KR" sz="1400" dirty="0" smtClean="0">
                <a:solidFill>
                  <a:schemeClr val="bg1"/>
                </a:solidFill>
              </a:rPr>
              <a:t>1	- more sensors and actuators, high availability &amp; security, another protocol</a:t>
            </a:r>
            <a:endParaRPr lang="en-US" altLang="ko-KR" sz="1400" dirty="0">
              <a:solidFill>
                <a:schemeClr val="bg1"/>
              </a:solidFill>
            </a:endParaRPr>
          </a:p>
          <a:p>
            <a:pPr marL="0" indent="0"/>
            <a:r>
              <a:rPr lang="en-US" altLang="ko-KR" sz="1400" dirty="0">
                <a:solidFill>
                  <a:schemeClr val="bg1"/>
                </a:solidFill>
              </a:rPr>
              <a:t>- conclusion	</a:t>
            </a:r>
            <a:r>
              <a:rPr lang="en-US" altLang="ko-KR" sz="1400" dirty="0" smtClean="0">
                <a:solidFill>
                  <a:schemeClr val="bg1"/>
                </a:solidFill>
              </a:rPr>
              <a:t>[3]</a:t>
            </a:r>
            <a:endParaRPr lang="en-US" altLang="ko-KR" sz="1400" dirty="0">
              <a:solidFill>
                <a:schemeClr val="bg1"/>
              </a:solidFill>
            </a:endParaRPr>
          </a:p>
          <a:p>
            <a:pPr marL="0" indent="0"/>
            <a:r>
              <a:rPr lang="en-US" altLang="ko-KR" sz="1400" dirty="0">
                <a:solidFill>
                  <a:schemeClr val="bg1"/>
                </a:solidFill>
              </a:rPr>
              <a:t>  Time log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TOOD - Hyun</a:t>
            </a:r>
          </a:p>
          <a:p>
            <a:pPr marL="0" indent="0"/>
            <a:r>
              <a:rPr lang="en-US" altLang="ko-KR" sz="1400" dirty="0">
                <a:solidFill>
                  <a:schemeClr val="bg1"/>
                </a:solidFill>
              </a:rPr>
              <a:t>  Earn value 	1					</a:t>
            </a:r>
            <a:r>
              <a:rPr lang="en-US" altLang="ko-KR" sz="1400" dirty="0" smtClean="0">
                <a:solidFill>
                  <a:schemeClr val="bg1"/>
                </a:solidFill>
              </a:rPr>
              <a:t>// </a:t>
            </a:r>
            <a:r>
              <a:rPr lang="en-US" altLang="ko-KR" sz="1400" dirty="0">
                <a:solidFill>
                  <a:schemeClr val="bg1"/>
                </a:solidFill>
              </a:rPr>
              <a:t>TODO - Han</a:t>
            </a:r>
          </a:p>
          <a:p>
            <a:pPr marL="0" indent="0"/>
            <a:r>
              <a:rPr lang="en-US" altLang="ko-KR" sz="1400" dirty="0">
                <a:solidFill>
                  <a:schemeClr val="bg1"/>
                </a:solidFill>
              </a:rPr>
              <a:t>  Lesson &amp; Learn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TODO </a:t>
            </a:r>
            <a:r>
              <a:rPr lang="en-US" altLang="ko-KR" sz="1400" dirty="0" smtClean="0">
                <a:solidFill>
                  <a:schemeClr val="bg1"/>
                </a:solidFill>
              </a:rPr>
              <a:t>– all</a:t>
            </a:r>
          </a:p>
          <a:p>
            <a:pPr marL="0" indent="0"/>
            <a:r>
              <a:rPr lang="en-US" altLang="ko-KR" sz="1400" dirty="0">
                <a:solidFill>
                  <a:schemeClr val="bg1"/>
                </a:solidFill>
              </a:rPr>
              <a:t> </a:t>
            </a:r>
            <a:r>
              <a:rPr lang="en-US" altLang="ko-KR" sz="1400" dirty="0" smtClean="0">
                <a:solidFill>
                  <a:schemeClr val="bg1"/>
                </a:solidFill>
              </a:rPr>
              <a:t> </a:t>
            </a:r>
            <a:endParaRPr lang="en-US" altLang="ko-KR" sz="1400" dirty="0">
              <a:solidFill>
                <a:schemeClr val="bg1"/>
              </a:solidFill>
            </a:endParaRPr>
          </a:p>
        </p:txBody>
      </p:sp>
    </p:spTree>
    <p:extLst>
      <p:ext uri="{BB962C8B-B14F-4D97-AF65-F5344CB8AC3E}">
        <p14:creationId xmlns:p14="http://schemas.microsoft.com/office/powerpoint/2010/main" xmlns="" val="6278460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lang="ko-KR" altLang="en-US"/>
            </a:pPr>
            <a:r>
              <a:rPr lang="en-US" altLang="ko-KR"/>
              <a:t>1. Project Overview</a:t>
            </a:r>
            <a:endParaRPr lang="ko-KR" altLang="en-US"/>
          </a:p>
        </p:txBody>
      </p:sp>
      <p:sp>
        <p:nvSpPr>
          <p:cNvPr id="3" name="텍스트 개체 틀 2"/>
          <p:cNvSpPr>
            <a:spLocks noGrp="1"/>
          </p:cNvSpPr>
          <p:nvPr>
            <p:ph type="body" sz="quarter" idx="10"/>
          </p:nvPr>
        </p:nvSpPr>
        <p:spPr>
          <a:xfrm>
            <a:off x="503548" y="1074440"/>
            <a:ext cx="8172140" cy="5234880"/>
          </a:xfrm>
        </p:spPr>
        <p:txBody>
          <a:bodyPr/>
          <a:lstStyle/>
          <a:p>
            <a:pPr marL="228600" indent="-228600">
              <a:lnSpc>
                <a:spcPct val="150000"/>
              </a:lnSpc>
              <a:defRPr lang="ko-KR" altLang="en-US"/>
            </a:pPr>
            <a:r>
              <a:rPr lang="en-US" altLang="ko-KR" sz="2000" b="1" dirty="0"/>
              <a:t>Overview</a:t>
            </a:r>
          </a:p>
          <a:p>
            <a:pPr marL="228600" indent="-228600">
              <a:lnSpc>
                <a:spcPct val="150000"/>
              </a:lnSpc>
              <a:defRPr lang="ko-KR" altLang="en-US"/>
            </a:pPr>
            <a:r>
              <a:rPr lang="en-US" altLang="ko-KR" dirty="0" smtClean="0"/>
              <a:t> Our </a:t>
            </a:r>
            <a:r>
              <a:rPr lang="en-US" altLang="ko-KR" dirty="0"/>
              <a:t>Team </a:t>
            </a:r>
            <a:r>
              <a:rPr lang="en-US" altLang="ko-KR" dirty="0" smtClean="0"/>
              <a:t>is working </a:t>
            </a:r>
            <a:r>
              <a:rPr lang="en-US" altLang="ko-KR" dirty="0"/>
              <a:t>for an organization that intends to enter the </a:t>
            </a:r>
            <a:r>
              <a:rPr lang="en-US" altLang="ko-KR" dirty="0" err="1"/>
              <a:t>IoT</a:t>
            </a:r>
            <a:r>
              <a:rPr lang="en-US" altLang="ko-KR" dirty="0"/>
              <a:t> </a:t>
            </a:r>
            <a:r>
              <a:rPr lang="en-US" altLang="ko-KR" dirty="0" smtClean="0"/>
              <a:t>market.</a:t>
            </a:r>
            <a:endParaRPr lang="en-US" altLang="ko-KR" dirty="0"/>
          </a:p>
          <a:p>
            <a:pPr marL="0" indent="0">
              <a:lnSpc>
                <a:spcPct val="150000"/>
              </a:lnSpc>
              <a:buClr>
                <a:schemeClr val="tx1">
                  <a:lumMod val="95000"/>
                </a:schemeClr>
              </a:buClr>
              <a:buNone/>
              <a:defRPr lang="ko-KR" altLang="en-US"/>
            </a:pPr>
            <a:r>
              <a:rPr lang="en-US" altLang="ko-KR" dirty="0"/>
              <a:t>We make</a:t>
            </a:r>
            <a:r>
              <a:rPr lang="en-US" altLang="ko-KR" dirty="0">
                <a:solidFill>
                  <a:schemeClr val="tx1"/>
                </a:solidFill>
              </a:rPr>
              <a:t> an Internet of Things(</a:t>
            </a:r>
            <a:r>
              <a:rPr lang="en-US" altLang="ko-KR" dirty="0" err="1">
                <a:solidFill>
                  <a:schemeClr val="tx1"/>
                </a:solidFill>
              </a:rPr>
              <a:t>IoT</a:t>
            </a:r>
            <a:r>
              <a:rPr lang="en-US" altLang="ko-KR" dirty="0">
                <a:solidFill>
                  <a:schemeClr val="tx1"/>
                </a:solidFill>
              </a:rPr>
              <a:t>) system th</a:t>
            </a:r>
            <a:r>
              <a:rPr lang="en-US" altLang="ko-KR" dirty="0"/>
              <a:t>at enables end-users to </a:t>
            </a:r>
            <a:r>
              <a:rPr lang="en-US" altLang="ko-KR" dirty="0" smtClean="0"/>
              <a:t>communicate </a:t>
            </a:r>
            <a:r>
              <a:rPr lang="en-US" altLang="ko-KR" dirty="0"/>
              <a:t>with sensors and actuators installed in the home or business </a:t>
            </a:r>
            <a:r>
              <a:rPr lang="en-US" altLang="ko-KR" dirty="0">
                <a:solidFill>
                  <a:schemeClr val="tx1">
                    <a:lumMod val="95000"/>
                  </a:schemeClr>
                </a:solidFill>
              </a:rPr>
              <a:t>via PC or smartphone connected to the internet.</a:t>
            </a:r>
          </a:p>
          <a:p>
            <a:pPr marL="0" indent="0">
              <a:lnSpc>
                <a:spcPct val="150000"/>
              </a:lnSpc>
              <a:buClr>
                <a:schemeClr val="tx1">
                  <a:lumMod val="95000"/>
                </a:schemeClr>
              </a:buClr>
              <a:buNone/>
              <a:defRPr lang="ko-KR" altLang="en-US"/>
            </a:pPr>
            <a:r>
              <a:rPr lang="ko-KR" altLang="en-US" dirty="0">
                <a:solidFill>
                  <a:schemeClr val="tx1">
                    <a:lumMod val="95000"/>
                  </a:schemeClr>
                </a:solidFill>
              </a:rPr>
              <a:t>(</a:t>
            </a:r>
            <a:r>
              <a:rPr lang="en-US" altLang="ko-KR" dirty="0">
                <a:solidFill>
                  <a:schemeClr val="tx1">
                    <a:lumMod val="95000"/>
                  </a:schemeClr>
                </a:solidFill>
              </a:rPr>
              <a:t>For example, </a:t>
            </a:r>
            <a:r>
              <a:rPr lang="ko-KR" altLang="ko-KR" dirty="0">
                <a:solidFill>
                  <a:schemeClr val="tx1">
                    <a:lumMod val="95000"/>
                  </a:schemeClr>
                </a:solidFill>
              </a:rPr>
              <a:t>indoor and outdoor light</a:t>
            </a:r>
            <a:r>
              <a:rPr lang="en-US" altLang="ko-KR" dirty="0">
                <a:solidFill>
                  <a:schemeClr val="tx1">
                    <a:lumMod val="95000"/>
                  </a:schemeClr>
                </a:solidFill>
              </a:rPr>
              <a:t>,</a:t>
            </a:r>
            <a:r>
              <a:rPr lang="ko-KR" altLang="ko-KR" dirty="0">
                <a:solidFill>
                  <a:schemeClr val="tx1">
                    <a:lumMod val="95000"/>
                  </a:schemeClr>
                </a:solidFill>
              </a:rPr>
              <a:t> temp and humidity sensor</a:t>
            </a:r>
            <a:r>
              <a:rPr lang="en-US" altLang="ko-KR" dirty="0">
                <a:solidFill>
                  <a:schemeClr val="tx1">
                    <a:lumMod val="95000"/>
                  </a:schemeClr>
                </a:solidFill>
              </a:rPr>
              <a:t>, </a:t>
            </a:r>
            <a:r>
              <a:rPr lang="ko-KR" altLang="ko-KR" dirty="0">
                <a:solidFill>
                  <a:schemeClr val="tx1">
                    <a:lumMod val="95000"/>
                  </a:schemeClr>
                </a:solidFill>
              </a:rPr>
              <a:t>door open-close actuator</a:t>
            </a:r>
            <a:r>
              <a:rPr lang="en-US" altLang="ko-KR" dirty="0">
                <a:solidFill>
                  <a:schemeClr val="tx1">
                    <a:lumMod val="95000"/>
                  </a:schemeClr>
                </a:solidFill>
              </a:rPr>
              <a:t>, </a:t>
            </a:r>
            <a:r>
              <a:rPr lang="ko-KR" altLang="ko-KR" dirty="0">
                <a:solidFill>
                  <a:schemeClr val="tx1">
                    <a:lumMod val="95000"/>
                  </a:schemeClr>
                </a:solidFill>
              </a:rPr>
              <a:t>door open-close sensor</a:t>
            </a:r>
            <a:r>
              <a:rPr lang="en-US" altLang="ko-KR" dirty="0">
                <a:solidFill>
                  <a:schemeClr val="tx1">
                    <a:lumMod val="95000"/>
                  </a:schemeClr>
                </a:solidFill>
              </a:rPr>
              <a:t>, </a:t>
            </a:r>
            <a:r>
              <a:rPr lang="ko-KR" altLang="ko-KR" dirty="0">
                <a:solidFill>
                  <a:schemeClr val="tx1">
                    <a:lumMod val="95000"/>
                  </a:schemeClr>
                </a:solidFill>
              </a:rPr>
              <a:t>secure</a:t>
            </a:r>
            <a:r>
              <a:rPr lang="en-US" altLang="ko-KR" dirty="0">
                <a:solidFill>
                  <a:schemeClr val="tx1">
                    <a:lumMod val="95000"/>
                  </a:schemeClr>
                </a:solidFill>
              </a:rPr>
              <a:t> </a:t>
            </a:r>
            <a:r>
              <a:rPr lang="ko-KR" altLang="ko-KR" dirty="0">
                <a:solidFill>
                  <a:schemeClr val="tx1">
                    <a:lumMod val="95000"/>
                  </a:schemeClr>
                </a:solidFill>
              </a:rPr>
              <a:t>alarm</a:t>
            </a:r>
            <a:r>
              <a:rPr lang="en-US" altLang="ko-KR" dirty="0">
                <a:solidFill>
                  <a:schemeClr val="tx1">
                    <a:lumMod val="95000"/>
                  </a:schemeClr>
                </a:solidFill>
              </a:rPr>
              <a:t>,</a:t>
            </a:r>
            <a:r>
              <a:rPr lang="ko-KR" altLang="ko-KR" dirty="0">
                <a:solidFill>
                  <a:schemeClr val="tx1">
                    <a:lumMod val="95000"/>
                  </a:schemeClr>
                </a:solidFill>
              </a:rPr>
              <a:t> presence/proximity sensor</a:t>
            </a:r>
            <a:r>
              <a:rPr lang="en-US" altLang="ko-KR" dirty="0" smtClean="0">
                <a:solidFill>
                  <a:schemeClr val="tx1">
                    <a:lumMod val="95000"/>
                  </a:schemeClr>
                </a:solidFill>
              </a:rPr>
              <a:t>)</a:t>
            </a:r>
            <a:endParaRPr lang="en-US" altLang="ko-KR" dirty="0">
              <a:solidFill>
                <a:schemeClr val="tx1">
                  <a:lumMod val="95000"/>
                </a:schemeClr>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4</a:t>
            </a:fld>
            <a:r>
              <a:rPr lang="en-US" altLang="ko-KR" smtClean="0"/>
              <a:t>/50</a:t>
            </a:r>
            <a:endParaRPr lang="ko-KR" alt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모서리가 둥근 직사각형 2"/>
          <p:cNvSpPr/>
          <p:nvPr/>
        </p:nvSpPr>
        <p:spPr>
          <a:xfrm>
            <a:off x="1460212" y="3011554"/>
            <a:ext cx="5704076" cy="3150166"/>
          </a:xfrm>
          <a:prstGeom prst="roundRect">
            <a:avLst>
              <a:gd name="adj" fmla="val 3154"/>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7"/>
          <p:cNvSpPr>
            <a:spLocks noGrp="1"/>
          </p:cNvSpPr>
          <p:nvPr>
            <p:ph type="title"/>
          </p:nvPr>
        </p:nvSpPr>
        <p:spPr/>
        <p:txBody>
          <a:bodyPr/>
          <a:lstStyle/>
          <a:p>
            <a:pPr marL="0" lvl="0" algn="l" defTabSz="885826" eaLnBrk="1" latinLnBrk="0" hangingPunct="1">
              <a:spcBef>
                <a:spcPct val="0"/>
              </a:spcBef>
              <a:buNone/>
              <a:defRPr lang="ko-KR" altLang="en-US"/>
            </a:pPr>
            <a:r>
              <a:rPr lang="en-US" altLang="ko-KR" sz="5000" b="1" i="0" u="none" kern="1200" spc="-150">
                <a:gradFill flip="xy" rotWithShape="1">
                  <a:gsLst>
                    <a:gs pos="100000">
                      <a:schemeClr val="bg1">
                        <a:lumMod val="65000"/>
                        <a:lumOff val="35000"/>
                      </a:schemeClr>
                    </a:gs>
                    <a:gs pos="50000">
                      <a:schemeClr val="tx1">
                        <a:lumMod val="85000"/>
                      </a:schemeClr>
                    </a:gs>
                    <a:gs pos="1000">
                      <a:schemeClr val="tx1">
                        <a:lumMod val="95000"/>
                      </a:schemeClr>
                    </a:gs>
                  </a:gsLst>
                  <a:lin ang="5400000" scaled="1"/>
                  <a:tileRect/>
                </a:gradFill>
                <a:uLnTx/>
                <a:uFillTx/>
                <a:latin typeface="Tahoma"/>
                <a:ea typeface="맑은 고딕"/>
                <a:cs typeface="Tahoma"/>
              </a:rPr>
              <a:t>1. Project Overview</a:t>
            </a:r>
          </a:p>
        </p:txBody>
      </p:sp>
      <p:sp>
        <p:nvSpPr>
          <p:cNvPr id="4" name="텍스트 개체 틀 2"/>
          <p:cNvSpPr>
            <a:spLocks noGrp="1"/>
          </p:cNvSpPr>
          <p:nvPr/>
        </p:nvSpPr>
        <p:spPr>
          <a:xfrm>
            <a:off x="503548" y="1074440"/>
            <a:ext cx="8172140" cy="2138536"/>
          </a:xfrm>
          <a:prstGeom prst="rect">
            <a:avLst/>
          </a:prstGeom>
        </p:spPr>
        <p:txBody>
          <a:bodyPr vert="horz" lIns="91440" tIns="45720" rIns="91440" bIns="45720">
            <a:noAutofit/>
          </a:bodyPr>
          <a:lstStyle/>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2000" b="1" i="0" u="none" kern="1200" spc="0" dirty="0" smtClean="0">
                <a:solidFill>
                  <a:schemeClr val="tx1">
                    <a:lumMod val="95000"/>
                  </a:schemeClr>
                </a:solidFill>
                <a:uLnTx/>
                <a:uFillTx/>
                <a:latin typeface="Tahoma"/>
                <a:ea typeface="맑은 고딕"/>
                <a:cs typeface="Arial"/>
              </a:rPr>
              <a:t>Environment of project</a:t>
            </a:r>
            <a:endParaRPr lang="en-US" altLang="ko-KR" sz="2000" b="1" i="0" u="none" kern="1200" spc="0" dirty="0">
              <a:solidFill>
                <a:schemeClr val="tx1">
                  <a:lumMod val="95000"/>
                </a:schemeClr>
              </a:solidFill>
              <a:uLnTx/>
              <a:uFillTx/>
              <a:latin typeface="Tahoma"/>
              <a:ea typeface="맑은 고딕"/>
              <a:cs typeface="Arial"/>
            </a:endParaRPr>
          </a:p>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smtClean="0">
                <a:solidFill>
                  <a:schemeClr val="tx1">
                    <a:lumMod val="95000"/>
                  </a:schemeClr>
                </a:solidFill>
                <a:uLnTx/>
                <a:uFillTx/>
                <a:latin typeface="Tahoma"/>
                <a:ea typeface="맑은 고딕"/>
                <a:cs typeface="Arial"/>
              </a:rPr>
              <a:t> The </a:t>
            </a:r>
            <a:r>
              <a:rPr lang="en-US" altLang="ko-KR" sz="1800" b="0" i="0" u="none" kern="1200" spc="0" dirty="0">
                <a:solidFill>
                  <a:schemeClr val="tx1">
                    <a:lumMod val="95000"/>
                  </a:schemeClr>
                </a:solidFill>
                <a:uLnTx/>
                <a:uFillTx/>
                <a:latin typeface="Tahoma"/>
                <a:ea typeface="맑은 고딕"/>
                <a:cs typeface="Arial"/>
              </a:rPr>
              <a:t>home or business uses the internet with standard Wi-Fi router.</a:t>
            </a:r>
          </a:p>
          <a:p>
            <a:pPr marL="0" indent="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a:solidFill>
                  <a:schemeClr val="tx1">
                    <a:lumMod val="95000"/>
                  </a:schemeClr>
                </a:solidFill>
                <a:uLnTx/>
                <a:uFillTx/>
                <a:latin typeface="Tahoma"/>
                <a:ea typeface="맑은 고딕"/>
                <a:cs typeface="Arial"/>
              </a:rPr>
              <a:t>Sensors / actuators can connect to the home or business network with Arduino microcontroller enabled </a:t>
            </a:r>
            <a:r>
              <a:rPr lang="en-US" altLang="ko-KR" sz="1800" b="0" i="0" u="none" kern="1200" spc="0" dirty="0" smtClean="0">
                <a:solidFill>
                  <a:schemeClr val="tx1">
                    <a:lumMod val="95000"/>
                  </a:schemeClr>
                </a:solidFill>
                <a:uLnTx/>
                <a:uFillTx/>
                <a:latin typeface="Tahoma"/>
                <a:ea typeface="맑은 고딕"/>
                <a:cs typeface="Arial"/>
              </a:rPr>
              <a:t>Wi-Fi.</a:t>
            </a:r>
            <a:endParaRPr lang="en-US" altLang="ko-KR" sz="1800" b="0" i="0" u="none" kern="1200" spc="0" dirty="0">
              <a:solidFill>
                <a:schemeClr val="tx1">
                  <a:lumMod val="95000"/>
                </a:schemeClr>
              </a:solidFill>
              <a:uLnTx/>
              <a:uFillTx/>
              <a:latin typeface="Tahoma"/>
              <a:ea typeface="맑은 고딕"/>
              <a:cs typeface="Arial"/>
            </a:endParaRPr>
          </a:p>
        </p:txBody>
      </p:sp>
      <p:pic>
        <p:nvPicPr>
          <p:cNvPr id="5" name="Picture 16" descr="http://thumbs.dreamstime.com/z/dwelling-house-18047266.jpg"/>
          <p:cNvPicPr>
            <a:picLocks noChangeAspect="1" noChangeArrowheads="1"/>
          </p:cNvPicPr>
          <p:nvPr/>
        </p:nvPicPr>
        <p:blipFill rotWithShape="1">
          <a:blip r:embed="rId2" cstate="print">
            <a:clrChange>
              <a:clrFrom>
                <a:srgbClr val="FFFFFF"/>
              </a:clrFrom>
              <a:clrTo>
                <a:srgbClr val="FFFFFF">
                  <a:alpha val="0"/>
                </a:srgbClr>
              </a:clrTo>
            </a:clrChange>
            <a:extLst>
              <a:ext uri="{BEBA8EAE-BF5A-486C-A8C5-ECC9F3942E4B}">
                <a14:imgProps xmlns:a14="http://schemas.microsoft.com/office/drawing/2010/main" xmlns="">
                  <a14:imgLayer r:embed="rId3">
                    <a14:imgEffect>
                      <a14:sharpenSoften amount="-25000"/>
                    </a14:imgEffect>
                    <a14:imgEffect>
                      <a14:brightnessContrast bright="40000" contrast="-40000"/>
                    </a14:imgEffect>
                  </a14:imgLayer>
                </a14:imgProps>
              </a:ext>
              <a:ext uri="{28A0092B-C50C-407E-A947-70E740481C1C}">
                <a14:useLocalDpi xmlns:a14="http://schemas.microsoft.com/office/drawing/2010/main" xmlns="" val="0"/>
              </a:ext>
            </a:extLst>
          </a:blip>
          <a:srcRect b="9253"/>
          <a:stretch/>
        </p:blipFill>
        <p:spPr bwMode="auto">
          <a:xfrm>
            <a:off x="2484807" y="3143462"/>
            <a:ext cx="3815385" cy="2806407"/>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12" descr="http://arthurschmitt.com/wp-content/uploads/2012/10/Arduino-vector-isometric.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722690" y="4365104"/>
            <a:ext cx="853288" cy="558904"/>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18" descr="http://www.clipartbest.com/cliparts/niB/XKz/niBXKzRqT.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996482" y="4834970"/>
            <a:ext cx="829169" cy="829169"/>
          </a:xfrm>
          <a:prstGeom prst="rect">
            <a:avLst/>
          </a:prstGeom>
          <a:noFill/>
          <a:extLst>
            <a:ext uri="{909E8E84-426E-40DD-AFC4-6F175D3DCCD1}">
              <a14:hiddenFill xmlns:a14="http://schemas.microsoft.com/office/drawing/2010/main" xmlns="">
                <a:solidFill>
                  <a:srgbClr val="FFFFFF"/>
                </a:solidFill>
              </a14:hiddenFill>
            </a:ext>
          </a:extLst>
        </p:spPr>
      </p:pic>
      <p:sp>
        <p:nvSpPr>
          <p:cNvPr id="18" name="모서리가 둥근 직사각형 17"/>
          <p:cNvSpPr/>
          <p:nvPr/>
        </p:nvSpPr>
        <p:spPr>
          <a:xfrm>
            <a:off x="3392099"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Presence</a:t>
            </a:r>
          </a:p>
          <a:p>
            <a:pPr algn="ctr"/>
            <a:r>
              <a:rPr lang="en-US" altLang="ko-KR" sz="1000" dirty="0" smtClean="0">
                <a:solidFill>
                  <a:schemeClr val="bg1"/>
                </a:solidFill>
              </a:rPr>
              <a:t>Sensor</a:t>
            </a:r>
            <a:endParaRPr lang="en-US" altLang="ko-KR" sz="1000" dirty="0">
              <a:solidFill>
                <a:schemeClr val="bg1"/>
              </a:solidFill>
            </a:endParaRPr>
          </a:p>
        </p:txBody>
      </p:sp>
      <p:pic>
        <p:nvPicPr>
          <p:cNvPr id="19" name="Picture 28" descr="http://onthehouse.com/wp-content/uploads/2015/02/WEB_Icon_Motion-Sensor-with-caption-e1423749584126.jpg"/>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7723" t="5445" r="8702" b="27653"/>
          <a:stretch/>
        </p:blipFill>
        <p:spPr bwMode="auto">
          <a:xfrm>
            <a:off x="3550951" y="3392954"/>
            <a:ext cx="429723" cy="428855"/>
          </a:xfrm>
          <a:prstGeom prst="rect">
            <a:avLst/>
          </a:prstGeom>
          <a:noFill/>
          <a:extLst>
            <a:ext uri="{909E8E84-426E-40DD-AFC4-6F175D3DCCD1}">
              <a14:hiddenFill xmlns:a14="http://schemas.microsoft.com/office/drawing/2010/main" xmlns="">
                <a:solidFill>
                  <a:srgbClr val="FFFFFF"/>
                </a:solidFill>
              </a14:hiddenFill>
            </a:ext>
          </a:extLst>
        </p:spPr>
      </p:pic>
      <p:sp>
        <p:nvSpPr>
          <p:cNvPr id="20" name="모서리가 둥근 직사각형 19"/>
          <p:cNvSpPr/>
          <p:nvPr/>
        </p:nvSpPr>
        <p:spPr>
          <a:xfrm>
            <a:off x="4225485" y="334806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Light</a:t>
            </a:r>
            <a:endParaRPr lang="en-US" altLang="ko-KR" sz="1000" dirty="0">
              <a:solidFill>
                <a:schemeClr val="bg1"/>
              </a:solidFill>
            </a:endParaRPr>
          </a:p>
        </p:txBody>
      </p:sp>
      <p:pic>
        <p:nvPicPr>
          <p:cNvPr id="22" name="Picture 2" descr="https://cdn4.iconfinder.com/data/icons/SHINE7/general/256/bulb.pn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333866" y="3380221"/>
            <a:ext cx="530667" cy="530667"/>
          </a:xfrm>
          <a:prstGeom prst="rect">
            <a:avLst/>
          </a:prstGeom>
          <a:noFill/>
          <a:extLst>
            <a:ext uri="{909E8E84-426E-40DD-AFC4-6F175D3DCCD1}">
              <a14:hiddenFill xmlns:a14="http://schemas.microsoft.com/office/drawing/2010/main" xmlns="">
                <a:solidFill>
                  <a:srgbClr val="FFFFFF"/>
                </a:solidFill>
              </a14:hiddenFill>
            </a:ext>
          </a:extLst>
        </p:spPr>
      </p:pic>
      <p:sp>
        <p:nvSpPr>
          <p:cNvPr id="23" name="모서리가 둥근 직사각형 22"/>
          <p:cNvSpPr/>
          <p:nvPr/>
        </p:nvSpPr>
        <p:spPr>
          <a:xfrm>
            <a:off x="3005087" y="5136925"/>
            <a:ext cx="994827"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Door</a:t>
            </a:r>
          </a:p>
          <a:p>
            <a:pPr algn="ctr"/>
            <a:r>
              <a:rPr lang="en-US" altLang="ko-KR" sz="1000" dirty="0" smtClean="0">
                <a:solidFill>
                  <a:schemeClr val="bg1"/>
                </a:solidFill>
              </a:rPr>
              <a:t>Open-Close</a:t>
            </a:r>
          </a:p>
        </p:txBody>
      </p:sp>
      <p:sp>
        <p:nvSpPr>
          <p:cNvPr id="26" name="모서리가 둥근 직사각형 25"/>
          <p:cNvSpPr/>
          <p:nvPr/>
        </p:nvSpPr>
        <p:spPr>
          <a:xfrm>
            <a:off x="2558265"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Temp.</a:t>
            </a:r>
          </a:p>
          <a:p>
            <a:pPr algn="ctr"/>
            <a:r>
              <a:rPr lang="en-US" altLang="ko-KR" sz="1000" dirty="0" smtClean="0">
                <a:solidFill>
                  <a:schemeClr val="bg1"/>
                </a:solidFill>
              </a:rPr>
              <a:t>sensor</a:t>
            </a:r>
            <a:endParaRPr lang="en-US" altLang="ko-KR" sz="1000" dirty="0">
              <a:solidFill>
                <a:schemeClr val="bg1"/>
              </a:solidFill>
            </a:endParaRPr>
          </a:p>
        </p:txBody>
      </p:sp>
      <p:pic>
        <p:nvPicPr>
          <p:cNvPr id="27" name="Picture 22" descr="http://www.zilogic.com/blog/images/temperature-icon.png"/>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2747328" y="3404375"/>
            <a:ext cx="369301" cy="369301"/>
          </a:xfrm>
          <a:prstGeom prst="rect">
            <a:avLst/>
          </a:prstGeom>
          <a:noFill/>
          <a:extLst>
            <a:ext uri="{909E8E84-426E-40DD-AFC4-6F175D3DCCD1}">
              <a14:hiddenFill xmlns:a14="http://schemas.microsoft.com/office/drawing/2010/main" xmlns="">
                <a:solidFill>
                  <a:srgbClr val="FFFFFF"/>
                </a:solidFill>
              </a14:hiddenFill>
            </a:ext>
          </a:extLst>
        </p:spPr>
      </p:pic>
      <p:sp>
        <p:nvSpPr>
          <p:cNvPr id="28" name="모서리가 둥근 직사각형 27"/>
          <p:cNvSpPr/>
          <p:nvPr/>
        </p:nvSpPr>
        <p:spPr>
          <a:xfrm>
            <a:off x="2558265" y="422150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Humidity</a:t>
            </a:r>
            <a:endParaRPr lang="en-US" altLang="ko-KR" sz="1000" dirty="0">
              <a:solidFill>
                <a:schemeClr val="bg1"/>
              </a:solidFill>
            </a:endParaRPr>
          </a:p>
          <a:p>
            <a:pPr algn="ctr"/>
            <a:r>
              <a:rPr lang="en-US" altLang="ko-KR" sz="1000" dirty="0" smtClean="0">
                <a:solidFill>
                  <a:schemeClr val="bg1"/>
                </a:solidFill>
              </a:rPr>
              <a:t>sensor</a:t>
            </a:r>
            <a:endParaRPr lang="en-US" altLang="ko-KR" sz="1000" dirty="0">
              <a:solidFill>
                <a:schemeClr val="bg1"/>
              </a:solidFill>
            </a:endParaRPr>
          </a:p>
        </p:txBody>
      </p:sp>
      <p:pic>
        <p:nvPicPr>
          <p:cNvPr id="29" name="Picture 22" descr="http://www.zilogic.com/blog/images/temperature-icon.png"/>
          <p:cNvPicPr>
            <a:picLocks noChangeAspect="1" noChangeArrowheads="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a:off x="2747328" y="4268889"/>
            <a:ext cx="369301" cy="369301"/>
          </a:xfrm>
          <a:prstGeom prst="rect">
            <a:avLst/>
          </a:prstGeom>
          <a:noFill/>
          <a:extLst>
            <a:ext uri="{909E8E84-426E-40DD-AFC4-6F175D3DCCD1}">
              <a14:hiddenFill xmlns:a14="http://schemas.microsoft.com/office/drawing/2010/main" xmlns="">
                <a:solidFill>
                  <a:srgbClr val="FFFFFF"/>
                </a:solidFill>
              </a14:hiddenFill>
            </a:ext>
          </a:extLst>
        </p:spPr>
      </p:pic>
      <p:pic>
        <p:nvPicPr>
          <p:cNvPr id="31" name="Picture 24" descr="http://www.ontruimingen-klokken-versterkers.nl/wp-content/uploads/open_gesloten.png"/>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3182820" y="5249555"/>
            <a:ext cx="639359" cy="290907"/>
          </a:xfrm>
          <a:prstGeom prst="rect">
            <a:avLst/>
          </a:prstGeom>
          <a:noFill/>
          <a:extLst>
            <a:ext uri="{909E8E84-426E-40DD-AFC4-6F175D3DCCD1}">
              <a14:hiddenFill xmlns:a14="http://schemas.microsoft.com/office/drawing/2010/main" xmlns="">
                <a:solidFill>
                  <a:srgbClr val="FFFFFF"/>
                </a:solidFill>
              </a14:hiddenFill>
            </a:ext>
          </a:extLst>
        </p:spPr>
      </p:pic>
      <p:sp>
        <p:nvSpPr>
          <p:cNvPr id="33" name="모서리가 둥근 직사각형 32"/>
          <p:cNvSpPr/>
          <p:nvPr/>
        </p:nvSpPr>
        <p:spPr>
          <a:xfrm>
            <a:off x="5052686" y="3365071"/>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Secure Alarm</a:t>
            </a:r>
          </a:p>
        </p:txBody>
      </p:sp>
      <p:pic>
        <p:nvPicPr>
          <p:cNvPr id="34" name="Picture 4" descr="http://www.loxone.com/tl_files/loxone/Content_images/icons/large/red/burglar_alarm.png"/>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5242400" y="3391395"/>
            <a:ext cx="437634" cy="381566"/>
          </a:xfrm>
          <a:prstGeom prst="rect">
            <a:avLst/>
          </a:prstGeom>
          <a:noFill/>
          <a:extLst>
            <a:ext uri="{909E8E84-426E-40DD-AFC4-6F175D3DCCD1}">
              <a14:hiddenFill xmlns:a14="http://schemas.microsoft.com/office/drawing/2010/main" xmlns="">
                <a:solidFill>
                  <a:srgbClr val="FFFFFF"/>
                </a:solidFill>
              </a14:hiddenFill>
            </a:ext>
          </a:extLst>
        </p:spPr>
      </p:pic>
      <p:cxnSp>
        <p:nvCxnSpPr>
          <p:cNvPr id="32" name="직선 연결선 31"/>
          <p:cNvCxnSpPr>
            <a:stCxn id="18" idx="2"/>
          </p:cNvCxnSpPr>
          <p:nvPr/>
        </p:nvCxnSpPr>
        <p:spPr>
          <a:xfrm>
            <a:off x="3765813" y="4169347"/>
            <a:ext cx="214861" cy="3773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직선 연결선 36"/>
          <p:cNvCxnSpPr/>
          <p:nvPr/>
        </p:nvCxnSpPr>
        <p:spPr>
          <a:xfrm>
            <a:off x="3305693" y="4160421"/>
            <a:ext cx="567550" cy="42621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직선 연결선 39"/>
          <p:cNvCxnSpPr>
            <a:endCxn id="6" idx="1"/>
          </p:cNvCxnSpPr>
          <p:nvPr/>
        </p:nvCxnSpPr>
        <p:spPr>
          <a:xfrm>
            <a:off x="3341635" y="4551650"/>
            <a:ext cx="381055" cy="9290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직선 연결선 42"/>
          <p:cNvCxnSpPr>
            <a:stCxn id="23" idx="0"/>
          </p:cNvCxnSpPr>
          <p:nvPr/>
        </p:nvCxnSpPr>
        <p:spPr>
          <a:xfrm flipV="1">
            <a:off x="3502501" y="4778984"/>
            <a:ext cx="319678" cy="357941"/>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6" name="직선 연결선 45"/>
          <p:cNvCxnSpPr>
            <a:endCxn id="20" idx="2"/>
          </p:cNvCxnSpPr>
          <p:nvPr/>
        </p:nvCxnSpPr>
        <p:spPr>
          <a:xfrm flipV="1">
            <a:off x="4225485" y="4160421"/>
            <a:ext cx="373714" cy="2931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9" name="직선 연결선 48"/>
          <p:cNvCxnSpPr>
            <a:endCxn id="33" idx="2"/>
          </p:cNvCxnSpPr>
          <p:nvPr/>
        </p:nvCxnSpPr>
        <p:spPr>
          <a:xfrm flipV="1">
            <a:off x="4392499" y="4177426"/>
            <a:ext cx="1033901" cy="352742"/>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pic>
        <p:nvPicPr>
          <p:cNvPr id="1030" name="Picture 6" descr="http://inwallspeakers1.com/wp-content/uploads/2014/12/wifi-signal-icon-png.png"/>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rot="6665687">
            <a:off x="4490417" y="4574813"/>
            <a:ext cx="371991" cy="371991"/>
          </a:xfrm>
          <a:prstGeom prst="rect">
            <a:avLst/>
          </a:prstGeom>
          <a:noFill/>
          <a:extLst>
            <a:ext uri="{909E8E84-426E-40DD-AFC4-6F175D3DCCD1}">
              <a14:hiddenFill xmlns:a14="http://schemas.microsoft.com/office/drawing/2010/main" xmlns="">
                <a:solidFill>
                  <a:srgbClr val="FFFFFF"/>
                </a:solidFill>
              </a14:hiddenFill>
            </a:ext>
          </a:extLst>
        </p:spPr>
      </p:pic>
      <p:sp>
        <p:nvSpPr>
          <p:cNvPr id="50" name="직사각형 49"/>
          <p:cNvSpPr/>
          <p:nvPr/>
        </p:nvSpPr>
        <p:spPr>
          <a:xfrm>
            <a:off x="3766739" y="4872494"/>
            <a:ext cx="728390" cy="226591"/>
          </a:xfrm>
          <a:prstGeom prst="rect">
            <a:avLst/>
          </a:prstGeom>
        </p:spPr>
        <p:txBody>
          <a:bodyPr tIns="36000" bIns="36000">
            <a:spAutoFit/>
          </a:bodyPr>
          <a:lstStyle/>
          <a:p>
            <a:pPr lvl="0" algn="ctr"/>
            <a:r>
              <a:rPr lang="en-US" altLang="ko-KR" sz="1000" b="1" dirty="0" smtClean="0">
                <a:solidFill>
                  <a:schemeClr val="bg1"/>
                </a:solidFill>
              </a:rPr>
              <a:t>Arduino</a:t>
            </a:r>
            <a:endParaRPr lang="en-US" altLang="ko-KR" sz="1000" b="1" dirty="0">
              <a:solidFill>
                <a:schemeClr val="bg1"/>
              </a:solidFill>
            </a:endParaRPr>
          </a:p>
        </p:txBody>
      </p:sp>
      <p:sp>
        <p:nvSpPr>
          <p:cNvPr id="55" name="직사각형 54"/>
          <p:cNvSpPr/>
          <p:nvPr/>
        </p:nvSpPr>
        <p:spPr>
          <a:xfrm>
            <a:off x="5046871" y="5654195"/>
            <a:ext cx="728390" cy="380480"/>
          </a:xfrm>
          <a:prstGeom prst="rect">
            <a:avLst/>
          </a:prstGeom>
        </p:spPr>
        <p:txBody>
          <a:bodyPr tIns="36000" bIns="36000">
            <a:spAutoFit/>
          </a:bodyPr>
          <a:lstStyle/>
          <a:p>
            <a:pPr lvl="0" algn="ctr"/>
            <a:r>
              <a:rPr lang="en-US" altLang="ko-KR" sz="1000" b="1" dirty="0" smtClean="0">
                <a:solidFill>
                  <a:schemeClr val="bg1"/>
                </a:solidFill>
              </a:rPr>
              <a:t>Wi-Fi</a:t>
            </a:r>
          </a:p>
          <a:p>
            <a:pPr lvl="0" algn="ctr"/>
            <a:r>
              <a:rPr lang="en-US" altLang="ko-KR" sz="1000" b="1" dirty="0" smtClean="0">
                <a:solidFill>
                  <a:schemeClr val="bg1"/>
                </a:solidFill>
              </a:rPr>
              <a:t>router</a:t>
            </a:r>
            <a:endParaRPr lang="en-US" altLang="ko-KR" sz="1000" b="1" dirty="0">
              <a:solidFill>
                <a:schemeClr val="bg1"/>
              </a:solidFill>
            </a:endParaRPr>
          </a:p>
        </p:txBody>
      </p:sp>
      <p:sp>
        <p:nvSpPr>
          <p:cNvPr id="8" name="슬라이드 번호 개체 틀 7"/>
          <p:cNvSpPr>
            <a:spLocks noGrp="1"/>
          </p:cNvSpPr>
          <p:nvPr>
            <p:ph type="sldNum" sz="quarter" idx="11"/>
          </p:nvPr>
        </p:nvSpPr>
        <p:spPr/>
        <p:txBody>
          <a:bodyPr/>
          <a:lstStyle/>
          <a:p>
            <a:fld id="{887F5A62-5D57-4BBA-9485-2C5A6728F77D}" type="slidenum">
              <a:rPr lang="ko-KR" altLang="en-US" smtClean="0"/>
              <a:pPr/>
              <a:t>5</a:t>
            </a:fld>
            <a:r>
              <a:rPr lang="en-US" altLang="ko-KR" smtClean="0"/>
              <a:t>/50</a:t>
            </a:r>
            <a:endParaRPr lang="ko-KR" alt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3</a:t>
            </a:r>
            <a:r>
              <a:rPr lang="en-US" altLang="ko-KR" dirty="0" smtClean="0"/>
              <a:t>. </a:t>
            </a:r>
            <a:r>
              <a:rPr lang="en-US" altLang="ko-KR" dirty="0"/>
              <a:t>Architectural </a:t>
            </a:r>
            <a:r>
              <a:rPr lang="en-US" altLang="ko-KR" dirty="0" smtClean="0"/>
              <a:t>Drivers</a:t>
            </a:r>
            <a:endParaRPr lang="ko-KR" altLang="en-US" dirty="0"/>
          </a:p>
        </p:txBody>
      </p:sp>
      <p:sp>
        <p:nvSpPr>
          <p:cNvPr id="3" name="내용 개체 틀 2"/>
          <p:cNvSpPr>
            <a:spLocks noGrp="1"/>
          </p:cNvSpPr>
          <p:nvPr>
            <p:ph type="body" sz="quarter" idx="10"/>
          </p:nvPr>
        </p:nvSpPr>
        <p:spPr/>
        <p:txBody>
          <a:bodyPr>
            <a:noAutofit/>
          </a:bodyPr>
          <a:lstStyle/>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3.1</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Function Requirements</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3.2</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Use Case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Analysis</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3.3</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Constraints</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3.4</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Quality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Attributes</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6</a:t>
            </a:fld>
            <a:r>
              <a:rPr lang="en-US" altLang="ko-KR" smtClean="0"/>
              <a:t>/50</a:t>
            </a:r>
            <a:endParaRPr lang="ko-KR" altLang="en-US" dirty="0"/>
          </a:p>
        </p:txBody>
      </p:sp>
    </p:spTree>
    <p:extLst>
      <p:ext uri="{BB962C8B-B14F-4D97-AF65-F5344CB8AC3E}">
        <p14:creationId xmlns:p14="http://schemas.microsoft.com/office/powerpoint/2010/main" xmlns="" val="3120382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3.1 Functional Requirement </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xmlns="" val="3043292287"/>
              </p:ext>
            </p:extLst>
          </p:nvPr>
        </p:nvGraphicFramePr>
        <p:xfrm>
          <a:off x="468312" y="908721"/>
          <a:ext cx="8207376" cy="5400598"/>
        </p:xfrm>
        <a:graphic>
          <a:graphicData uri="http://schemas.openxmlformats.org/drawingml/2006/table">
            <a:tbl>
              <a:tblPr firstRow="1" bandRow="1">
                <a:tableStyleId>{5C22544A-7EE6-4342-B048-85BDC9FD1C3A}</a:tableStyleId>
              </a:tblPr>
              <a:tblGrid>
                <a:gridCol w="719312"/>
                <a:gridCol w="7488064"/>
              </a:tblGrid>
              <a:tr h="655787">
                <a:tc>
                  <a:txBody>
                    <a:bodyPr/>
                    <a:lstStyle/>
                    <a:p>
                      <a:pPr algn="ctr" latinLnBrk="1"/>
                      <a:r>
                        <a:rPr lang="en-US" altLang="ko-KR" sz="1400" dirty="0" smtClean="0">
                          <a:solidFill>
                            <a:schemeClr val="tx1"/>
                          </a:solidFill>
                        </a:rPr>
                        <a:t>Req.</a:t>
                      </a:r>
                      <a:r>
                        <a:rPr lang="en-US" altLang="ko-KR" sz="1400" baseline="0" dirty="0" smtClean="0">
                          <a:solidFill>
                            <a:schemeClr val="tx1"/>
                          </a:solidFill>
                        </a:rPr>
                        <a:t> ID</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latinLnBrk="1"/>
                      <a:r>
                        <a:rPr lang="en-US" altLang="ko-KR" sz="1400" dirty="0" smtClean="0">
                          <a:solidFill>
                            <a:schemeClr val="tx1"/>
                          </a:solidFill>
                        </a:rPr>
                        <a:t>Description</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810090">
                <a:tc>
                  <a:txBody>
                    <a:bodyPr/>
                    <a:lstStyle/>
                    <a:p>
                      <a:pPr latinLnBrk="1">
                        <a:lnSpc>
                          <a:spcPct val="100000"/>
                        </a:lnSpc>
                      </a:pPr>
                      <a:r>
                        <a:rPr lang="en-US" altLang="ko-KR" sz="1200" dirty="0" smtClean="0"/>
                        <a:t>FR-09</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automatically turn off the lights when no one is home and 10 minutes elapses (configurable, 5 minutes is the default value - feel free to shorten this to a few seconds for test and demonstration purposes).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FR-10</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It should be easy for users to add and remove nodes to and from the system without having to restart the system or other nodes (you will have to demonstrate this). This includes secure registration and recognition of the type of sensors and actuators provided by the node.</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FR-11</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make it easy for application developers (private persons, VARs, or other 3rd parties) to build custom apps, services, and/or make mashups from existing available services (you should describe how the design supports this).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FR-12</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ea"/>
                          <a:ea typeface="+mn-ea"/>
                          <a:cs typeface="+mn-cs"/>
                        </a:rPr>
                        <a:t>The system should make it easy for developers to implement new protocol about new devices.</a:t>
                      </a:r>
                      <a:endParaRPr lang="ko-KR" altLang="en-US" sz="1200" kern="1200" dirty="0">
                        <a:solidFill>
                          <a:schemeClr val="dk1"/>
                        </a:solidFill>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FR-13</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The system provides</a:t>
                      </a:r>
                      <a:r>
                        <a:rPr lang="en-US" altLang="ko-KR" sz="1200" baseline="0" dirty="0" smtClean="0">
                          <a:latin typeface="+mn-ea"/>
                          <a:ea typeface="+mn-ea"/>
                          <a:cs typeface="Tahoma" panose="020B0604030504040204" pitchFamily="34" charset="0"/>
                        </a:rPr>
                        <a:t> user define scenario service like IFTTT(IF This Then That)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FR-14</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When the system sends emergency message, it will</a:t>
                      </a:r>
                      <a:r>
                        <a:rPr lang="en-US" altLang="ko-KR" sz="1200" baseline="0" dirty="0" smtClean="0">
                          <a:latin typeface="+mn-ea"/>
                          <a:ea typeface="+mn-ea"/>
                          <a:cs typeface="Tahoma" panose="020B0604030504040204" pitchFamily="34" charset="0"/>
                        </a:rPr>
                        <a:t> be E-mail. In future, it can be SMS or tweet.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FR-15</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When </a:t>
                      </a:r>
                      <a:r>
                        <a:rPr lang="en-US" altLang="ko-KR" sz="1200" baseline="0" dirty="0" smtClean="0">
                          <a:latin typeface="+mn-ea"/>
                          <a:ea typeface="+mn-ea"/>
                          <a:cs typeface="Tahoma" panose="020B0604030504040204" pitchFamily="34" charset="0"/>
                        </a:rPr>
                        <a:t>sensors value is abnormal(out of range), the system sends an alarm message to user.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78636">
                <a:tc>
                  <a:txBody>
                    <a:bodyPr/>
                    <a:lstStyle/>
                    <a:p>
                      <a:pPr latinLnBrk="1">
                        <a:lnSpc>
                          <a:spcPct val="100000"/>
                        </a:lnSpc>
                      </a:pPr>
                      <a:r>
                        <a:rPr lang="en-US" altLang="ko-KR" sz="1200" dirty="0" smtClean="0">
                          <a:latin typeface="+mn-ea"/>
                          <a:ea typeface="+mn-ea"/>
                        </a:rPr>
                        <a:t>FR-16</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User sets</a:t>
                      </a:r>
                      <a:r>
                        <a:rPr lang="en-US" altLang="ko-KR" sz="1200" baseline="0" dirty="0" smtClean="0">
                          <a:latin typeface="+mn-ea"/>
                          <a:ea typeface="+mn-ea"/>
                          <a:cs typeface="Tahoma" panose="020B0604030504040204" pitchFamily="34" charset="0"/>
                        </a:rPr>
                        <a:t> configurations of E-mail address, logging-duration, secure response time and </a:t>
                      </a:r>
                      <a:r>
                        <a:rPr lang="en-US" altLang="ko-KR" sz="1200" kern="1200" dirty="0" smtClean="0">
                          <a:solidFill>
                            <a:schemeClr val="dk1"/>
                          </a:solidFill>
                          <a:latin typeface="+mn-ea"/>
                          <a:ea typeface="+mn-ea"/>
                          <a:cs typeface="+mn-cs"/>
                        </a:rPr>
                        <a:t>lights waiting</a:t>
                      </a:r>
                      <a:r>
                        <a:rPr lang="en-US" altLang="ko-KR" sz="1200" kern="1200" baseline="0" dirty="0" smtClean="0">
                          <a:solidFill>
                            <a:schemeClr val="dk1"/>
                          </a:solidFill>
                          <a:latin typeface="+mn-ea"/>
                          <a:ea typeface="+mn-ea"/>
                          <a:cs typeface="+mn-cs"/>
                        </a:rPr>
                        <a:t> </a:t>
                      </a:r>
                      <a:r>
                        <a:rPr lang="en-US" altLang="ko-KR" sz="1200" kern="1200" dirty="0" smtClean="0">
                          <a:solidFill>
                            <a:schemeClr val="dk1"/>
                          </a:solidFill>
                          <a:latin typeface="+mn-ea"/>
                          <a:ea typeface="+mn-ea"/>
                          <a:cs typeface="+mn-cs"/>
                        </a:rPr>
                        <a:t>time.</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FR-17</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latin typeface="+mn-ea"/>
                          <a:ea typeface="+mn-ea"/>
                          <a:cs typeface="Tahoma" panose="020B0604030504040204" pitchFamily="34" charset="0"/>
                        </a:rPr>
                        <a:t>The</a:t>
                      </a:r>
                      <a:r>
                        <a:rPr lang="en-US" altLang="ko-KR" sz="1200" baseline="0" dirty="0" smtClean="0">
                          <a:latin typeface="+mn-ea"/>
                          <a:ea typeface="+mn-ea"/>
                          <a:cs typeface="Tahoma" panose="020B0604030504040204" pitchFamily="34" charset="0"/>
                        </a:rPr>
                        <a:t> system provides Web APIs for Web developer.</a:t>
                      </a:r>
                      <a:endParaRPr lang="ko-KR" altLang="en-US" sz="1200" dirty="0" smtClean="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7</a:t>
            </a:fld>
            <a:r>
              <a:rPr lang="en-US" altLang="ko-KR" smtClean="0"/>
              <a:t>/50</a:t>
            </a:r>
            <a:endParaRPr lang="ko-KR" altLang="en-US" dirty="0"/>
          </a:p>
        </p:txBody>
      </p:sp>
    </p:spTree>
    <p:extLst>
      <p:ext uri="{BB962C8B-B14F-4D97-AF65-F5344CB8AC3E}">
        <p14:creationId xmlns:p14="http://schemas.microsoft.com/office/powerpoint/2010/main" xmlns="" val="142376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 Quality Attributes</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xmlns="" val="1779544416"/>
              </p:ext>
            </p:extLst>
          </p:nvPr>
        </p:nvGraphicFramePr>
        <p:xfrm>
          <a:off x="468313" y="980729"/>
          <a:ext cx="7776094" cy="4752528"/>
        </p:xfrm>
        <a:graphic>
          <a:graphicData uri="http://schemas.openxmlformats.org/drawingml/2006/table">
            <a:tbl>
              <a:tblPr firstRow="1" bandRow="1">
                <a:tableStyleId>{073A0DAA-6AF3-43AB-8588-CEC1D06C72B9}</a:tableStyleId>
              </a:tblPr>
              <a:tblGrid>
                <a:gridCol w="888903"/>
                <a:gridCol w="1677649"/>
                <a:gridCol w="5209542"/>
              </a:tblGrid>
              <a:tr h="523198">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ID</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 Type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Description</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Availability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Server recognizes</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malfunction of sensors within 10 seconds.</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QA-02</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Usability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All</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f</a:t>
                      </a: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unction</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of System is served in 3 depth UI.</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Scalability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err="1" smtClean="0">
                          <a:latin typeface="Trebuchet MS"/>
                          <a:ea typeface="굴림"/>
                          <a:cs typeface="Times New Roman"/>
                        </a:rPr>
                        <a:t>IoTMS</a:t>
                      </a:r>
                      <a:r>
                        <a:rPr lang="en-US" altLang="ko-KR" sz="1400" dirty="0" smtClean="0">
                          <a:latin typeface="Trebuchet MS"/>
                          <a:ea typeface="굴림"/>
                          <a:cs typeface="Times New Roman"/>
                        </a:rPr>
                        <a:t> allow up to 50 SA Nodes.</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QA-04</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Modifiability</a:t>
                      </a:r>
                      <a:endParaRPr lang="ko-KR" altLang="en-US" sz="140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Emerging new protocol, it is possible to be developed in 2 man-months.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6944">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QA-05</a:t>
                      </a:r>
                      <a:endParaRPr lang="ko-KR" altLang="en-US" sz="140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Security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IoT</a:t>
                      </a: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Management System allow only</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authorized user to access in secure way.</a:t>
                      </a:r>
                      <a:endPar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QA-06</a:t>
                      </a:r>
                      <a:endParaRPr lang="ko-KR" altLang="en-US" sz="140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Testability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80% of test cases can be tested</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within 1 day.</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QA-07</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Performance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The</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response time of controlling and monitoring is </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within 10</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seconds.</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algn="l" rtl="0" fontAlgn="ctr"/>
                      <a:r>
                        <a:rPr lang="en-US" sz="1400" b="0" i="0" u="none" strike="noStrike" dirty="0" smtClean="0">
                          <a:solidFill>
                            <a:srgbClr val="000000"/>
                          </a:solidFill>
                          <a:latin typeface="Tahoma"/>
                        </a:rPr>
                        <a:t> QA-08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Availability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Detect </a:t>
                      </a:r>
                      <a:r>
                        <a:rPr lang="en-US" sz="1400" b="0" i="0" u="none" strike="noStrike" dirty="0">
                          <a:solidFill>
                            <a:srgbClr val="000000"/>
                          </a:solidFill>
                          <a:latin typeface="Tahoma"/>
                        </a:rPr>
                        <a:t>and notify Logging failure in 30 seconds.</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bl>
          </a:graphicData>
        </a:graphic>
      </p:graphicFrame>
      <p:sp>
        <p:nvSpPr>
          <p:cNvPr id="7" name="Text Box 13"/>
          <p:cNvSpPr txBox="1">
            <a:spLocks noChangeArrowheads="1"/>
          </p:cNvSpPr>
          <p:nvPr/>
        </p:nvSpPr>
        <p:spPr bwMode="auto">
          <a:xfrm>
            <a:off x="3059832" y="5949279"/>
            <a:ext cx="2979983"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ko-KR" sz="1200" dirty="0" smtClean="0">
                <a:solidFill>
                  <a:prstClr val="white"/>
                </a:solidFill>
                <a:latin typeface="Tahoma" panose="020B0604030504040204" pitchFamily="34" charset="0"/>
              </a:rPr>
              <a:t>Priority: 5(Important) --- 1(Unimportant)</a:t>
            </a:r>
            <a:endParaRPr lang="en-US" altLang="ko-KR" sz="1200" dirty="0">
              <a:solidFill>
                <a:prstClr val="white"/>
              </a:solidFill>
              <a:latin typeface="Tahoma" panose="020B0604030504040204" pitchFamily="34" charset="0"/>
            </a:endParaRPr>
          </a:p>
        </p:txBody>
      </p:sp>
      <p:sp>
        <p:nvSpPr>
          <p:cNvPr id="8" name="Text Box 13"/>
          <p:cNvSpPr txBox="1">
            <a:spLocks noChangeArrowheads="1"/>
          </p:cNvSpPr>
          <p:nvPr/>
        </p:nvSpPr>
        <p:spPr bwMode="auto">
          <a:xfrm>
            <a:off x="468313" y="5949280"/>
            <a:ext cx="2185791"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ko-KR" sz="1200" dirty="0" smtClean="0">
                <a:solidFill>
                  <a:prstClr val="white"/>
                </a:solidFill>
                <a:latin typeface="Tahoma" panose="020B0604030504040204" pitchFamily="34" charset="0"/>
              </a:rPr>
              <a:t>Difficulty: 5(Hard) --- 1(Easy)</a:t>
            </a:r>
            <a:endParaRPr lang="en-US" altLang="ko-KR" sz="1200" dirty="0">
              <a:solidFill>
                <a:prstClr val="white"/>
              </a:solidFill>
              <a:latin typeface="Tahoma" panose="020B0604030504040204" pitchFamily="34" charset="0"/>
            </a:endParaRPr>
          </a:p>
        </p:txBody>
      </p:sp>
      <p:sp>
        <p:nvSpPr>
          <p:cNvPr id="3" name="슬라이드 번호 개체 틀 2"/>
          <p:cNvSpPr>
            <a:spLocks noGrp="1"/>
          </p:cNvSpPr>
          <p:nvPr>
            <p:ph type="sldNum" sz="quarter" idx="11"/>
          </p:nvPr>
        </p:nvSpPr>
        <p:spPr/>
        <p:txBody>
          <a:bodyPr/>
          <a:lstStyle/>
          <a:p>
            <a:fld id="{887F5A62-5D57-4BBA-9485-2C5A6728F77D}" type="slidenum">
              <a:rPr lang="ko-KR" altLang="en-US" smtClean="0"/>
              <a:pPr/>
              <a:t>8</a:t>
            </a:fld>
            <a:r>
              <a:rPr lang="en-US" altLang="ko-KR" smtClean="0"/>
              <a:t>/50</a:t>
            </a:r>
            <a:endParaRPr lang="ko-KR" altLang="en-US" dirty="0"/>
          </a:p>
        </p:txBody>
      </p:sp>
    </p:spTree>
    <p:extLst>
      <p:ext uri="{BB962C8B-B14F-4D97-AF65-F5344CB8AC3E}">
        <p14:creationId xmlns:p14="http://schemas.microsoft.com/office/powerpoint/2010/main" xmlns="" val="9402956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3.4.1 </a:t>
            </a:r>
            <a:r>
              <a:rPr lang="en-US" altLang="ko-KR" dirty="0"/>
              <a:t>Quality </a:t>
            </a:r>
            <a:r>
              <a:rPr lang="en-US" altLang="ko-KR" dirty="0" smtClean="0"/>
              <a:t>Attributes Utility</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9</a:t>
            </a:fld>
            <a:r>
              <a:rPr lang="en-US" altLang="ko-KR" smtClean="0"/>
              <a:t>/50</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xmlns="" val="1779544416"/>
              </p:ext>
            </p:extLst>
          </p:nvPr>
        </p:nvGraphicFramePr>
        <p:xfrm>
          <a:off x="468313" y="980729"/>
          <a:ext cx="7920110" cy="4752526"/>
        </p:xfrm>
        <a:graphic>
          <a:graphicData uri="http://schemas.openxmlformats.org/drawingml/2006/table">
            <a:tbl>
              <a:tblPr firstRow="1" bandRow="1">
                <a:tableStyleId>{073A0DAA-6AF3-43AB-8588-CEC1D06C72B9}</a:tableStyleId>
              </a:tblPr>
              <a:tblGrid>
                <a:gridCol w="1223367"/>
                <a:gridCol w="864096"/>
                <a:gridCol w="4104456"/>
                <a:gridCol w="864096"/>
                <a:gridCol w="864095"/>
              </a:tblGrid>
              <a:tr h="403194">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 Type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ID</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Description</a:t>
                      </a:r>
                      <a:endParaRPr lang="ko-KR" altLang="en-US" sz="1400" b="1"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a:spcAft>
                          <a:spcPts val="0"/>
                        </a:spcAft>
                      </a:pPr>
                      <a:r>
                        <a:rPr lang="en-US" sz="1400" b="1" kern="100" dirty="0">
                          <a:solidFill>
                            <a:schemeClr val="bg1"/>
                          </a:solidFill>
                          <a:latin typeface="Tahoma" pitchFamily="34" charset="0"/>
                          <a:ea typeface="Tahoma" pitchFamily="34" charset="0"/>
                          <a:cs typeface="Tahoma" pitchFamily="34" charset="0"/>
                        </a:rPr>
                        <a:t>Priority</a:t>
                      </a:r>
                      <a:endParaRPr lang="ko-KR" sz="1400" b="1" kern="100" dirty="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a:spcAft>
                          <a:spcPts val="0"/>
                        </a:spcAft>
                      </a:pPr>
                      <a:r>
                        <a:rPr lang="en-US" sz="1400" b="1" kern="100" dirty="0">
                          <a:solidFill>
                            <a:schemeClr val="bg1"/>
                          </a:solidFill>
                          <a:latin typeface="Tahoma" pitchFamily="34" charset="0"/>
                          <a:ea typeface="Tahoma" pitchFamily="34" charset="0"/>
                          <a:cs typeface="Tahoma" pitchFamily="34" charset="0"/>
                        </a:rPr>
                        <a:t>Difficulty</a:t>
                      </a:r>
                      <a:endParaRPr lang="ko-KR" sz="1400" b="1" kern="100" dirty="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r>
              <a:tr h="563734">
                <a:tc rowSpan="2">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Availability</a:t>
                      </a:r>
                      <a:endParaRPr lang="ko-KR" altLang="en-US" sz="1400" dirty="0">
                        <a:solidFill>
                          <a:schemeClr val="bg1"/>
                        </a:solidFill>
                        <a:latin typeface="Tahoma" panose="020B0604030504040204" pitchFamily="34" charset="0"/>
                        <a:cs typeface="Tahoma" panose="020B0604030504040204" pitchFamily="34" charset="0"/>
                      </a:endParaRPr>
                    </a:p>
                    <a:p>
                      <a:pPr algn="l" rtl="0" fontAlgn="ctr"/>
                      <a:r>
                        <a:rPr lang="en-US" sz="1400" b="0" i="0" u="none" strike="noStrike" dirty="0" smtClean="0">
                          <a:solidFill>
                            <a:srgbClr val="000000"/>
                          </a:solidFill>
                          <a:latin typeface="Tahoma"/>
                        </a:rPr>
                        <a:t> </a:t>
                      </a:r>
                      <a:endParaRPr lang="en-US" sz="1400" b="0" i="0" u="none" strike="noStrike" dirty="0">
                        <a:solidFill>
                          <a:srgbClr val="000000"/>
                        </a:solidFill>
                        <a:latin typeface="Tahoma"/>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Server recognizes</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malfunction of sensors within 10 seconds.</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403194">
                <a:tc vMerge="1">
                  <a:txBody>
                    <a:bodyPr/>
                    <a:lstStyle/>
                    <a:p>
                      <a:pPr algn="l" rtl="0" fontAlgn="ct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rtl="0" fontAlgn="ctr"/>
                      <a:r>
                        <a:rPr lang="en-US" sz="1400" b="0" i="0" u="none" strike="noStrike" dirty="0" smtClean="0">
                          <a:solidFill>
                            <a:srgbClr val="000000"/>
                          </a:solidFill>
                          <a:latin typeface="Tahoma"/>
                        </a:rPr>
                        <a:t> QA-08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Detect </a:t>
                      </a:r>
                      <a:r>
                        <a:rPr lang="en-US" sz="1400" b="0" i="0" u="none" strike="noStrike" dirty="0">
                          <a:solidFill>
                            <a:srgbClr val="000000"/>
                          </a:solidFill>
                          <a:latin typeface="Tahoma"/>
                        </a:rPr>
                        <a:t>and notify Logging failure in 30 seconds.</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Usability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QA-02</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All</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f</a:t>
                      </a: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unction</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of System is served in 3 depth UI.</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Scalability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err="1" smtClean="0">
                          <a:latin typeface="Trebuchet MS"/>
                          <a:ea typeface="굴림"/>
                          <a:cs typeface="Times New Roman"/>
                        </a:rPr>
                        <a:t>IoTMS</a:t>
                      </a:r>
                      <a:r>
                        <a:rPr lang="en-US" altLang="ko-KR" sz="1400" dirty="0" smtClean="0">
                          <a:latin typeface="Trebuchet MS"/>
                          <a:ea typeface="굴림"/>
                          <a:cs typeface="Times New Roman"/>
                        </a:rPr>
                        <a:t> allow up to 50 SA Nodes.</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Modifiability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QA-04</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Emerging new protocol, it is possible to be developed in 2 man-months.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Security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QA-05</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IoT</a:t>
                      </a: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Management System allow only</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authorized user to access in secure way.</a:t>
                      </a:r>
                      <a:endPar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Testability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QA-06</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80% of test cases can be tested</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within 1 day.</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Performance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QA-07</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The</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response time of controlling and monitoring is </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within 10</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seconds.</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bl>
          </a:graphicData>
        </a:graphic>
      </p:graphicFrame>
      <p:sp>
        <p:nvSpPr>
          <p:cNvPr id="6" name="직사각형 5"/>
          <p:cNvSpPr/>
          <p:nvPr/>
        </p:nvSpPr>
        <p:spPr>
          <a:xfrm>
            <a:off x="1619672" y="1340768"/>
            <a:ext cx="6840760"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1619672" y="2852936"/>
            <a:ext cx="6840760"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1619672" y="4005064"/>
            <a:ext cx="6840760"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xmlns="" val="2010015792"/>
      </p:ext>
    </p:extLst>
  </p:cSld>
  <p:clrMapOvr>
    <a:masterClrMapping/>
  </p:clrMapOvr>
</p:sld>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779</TotalTime>
  <Words>942</Words>
  <Application>Microsoft Office PowerPoint</Application>
  <PresentationFormat>화면 슬라이드 쇼(4:3)</PresentationFormat>
  <Paragraphs>277</Paragraphs>
  <Slides>11</Slides>
  <Notes>4</Notes>
  <HiddenSlides>0</HiddenSlides>
  <MMClips>0</MMClips>
  <ScaleCrop>false</ScaleCrop>
  <HeadingPairs>
    <vt:vector size="4" baseType="variant">
      <vt:variant>
        <vt:lpstr>테마</vt:lpstr>
      </vt:variant>
      <vt:variant>
        <vt:i4>1</vt:i4>
      </vt:variant>
      <vt:variant>
        <vt:lpstr>슬라이드 제목</vt:lpstr>
      </vt:variant>
      <vt:variant>
        <vt:i4>11</vt:i4>
      </vt:variant>
    </vt:vector>
  </HeadingPairs>
  <TitlesOfParts>
    <vt:vector size="12" baseType="lpstr">
      <vt:lpstr>디자인 사용자 지정</vt:lpstr>
      <vt:lpstr>IoT Management System (Initial Presentation)</vt:lpstr>
      <vt:lpstr>슬라이드 2</vt:lpstr>
      <vt:lpstr>슬라이드 3</vt:lpstr>
      <vt:lpstr>1. Project Overview</vt:lpstr>
      <vt:lpstr>1. Project Overview</vt:lpstr>
      <vt:lpstr>3. Architectural Drivers</vt:lpstr>
      <vt:lpstr>3.1 Functional Requirement </vt:lpstr>
      <vt:lpstr>3.4 Quality Attributes</vt:lpstr>
      <vt:lpstr>3.4.1 Quality Attributes Utility</vt:lpstr>
      <vt:lpstr>Physical perspective View</vt:lpstr>
      <vt:lpstr>Dynamic view  – Hyun</vt:lpstr>
    </vt:vector>
  </TitlesOfParts>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Warehouse Management System (Initial Presentation)</dc:title>
  <dc:creator>이재안/선임연구원/SW아키텍처팀(jaean.yi@lge.com)</dc:creator>
  <cp:lastModifiedBy>mac</cp:lastModifiedBy>
  <cp:revision>671</cp:revision>
  <dcterms:created xsi:type="dcterms:W3CDTF">2014-05-28T02:15:30Z</dcterms:created>
  <dcterms:modified xsi:type="dcterms:W3CDTF">2015-06-24T05:00:58Z</dcterms:modified>
</cp:coreProperties>
</file>