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Lst>
  <p:notesMasterIdLst>
    <p:notesMasterId r:id="rId16"/>
  </p:notesMasterIdLst>
  <p:sldIdLst>
    <p:sldId id="256" r:id="rId2"/>
    <p:sldId id="257" r:id="rId3"/>
    <p:sldId id="318" r:id="rId4"/>
    <p:sldId id="258" r:id="rId5"/>
    <p:sldId id="259" r:id="rId6"/>
    <p:sldId id="265" r:id="rId7"/>
    <p:sldId id="267" r:id="rId8"/>
    <p:sldId id="276" r:id="rId9"/>
    <p:sldId id="308" r:id="rId10"/>
    <p:sldId id="309" r:id="rId11"/>
    <p:sldId id="319" r:id="rId12"/>
    <p:sldId id="320" r:id="rId13"/>
    <p:sldId id="321" r:id="rId14"/>
    <p:sldId id="322" r:id="rId15"/>
  </p:sldIdLst>
  <p:sldSz cx="9144000" cy="6858000" type="screen4x3"/>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8842BCD3-E84E-4C92-B413-F11C840B25B4}">
          <p14:sldIdLst>
            <p14:sldId id="256"/>
            <p14:sldId id="257"/>
            <p14:sldId id="318"/>
            <p14:sldId id="258"/>
            <p14:sldId id="259"/>
            <p14:sldId id="265"/>
            <p14:sldId id="267"/>
            <p14:sldId id="276"/>
            <p14:sldId id="308"/>
            <p14:sldId id="309"/>
            <p14:sldId id="319"/>
            <p14:sldId id="320"/>
            <p14:sldId id="321"/>
            <p14:sldId id="322"/>
          </p14:sldIdLst>
        </p14:section>
      </p14:sectionLst>
    </p:ext>
    <p:ext uri="{EFAFB233-063F-42B5-8137-9DF3F51BA10A}">
      <p15:sldGuideLst xmlns="" xmlns:p15="http://schemas.microsoft.com/office/powerpoint/2012/main">
        <p15:guide id="1" orient="horz" pos="527">
          <p15:clr>
            <a:srgbClr val="A4A3A4"/>
          </p15:clr>
        </p15:guide>
        <p15:guide id="2" pos="294">
          <p15:clr>
            <a:srgbClr val="A4A3A4"/>
          </p15:clr>
        </p15:guide>
        <p15:guide id="3" pos="747">
          <p15:clr>
            <a:srgbClr val="A4A3A4"/>
          </p15:clr>
        </p15:guide>
        <p15:guide id="4" pos="5465">
          <p15:clr>
            <a:srgbClr val="A4A3A4"/>
          </p15:clr>
        </p15:guide>
      </p15:sldGuideLst>
    </p:ext>
    <p:ext uri="{2D200454-40CA-4A62-9FC3-DE9A4176ACB9}">
      <p15:notesGuideLst xmlns="" xmlns:p15="http://schemas.microsoft.com/office/powerpoint/2012/main">
        <p15:guide id="1" orient="horz" pos="2879">
          <p15:clr>
            <a:srgbClr val="A4A3A4"/>
          </p15:clr>
        </p15:guide>
        <p15:guide id="2" pos="215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B Root" initials="DBR" lastIdx="43" clrIdx="0"/>
  <p:cmAuthor id="2" name="mac" initials="m"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TxStyle/>
      <a:tcStyle>
        <a:tcBdr/>
        <a:fill>
          <a:solidFill>
            <a:schemeClr val="dk1">
              <a:tint val="40000"/>
            </a:schemeClr>
          </a:solidFill>
        </a:fill>
      </a:tcStyle>
    </a:band1H>
    <a:band2H>
      <a:tcTxStyle/>
      <a:tcStyle>
        <a:tcBdr/>
      </a:tcStyle>
    </a:band2H>
    <a:band1V>
      <a:tcTxStyle/>
      <a:tcStyle>
        <a:tcBdr/>
        <a:fill>
          <a:solidFill>
            <a:schemeClr val="dk1">
              <a:tint val="4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0"/>
    <p:restoredTop sz="94607" autoAdjust="0"/>
  </p:normalViewPr>
  <p:slideViewPr>
    <p:cSldViewPr>
      <p:cViewPr varScale="1">
        <p:scale>
          <a:sx n="99" d="100"/>
          <a:sy n="99" d="100"/>
        </p:scale>
        <p:origin x="-1164" y="-102"/>
      </p:cViewPr>
      <p:guideLst>
        <p:guide orient="horz" pos="527"/>
        <p:guide pos="294"/>
        <p:guide pos="747"/>
        <p:guide pos="5465"/>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50" y="-96"/>
      </p:cViewPr>
      <p:guideLst>
        <p:guide orient="horz" pos="2879"/>
        <p:guide pos="215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21T08:55:45.817" idx="43">
    <p:pos x="1929" y="1641"/>
    <p:text>Overall pretty good.  Obviously lots of work.  Look at my comments.  Don't take them as being too critical as we can always improve.</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5-05-21T08:32:52.453" idx="15">
    <p:pos x="3499" y="3043"/>
    <p:text>added by whom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lang="ko-KR" altLang="en-US"/>
            </a:pPr>
            <a:fld id="{C6D22AAC-A4B1-4DE1-8849-4DA334672FA7}" type="datetime1">
              <a:rPr lang="ko-KR" altLang="en-US"/>
              <a:pPr lvl="0">
                <a:defRPr lang="ko-KR" altLang="en-US"/>
              </a:pPr>
              <a:t>2015-06-24</a:t>
            </a:fld>
            <a:endParaRPr lang="ko-KR" altLang="en-US"/>
          </a:p>
        </p:txBody>
      </p:sp>
      <p:sp>
        <p:nvSpPr>
          <p:cNvPr id="4" name="슬라이드 이미지 개체 틀 3"/>
          <p:cNvSpPr>
            <a:spLocks noGrp="1" noRot="1" noChangeAspect="1" noTextEdi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lang="ko-KR" altLang="en-US"/>
            </a:pPr>
            <a:fld id="{16CA0CAB-945A-4D9A-9EB1-E1C8A52CAEF4}" type="slidenum">
              <a:rPr lang="ko-KR" altLang="en-US"/>
              <a:pPr lvl="0">
                <a:defRPr lang="ko-KR" altLang="en-US"/>
              </a:pPr>
              <a:t>‹#›</a:t>
            </a:fld>
            <a:endParaRPr lang="ko-KR" altLang="en-US"/>
          </a:p>
        </p:txBody>
      </p:sp>
    </p:spTree>
    <p:extLst>
      <p:ext uri="{BB962C8B-B14F-4D97-AF65-F5344CB8AC3E}">
        <p14:creationId xmlns:p14="http://schemas.microsoft.com/office/powerpoint/2010/main" val="222442409"/>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dirty="0"/>
              <a:t>DBR2 : </a:t>
            </a:r>
            <a:r>
              <a:rPr lang="ko-KR" altLang="en-US" dirty="0"/>
              <a:t>센서 </a:t>
            </a:r>
            <a:r>
              <a:rPr lang="en-US" altLang="ko-KR" dirty="0"/>
              <a:t>/ </a:t>
            </a:r>
            <a:r>
              <a:rPr lang="ko-KR" altLang="en-US" dirty="0" err="1"/>
              <a:t>엑츄에이터</a:t>
            </a:r>
            <a:r>
              <a:rPr lang="ko-KR" altLang="en-US" dirty="0"/>
              <a:t> 예제 서술</a:t>
            </a:r>
          </a:p>
          <a:p>
            <a:pPr lvl="0">
              <a:defRPr lang="ko-KR" altLang="en-US"/>
            </a:pPr>
            <a:r>
              <a:rPr lang="en-US" altLang="ko-KR" dirty="0"/>
              <a:t>DBR3 : </a:t>
            </a:r>
            <a:r>
              <a:rPr lang="ko-KR" altLang="en-US" dirty="0"/>
              <a:t>센서 구조 예제 그림 그리기</a:t>
            </a:r>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4</a:t>
            </a:fld>
            <a:endParaRPr lang="ko-KR" altLang="en-US"/>
          </a:p>
        </p:txBody>
      </p:sp>
    </p:spTree>
    <p:extLst>
      <p:ext uri="{BB962C8B-B14F-4D97-AF65-F5344CB8AC3E}">
        <p14:creationId xmlns:p14="http://schemas.microsoft.com/office/powerpoint/2010/main" val="2236349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6</a:t>
            </a:fld>
            <a:endParaRPr lang="ko-KR" altLang="en-US"/>
          </a:p>
        </p:txBody>
      </p:sp>
    </p:spTree>
    <p:extLst>
      <p:ext uri="{BB962C8B-B14F-4D97-AF65-F5344CB8AC3E}">
        <p14:creationId xmlns:p14="http://schemas.microsoft.com/office/powerpoint/2010/main" val="1676336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lstStyle/>
          <a:p>
            <a:pPr lvl="0">
              <a:defRPr lang="ko-KR" altLang="en-US"/>
            </a:pPr>
            <a:r>
              <a:rPr lang="en-US"/>
              <a:t>DBR15 : added by whom</a:t>
            </a:r>
          </a:p>
        </p:txBody>
      </p:sp>
      <p:sp>
        <p:nvSpPr>
          <p:cNvPr id="4" name="Slide Number Placeholder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7</a:t>
            </a:fld>
            <a:endParaRPr lang="ko-KR" altLang="en-US"/>
          </a:p>
        </p:txBody>
      </p:sp>
    </p:spTree>
    <p:extLst>
      <p:ext uri="{BB962C8B-B14F-4D97-AF65-F5344CB8AC3E}">
        <p14:creationId xmlns:p14="http://schemas.microsoft.com/office/powerpoint/2010/main" val="2094294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noTextEdit="1"/>
          </p:cNvSpPr>
          <p:nvPr>
            <p:ph type="sldImg"/>
          </p:nvPr>
        </p:nvSpPr>
        <p:spPr/>
      </p:sp>
      <p:sp>
        <p:nvSpPr>
          <p:cNvPr id="3" name="슬라이드 노트 개체 틀 2"/>
          <p:cNvSpPr>
            <a:spLocks noGrp="1"/>
          </p:cNvSpPr>
          <p:nvPr>
            <p:ph type="body" idx="1"/>
          </p:nvPr>
        </p:nvSpPr>
        <p:spPr/>
        <p:txBody>
          <a:bodyPr>
            <a:normAutofit/>
          </a:bodyPr>
          <a:lstStyle/>
          <a:p>
            <a:pPr lvl="0">
              <a:defRPr lang="ko-KR" altLang="en-US"/>
            </a:pPr>
            <a:r>
              <a:rPr lang="en-US" altLang="ko-KR"/>
              <a:t>DBR23  : Was this given, or is it an assumption?</a:t>
            </a:r>
          </a:p>
          <a:p>
            <a:pPr lvl="0">
              <a:defRPr lang="ko-KR" altLang="en-US"/>
            </a:pPr>
            <a:r>
              <a:rPr lang="en-US" altLang="ko-KR"/>
              <a:t>DBR24 : THis will have to be defined, and I'm assuming 1 work month.</a:t>
            </a:r>
          </a:p>
          <a:p>
            <a:pPr lvl="0">
              <a:defRPr lang="ko-KR" altLang="en-US"/>
            </a:pPr>
            <a:r>
              <a:rPr lang="en-US" altLang="ko-KR"/>
              <a:t>DBR25 : Source of this?  And the team should know why this limiit.</a:t>
            </a:r>
            <a:endParaRPr lang="ko-KR" altLang="en-US"/>
          </a:p>
        </p:txBody>
      </p:sp>
      <p:sp>
        <p:nvSpPr>
          <p:cNvPr id="4" name="슬라이드 번호 개체 틀 3"/>
          <p:cNvSpPr>
            <a:spLocks noGrp="1"/>
          </p:cNvSpPr>
          <p:nvPr>
            <p:ph type="sldNum" sz="quarter" idx="10"/>
          </p:nvPr>
        </p:nvSpPr>
        <p:spPr/>
        <p:txBody>
          <a:bodyPr/>
          <a:lstStyle/>
          <a:p>
            <a:pPr lvl="0">
              <a:defRPr lang="ko-KR" altLang="en-US"/>
            </a:pPr>
            <a:fld id="{16CA0CAB-945A-4D9A-9EB1-E1C8A52CAEF4}" type="slidenum">
              <a:rPr lang="ko-KR" altLang="en-US"/>
              <a:pPr lvl="0">
                <a:defRPr lang="ko-KR" altLang="en-US"/>
              </a:pPr>
              <a:t>8</a:t>
            </a:fld>
            <a:endParaRPr lang="ko-KR" altLang="en-US"/>
          </a:p>
        </p:txBody>
      </p:sp>
    </p:spTree>
    <p:extLst>
      <p:ext uri="{BB962C8B-B14F-4D97-AF65-F5344CB8AC3E}">
        <p14:creationId xmlns:p14="http://schemas.microsoft.com/office/powerpoint/2010/main" val="1209005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1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5" name="제목 4"/>
          <p:cNvSpPr>
            <a:spLocks noGrp="1"/>
          </p:cNvSpPr>
          <p:nvPr>
            <p:ph type="title"/>
          </p:nvPr>
        </p:nvSpPr>
        <p:spPr>
          <a:xfrm>
            <a:off x="395536" y="2276872"/>
            <a:ext cx="8361362" cy="1569660"/>
          </a:xfrm>
        </p:spPr>
        <p:txBody>
          <a:bodyPr>
            <a:noAutofit/>
          </a:bodyPr>
          <a:lstStyle>
            <a:lvl1pPr>
              <a:defRPr lang="ko-KR" altLang="en-US" sz="6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glow rad="139700">
                    <a:schemeClr val="bg1">
                      <a:lumMod val="85000"/>
                      <a:lumOff val="15000"/>
                      <a:alpha val="40000"/>
                    </a:schemeClr>
                  </a:glow>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509452361"/>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30_제목 슬라이드">
    <p:spTree>
      <p:nvGrpSpPr>
        <p:cNvPr id="1" name=""/>
        <p:cNvGrpSpPr/>
        <p:nvPr/>
      </p:nvGrpSpPr>
      <p:grpSpPr>
        <a:xfrm>
          <a:off x="0" y="0"/>
          <a:ext cx="0" cy="0"/>
          <a:chOff x="0" y="0"/>
          <a:chExt cx="0" cy="0"/>
        </a:xfrm>
      </p:grpSpPr>
      <p:pic>
        <p:nvPicPr>
          <p:cNvPr id="4" name="Picture 2" descr="LG-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
        <p:nvSpPr>
          <p:cNvPr id="9" name="제목 8"/>
          <p:cNvSpPr>
            <a:spLocks noGrp="1"/>
          </p:cNvSpPr>
          <p:nvPr>
            <p:ph type="title"/>
          </p:nvPr>
        </p:nvSpPr>
        <p:spPr/>
        <p:txBody>
          <a:bodyPr/>
          <a:lstStyle/>
          <a:p>
            <a:r>
              <a:rPr lang="ko-KR" altLang="en-US" dirty="0" smtClean="0"/>
              <a:t>마스터 제목 스타일 편집</a:t>
            </a:r>
            <a:endParaRPr lang="ko-KR" altLang="en-US" dirty="0"/>
          </a:p>
        </p:txBody>
      </p:sp>
      <p:sp>
        <p:nvSpPr>
          <p:cNvPr id="11" name="텍스트 개체 틀 10"/>
          <p:cNvSpPr>
            <a:spLocks noGrp="1"/>
          </p:cNvSpPr>
          <p:nvPr>
            <p:ph type="body" sz="quarter" idx="10"/>
          </p:nvPr>
        </p:nvSpPr>
        <p:spPr>
          <a:xfrm>
            <a:off x="309440" y="760512"/>
            <a:ext cx="8511032" cy="5548808"/>
          </a:xfrm>
        </p:spPr>
        <p:txBody>
          <a:bodyPr>
            <a:normAutofit/>
          </a:bodyPr>
          <a:lstStyle>
            <a:lvl1pPr>
              <a:defRPr sz="1600">
                <a:solidFill>
                  <a:schemeClr val="tx1">
                    <a:lumMod val="95000"/>
                  </a:schemeClr>
                </a:solidFill>
              </a:defRPr>
            </a:lvl1pPr>
            <a:lvl2pPr marL="363538" indent="-188913">
              <a:defRPr sz="1600">
                <a:solidFill>
                  <a:schemeClr val="tx1">
                    <a:lumMod val="95000"/>
                  </a:schemeClr>
                </a:solidFill>
              </a:defRPr>
            </a:lvl2pPr>
            <a:lvl3pPr marL="536575" indent="-173038">
              <a:defRPr sz="1600">
                <a:solidFill>
                  <a:schemeClr val="tx1">
                    <a:lumMod val="95000"/>
                  </a:schemeClr>
                </a:solidFill>
              </a:defRPr>
            </a:lvl3pPr>
            <a:lvl4pPr marL="711200" indent="-174625">
              <a:defRPr sz="1600">
                <a:solidFill>
                  <a:schemeClr val="tx1">
                    <a:lumMod val="95000"/>
                  </a:schemeClr>
                </a:solidFill>
              </a:defRPr>
            </a:lvl4pPr>
            <a:lvl5pPr marL="900113" indent="-188913">
              <a:defRPr sz="1600">
                <a:solidFill>
                  <a:schemeClr val="tx1">
                    <a:lumMod val="95000"/>
                  </a:schemeClr>
                </a:solidFill>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17" name="슬라이드 번호 개체 틀 16"/>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3710351474"/>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aseline="0">
                <a:latin typeface="Tahoma" panose="020B0604030504040204" pitchFamily="34" charset="0"/>
                <a:ea typeface="맑은 고딕" panose="020B0503020000020004" pitchFamily="50" charset="-127"/>
              </a:defRPr>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p:txBody>
          <a:bodyPr>
            <a:normAutofit/>
          </a:bodyPr>
          <a:lstStyle>
            <a:lvl1pPr>
              <a:defRPr sz="1600" baseline="0">
                <a:latin typeface="Tahoma" panose="020B0604030504040204" pitchFamily="34" charset="0"/>
                <a:ea typeface="맑은 고딕" panose="020B0503020000020004" pitchFamily="50" charset="-127"/>
              </a:defRPr>
            </a:lvl1pPr>
            <a:lvl2pPr>
              <a:defRPr sz="1600" baseline="0">
                <a:latin typeface="Tahoma" panose="020B0604030504040204" pitchFamily="34" charset="0"/>
                <a:ea typeface="맑은 고딕" panose="020B0503020000020004" pitchFamily="50" charset="-127"/>
              </a:defRPr>
            </a:lvl2pPr>
            <a:lvl3pPr>
              <a:defRPr sz="1600" baseline="0">
                <a:latin typeface="Tahoma" panose="020B0604030504040204" pitchFamily="34" charset="0"/>
                <a:ea typeface="맑은 고딕" panose="020B0503020000020004" pitchFamily="50" charset="-127"/>
              </a:defRPr>
            </a:lvl3pPr>
            <a:lvl4pPr>
              <a:defRPr sz="1600" baseline="0">
                <a:latin typeface="Tahoma" panose="020B0604030504040204" pitchFamily="34" charset="0"/>
                <a:ea typeface="맑은 고딕" panose="020B0503020000020004" pitchFamily="50" charset="-127"/>
              </a:defRPr>
            </a:lvl4pPr>
            <a:lvl5pPr>
              <a:defRPr sz="1600" baseline="0">
                <a:latin typeface="Tahoma" panose="020B0604030504040204" pitchFamily="34" charset="0"/>
                <a:ea typeface="맑은 고딕" panose="020B0503020000020004"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12"/>
          </p:nvPr>
        </p:nvSpPr>
        <p:spPr/>
        <p:txBody>
          <a:bodyPr/>
          <a:lstStyle>
            <a:lvl1pPr>
              <a:defRPr baseline="0">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64925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8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baseline="0" dirty="0" smtClean="0">
                <a:effectLst>
                  <a:outerShdw blurRad="38100" dist="38100" dir="2700000" algn="tl">
                    <a:srgbClr val="000000">
                      <a:alpha val="43137"/>
                    </a:srgbClr>
                  </a:outerShdw>
                </a:effectLst>
                <a:ea typeface="맑은 고딕" panose="020B0503020000020004" pitchFamily="50" charset="-127"/>
              </a:rPr>
              <a:t>CONTENTS</a:t>
            </a:r>
          </a:p>
        </p:txBody>
      </p:sp>
      <p:sp>
        <p:nvSpPr>
          <p:cNvPr id="7" name="텍스트 개체 틀 6"/>
          <p:cNvSpPr>
            <a:spLocks noGrp="1"/>
          </p:cNvSpPr>
          <p:nvPr>
            <p:ph type="body" sz="quarter" idx="10"/>
          </p:nvPr>
        </p:nvSpPr>
        <p:spPr>
          <a:xfrm>
            <a:off x="4716016" y="3356992"/>
            <a:ext cx="3960564" cy="914400"/>
          </a:xfrm>
        </p:spPr>
        <p:txBody>
          <a:bodyPr>
            <a:noAutofit/>
          </a:bodyPr>
          <a:lstStyle>
            <a:lvl1pPr>
              <a:lnSpc>
                <a:spcPct val="150000"/>
              </a:lnSpc>
              <a:defRPr sz="2400" b="1" baseline="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defRPr>
            </a:lvl1pPr>
            <a:lvl2pPr>
              <a:defRPr sz="2400" b="1">
                <a:latin typeface="Tahoma" panose="020B0604030504040204" pitchFamily="34" charset="0"/>
                <a:cs typeface="Tahoma" panose="020B0604030504040204" pitchFamily="34" charset="0"/>
              </a:defRPr>
            </a:lvl2pPr>
            <a:lvl3pPr>
              <a:defRPr sz="2400" b="1">
                <a:latin typeface="Tahoma" panose="020B0604030504040204" pitchFamily="34" charset="0"/>
                <a:cs typeface="Tahoma" panose="020B0604030504040204" pitchFamily="34" charset="0"/>
              </a:defRPr>
            </a:lvl3pPr>
            <a:lvl4pPr>
              <a:defRPr sz="2400" b="1">
                <a:latin typeface="Tahoma" panose="020B0604030504040204" pitchFamily="34" charset="0"/>
                <a:cs typeface="Tahoma" panose="020B0604030504040204" pitchFamily="34" charset="0"/>
              </a:defRPr>
            </a:lvl4pPr>
            <a:lvl5pPr>
              <a:defRPr sz="2400" b="1">
                <a:latin typeface="Tahoma" panose="020B0604030504040204" pitchFamily="34" charset="0"/>
                <a:cs typeface="Tahoma" panose="020B0604030504040204" pitchFamily="34" charset="0"/>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1112959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9_제목 슬라이드">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4589463"/>
            <a:ext cx="9144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제목 7"/>
          <p:cNvSpPr>
            <a:spLocks noGrp="1"/>
          </p:cNvSpPr>
          <p:nvPr>
            <p:ph type="title"/>
          </p:nvPr>
        </p:nvSpPr>
        <p:spPr>
          <a:xfrm>
            <a:off x="243086" y="282352"/>
            <a:ext cx="8361362" cy="658745"/>
          </a:xfrm>
        </p:spPr>
        <p:txBody>
          <a:bodyPr>
            <a:noAutofit/>
          </a:bodyPr>
          <a:lstStyle>
            <a:lvl1pPr>
              <a:defRPr lang="ko-KR" altLang="en-US" sz="5000" b="1" kern="1200" spc="-150" baseline="0" dirty="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ea typeface="맑은 고딕" panose="020B0503020000020004" pitchFamily="50" charset="-127"/>
                <a:cs typeface="Tahoma" panose="020B0604030504040204" pitchFamily="34" charset="0"/>
              </a:defRPr>
            </a:lvl1pPr>
          </a:lstStyle>
          <a:p>
            <a:r>
              <a:rPr lang="ko-KR" altLang="en-US" dirty="0" smtClean="0"/>
              <a:t>마스터 제목 스타일 편집</a:t>
            </a:r>
            <a:endParaRPr lang="ko-KR" altLang="en-US" dirty="0"/>
          </a:p>
        </p:txBody>
      </p:sp>
      <p:sp>
        <p:nvSpPr>
          <p:cNvPr id="10" name="텍스트 개체 틀 9"/>
          <p:cNvSpPr>
            <a:spLocks noGrp="1"/>
          </p:cNvSpPr>
          <p:nvPr>
            <p:ph type="body" sz="quarter" idx="10"/>
          </p:nvPr>
        </p:nvSpPr>
        <p:spPr>
          <a:xfrm>
            <a:off x="503548" y="1074440"/>
            <a:ext cx="4068452" cy="914400"/>
          </a:xfrm>
        </p:spPr>
        <p:txBody>
          <a:bodyPr>
            <a:noAutofit/>
          </a:bodyPr>
          <a:lstStyle>
            <a:lvl1pPr>
              <a:defRPr kumimoji="0" lang="ko-KR" altLang="en-US" sz="1800" kern="1200" baseline="0" dirty="0" smtClean="0">
                <a:solidFill>
                  <a:schemeClr val="tx1">
                    <a:lumMod val="95000"/>
                  </a:schemeClr>
                </a:solidFill>
                <a:latin typeface="Tahoma" panose="020B0604030504040204" pitchFamily="34" charset="0"/>
                <a:ea typeface="맑은 고딕" panose="020B0503020000020004" pitchFamily="50" charset="-127"/>
                <a:cs typeface="Arial" panose="020B0604020202020204" pitchFamily="34" charset="0"/>
              </a:defRPr>
            </a:lvl1pPr>
            <a:lvl2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2pPr>
            <a:lvl3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3pPr>
            <a:lvl4pPr>
              <a:defRPr kumimoji="0" lang="ko-KR" altLang="en-US" sz="1600" kern="1200" dirty="0" smtClean="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4pPr>
            <a:lvl5pPr>
              <a:defRPr kumimoji="0" lang="ko-KR" altLang="en-US" sz="1600" kern="1200" dirty="0">
                <a:solidFill>
                  <a:schemeClr val="tx1">
                    <a:lumMod val="65000"/>
                  </a:schemeClr>
                </a:solidFill>
                <a:latin typeface="Arial" panose="020B0604020202020204" pitchFamily="34" charset="0"/>
                <a:ea typeface="맑은 고딕" panose="020B0503020000020004" pitchFamily="50" charset="-127"/>
                <a:cs typeface="Arial" panose="020B0604020202020204" pitchFamily="34" charset="0"/>
              </a:defRPr>
            </a:lvl5pPr>
          </a:lstStyle>
          <a:p>
            <a:pPr lvl="0"/>
            <a:r>
              <a:rPr lang="ko-KR" altLang="en-US" dirty="0" smtClean="0"/>
              <a:t>마스터 텍스트 스타일을 편집합니다</a:t>
            </a:r>
          </a:p>
        </p:txBody>
      </p:sp>
      <p:sp>
        <p:nvSpPr>
          <p:cNvPr id="2" name="슬라이드 번호 개체 틀 1"/>
          <p:cNvSpPr>
            <a:spLocks noGrp="1"/>
          </p:cNvSpPr>
          <p:nvPr>
            <p:ph type="sldNum" sz="quarter" idx="11"/>
          </p:nvPr>
        </p:nvSpPr>
        <p:spPr/>
        <p:txBody>
          <a:bodyPr/>
          <a:lstStyle>
            <a:lvl1pPr>
              <a:defRPr>
                <a:solidFill>
                  <a:schemeClr val="tx1"/>
                </a:solidFill>
              </a:defRPr>
            </a:lvl1pPr>
          </a:lstStyle>
          <a:p>
            <a:fld id="{887F5A62-5D57-4BBA-9485-2C5A6728F77D}" type="slidenum">
              <a:rPr lang="ko-KR" altLang="en-US" smtClean="0"/>
              <a:pPr/>
              <a:t>‹#›</a:t>
            </a:fld>
            <a:r>
              <a:rPr lang="en-US" altLang="ko-KR" dirty="0" smtClean="0"/>
              <a:t>/50</a:t>
            </a:r>
            <a:endParaRPr lang="ko-KR" altLang="en-US" dirty="0"/>
          </a:p>
        </p:txBody>
      </p:sp>
    </p:spTree>
    <p:extLst>
      <p:ext uri="{BB962C8B-B14F-4D97-AF65-F5344CB8AC3E}">
        <p14:creationId xmlns:p14="http://schemas.microsoft.com/office/powerpoint/2010/main" val="149094351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제목">
    <p:spTree>
      <p:nvGrpSpPr>
        <p:cNvPr id="1" name=""/>
        <p:cNvGrpSpPr/>
        <p:nvPr/>
      </p:nvGrpSpPr>
      <p:grpSpPr>
        <a:xfrm>
          <a:off x="0" y="0"/>
          <a:ext cx="0" cy="0"/>
          <a:chOff x="0" y="0"/>
          <a:chExt cx="0" cy="0"/>
        </a:xfrm>
      </p:grpSpPr>
      <p:sp>
        <p:nvSpPr>
          <p:cNvPr id="2" name="제목 1"/>
          <p:cNvSpPr>
            <a:spLocks noGrp="1"/>
          </p:cNvSpPr>
          <p:nvPr>
            <p:ph type="title"/>
          </p:nvPr>
        </p:nvSpPr>
        <p:spPr>
          <a:xfrm>
            <a:off x="90535" y="88900"/>
            <a:ext cx="8962931" cy="431800"/>
          </a:xfrm>
          <a:prstGeom prst="rect">
            <a:avLst/>
          </a:prstGeom>
        </p:spPr>
        <p:txBody>
          <a:bodyPr anchor="ctr"/>
          <a:lstStyle>
            <a:lvl1pPr algn="l">
              <a:defRPr sz="1400">
                <a:solidFill>
                  <a:schemeClr val="tx1"/>
                </a:solidFill>
              </a:defRPr>
            </a:lvl1pPr>
          </a:lstStyle>
          <a:p>
            <a:endParaRPr lang="ko-KR" altLang="en-US" dirty="0"/>
          </a:p>
        </p:txBody>
      </p:sp>
      <p:sp>
        <p:nvSpPr>
          <p:cNvPr id="4" name="Rectangle 6"/>
          <p:cNvSpPr>
            <a:spLocks noGrp="1" noChangeArrowheads="1"/>
          </p:cNvSpPr>
          <p:nvPr>
            <p:ph type="sldNum" sz="quarter" idx="10"/>
          </p:nvPr>
        </p:nvSpPr>
        <p:spPr>
          <a:xfrm>
            <a:off x="3160835" y="6529388"/>
            <a:ext cx="2133600" cy="260350"/>
          </a:xfrm>
          <a:prstGeom prst="rect">
            <a:avLst/>
          </a:prstGeom>
          <a:ln/>
        </p:spPr>
        <p:txBody>
          <a:bodyPr/>
          <a:lstStyle>
            <a:lvl1pPr>
              <a:defRPr/>
            </a:lvl1pPr>
          </a:lstStyle>
          <a:p>
            <a:pPr>
              <a:defRPr/>
            </a:pPr>
            <a:fld id="{D36348E0-2FDA-4892-A0C5-43A00174406C}" type="slidenum">
              <a:rPr lang="ko-KR" altLang="en-US"/>
              <a:pPr>
                <a:defRPr/>
              </a:pPr>
              <a:t>‹#›</a:t>
            </a:fld>
            <a:r>
              <a:rPr lang="en-US" altLang="ko-KR"/>
              <a:t> /5</a:t>
            </a:r>
          </a:p>
        </p:txBody>
      </p:sp>
    </p:spTree>
    <p:extLst>
      <p:ext uri="{BB962C8B-B14F-4D97-AF65-F5344CB8AC3E}">
        <p14:creationId xmlns:p14="http://schemas.microsoft.com/office/powerpoint/2010/main" val="144777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306388" y="188640"/>
            <a:ext cx="8361362" cy="468047"/>
          </a:xfrm>
          <a:prstGeom prst="rect">
            <a:avLst/>
          </a:prstGeom>
        </p:spPr>
        <p:txBody>
          <a:bodyPr vert="horz" lIns="91440" tIns="45720" rIns="91440" bIns="45720" rtlCol="0" anchor="ctr">
            <a:normAutofit/>
          </a:bodyPr>
          <a:lstStyle/>
          <a:p>
            <a:r>
              <a:rPr lang="ko-KR" altLang="en-US" dirty="0" smtClean="0"/>
              <a:t>마스터 제목 스타일 </a:t>
            </a:r>
            <a:r>
              <a:rPr kumimoji="0" lang="ko-KR" altLang="en-US" sz="3200" b="1" i="0" u="none" strike="noStrike" kern="1200" cap="none" spc="-150" normalizeH="0" baseline="0" noProof="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굴림" panose="020B0600000101010101" pitchFamily="50" charset="-127"/>
                <a:cs typeface="Tahoma" panose="020B0604030504040204" pitchFamily="34" charset="0"/>
              </a:rPr>
              <a:t>편집</a:t>
            </a:r>
            <a:endParaRPr lang="ko-KR" altLang="en-US" dirty="0"/>
          </a:p>
        </p:txBody>
      </p:sp>
      <p:sp>
        <p:nvSpPr>
          <p:cNvPr id="3" name="텍스트 개체 틀 2"/>
          <p:cNvSpPr>
            <a:spLocks noGrp="1"/>
          </p:cNvSpPr>
          <p:nvPr>
            <p:ph type="body" idx="1"/>
          </p:nvPr>
        </p:nvSpPr>
        <p:spPr>
          <a:xfrm>
            <a:off x="308039" y="764705"/>
            <a:ext cx="8527922" cy="5544616"/>
          </a:xfrm>
          <a:prstGeom prst="rect">
            <a:avLst/>
          </a:prstGeom>
        </p:spPr>
        <p:txBody>
          <a:bodyPr vert="horz" lIns="91440" tIns="45720" rIns="91440" bIns="45720" rtlCol="0">
            <a:normAutofit/>
          </a:bodyPr>
          <a:lstStyle/>
          <a:p>
            <a:pPr marL="342900" marR="0" lvl="0" indent="-342900" algn="l" defTabSz="914400" rtl="0" eaLnBrk="1" fontAlgn="auto" latinLnBrk="1" hangingPunct="1">
              <a:lnSpc>
                <a:spcPct val="100000"/>
              </a:lnSpc>
              <a:spcBef>
                <a:spcPct val="20000"/>
              </a:spcBef>
              <a:spcAft>
                <a:spcPts val="0"/>
              </a:spcAft>
              <a:buClrTx/>
              <a:buSzTx/>
              <a:buFont typeface="Arial" panose="020B0604020202020204" pitchFamily="34" charset="0"/>
              <a:buChar char="•"/>
              <a:tabLst/>
              <a:defRPr/>
            </a:pPr>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6" name="슬라이드 번호 개체 틀 5"/>
          <p:cNvSpPr>
            <a:spLocks noGrp="1"/>
          </p:cNvSpPr>
          <p:nvPr>
            <p:ph type="sldNum" sz="quarter" idx="4"/>
          </p:nvPr>
        </p:nvSpPr>
        <p:spPr>
          <a:xfrm>
            <a:off x="3505200" y="6488261"/>
            <a:ext cx="2133600" cy="365125"/>
          </a:xfrm>
          <a:prstGeom prst="rect">
            <a:avLst/>
          </a:prstGeom>
        </p:spPr>
        <p:txBody>
          <a:bodyPr vert="horz" lIns="91440" tIns="45720" rIns="91440" bIns="45720" rtlCol="0" anchor="ctr"/>
          <a:lstStyle>
            <a:lvl1pPr algn="ctr">
              <a:defRPr sz="1200" baseline="0">
                <a:solidFill>
                  <a:schemeClr val="bg1"/>
                </a:solidFill>
                <a:latin typeface="Tahoma" panose="020B0604030504040204" pitchFamily="34" charset="0"/>
                <a:ea typeface="맑은 고딕" panose="020B0503020000020004" pitchFamily="50" charset="-127"/>
              </a:defRPr>
            </a:lvl1pPr>
          </a:lstStyle>
          <a:p>
            <a:fld id="{887F5A62-5D57-4BBA-9485-2C5A6728F77D}" type="slidenum">
              <a:rPr lang="ko-KR" altLang="en-US" smtClean="0"/>
              <a:pPr/>
              <a:t>‹#›</a:t>
            </a:fld>
            <a:r>
              <a:rPr lang="en-US" altLang="ko-KR" dirty="0" smtClean="0"/>
              <a:t>/31</a:t>
            </a:r>
            <a:endParaRPr lang="ko-KR" altLang="en-US" dirty="0"/>
          </a:p>
        </p:txBody>
      </p:sp>
      <p:pic>
        <p:nvPicPr>
          <p:cNvPr id="9" name="Picture 2" descr="LG-Logo"/>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311454" y="6448137"/>
            <a:ext cx="705992" cy="34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76409"/>
      </p:ext>
    </p:extLst>
  </p:cSld>
  <p:clrMap bg1="lt1" tx1="dk1" bg2="lt2" tx2="dk2" accent1="accent1" accent2="accent2" accent3="accent3" accent4="accent4" accent5="accent5" accent6="accent6" hlink="hlink" folHlink="folHlink"/>
  <p:sldLayoutIdLst>
    <p:sldLayoutId id="2147483687" r:id="rId1"/>
    <p:sldLayoutId id="2147483686" r:id="rId2"/>
    <p:sldLayoutId id="2147483673" r:id="rId3"/>
    <p:sldLayoutId id="2147483688" r:id="rId4"/>
    <p:sldLayoutId id="2147483689" r:id="rId5"/>
    <p:sldLayoutId id="2147483694" r:id="rId6"/>
  </p:sldLayoutIdLst>
  <p:hf hdr="0" ftr="0" dt="0"/>
  <p:txStyles>
    <p:titleStyle>
      <a:lvl1pPr algn="l" defTabSz="914400" rtl="0" eaLnBrk="1" latinLnBrk="1" hangingPunct="1">
        <a:spcBef>
          <a:spcPct val="0"/>
        </a:spcBef>
        <a:buNone/>
        <a:defRPr kumimoji="0" lang="ko-KR" altLang="en-US" sz="3200" b="1" i="0" u="none" strike="noStrike" kern="1200" cap="none" spc="-150" normalizeH="0" baseline="0" dirty="0" smtClean="0">
          <a:ln>
            <a:noFill/>
          </a:ln>
          <a:gradFill>
            <a:gsLst>
              <a:gs pos="100000">
                <a:prstClr val="black">
                  <a:lumMod val="65000"/>
                  <a:lumOff val="35000"/>
                </a:prstClr>
              </a:gs>
              <a:gs pos="50000">
                <a:prstClr val="white">
                  <a:lumMod val="85000"/>
                </a:prstClr>
              </a:gs>
              <a:gs pos="1000">
                <a:prstClr val="white">
                  <a:lumMod val="95000"/>
                </a:prstClr>
              </a:gs>
            </a:gsLst>
            <a:lin ang="5400000" scaled="1"/>
          </a:gradFill>
          <a:effectLst>
            <a:outerShdw blurRad="50800" dist="38100" dir="2700000" algn="tl" rotWithShape="0">
              <a:prstClr val="black">
                <a:alpha val="20000"/>
              </a:prstClr>
            </a:outerShdw>
          </a:effectLst>
          <a:uLnTx/>
          <a:uFillTx/>
          <a:latin typeface="Tahoma" panose="020B0604030504040204" pitchFamily="34" charset="0"/>
          <a:ea typeface="맑은 고딕" panose="020B0503020000020004" pitchFamily="50" charset="-127"/>
          <a:cs typeface="Tahoma" panose="020B0604030504040204" pitchFamily="34" charset="0"/>
        </a:defRPr>
      </a:lvl1pPr>
    </p:titleStyle>
    <p:bodyStyle>
      <a:lvl1pPr marL="171450" marR="0" indent="-171450" algn="l" defTabSz="914400" rtl="0" eaLnBrk="1" fontAlgn="auto" latinLnBrk="1" hangingPunct="1">
        <a:lnSpc>
          <a:spcPct val="100000"/>
        </a:lnSpc>
        <a:spcBef>
          <a:spcPct val="20000"/>
        </a:spcBef>
        <a:spcAft>
          <a:spcPts val="0"/>
        </a:spcAft>
        <a:buClrTx/>
        <a:buSzTx/>
        <a:buFont typeface="Arial" panose="020B0604020202020204" pitchFamily="34" charset="0"/>
        <a:buNone/>
        <a:tabLst/>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1pPr>
      <a:lvl2pPr marL="742950" indent="-28575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2pPr>
      <a:lvl3pPr marL="11430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3pPr>
      <a:lvl4pPr marL="16002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4pPr>
      <a:lvl5pPr marL="2057400" indent="-228600" algn="l" defTabSz="914400" rtl="0" eaLnBrk="1" latinLnBrk="1" hangingPunct="1">
        <a:spcBef>
          <a:spcPct val="20000"/>
        </a:spcBef>
        <a:buFont typeface="Arial" panose="020B0604020202020204" pitchFamily="34" charset="0"/>
        <a:buChar char="»"/>
        <a:defRPr kumimoji="1" lang="ko-KR" altLang="en-US" sz="1600" b="0" i="0" u="none" strike="noStrike" kern="1200" cap="none" spc="0" normalizeH="0" baseline="0" noProof="0" dirty="0" smtClean="0">
          <a:ln>
            <a:noFill/>
          </a:ln>
          <a:solidFill>
            <a:schemeClr val="bg1">
              <a:lumMod val="95000"/>
            </a:schemeClr>
          </a:solidFill>
          <a:effectLst/>
          <a:uLnTx/>
          <a:uFillTx/>
          <a:latin typeface="Tahoma" panose="020B0604030504040204" pitchFamily="34" charset="0"/>
          <a:ea typeface="맑은 고딕" panose="020B0503020000020004" pitchFamily="50" charset="-127"/>
          <a:cs typeface="Arial" panose="020B0604020202020204" pitchFamily="34" charset="0"/>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5.xml"/><Relationship Id="rId6" Type="http://schemas.openxmlformats.org/officeDocument/2006/relationships/image" Target="../media/image9.jpe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altLang="ko-KR" sz="4800" dirty="0" err="1" smtClean="0"/>
              <a:t>IoT</a:t>
            </a:r>
            <a:r>
              <a:rPr lang="en-US" altLang="ko-KR" sz="4800" dirty="0" smtClean="0"/>
              <a:t> Management System</a:t>
            </a:r>
            <a:br>
              <a:rPr lang="en-US" altLang="ko-KR" sz="4800" dirty="0" smtClean="0"/>
            </a:br>
            <a:r>
              <a:rPr lang="en-US" altLang="ko-KR" sz="2000" dirty="0" smtClean="0"/>
              <a:t>(Initial Presentation)</a:t>
            </a:r>
            <a:endParaRPr lang="ko-KR" altLang="en-US" sz="4800" dirty="0"/>
          </a:p>
        </p:txBody>
      </p:sp>
      <p:sp>
        <p:nvSpPr>
          <p:cNvPr id="4" name="Text Box 5"/>
          <p:cNvSpPr txBox="1">
            <a:spLocks noChangeArrowheads="1"/>
          </p:cNvSpPr>
          <p:nvPr/>
        </p:nvSpPr>
        <p:spPr bwMode="auto">
          <a:xfrm>
            <a:off x="3853566" y="5410886"/>
            <a:ext cx="1436868" cy="570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lnSpc>
                <a:spcPct val="150000"/>
              </a:lnSpc>
              <a:defRPr/>
            </a:pPr>
            <a:r>
              <a:rPr kumimoji="0" lang="en-US" altLang="ko-KR" sz="24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Team 2</a:t>
            </a:r>
            <a:endParaRPr kumimoji="0" lang="ko-KR" altLang="ko-KR" sz="2400" b="1" dirty="0" smtClean="0">
              <a:solidFill>
                <a:schemeClr val="tx1">
                  <a:lumMod val="95000"/>
                </a:schemeClr>
              </a:solidFill>
              <a:latin typeface="Tahoma" panose="020B0604030504040204" pitchFamily="34" charset="0"/>
              <a:ea typeface="맑은 고딕" panose="020B0503020000020004" pitchFamily="50" charset="-127"/>
              <a:cs typeface="Tahoma" panose="020B0604030504040204" pitchFamily="34" charset="0"/>
            </a:endParaRPr>
          </a:p>
        </p:txBody>
      </p:sp>
    </p:spTree>
    <p:extLst>
      <p:ext uri="{BB962C8B-B14F-4D97-AF65-F5344CB8AC3E}">
        <p14:creationId xmlns:p14="http://schemas.microsoft.com/office/powerpoint/2010/main" val="1574382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직선 연결선 92"/>
          <p:cNvCxnSpPr/>
          <p:nvPr/>
        </p:nvCxnSpPr>
        <p:spPr bwMode="auto">
          <a:xfrm>
            <a:off x="4650999" y="4452948"/>
            <a:ext cx="0" cy="29817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2" name="제목 1"/>
          <p:cNvSpPr>
            <a:spLocks noGrp="1"/>
          </p:cNvSpPr>
          <p:nvPr>
            <p:ph type="title"/>
          </p:nvPr>
        </p:nvSpPr>
        <p:spPr/>
        <p:txBody>
          <a:bodyPr>
            <a:normAutofit fontScale="90000"/>
          </a:bodyPr>
          <a:lstStyle/>
          <a:p>
            <a:r>
              <a:rPr lang="en-US" altLang="ko-KR" sz="2700" dirty="0">
                <a:gradFill>
                  <a:gsLst>
                    <a:gs pos="100000">
                      <a:prstClr val="black">
                        <a:lumMod val="65000"/>
                        <a:lumOff val="35000"/>
                      </a:prstClr>
                    </a:gs>
                    <a:gs pos="50000">
                      <a:prstClr val="white">
                        <a:lumMod val="85000"/>
                      </a:prstClr>
                    </a:gs>
                    <a:gs pos="1000">
                      <a:prstClr val="white">
                        <a:lumMod val="95000"/>
                      </a:prstClr>
                    </a:gs>
                  </a:gsLst>
                  <a:lin ang="5400000" scaled="1"/>
                </a:gradFill>
              </a:rPr>
              <a:t>Physical perspective </a:t>
            </a:r>
            <a:r>
              <a:rPr lang="en-US" altLang="ko-KR" dirty="0" smtClean="0"/>
              <a:t>View</a:t>
            </a:r>
            <a:endParaRPr lang="ko-KR" altLang="en-US" dirty="0"/>
          </a:p>
        </p:txBody>
      </p:sp>
      <p:sp>
        <p:nvSpPr>
          <p:cNvPr id="24" name="타원 23"/>
          <p:cNvSpPr/>
          <p:nvPr/>
        </p:nvSpPr>
        <p:spPr bwMode="auto">
          <a:xfrm>
            <a:off x="4056183" y="2540023"/>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5" name="직사각형 4"/>
          <p:cNvSpPr/>
          <p:nvPr/>
        </p:nvSpPr>
        <p:spPr bwMode="auto">
          <a:xfrm>
            <a:off x="2392565" y="1299253"/>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p>
        </p:txBody>
      </p:sp>
      <p:sp>
        <p:nvSpPr>
          <p:cNvPr id="6" name="직사각형 5"/>
          <p:cNvSpPr/>
          <p:nvPr/>
        </p:nvSpPr>
        <p:spPr bwMode="auto">
          <a:xfrm>
            <a:off x="835351" y="1974579"/>
            <a:ext cx="1448820" cy="15348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 name="직사각형 8"/>
          <p:cNvSpPr/>
          <p:nvPr/>
        </p:nvSpPr>
        <p:spPr bwMode="auto">
          <a:xfrm>
            <a:off x="899736" y="2278354"/>
            <a:ext cx="1313761" cy="38792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r>
              <a:rPr lang="en-US" altLang="ko-KR" sz="1000" b="0" dirty="0" smtClean="0">
                <a:latin typeface="+mj-lt"/>
              </a:rPr>
              <a:t>Web Server</a:t>
            </a:r>
          </a:p>
          <a:p>
            <a:pPr algn="ctr"/>
            <a:r>
              <a:rPr lang="en-US" altLang="ko-KR" sz="1000" b="0" dirty="0">
                <a:latin typeface="+mj-lt"/>
              </a:rPr>
              <a:t>(apache-tomcat-8.0.23)</a:t>
            </a:r>
            <a:endParaRPr lang="ko-KR" altLang="en-US" sz="1000" b="0" dirty="0" smtClean="0">
              <a:latin typeface="+mj-lt"/>
            </a:endParaRPr>
          </a:p>
        </p:txBody>
      </p:sp>
      <p:sp>
        <p:nvSpPr>
          <p:cNvPr id="15" name="직사각형 14"/>
          <p:cNvSpPr/>
          <p:nvPr/>
        </p:nvSpPr>
        <p:spPr bwMode="auto">
          <a:xfrm>
            <a:off x="6881980" y="2371060"/>
            <a:ext cx="411005" cy="23941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a:t>
            </a:r>
            <a:endParaRPr lang="ko-KR" altLang="en-US" sz="1000" b="0" dirty="0" smtClean="0">
              <a:latin typeface="+mj-lt"/>
            </a:endParaRPr>
          </a:p>
        </p:txBody>
      </p:sp>
      <p:sp>
        <p:nvSpPr>
          <p:cNvPr id="16" name="직사각형 15"/>
          <p:cNvSpPr/>
          <p:nvPr/>
        </p:nvSpPr>
        <p:spPr bwMode="auto">
          <a:xfrm>
            <a:off x="4072319"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second node</a:t>
            </a:r>
            <a:endParaRPr lang="ko-KR" altLang="en-US" sz="1000" b="0" dirty="0" smtClean="0">
              <a:latin typeface="+mj-lt"/>
            </a:endParaRPr>
          </a:p>
        </p:txBody>
      </p:sp>
      <p:sp>
        <p:nvSpPr>
          <p:cNvPr id="17" name="직사각형 16"/>
          <p:cNvSpPr/>
          <p:nvPr/>
        </p:nvSpPr>
        <p:spPr bwMode="auto">
          <a:xfrm>
            <a:off x="4140710"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18" name="원통 17"/>
          <p:cNvSpPr/>
          <p:nvPr/>
        </p:nvSpPr>
        <p:spPr bwMode="auto">
          <a:xfrm>
            <a:off x="944606" y="2702219"/>
            <a:ext cx="1234752" cy="486613"/>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Database</a:t>
            </a:r>
          </a:p>
          <a:p>
            <a:pPr algn="ctr"/>
            <a:r>
              <a:rPr lang="en-US" altLang="ko-KR" sz="1000" b="0" dirty="0"/>
              <a:t>(</a:t>
            </a:r>
            <a:r>
              <a:rPr lang="en-US" altLang="ko-KR" sz="1000" b="0" dirty="0" err="1"/>
              <a:t>mariadb</a:t>
            </a:r>
            <a:r>
              <a:rPr lang="en-US" altLang="ko-KR" sz="1000" b="0" dirty="0"/>
              <a:t>-10.0.19</a:t>
            </a:r>
            <a:r>
              <a:rPr lang="en-US" altLang="ko-KR" sz="1000" b="0" dirty="0" smtClean="0"/>
              <a:t>)</a:t>
            </a:r>
            <a:endParaRPr lang="ko-KR" altLang="en-US" sz="1000" b="0" dirty="0"/>
          </a:p>
        </p:txBody>
      </p:sp>
      <p:sp>
        <p:nvSpPr>
          <p:cNvPr id="3" name="직사각형 2"/>
          <p:cNvSpPr/>
          <p:nvPr/>
        </p:nvSpPr>
        <p:spPr>
          <a:xfrm>
            <a:off x="1326853" y="2009581"/>
            <a:ext cx="561372" cy="246221"/>
          </a:xfrm>
          <a:prstGeom prst="rect">
            <a:avLst/>
          </a:prstGeom>
          <a:noFill/>
        </p:spPr>
        <p:txBody>
          <a:bodyPr wrap="none">
            <a:spAutoFit/>
          </a:bodyPr>
          <a:lstStyle/>
          <a:p>
            <a:r>
              <a:rPr lang="en-US" altLang="ko-KR" sz="1000" b="0" dirty="0" err="1">
                <a:solidFill>
                  <a:srgbClr val="000000"/>
                </a:solidFill>
                <a:latin typeface="Arial"/>
              </a:rPr>
              <a:t>IoTMS</a:t>
            </a:r>
            <a:endParaRPr lang="ko-KR" altLang="en-US" sz="1000" dirty="0"/>
          </a:p>
        </p:txBody>
      </p:sp>
      <p:sp>
        <p:nvSpPr>
          <p:cNvPr id="20" name="직사각형 19"/>
          <p:cNvSpPr/>
          <p:nvPr/>
        </p:nvSpPr>
        <p:spPr>
          <a:xfrm>
            <a:off x="1234875" y="3247357"/>
            <a:ext cx="809837" cy="246221"/>
          </a:xfrm>
          <a:prstGeom prst="rect">
            <a:avLst/>
          </a:prstGeom>
          <a:noFill/>
        </p:spPr>
        <p:txBody>
          <a:bodyPr wrap="none">
            <a:spAutoFit/>
          </a:bodyPr>
          <a:lstStyle/>
          <a:p>
            <a:r>
              <a:rPr lang="en-US" altLang="ko-KR" sz="1000" b="0" dirty="0" smtClean="0">
                <a:solidFill>
                  <a:srgbClr val="000000"/>
                </a:solidFill>
                <a:latin typeface="Arial"/>
              </a:rPr>
              <a:t>Windows 7</a:t>
            </a:r>
            <a:endParaRPr lang="ko-KR" altLang="en-US" sz="1000" dirty="0"/>
          </a:p>
        </p:txBody>
      </p:sp>
      <p:cxnSp>
        <p:nvCxnSpPr>
          <p:cNvPr id="2049" name="직선 연결선 2048"/>
          <p:cNvCxnSpPr>
            <a:stCxn id="6" idx="3"/>
            <a:endCxn id="24" idx="3"/>
          </p:cNvCxnSpPr>
          <p:nvPr/>
        </p:nvCxnSpPr>
        <p:spPr bwMode="auto">
          <a:xfrm>
            <a:off x="2284170" y="2742006"/>
            <a:ext cx="1804933" cy="2369"/>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2053" name="직선 연결선 2052"/>
          <p:cNvCxnSpPr>
            <a:stCxn id="7" idx="0"/>
            <a:endCxn id="24" idx="4"/>
          </p:cNvCxnSpPr>
          <p:nvPr/>
        </p:nvCxnSpPr>
        <p:spPr bwMode="auto">
          <a:xfrm flipV="1">
            <a:off x="3359292" y="2779435"/>
            <a:ext cx="809288" cy="96657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42" name="직사각형 41"/>
          <p:cNvSpPr/>
          <p:nvPr/>
        </p:nvSpPr>
        <p:spPr bwMode="auto">
          <a:xfrm>
            <a:off x="2162087" y="2427340"/>
            <a:ext cx="1213134"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http </a:t>
            </a:r>
          </a:p>
          <a:p>
            <a:pPr algn="ctr"/>
            <a:r>
              <a:rPr lang="en-US" altLang="ko-KR" sz="1000" b="0" dirty="0" smtClean="0">
                <a:latin typeface="+mj-lt"/>
              </a:rPr>
              <a:t>Port #8080(User)</a:t>
            </a:r>
          </a:p>
        </p:txBody>
      </p:sp>
      <p:cxnSp>
        <p:nvCxnSpPr>
          <p:cNvPr id="46" name="직선 연결선 45"/>
          <p:cNvCxnSpPr>
            <a:stCxn id="24" idx="5"/>
            <a:endCxn id="16" idx="0"/>
          </p:cNvCxnSpPr>
          <p:nvPr/>
        </p:nvCxnSpPr>
        <p:spPr bwMode="auto">
          <a:xfrm>
            <a:off x="4248057" y="2744375"/>
            <a:ext cx="398170" cy="100163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50" name="직선 연결선 49"/>
          <p:cNvCxnSpPr>
            <a:stCxn id="52" idx="5"/>
            <a:endCxn id="24" idx="1"/>
          </p:cNvCxnSpPr>
          <p:nvPr/>
        </p:nvCxnSpPr>
        <p:spPr bwMode="auto">
          <a:xfrm>
            <a:off x="2296592" y="1389762"/>
            <a:ext cx="1792510" cy="1185321"/>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52" name="타원 51"/>
          <p:cNvSpPr/>
          <p:nvPr/>
        </p:nvSpPr>
        <p:spPr bwMode="auto">
          <a:xfrm>
            <a:off x="2104719" y="1185410"/>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2050" name="Picture 2" descr="http://www.clipartbest.com/cliparts/7Ta/o7y/7Tao7ypEc.jpe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1493194" y="817108"/>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4" name="직사각형 3"/>
          <p:cNvSpPr/>
          <p:nvPr/>
        </p:nvSpPr>
        <p:spPr bwMode="auto">
          <a:xfrm>
            <a:off x="1613394" y="892566"/>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cxnSp>
        <p:nvCxnSpPr>
          <p:cNvPr id="55" name="직선 연결선 54"/>
          <p:cNvCxnSpPr>
            <a:stCxn id="24" idx="6"/>
            <a:endCxn id="60" idx="2"/>
          </p:cNvCxnSpPr>
          <p:nvPr/>
        </p:nvCxnSpPr>
        <p:spPr bwMode="auto">
          <a:xfrm flipV="1">
            <a:off x="4280978" y="2658483"/>
            <a:ext cx="3013485" cy="1247"/>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pic>
        <p:nvPicPr>
          <p:cNvPr id="57" name="Picture 6" descr="https://cdn4.iconfinder.com/data/icons/STROKE/networking/png/400/access_point.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486" b="7264"/>
          <a:stretch/>
        </p:blipFill>
        <p:spPr bwMode="auto">
          <a:xfrm>
            <a:off x="3674554" y="2066725"/>
            <a:ext cx="1121429" cy="1072134"/>
          </a:xfrm>
          <a:prstGeom prst="rect">
            <a:avLst/>
          </a:prstGeom>
          <a:noFill/>
          <a:extLst>
            <a:ext uri="{909E8E84-426E-40DD-AFC4-6F175D3DCCD1}">
              <a14:hiddenFill xmlns:a14="http://schemas.microsoft.com/office/drawing/2010/main">
                <a:solidFill>
                  <a:srgbClr val="FFFFFF"/>
                </a:solidFill>
              </a14:hiddenFill>
            </a:ext>
          </a:extLst>
        </p:spPr>
      </p:pic>
      <p:sp>
        <p:nvSpPr>
          <p:cNvPr id="60" name="타원 59"/>
          <p:cNvSpPr/>
          <p:nvPr/>
        </p:nvSpPr>
        <p:spPr bwMode="auto">
          <a:xfrm>
            <a:off x="7294463" y="2538776"/>
            <a:ext cx="224794" cy="239413"/>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pic>
        <p:nvPicPr>
          <p:cNvPr id="62" name="Picture 2" descr="http://www.clipartbest.com/cliparts/7Ta/o7y/7Tao7ypEc.jpeg"/>
          <p:cNvPicPr>
            <a:picLocks noChangeAspect="1" noChangeArrowheads="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189888" y="2174654"/>
            <a:ext cx="956518" cy="790053"/>
          </a:xfrm>
          <a:prstGeom prst="rect">
            <a:avLst/>
          </a:prstGeom>
          <a:noFill/>
          <a:extLst>
            <a:ext uri="{909E8E84-426E-40DD-AFC4-6F175D3DCCD1}">
              <a14:hiddenFill xmlns:a14="http://schemas.microsoft.com/office/drawing/2010/main">
                <a:solidFill>
                  <a:srgbClr val="FFFFFF"/>
                </a:solidFill>
              </a14:hiddenFill>
            </a:ext>
          </a:extLst>
        </p:spPr>
      </p:pic>
      <p:sp>
        <p:nvSpPr>
          <p:cNvPr id="63" name="직사각형 62"/>
          <p:cNvSpPr/>
          <p:nvPr/>
        </p:nvSpPr>
        <p:spPr bwMode="auto">
          <a:xfrm>
            <a:off x="7310087" y="2262552"/>
            <a:ext cx="716119" cy="47882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Web Browser</a:t>
            </a:r>
            <a:endParaRPr lang="ko-KR" altLang="en-US" sz="1000" b="0" dirty="0" smtClean="0">
              <a:latin typeface="+mj-lt"/>
            </a:endParaRPr>
          </a:p>
        </p:txBody>
      </p:sp>
      <p:sp>
        <p:nvSpPr>
          <p:cNvPr id="38" name="양쪽 모서리가 잘린 사각형 37"/>
          <p:cNvSpPr/>
          <p:nvPr/>
        </p:nvSpPr>
        <p:spPr bwMode="auto">
          <a:xfrm>
            <a:off x="4396080" y="464820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Mail</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box</a:t>
            </a:r>
            <a:endParaRPr lang="ko-KR" altLang="en-US" sz="1000" b="0" dirty="0" smtClean="0">
              <a:latin typeface="+mj-lt"/>
            </a:endParaRPr>
          </a:p>
        </p:txBody>
      </p:sp>
      <p:cxnSp>
        <p:nvCxnSpPr>
          <p:cNvPr id="41" name="직선 연결선 40"/>
          <p:cNvCxnSpPr/>
          <p:nvPr/>
        </p:nvCxnSpPr>
        <p:spPr bwMode="auto">
          <a:xfrm>
            <a:off x="3359291" y="4422622"/>
            <a:ext cx="0" cy="1245556"/>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44" name="직선 연결선 43"/>
          <p:cNvCxnSpPr/>
          <p:nvPr/>
        </p:nvCxnSpPr>
        <p:spPr bwMode="auto">
          <a:xfrm>
            <a:off x="3173852" y="479366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1" name="직선 연결선 90"/>
          <p:cNvCxnSpPr/>
          <p:nvPr/>
        </p:nvCxnSpPr>
        <p:spPr bwMode="auto">
          <a:xfrm>
            <a:off x="3212215" y="5209313"/>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cxnSp>
        <p:nvCxnSpPr>
          <p:cNvPr id="92" name="직선 연결선 91"/>
          <p:cNvCxnSpPr/>
          <p:nvPr/>
        </p:nvCxnSpPr>
        <p:spPr bwMode="auto">
          <a:xfrm>
            <a:off x="3225004" y="5666528"/>
            <a:ext cx="370876" cy="0"/>
          </a:xfrm>
          <a:prstGeom prst="line">
            <a:avLst/>
          </a:prstGeom>
          <a:noFill/>
          <a:ln w="9525" cap="flat" cmpd="sng" algn="ctr">
            <a:solidFill>
              <a:schemeClr val="tx1">
                <a:lumMod val="75000"/>
                <a:lumOff val="25000"/>
              </a:schemeClr>
            </a:solidFill>
            <a:prstDash val="solid"/>
            <a:round/>
            <a:headEnd type="none" w="med" len="med"/>
            <a:tailEnd type="none" w="med" len="med"/>
          </a:ln>
          <a:effectLst/>
        </p:spPr>
      </p:cxnSp>
      <p:sp>
        <p:nvSpPr>
          <p:cNvPr id="7" name="직사각형 6"/>
          <p:cNvSpPr/>
          <p:nvPr/>
        </p:nvSpPr>
        <p:spPr bwMode="auto">
          <a:xfrm>
            <a:off x="2785384" y="3746006"/>
            <a:ext cx="1147814" cy="761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first node</a:t>
            </a:r>
            <a:endParaRPr lang="ko-KR" altLang="en-US" sz="1000" b="0" dirty="0" smtClean="0">
              <a:latin typeface="+mj-lt"/>
            </a:endParaRPr>
          </a:p>
        </p:txBody>
      </p:sp>
      <p:sp>
        <p:nvSpPr>
          <p:cNvPr id="10" name="직사각형 9"/>
          <p:cNvSpPr/>
          <p:nvPr/>
        </p:nvSpPr>
        <p:spPr bwMode="auto">
          <a:xfrm>
            <a:off x="2853774" y="4015077"/>
            <a:ext cx="987048" cy="32060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smtClean="0">
                <a:latin typeface="+mj-lt"/>
              </a:rPr>
              <a:t>arduino-1.0.6</a:t>
            </a:r>
            <a:endParaRPr lang="ko-KR" altLang="en-US" sz="1000" b="0" smtClean="0">
              <a:latin typeface="+mj-lt"/>
            </a:endParaRPr>
          </a:p>
        </p:txBody>
      </p:sp>
      <p:sp>
        <p:nvSpPr>
          <p:cNvPr id="39" name="육각형 38"/>
          <p:cNvSpPr/>
          <p:nvPr/>
        </p:nvSpPr>
        <p:spPr bwMode="auto">
          <a:xfrm>
            <a:off x="3425678" y="50361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Alarm</a:t>
            </a:r>
            <a:endParaRPr lang="ko-KR" altLang="en-US" sz="1000" b="0" dirty="0" smtClean="0">
              <a:latin typeface="+mj-lt"/>
            </a:endParaRPr>
          </a:p>
        </p:txBody>
      </p:sp>
      <p:sp>
        <p:nvSpPr>
          <p:cNvPr id="82" name="양쪽 모서리가 잘린 사각형 81"/>
          <p:cNvSpPr/>
          <p:nvPr/>
        </p:nvSpPr>
        <p:spPr bwMode="auto">
          <a:xfrm>
            <a:off x="2755886" y="50361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Temp.</a:t>
            </a:r>
          </a:p>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&amp;</a:t>
            </a:r>
            <a:r>
              <a:rPr lang="en-US" altLang="ko-KR" sz="1000" b="0" dirty="0" err="1" smtClean="0">
                <a:latin typeface="+mj-lt"/>
              </a:rPr>
              <a:t>Humi</a:t>
            </a:r>
            <a:r>
              <a:rPr lang="en-US" altLang="ko-KR" sz="1000" b="0" dirty="0" smtClean="0">
                <a:latin typeface="+mj-lt"/>
              </a:rPr>
              <a:t>.</a:t>
            </a:r>
            <a:endParaRPr lang="ko-KR" altLang="en-US" sz="1000" b="0" dirty="0" smtClean="0">
              <a:latin typeface="+mj-lt"/>
            </a:endParaRPr>
          </a:p>
        </p:txBody>
      </p:sp>
      <p:sp>
        <p:nvSpPr>
          <p:cNvPr id="83" name="양쪽 모서리가 잘린 사각형 82"/>
          <p:cNvSpPr/>
          <p:nvPr/>
        </p:nvSpPr>
        <p:spPr bwMode="auto">
          <a:xfrm>
            <a:off x="2755886" y="5493326"/>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err="1" smtClean="0">
                <a:latin typeface="+mj-lt"/>
              </a:rPr>
              <a:t>Proxi</a:t>
            </a:r>
            <a:r>
              <a:rPr lang="en-US" altLang="ko-KR" sz="1000" b="0" dirty="0" smtClean="0">
                <a:latin typeface="+mj-lt"/>
              </a:rPr>
              <a:t>.</a:t>
            </a:r>
            <a:endParaRPr lang="ko-KR" altLang="en-US" sz="1000" b="0" dirty="0" smtClean="0">
              <a:latin typeface="+mj-lt"/>
            </a:endParaRPr>
          </a:p>
        </p:txBody>
      </p:sp>
      <p:sp>
        <p:nvSpPr>
          <p:cNvPr id="84" name="양쪽 모서리가 잘린 사각형 83"/>
          <p:cNvSpPr/>
          <p:nvPr/>
        </p:nvSpPr>
        <p:spPr bwMode="auto">
          <a:xfrm>
            <a:off x="2755886" y="4592780"/>
            <a:ext cx="517217" cy="374073"/>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85" name="육각형 84"/>
          <p:cNvSpPr/>
          <p:nvPr/>
        </p:nvSpPr>
        <p:spPr bwMode="auto">
          <a:xfrm>
            <a:off x="3425678" y="5493326"/>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Light</a:t>
            </a:r>
            <a:endParaRPr lang="ko-KR" altLang="en-US" sz="1000" b="0" dirty="0" smtClean="0">
              <a:latin typeface="+mj-lt"/>
            </a:endParaRPr>
          </a:p>
        </p:txBody>
      </p:sp>
      <p:sp>
        <p:nvSpPr>
          <p:cNvPr id="86" name="육각형 85"/>
          <p:cNvSpPr/>
          <p:nvPr/>
        </p:nvSpPr>
        <p:spPr bwMode="auto">
          <a:xfrm>
            <a:off x="3425678" y="4599705"/>
            <a:ext cx="573906" cy="374073"/>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Door</a:t>
            </a:r>
            <a:endParaRPr lang="ko-KR" altLang="en-US" sz="1000" b="0" dirty="0" smtClean="0">
              <a:latin typeface="+mj-lt"/>
            </a:endParaRPr>
          </a:p>
        </p:txBody>
      </p:sp>
      <p:sp>
        <p:nvSpPr>
          <p:cNvPr id="94" name="양쪽 모서리가 잘린 사각형 93"/>
          <p:cNvSpPr/>
          <p:nvPr/>
        </p:nvSpPr>
        <p:spPr bwMode="auto">
          <a:xfrm>
            <a:off x="7391341" y="5476711"/>
            <a:ext cx="427452" cy="281046"/>
          </a:xfrm>
          <a:prstGeom prst="snip2Same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5" name="육각형 94"/>
          <p:cNvSpPr/>
          <p:nvPr/>
        </p:nvSpPr>
        <p:spPr bwMode="auto">
          <a:xfrm>
            <a:off x="8510007" y="5476711"/>
            <a:ext cx="474303" cy="281046"/>
          </a:xfrm>
          <a:prstGeom prst="hexago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96" name="직사각형 95"/>
          <p:cNvSpPr/>
          <p:nvPr/>
        </p:nvSpPr>
        <p:spPr bwMode="auto">
          <a:xfrm>
            <a:off x="6805983" y="5497529"/>
            <a:ext cx="54704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Sensor</a:t>
            </a:r>
            <a:endParaRPr lang="ko-KR" altLang="en-US" sz="1000" b="0" dirty="0" smtClean="0">
              <a:latin typeface="+mj-lt"/>
            </a:endParaRPr>
          </a:p>
        </p:txBody>
      </p:sp>
      <p:sp>
        <p:nvSpPr>
          <p:cNvPr id="97" name="직사각형 96"/>
          <p:cNvSpPr/>
          <p:nvPr/>
        </p:nvSpPr>
        <p:spPr bwMode="auto">
          <a:xfrm>
            <a:off x="7920158" y="5497529"/>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Actuator</a:t>
            </a:r>
            <a:endParaRPr lang="ko-KR" altLang="en-US" sz="1000" b="0" dirty="0" smtClean="0">
              <a:latin typeface="+mj-lt"/>
            </a:endParaRPr>
          </a:p>
        </p:txBody>
      </p:sp>
      <p:sp>
        <p:nvSpPr>
          <p:cNvPr id="98" name="직사각형 97"/>
          <p:cNvSpPr/>
          <p:nvPr/>
        </p:nvSpPr>
        <p:spPr bwMode="auto">
          <a:xfrm>
            <a:off x="8487909" y="4408564"/>
            <a:ext cx="486786" cy="4727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r>
              <a:rPr lang="en-US" altLang="ko-KR" sz="1000" b="0" dirty="0" smtClean="0">
                <a:latin typeface="+mj-lt"/>
              </a:rPr>
              <a:t>node</a:t>
            </a:r>
            <a:endParaRPr lang="ko-KR" altLang="en-US" sz="1000" b="0" dirty="0" smtClean="0">
              <a:latin typeface="+mj-lt"/>
            </a:endParaRPr>
          </a:p>
        </p:txBody>
      </p:sp>
      <p:sp>
        <p:nvSpPr>
          <p:cNvPr id="99" name="직사각형 98"/>
          <p:cNvSpPr/>
          <p:nvPr/>
        </p:nvSpPr>
        <p:spPr bwMode="auto">
          <a:xfrm>
            <a:off x="8522797" y="4639066"/>
            <a:ext cx="418605" cy="16451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smtClean="0">
              <a:latin typeface="+mj-lt"/>
            </a:endParaRPr>
          </a:p>
        </p:txBody>
      </p:sp>
      <p:pic>
        <p:nvPicPr>
          <p:cNvPr id="101" name="Picture 2" descr="http://www.clipartbest.com/cliparts/7Ta/o7y/7Tao7ypEc.jpeg"/>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7363638" y="5829121"/>
            <a:ext cx="490844" cy="405422"/>
          </a:xfrm>
          <a:prstGeom prst="rect">
            <a:avLst/>
          </a:prstGeom>
          <a:noFill/>
          <a:extLst>
            <a:ext uri="{909E8E84-426E-40DD-AFC4-6F175D3DCCD1}">
              <a14:hiddenFill xmlns:a14="http://schemas.microsoft.com/office/drawing/2010/main">
                <a:solidFill>
                  <a:srgbClr val="FFFFFF"/>
                </a:solidFill>
              </a14:hiddenFill>
            </a:ext>
          </a:extLst>
        </p:spPr>
      </p:pic>
      <p:sp>
        <p:nvSpPr>
          <p:cNvPr id="103" name="직사각형 102"/>
          <p:cNvSpPr/>
          <p:nvPr/>
        </p:nvSpPr>
        <p:spPr bwMode="auto">
          <a:xfrm>
            <a:off x="7969608" y="4492712"/>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Arduino</a:t>
            </a:r>
          </a:p>
          <a:p>
            <a:pPr algn="ctr"/>
            <a:r>
              <a:rPr lang="en-US" altLang="ko-KR" sz="1000" b="0" dirty="0" smtClean="0">
                <a:latin typeface="+mj-lt"/>
              </a:rPr>
              <a:t>node</a:t>
            </a:r>
            <a:endParaRPr lang="ko-KR" altLang="en-US" sz="1000" b="0" dirty="0" smtClean="0">
              <a:latin typeface="+mj-lt"/>
            </a:endParaRPr>
          </a:p>
        </p:txBody>
      </p:sp>
      <p:sp>
        <p:nvSpPr>
          <p:cNvPr id="104" name="직사각형 103"/>
          <p:cNvSpPr/>
          <p:nvPr/>
        </p:nvSpPr>
        <p:spPr bwMode="auto">
          <a:xfrm>
            <a:off x="6790818" y="5883520"/>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User</a:t>
            </a:r>
          </a:p>
          <a:p>
            <a:pPr algn="ctr"/>
            <a:r>
              <a:rPr lang="en-US" altLang="ko-KR" sz="1000" b="0" dirty="0" smtClean="0">
                <a:latin typeface="+mj-lt"/>
              </a:rPr>
              <a:t>Machine</a:t>
            </a:r>
            <a:endParaRPr lang="ko-KR" altLang="en-US" sz="1000" b="0" dirty="0" smtClean="0">
              <a:latin typeface="+mj-lt"/>
            </a:endParaRPr>
          </a:p>
        </p:txBody>
      </p:sp>
      <p:sp>
        <p:nvSpPr>
          <p:cNvPr id="105" name="직사각형 104"/>
          <p:cNvSpPr/>
          <p:nvPr/>
        </p:nvSpPr>
        <p:spPr bwMode="auto">
          <a:xfrm>
            <a:off x="7275216" y="4342604"/>
            <a:ext cx="614442" cy="60471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a:r>
              <a:rPr lang="en-US" altLang="ko-KR" sz="1000" b="0" dirty="0" err="1">
                <a:solidFill>
                  <a:srgbClr val="000000"/>
                </a:solidFill>
                <a:latin typeface="Arial"/>
              </a:rPr>
              <a:t>IoTMS</a:t>
            </a:r>
            <a:endParaRPr lang="ko-KR" altLang="en-US" sz="1000" b="0" dirty="0" smtClean="0">
              <a:latin typeface="+mj-lt"/>
            </a:endParaRPr>
          </a:p>
        </p:txBody>
      </p:sp>
      <p:sp>
        <p:nvSpPr>
          <p:cNvPr id="106" name="직사각형 105"/>
          <p:cNvSpPr/>
          <p:nvPr/>
        </p:nvSpPr>
        <p:spPr bwMode="auto">
          <a:xfrm>
            <a:off x="7326035" y="4566781"/>
            <a:ext cx="506513" cy="13596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45720" rIns="36000" bIns="45720" numCol="1" rtlCol="0" anchor="ctr" anchorCtr="0" compatLnSpc="1">
            <a:prstTxWarp prst="textNoShape">
              <a:avLst/>
            </a:prstTxWarp>
            <a:noAutofit/>
          </a:bodyPr>
          <a:lstStyle/>
          <a:p>
            <a:pPr algn="ctr"/>
            <a:endParaRPr lang="ko-KR" altLang="en-US" sz="1000" b="0" dirty="0" smtClean="0">
              <a:latin typeface="+mj-lt"/>
            </a:endParaRPr>
          </a:p>
        </p:txBody>
      </p:sp>
      <p:sp>
        <p:nvSpPr>
          <p:cNvPr id="107" name="원통 106"/>
          <p:cNvSpPr/>
          <p:nvPr/>
        </p:nvSpPr>
        <p:spPr bwMode="auto">
          <a:xfrm>
            <a:off x="7346633" y="4745596"/>
            <a:ext cx="476051" cy="170555"/>
          </a:xfrm>
          <a:prstGeom prst="can">
            <a:avLst>
              <a:gd name="adj" fmla="val 18529"/>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ko-KR" altLang="en-US" sz="1000" b="0" dirty="0"/>
          </a:p>
        </p:txBody>
      </p:sp>
      <p:sp>
        <p:nvSpPr>
          <p:cNvPr id="110" name="직사각형 109"/>
          <p:cNvSpPr/>
          <p:nvPr/>
        </p:nvSpPr>
        <p:spPr bwMode="auto">
          <a:xfrm>
            <a:off x="6720111" y="4341577"/>
            <a:ext cx="661928" cy="513202"/>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Server</a:t>
            </a:r>
          </a:p>
          <a:p>
            <a:pPr algn="ctr"/>
            <a:r>
              <a:rPr lang="en-US" altLang="ko-KR" sz="1000" b="0" dirty="0" smtClean="0">
                <a:latin typeface="+mj-lt"/>
              </a:rPr>
              <a:t>Machine</a:t>
            </a:r>
            <a:endParaRPr lang="ko-KR" altLang="en-US" sz="1000" b="0" dirty="0" smtClean="0">
              <a:latin typeface="+mj-lt"/>
            </a:endParaRPr>
          </a:p>
        </p:txBody>
      </p:sp>
      <p:sp>
        <p:nvSpPr>
          <p:cNvPr id="45" name="직사각형 44"/>
          <p:cNvSpPr/>
          <p:nvPr/>
        </p:nvSpPr>
        <p:spPr bwMode="auto">
          <a:xfrm>
            <a:off x="6685940" y="4001222"/>
            <a:ext cx="2432481" cy="238572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2" name="직사각형 111"/>
          <p:cNvSpPr/>
          <p:nvPr/>
        </p:nvSpPr>
        <p:spPr bwMode="auto">
          <a:xfrm>
            <a:off x="6711519" y="4022001"/>
            <a:ext cx="601753"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dirty="0" smtClean="0">
                <a:latin typeface="+mj-lt"/>
              </a:rPr>
              <a:t>Legend</a:t>
            </a:r>
            <a:endParaRPr lang="ko-KR" altLang="en-US" sz="1000" dirty="0" smtClean="0">
              <a:latin typeface="+mj-lt"/>
            </a:endParaRPr>
          </a:p>
        </p:txBody>
      </p:sp>
      <p:sp>
        <p:nvSpPr>
          <p:cNvPr id="113" name="원통 112"/>
          <p:cNvSpPr/>
          <p:nvPr/>
        </p:nvSpPr>
        <p:spPr bwMode="auto">
          <a:xfrm>
            <a:off x="7391341" y="5047206"/>
            <a:ext cx="427452" cy="281046"/>
          </a:xfrm>
          <a:prstGeom prst="can">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4" name="직사각형 113"/>
          <p:cNvSpPr/>
          <p:nvPr/>
        </p:nvSpPr>
        <p:spPr bwMode="auto">
          <a:xfrm>
            <a:off x="8510007" y="5047206"/>
            <a:ext cx="474303" cy="28104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0"/>
              </a:spcBef>
              <a:spcAft>
                <a:spcPct val="0"/>
              </a:spcAft>
              <a:buClrTx/>
              <a:buSzTx/>
              <a:buFontTx/>
              <a:buNone/>
              <a:tabLst/>
            </a:pPr>
            <a:endParaRPr lang="ko-KR" altLang="en-US" sz="1000" b="0" dirty="0" smtClean="0">
              <a:latin typeface="+mj-lt"/>
            </a:endParaRPr>
          </a:p>
        </p:txBody>
      </p:sp>
      <p:sp>
        <p:nvSpPr>
          <p:cNvPr id="115" name="직사각형 114"/>
          <p:cNvSpPr/>
          <p:nvPr/>
        </p:nvSpPr>
        <p:spPr bwMode="auto">
          <a:xfrm>
            <a:off x="6715446" y="5068024"/>
            <a:ext cx="728121"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Data</a:t>
            </a:r>
          </a:p>
          <a:p>
            <a:pPr algn="ctr"/>
            <a:r>
              <a:rPr lang="en-US" altLang="ko-KR" sz="1000" b="0" dirty="0" smtClean="0">
                <a:latin typeface="+mj-lt"/>
              </a:rPr>
              <a:t>repository</a:t>
            </a:r>
            <a:endParaRPr lang="ko-KR" altLang="en-US" sz="1000" b="0" dirty="0" smtClean="0">
              <a:latin typeface="+mj-lt"/>
            </a:endParaRPr>
          </a:p>
        </p:txBody>
      </p:sp>
      <p:sp>
        <p:nvSpPr>
          <p:cNvPr id="116" name="직사각형 115"/>
          <p:cNvSpPr/>
          <p:nvPr/>
        </p:nvSpPr>
        <p:spPr bwMode="auto">
          <a:xfrm>
            <a:off x="7945736" y="5068024"/>
            <a:ext cx="661928" cy="2602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SW on Machine</a:t>
            </a:r>
            <a:endParaRPr lang="ko-KR" altLang="en-US" sz="1000" b="0" dirty="0" smtClean="0">
              <a:latin typeface="+mj-lt"/>
            </a:endParaRPr>
          </a:p>
        </p:txBody>
      </p:sp>
      <p:sp>
        <p:nvSpPr>
          <p:cNvPr id="48" name="구름 47"/>
          <p:cNvSpPr/>
          <p:nvPr/>
        </p:nvSpPr>
        <p:spPr bwMode="auto">
          <a:xfrm>
            <a:off x="5127758" y="2262552"/>
            <a:ext cx="1531010" cy="850442"/>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a:t>Internet</a:t>
            </a:r>
            <a:endParaRPr lang="ko-KR" altLang="en-US" sz="1000" b="0" dirty="0" smtClean="0">
              <a:latin typeface="+mj-lt"/>
            </a:endParaRPr>
          </a:p>
        </p:txBody>
      </p:sp>
      <p:sp>
        <p:nvSpPr>
          <p:cNvPr id="121" name="직사각형 120"/>
          <p:cNvSpPr/>
          <p:nvPr/>
        </p:nvSpPr>
        <p:spPr bwMode="auto">
          <a:xfrm>
            <a:off x="2696593"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sp>
        <p:nvSpPr>
          <p:cNvPr id="64" name="직사각형 63"/>
          <p:cNvSpPr/>
          <p:nvPr/>
        </p:nvSpPr>
        <p:spPr bwMode="auto">
          <a:xfrm>
            <a:off x="2291613" y="2779435"/>
            <a:ext cx="684782" cy="46575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#550</a:t>
            </a:r>
          </a:p>
          <a:p>
            <a:pPr algn="ctr"/>
            <a:r>
              <a:rPr lang="en-US" altLang="ko-KR" sz="1000" b="0" dirty="0" smtClean="0">
                <a:latin typeface="+mj-lt"/>
              </a:rPr>
              <a:t>(</a:t>
            </a:r>
            <a:r>
              <a:rPr lang="en-US" altLang="ko-KR" sz="1000" b="0" dirty="0">
                <a:latin typeface="+mj-lt"/>
              </a:rPr>
              <a:t>A</a:t>
            </a:r>
            <a:r>
              <a:rPr lang="en-US" altLang="ko-KR" sz="1000" b="0" dirty="0" smtClean="0">
                <a:latin typeface="+mj-lt"/>
              </a:rPr>
              <a:t>rduino)</a:t>
            </a:r>
          </a:p>
        </p:txBody>
      </p:sp>
      <p:sp>
        <p:nvSpPr>
          <p:cNvPr id="65" name="직사각형 64"/>
          <p:cNvSpPr/>
          <p:nvPr/>
        </p:nvSpPr>
        <p:spPr bwMode="auto">
          <a:xfrm>
            <a:off x="3980408" y="3462845"/>
            <a:ext cx="1334447" cy="25292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TCP</a:t>
            </a:r>
          </a:p>
          <a:p>
            <a:pPr algn="ctr"/>
            <a:r>
              <a:rPr lang="en-US" altLang="ko-KR" sz="1000" b="0" dirty="0" smtClean="0">
                <a:latin typeface="+mj-lt"/>
              </a:rPr>
              <a:t>Port #3250(Discovery)</a:t>
            </a:r>
          </a:p>
        </p:txBody>
      </p:sp>
      <p:pic>
        <p:nvPicPr>
          <p:cNvPr id="66" name="Picture 6" descr="https://cdn4.iconfinder.com/data/icons/STROKE/networking/png/400/access_point.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4486" b="7264"/>
          <a:stretch/>
        </p:blipFill>
        <p:spPr bwMode="auto">
          <a:xfrm>
            <a:off x="8593335" y="5870751"/>
            <a:ext cx="324836" cy="310559"/>
          </a:xfrm>
          <a:prstGeom prst="rect">
            <a:avLst/>
          </a:prstGeom>
          <a:noFill/>
          <a:extLst>
            <a:ext uri="{909E8E84-426E-40DD-AFC4-6F175D3DCCD1}">
              <a14:hiddenFill xmlns:a14="http://schemas.microsoft.com/office/drawing/2010/main">
                <a:solidFill>
                  <a:srgbClr val="FFFFFF"/>
                </a:solidFill>
              </a14:hiddenFill>
            </a:ext>
          </a:extLst>
        </p:spPr>
      </p:pic>
      <p:sp>
        <p:nvSpPr>
          <p:cNvPr id="68" name="직사각형 67"/>
          <p:cNvSpPr/>
          <p:nvPr/>
        </p:nvSpPr>
        <p:spPr bwMode="auto">
          <a:xfrm>
            <a:off x="7940257" y="5896667"/>
            <a:ext cx="661928" cy="2394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altLang="ko-KR" sz="1000" b="0" dirty="0" smtClean="0">
                <a:latin typeface="+mj-lt"/>
              </a:rPr>
              <a:t>Router</a:t>
            </a:r>
            <a:endParaRPr lang="ko-KR" altLang="en-US" sz="1000" b="0" dirty="0" smtClean="0">
              <a:latin typeface="+mj-lt"/>
            </a:endParaRPr>
          </a:p>
        </p:txBody>
      </p:sp>
    </p:spTree>
    <p:extLst>
      <p:ext uri="{BB962C8B-B14F-4D97-AF65-F5344CB8AC3E}">
        <p14:creationId xmlns:p14="http://schemas.microsoft.com/office/powerpoint/2010/main" val="4029852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Dynamic view  – Hyun</a:t>
            </a:r>
            <a:endParaRPr lang="ko-KR" altLang="en-US" dirty="0"/>
          </a:p>
        </p:txBody>
      </p:sp>
      <p:sp>
        <p:nvSpPr>
          <p:cNvPr id="3" name="텍스트 개체 틀 2"/>
          <p:cNvSpPr>
            <a:spLocks noGrp="1"/>
          </p:cNvSpPr>
          <p:nvPr>
            <p:ph type="body" sz="quarter" idx="10"/>
          </p:nvPr>
        </p:nvSpPr>
        <p:spPr/>
        <p:txBody>
          <a:bodyPr/>
          <a:lstStyle/>
          <a:p>
            <a:r>
              <a:rPr lang="en-US" altLang="ko-KR" dirty="0" smtClean="0"/>
              <a:t>System </a:t>
            </a:r>
            <a:r>
              <a:rPr lang="ko-KR" altLang="en-US" dirty="0" smtClean="0"/>
              <a:t>큰 그림</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11</a:t>
            </a:fld>
            <a:r>
              <a:rPr lang="en-US" altLang="ko-KR" smtClean="0"/>
              <a:t>/50</a:t>
            </a:r>
            <a:endParaRPr lang="ko-KR" altLang="en-US" dirty="0"/>
          </a:p>
        </p:txBody>
      </p:sp>
    </p:spTree>
    <p:extLst>
      <p:ext uri="{BB962C8B-B14F-4D97-AF65-F5344CB8AC3E}">
        <p14:creationId xmlns:p14="http://schemas.microsoft.com/office/powerpoint/2010/main" val="92550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Sensor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12</a:t>
            </a:fld>
            <a:r>
              <a:rPr lang="en-US" altLang="ko-KR" smtClean="0"/>
              <a:t>/50</a:t>
            </a:r>
            <a:endParaRPr lang="ko-KR" altLang="en-US" dirty="0"/>
          </a:p>
        </p:txBody>
      </p:sp>
      <p:pic>
        <p:nvPicPr>
          <p:cNvPr id="1026" name="Picture 2" descr="CommDiagram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782414"/>
            <a:ext cx="8352160" cy="558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937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Availability – Actuator Malfunction.</a:t>
            </a:r>
            <a:endParaRPr lang="ko-KR" altLang="en-US" dirty="0"/>
          </a:p>
        </p:txBody>
      </p:sp>
      <p:sp>
        <p:nvSpPr>
          <p:cNvPr id="3" name="텍스트 개체 틀 2"/>
          <p:cNvSpPr>
            <a:spLocks noGrp="1"/>
          </p:cNvSpPr>
          <p:nvPr>
            <p:ph type="body" sz="quarter" idx="10"/>
          </p:nvPr>
        </p:nvSpPr>
        <p:spPr/>
        <p:txBody>
          <a:bodyPr/>
          <a:lstStyle/>
          <a:p>
            <a:endParaRPr lang="ko-KR" altLang="en-US"/>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13</a:t>
            </a:fld>
            <a:r>
              <a:rPr lang="en-US" altLang="ko-KR" smtClean="0"/>
              <a:t>/50</a:t>
            </a:r>
            <a:endParaRPr lang="ko-KR" altLang="en-US" dirty="0"/>
          </a:p>
        </p:txBody>
      </p:sp>
      <p:pic>
        <p:nvPicPr>
          <p:cNvPr id="2050" name="Picture 2" descr="CommDiagram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820218"/>
            <a:ext cx="8464773" cy="5417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52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err="1" smtClean="0"/>
              <a:t>Func</a:t>
            </a:r>
            <a:r>
              <a:rPr lang="en-US" altLang="ko-KR" dirty="0" smtClean="0"/>
              <a:t> </a:t>
            </a:r>
            <a:r>
              <a:rPr lang="en-US" altLang="ko-KR" dirty="0" err="1" smtClean="0"/>
              <a:t>Req</a:t>
            </a:r>
            <a:r>
              <a:rPr lang="en-US" altLang="ko-KR" dirty="0" smtClean="0"/>
              <a:t> - User defined rule</a:t>
            </a:r>
            <a:endParaRPr lang="ko-KR" altLang="en-US" dirty="0"/>
          </a:p>
        </p:txBody>
      </p:sp>
      <p:sp>
        <p:nvSpPr>
          <p:cNvPr id="3" name="텍스트 개체 틀 2"/>
          <p:cNvSpPr>
            <a:spLocks noGrp="1"/>
          </p:cNvSpPr>
          <p:nvPr>
            <p:ph type="body" sz="quarter" idx="10"/>
          </p:nvPr>
        </p:nvSpPr>
        <p:spPr/>
        <p:txBody>
          <a:bodyPr/>
          <a:lstStyle/>
          <a:p>
            <a:pPr marL="285750" indent="-285750">
              <a:buFontTx/>
              <a:buChar char="-"/>
            </a:pPr>
            <a:r>
              <a:rPr lang="en-US" altLang="ko-KR" dirty="0" smtClean="0"/>
              <a:t>Rule checking algorithm to add rules by user.</a:t>
            </a:r>
          </a:p>
          <a:p>
            <a:pPr marL="285750" indent="-285750">
              <a:buFontTx/>
              <a:buChar char="-"/>
            </a:pPr>
            <a:r>
              <a:rPr lang="en-US" altLang="ko-KR" sz="1200" dirty="0" smtClean="0"/>
              <a:t>Rule            := if {conditions} then {actions</a:t>
            </a:r>
            <a:r>
              <a:rPr lang="en-US" altLang="ko-KR" dirty="0" smtClean="0"/>
              <a:t>}</a:t>
            </a:r>
          </a:p>
          <a:p>
            <a:pPr marL="285750" indent="-285750">
              <a:buFontTx/>
              <a:buChar char="-"/>
            </a:pPr>
            <a:r>
              <a:rPr lang="en-US" altLang="ko-KR" sz="1200" dirty="0" smtClean="0"/>
              <a:t>{conditions} := {condition}, {conditions}</a:t>
            </a:r>
          </a:p>
          <a:p>
            <a:pPr marL="285750" indent="-285750">
              <a:buFontTx/>
              <a:buChar char="-"/>
            </a:pPr>
            <a:r>
              <a:rPr lang="en-US" altLang="ko-KR" sz="1200" dirty="0" smtClean="0"/>
              <a:t>{actions}     := {actions}, {actions}</a:t>
            </a:r>
          </a:p>
          <a:p>
            <a:pPr marL="285750" indent="-285750">
              <a:buFontTx/>
              <a:buChar char="-"/>
            </a:pPr>
            <a:r>
              <a:rPr lang="en-US" altLang="ko-KR" sz="1200" dirty="0" smtClean="0"/>
              <a:t>{</a:t>
            </a:r>
            <a:r>
              <a:rPr lang="en-US" altLang="ko-KR" sz="1200" dirty="0" err="1" smtClean="0"/>
              <a:t>codition</a:t>
            </a:r>
            <a:r>
              <a:rPr lang="en-US" altLang="ko-KR" sz="1200" dirty="0" smtClean="0"/>
              <a:t>}    := {node id}@{thing id} == {value}#{type}</a:t>
            </a:r>
          </a:p>
          <a:p>
            <a:pPr marL="285750" indent="-285750">
              <a:buFontTx/>
              <a:buChar char="-"/>
            </a:pPr>
            <a:r>
              <a:rPr lang="en-US" altLang="ko-KR" sz="1200" dirty="0" smtClean="0"/>
              <a:t>{action}       := {node id}@{thing id} = {value}(Delay)?</a:t>
            </a:r>
            <a:endParaRPr lang="ko-KR" altLang="en-US" sz="1200"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14</a:t>
            </a:fld>
            <a:r>
              <a:rPr lang="en-US" altLang="ko-KR" smtClean="0"/>
              <a:t>/50</a:t>
            </a:r>
            <a:endParaRPr lang="ko-KR" altLang="en-US"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818" y="2276873"/>
            <a:ext cx="6273638"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915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572000" y="2400300"/>
            <a:ext cx="4283529" cy="769431"/>
          </a:xfrm>
          <a:prstGeom prst="rect">
            <a:avLst/>
          </a:prstGeom>
          <a:noFill/>
          <a:ln>
            <a:noFill/>
          </a:ln>
          <a:effectLst>
            <a:outerShdw blurRad="50800" dist="25400" dir="2700000" algn="tl" rotWithShape="0">
              <a:prstClr val="black">
                <a:alpha val="40000"/>
              </a:prstClr>
            </a:outerShdw>
          </a:effectLst>
        </p:spPr>
        <p:txBody>
          <a:bodyPr anchor="ctr">
            <a:spAutoFit/>
            <a:scene3d>
              <a:camera prst="orthographicFront"/>
              <a:lightRig rig="glow" dir="t">
                <a:rot lat="0" lon="0" rev="3600000"/>
              </a:lightRig>
            </a:scene3d>
            <a:sp3d prstMaterial="softEdge">
              <a:bevelT w="29210" h="16510"/>
            </a:sp3d>
          </a:bodyPr>
          <a:lstStyle>
            <a:defPPr>
              <a:defRPr lang="ko-KR"/>
            </a:defPPr>
            <a:lvl1pPr algn="ctr" eaLnBrk="1" latinLnBrk="1" hangingPunct="1">
              <a:lnSpc>
                <a:spcPct val="80000"/>
              </a:lnSpc>
              <a:buFontTx/>
              <a:buNone/>
              <a:defRPr sz="5500" b="1" spc="-150">
                <a:gradFill>
                  <a:gsLst>
                    <a:gs pos="100000">
                      <a:schemeClr val="bg1">
                        <a:lumMod val="65000"/>
                        <a:lumOff val="35000"/>
                      </a:schemeClr>
                    </a:gs>
                    <a:gs pos="50000">
                      <a:schemeClr val="tx1">
                        <a:lumMod val="85000"/>
                      </a:schemeClr>
                    </a:gs>
                    <a:gs pos="1000">
                      <a:schemeClr val="tx1">
                        <a:lumMod val="95000"/>
                      </a:schemeClr>
                    </a:gs>
                  </a:gsLst>
                  <a:lin ang="5400000" scaled="1"/>
                </a:gradFill>
                <a:effectLst>
                  <a:outerShdw blurRad="50800" dist="38100" dir="2700000" algn="tl" rotWithShape="0">
                    <a:prstClr val="black">
                      <a:alpha val="20000"/>
                    </a:prstClr>
                  </a:outerShdw>
                </a:effectLst>
                <a:latin typeface="Tahoma" panose="020B0604030504040204" pitchFamily="34" charset="0"/>
                <a:cs typeface="Tahoma" panose="020B0604030504040204" pitchFamily="34" charset="0"/>
              </a:defRPr>
            </a:lvl1pPr>
            <a:lvl2pPr marL="742950" indent="-285750" latinLnBrk="1">
              <a:spcBef>
                <a:spcPct val="20000"/>
              </a:spcBef>
              <a:buChar char="–"/>
              <a:defRPr sz="2800"/>
            </a:lvl2pPr>
            <a:lvl3pPr marL="1143000" indent="-228600" latinLnBrk="1">
              <a:spcBef>
                <a:spcPct val="20000"/>
              </a:spcBef>
              <a:buChar char="•"/>
              <a:defRPr sz="2400"/>
            </a:lvl3pPr>
            <a:lvl4pPr marL="1600200" indent="-228600" latinLnBrk="1">
              <a:spcBef>
                <a:spcPct val="20000"/>
              </a:spcBef>
              <a:buChar char="–"/>
              <a:defRPr sz="2000"/>
            </a:lvl4pPr>
            <a:lvl5pPr marL="2057400" indent="-228600" latinLnBrk="1">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pPr algn="l">
              <a:defRPr/>
            </a:pPr>
            <a:r>
              <a:rPr lang="en-US" altLang="ko-KR" dirty="0" smtClean="0">
                <a:effectLst>
                  <a:outerShdw blurRad="38100" dist="38100" dir="2700000" algn="tl">
                    <a:srgbClr val="000000">
                      <a:alpha val="43137"/>
                    </a:srgbClr>
                  </a:outerShdw>
                </a:effectLst>
                <a:ea typeface="굴림" panose="020B0600000101010101" pitchFamily="50" charset="-127"/>
              </a:rPr>
              <a:t>CONTENTS</a:t>
            </a:r>
          </a:p>
        </p:txBody>
      </p:sp>
    </p:spTree>
    <p:extLst>
      <p:ext uri="{BB962C8B-B14F-4D97-AF65-F5344CB8AC3E}">
        <p14:creationId xmlns:p14="http://schemas.microsoft.com/office/powerpoint/2010/main" val="257802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텍스트 개체 틀 21"/>
          <p:cNvSpPr>
            <a:spLocks noGrp="1"/>
          </p:cNvSpPr>
          <p:nvPr>
            <p:ph type="body" sz="quarter" idx="4294967295"/>
          </p:nvPr>
        </p:nvSpPr>
        <p:spPr>
          <a:xfrm>
            <a:off x="0" y="0"/>
            <a:ext cx="9144000" cy="6858000"/>
          </a:xfrm>
        </p:spPr>
        <p:txBody>
          <a:bodyPr>
            <a:noAutofit/>
          </a:bodyPr>
          <a:lstStyle/>
          <a:p>
            <a:pPr marL="0" indent="0"/>
            <a:r>
              <a:rPr lang="en-US" altLang="ko-KR" sz="1400" dirty="0">
                <a:solidFill>
                  <a:schemeClr val="bg1"/>
                </a:solidFill>
              </a:rPr>
              <a:t> Review	</a:t>
            </a:r>
            <a:r>
              <a:rPr lang="en-US" altLang="ko-KR" sz="1400" dirty="0" smtClean="0">
                <a:solidFill>
                  <a:schemeClr val="bg1"/>
                </a:solidFill>
              </a:rPr>
              <a:t>[</a:t>
            </a:r>
            <a:r>
              <a:rPr lang="en-US" altLang="ko-KR" sz="1400" dirty="0">
                <a:solidFill>
                  <a:schemeClr val="bg1"/>
                </a:solidFill>
              </a:rPr>
              <a:t>4]</a:t>
            </a:r>
          </a:p>
          <a:p>
            <a:pPr marL="0" indent="0"/>
            <a:r>
              <a:rPr lang="en-US" altLang="ko-KR" sz="1400" dirty="0">
                <a:solidFill>
                  <a:schemeClr val="bg1"/>
                </a:solidFill>
              </a:rPr>
              <a:t>  </a:t>
            </a:r>
            <a:r>
              <a:rPr lang="en-US" altLang="ko-KR" sz="1400" dirty="0" smtClean="0">
                <a:solidFill>
                  <a:schemeClr val="bg1"/>
                </a:solidFill>
              </a:rPr>
              <a:t>System view </a:t>
            </a:r>
            <a:r>
              <a:rPr lang="en-US" altLang="ko-KR" sz="1400" dirty="0">
                <a:solidFill>
                  <a:schemeClr val="bg1"/>
                </a:solidFill>
              </a:rPr>
              <a:t>	</a:t>
            </a:r>
            <a:r>
              <a:rPr lang="en-US" altLang="ko-KR" sz="1400" dirty="0" smtClean="0">
                <a:solidFill>
                  <a:schemeClr val="bg1"/>
                </a:solidFill>
              </a:rPr>
              <a:t>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 </a:t>
            </a:r>
          </a:p>
          <a:p>
            <a:pPr marL="0" indent="0"/>
            <a:r>
              <a:rPr lang="en-US" altLang="ko-KR" sz="1400" dirty="0">
                <a:solidFill>
                  <a:schemeClr val="bg1"/>
                </a:solidFill>
              </a:rPr>
              <a:t>  QA 		</a:t>
            </a:r>
            <a:r>
              <a:rPr lang="en-US" altLang="ko-KR" sz="1400" dirty="0" smtClean="0">
                <a:solidFill>
                  <a:schemeClr val="bg1"/>
                </a:solidFill>
              </a:rPr>
              <a:t>2					// TODO - Hyun</a:t>
            </a:r>
            <a:endParaRPr lang="en-US" altLang="ko-KR" sz="1400" dirty="0">
              <a:solidFill>
                <a:schemeClr val="bg1"/>
              </a:solidFill>
            </a:endParaRPr>
          </a:p>
          <a:p>
            <a:pPr marL="0" indent="0"/>
            <a:r>
              <a:rPr lang="en-US" altLang="ko-KR" sz="1400" dirty="0">
                <a:solidFill>
                  <a:schemeClr val="bg1"/>
                </a:solidFill>
              </a:rPr>
              <a:t>  </a:t>
            </a:r>
            <a:r>
              <a:rPr lang="en-US" altLang="ko-KR" sz="1400" dirty="0" err="1">
                <a:solidFill>
                  <a:schemeClr val="bg1"/>
                </a:solidFill>
              </a:rPr>
              <a:t>Func</a:t>
            </a:r>
            <a:r>
              <a:rPr lang="en-US" altLang="ko-KR" sz="1400" dirty="0">
                <a:solidFill>
                  <a:schemeClr val="bg1"/>
                </a:solidFill>
              </a:rPr>
              <a:t> 	</a:t>
            </a:r>
            <a:r>
              <a:rPr lang="en-US" altLang="ko-KR" sz="1400" dirty="0" smtClean="0">
                <a:solidFill>
                  <a:schemeClr val="bg1"/>
                </a:solidFill>
              </a:rPr>
              <a:t>	1					// Done</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overview 		</a:t>
            </a:r>
            <a:r>
              <a:rPr lang="en-US" altLang="ko-KR" sz="1400" dirty="0" smtClean="0">
                <a:solidFill>
                  <a:schemeClr val="bg1"/>
                </a:solidFill>
              </a:rPr>
              <a:t>[</a:t>
            </a:r>
            <a:r>
              <a:rPr lang="en-US" altLang="ko-KR" sz="1400" dirty="0">
                <a:solidFill>
                  <a:schemeClr val="bg1"/>
                </a:solidFill>
              </a:rPr>
              <a:t>2]</a:t>
            </a:r>
          </a:p>
          <a:p>
            <a:pPr marL="0" indent="0"/>
            <a:r>
              <a:rPr lang="en-US" altLang="ko-KR" sz="1400" dirty="0">
                <a:solidFill>
                  <a:schemeClr val="bg1"/>
                </a:solidFill>
              </a:rPr>
              <a:t>  Allocation view </a:t>
            </a:r>
            <a:r>
              <a:rPr lang="en-US" altLang="ko-KR" sz="1400" dirty="0" smtClean="0">
                <a:solidFill>
                  <a:schemeClr val="bg1"/>
                </a:solidFill>
              </a:rPr>
              <a:t>	1 </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a:solidFill>
                  <a:schemeClr val="bg1"/>
                </a:solidFill>
              </a:rPr>
              <a:t>  Dynamic View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Done</a:t>
            </a:r>
          </a:p>
          <a:p>
            <a:pPr marL="0" indent="0"/>
            <a:r>
              <a:rPr lang="en-US" altLang="ko-KR" sz="1400" dirty="0" smtClean="0">
                <a:solidFill>
                  <a:schemeClr val="bg1"/>
                </a:solidFill>
              </a:rPr>
              <a:t>- </a:t>
            </a:r>
            <a:r>
              <a:rPr lang="en-US" altLang="ko-KR" sz="1400" dirty="0">
                <a:solidFill>
                  <a:schemeClr val="bg1"/>
                </a:solidFill>
              </a:rPr>
              <a:t>Architecture design </a:t>
            </a:r>
            <a:r>
              <a:rPr lang="en-US" altLang="ko-KR" sz="1400" dirty="0" smtClean="0">
                <a:solidFill>
                  <a:schemeClr val="bg1"/>
                </a:solidFill>
              </a:rPr>
              <a:t>		[</a:t>
            </a:r>
            <a:r>
              <a:rPr lang="en-US" altLang="ko-KR" sz="1400" dirty="0">
                <a:solidFill>
                  <a:schemeClr val="bg1"/>
                </a:solidFill>
              </a:rPr>
              <a:t>3] - Design decision</a:t>
            </a:r>
          </a:p>
          <a:p>
            <a:pPr marL="0" indent="0"/>
            <a:r>
              <a:rPr lang="en-US" altLang="ko-KR" sz="1400" dirty="0">
                <a:solidFill>
                  <a:schemeClr val="bg1"/>
                </a:solidFill>
              </a:rPr>
              <a:t>  Testability   </a:t>
            </a:r>
            <a:r>
              <a:rPr lang="en-US" altLang="ko-KR" sz="1400" dirty="0" smtClean="0">
                <a:solidFill>
                  <a:schemeClr val="bg1"/>
                </a:solidFill>
              </a:rPr>
              <a:t>	1	- </a:t>
            </a:r>
            <a:r>
              <a:rPr lang="en-US" altLang="ko-KR" sz="1400" dirty="0" err="1">
                <a:solidFill>
                  <a:schemeClr val="bg1"/>
                </a:solidFill>
              </a:rPr>
              <a:t>EventBus</a:t>
            </a:r>
            <a:r>
              <a:rPr lang="en-US" altLang="ko-KR" sz="1400" dirty="0">
                <a:solidFill>
                  <a:schemeClr val="bg1"/>
                </a:solidFill>
              </a:rPr>
              <a:t> (Maintainability</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Compatibility </a:t>
            </a:r>
            <a:r>
              <a:rPr lang="en-US" altLang="ko-KR" sz="1400" dirty="0" smtClean="0">
                <a:solidFill>
                  <a:schemeClr val="bg1"/>
                </a:solidFill>
              </a:rPr>
              <a:t>	1 </a:t>
            </a:r>
            <a:r>
              <a:rPr lang="en-US" altLang="ko-KR" sz="1400" dirty="0">
                <a:solidFill>
                  <a:schemeClr val="bg1"/>
                </a:solidFill>
              </a:rPr>
              <a:t>	- JSON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a:solidFill>
                  <a:schemeClr val="bg1"/>
                </a:solidFill>
              </a:rPr>
              <a:t>  </a:t>
            </a:r>
            <a:r>
              <a:rPr lang="en-US" altLang="ko-KR" sz="1400" dirty="0" smtClean="0">
                <a:solidFill>
                  <a:schemeClr val="bg1"/>
                </a:solidFill>
              </a:rPr>
              <a:t>Scalability</a:t>
            </a:r>
            <a:r>
              <a:rPr lang="en-US" altLang="ko-KR" sz="1400" dirty="0">
                <a:solidFill>
                  <a:schemeClr val="bg1"/>
                </a:solidFill>
              </a:rPr>
              <a:t>	1 	- Client/Server	</a:t>
            </a:r>
            <a:r>
              <a:rPr lang="en-US" altLang="ko-KR" sz="1400" dirty="0" smtClean="0">
                <a:solidFill>
                  <a:schemeClr val="bg1"/>
                </a:solidFill>
              </a:rPr>
              <a:t>			// </a:t>
            </a:r>
            <a:r>
              <a:rPr lang="en-US" altLang="ko-KR" sz="1400" dirty="0">
                <a:solidFill>
                  <a:schemeClr val="bg1"/>
                </a:solidFill>
              </a:rPr>
              <a:t>TODO - Kwon + review by all</a:t>
            </a:r>
          </a:p>
          <a:p>
            <a:pPr marL="0" indent="0"/>
            <a:r>
              <a:rPr lang="en-US" altLang="ko-KR" sz="1400" dirty="0" smtClean="0">
                <a:solidFill>
                  <a:schemeClr val="bg1"/>
                </a:solidFill>
              </a:rPr>
              <a:t>- </a:t>
            </a:r>
            <a:r>
              <a:rPr lang="en-US" altLang="ko-KR" sz="1400" dirty="0">
                <a:solidFill>
                  <a:schemeClr val="bg1"/>
                </a:solidFill>
              </a:rPr>
              <a:t>XXX design (QA mapping) [10] - Design &amp; Implementation</a:t>
            </a:r>
          </a:p>
          <a:p>
            <a:pPr marL="0" indent="0"/>
            <a:r>
              <a:rPr lang="en-US" altLang="ko-KR" sz="1400" dirty="0">
                <a:solidFill>
                  <a:schemeClr val="bg1"/>
                </a:solidFill>
              </a:rPr>
              <a:t>  Security     </a:t>
            </a:r>
            <a:r>
              <a:rPr lang="en-US" altLang="ko-KR" sz="1400" dirty="0" smtClean="0">
                <a:solidFill>
                  <a:schemeClr val="bg1"/>
                </a:solidFill>
              </a:rPr>
              <a:t>	2</a:t>
            </a:r>
            <a:r>
              <a:rPr lang="en-US" altLang="ko-KR" sz="1400" dirty="0">
                <a:solidFill>
                  <a:schemeClr val="bg1"/>
                </a:solidFill>
              </a:rPr>
              <a:t>	- user login		</a:t>
            </a:r>
            <a:r>
              <a:rPr lang="en-US" altLang="ko-KR" sz="1400" dirty="0" smtClean="0">
                <a:solidFill>
                  <a:schemeClr val="bg1"/>
                </a:solidFill>
              </a:rPr>
              <a:t>		// </a:t>
            </a:r>
            <a:r>
              <a:rPr lang="en-US" altLang="ko-KR" sz="1400" dirty="0">
                <a:solidFill>
                  <a:schemeClr val="bg1"/>
                </a:solidFill>
              </a:rPr>
              <a:t>TODO - Han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register node (serial node/ encryption</a:t>
            </a:r>
            <a:r>
              <a:rPr lang="en-US" altLang="ko-KR" sz="1400" dirty="0" smtClean="0">
                <a:solidFill>
                  <a:schemeClr val="bg1"/>
                </a:solidFill>
              </a:rPr>
              <a:t>) // </a:t>
            </a:r>
            <a:r>
              <a:rPr lang="en-US" altLang="ko-KR" sz="1400" dirty="0">
                <a:solidFill>
                  <a:schemeClr val="bg1"/>
                </a:solidFill>
              </a:rPr>
              <a:t>design </a:t>
            </a:r>
            <a:r>
              <a:rPr lang="en-US" altLang="ko-KR" sz="1400" dirty="0" smtClean="0">
                <a:solidFill>
                  <a:schemeClr val="bg1"/>
                </a:solidFill>
              </a:rPr>
              <a:t>only	// Done - Min</a:t>
            </a:r>
            <a:endParaRPr lang="en-US" altLang="ko-KR" sz="1400" dirty="0">
              <a:solidFill>
                <a:schemeClr val="bg1"/>
              </a:solidFill>
            </a:endParaRPr>
          </a:p>
          <a:p>
            <a:pPr marL="0" indent="0"/>
            <a:r>
              <a:rPr lang="en-US" altLang="ko-KR" sz="1400" dirty="0" smtClean="0">
                <a:solidFill>
                  <a:schemeClr val="bg1"/>
                </a:solidFill>
              </a:rPr>
              <a:t>  </a:t>
            </a:r>
            <a:r>
              <a:rPr lang="en-US" altLang="ko-KR" sz="1400" dirty="0">
                <a:solidFill>
                  <a:schemeClr val="bg1"/>
                </a:solidFill>
              </a:rPr>
              <a:t>Modifiability </a:t>
            </a:r>
            <a:r>
              <a:rPr lang="en-US" altLang="ko-KR" sz="1400" dirty="0" smtClean="0">
                <a:solidFill>
                  <a:schemeClr val="bg1"/>
                </a:solidFill>
              </a:rPr>
              <a:t>	1</a:t>
            </a:r>
            <a:r>
              <a:rPr lang="en-US" altLang="ko-KR" sz="1400" dirty="0">
                <a:solidFill>
                  <a:schemeClr val="bg1"/>
                </a:solidFill>
              </a:rPr>
              <a:t>	- </a:t>
            </a:r>
            <a:r>
              <a:rPr lang="en-US" altLang="ko-KR" sz="1400" dirty="0" err="1">
                <a:solidFill>
                  <a:schemeClr val="bg1"/>
                </a:solidFill>
              </a:rPr>
              <a:t>comm</a:t>
            </a:r>
            <a:r>
              <a:rPr lang="en-US" altLang="ko-KR" sz="1400" dirty="0">
                <a:solidFill>
                  <a:schemeClr val="bg1"/>
                </a:solidFill>
              </a:rPr>
              <a:t> manager (support different protocol(BT, </a:t>
            </a:r>
            <a:r>
              <a:rPr lang="en-US" altLang="ko-KR" sz="1400" dirty="0" err="1">
                <a:solidFill>
                  <a:schemeClr val="bg1"/>
                </a:solidFill>
              </a:rPr>
              <a:t>etc</a:t>
            </a:r>
            <a:r>
              <a:rPr lang="en-US" altLang="ko-KR" sz="1400" dirty="0">
                <a:solidFill>
                  <a:schemeClr val="bg1"/>
                </a:solidFill>
              </a:rPr>
              <a:t>) ) </a:t>
            </a:r>
            <a:r>
              <a:rPr lang="en-US" altLang="ko-KR" sz="1400" dirty="0" smtClean="0">
                <a:solidFill>
                  <a:schemeClr val="bg1"/>
                </a:solidFill>
              </a:rPr>
              <a:t>   </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 Kwon</a:t>
            </a:r>
          </a:p>
          <a:p>
            <a:pPr marL="0" indent="0"/>
            <a:r>
              <a:rPr lang="en-US" altLang="ko-KR" sz="1400" dirty="0">
                <a:solidFill>
                  <a:schemeClr val="bg1"/>
                </a:solidFill>
              </a:rPr>
              <a:t>  </a:t>
            </a:r>
            <a:r>
              <a:rPr lang="en-US" altLang="ko-KR" sz="1400" dirty="0" smtClean="0">
                <a:solidFill>
                  <a:schemeClr val="bg1"/>
                </a:solidFill>
              </a:rPr>
              <a:t>Scalability  </a:t>
            </a:r>
            <a:r>
              <a:rPr lang="en-US" altLang="ko-KR" sz="1400" dirty="0" smtClean="0">
                <a:solidFill>
                  <a:schemeClr val="bg1"/>
                </a:solidFill>
              </a:rPr>
              <a:t>	2 </a:t>
            </a:r>
            <a:r>
              <a:rPr lang="en-US" altLang="ko-KR" sz="1400" dirty="0">
                <a:solidFill>
                  <a:schemeClr val="bg1"/>
                </a:solidFill>
              </a:rPr>
              <a:t>	- add node / remove node			</a:t>
            </a:r>
            <a:r>
              <a:rPr lang="en-US" altLang="ko-KR" sz="1400" dirty="0" smtClean="0">
                <a:solidFill>
                  <a:schemeClr val="bg1"/>
                </a:solidFill>
              </a:rPr>
              <a:t>// TODO - </a:t>
            </a:r>
            <a:r>
              <a:rPr lang="en-US" altLang="ko-KR" sz="1400" dirty="0">
                <a:solidFill>
                  <a:schemeClr val="bg1"/>
                </a:solidFill>
              </a:rPr>
              <a:t>Min</a:t>
            </a:r>
          </a:p>
          <a:p>
            <a:pPr marL="0" indent="0"/>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up to 50 SA Nodes simulation result. </a:t>
            </a:r>
            <a:r>
              <a:rPr lang="en-US" altLang="ko-KR" sz="1400" dirty="0" smtClean="0">
                <a:solidFill>
                  <a:schemeClr val="bg1"/>
                </a:solidFill>
              </a:rPr>
              <a:t>	</a:t>
            </a:r>
            <a:r>
              <a:rPr lang="en-US" altLang="ko-KR" sz="1400" dirty="0">
                <a:solidFill>
                  <a:schemeClr val="bg1"/>
                </a:solidFill>
              </a:rPr>
              <a:t>	// TODO - Kwon </a:t>
            </a:r>
            <a:endParaRPr lang="en-US" altLang="ko-KR" sz="1400" dirty="0" smtClean="0">
              <a:solidFill>
                <a:schemeClr val="bg1"/>
              </a:solidFill>
            </a:endParaRPr>
          </a:p>
          <a:p>
            <a:pPr marL="0" indent="0"/>
            <a:r>
              <a:rPr lang="en-US" altLang="ko-KR" sz="1400" dirty="0" smtClean="0">
                <a:solidFill>
                  <a:schemeClr val="bg1"/>
                </a:solidFill>
              </a:rPr>
              <a:t>   </a:t>
            </a:r>
            <a:r>
              <a:rPr lang="en-US" altLang="ko-KR" sz="1400" dirty="0" smtClean="0">
                <a:solidFill>
                  <a:schemeClr val="bg1"/>
                </a:solidFill>
              </a:rPr>
              <a:t>Availability   </a:t>
            </a:r>
            <a:r>
              <a:rPr lang="en-US" altLang="ko-KR" sz="1400" dirty="0" smtClean="0">
                <a:solidFill>
                  <a:schemeClr val="bg1"/>
                </a:solidFill>
              </a:rPr>
              <a:t>	2 </a:t>
            </a:r>
            <a:r>
              <a:rPr lang="en-US" altLang="ko-KR" sz="1400" dirty="0">
                <a:solidFill>
                  <a:schemeClr val="bg1"/>
                </a:solidFill>
              </a:rPr>
              <a:t>	- </a:t>
            </a:r>
            <a:r>
              <a:rPr lang="en-US" altLang="ko-KR" sz="1400" dirty="0" smtClean="0">
                <a:solidFill>
                  <a:schemeClr val="bg1"/>
                </a:solidFill>
              </a:rPr>
              <a:t>sensor				// Done - Jung</a:t>
            </a:r>
            <a:endParaRPr lang="en-US" altLang="ko-KR" sz="1400" dirty="0">
              <a:solidFill>
                <a:schemeClr val="bg1"/>
              </a:solidFill>
            </a:endParaRPr>
          </a:p>
          <a:p>
            <a:pPr marL="0" indent="0"/>
            <a:r>
              <a:rPr lang="en-US" altLang="ko-KR" sz="1400" dirty="0">
                <a:solidFill>
                  <a:schemeClr val="bg1"/>
                </a:solidFill>
              </a:rPr>
              <a:t>	                </a:t>
            </a:r>
            <a:r>
              <a:rPr lang="en-US" altLang="ko-KR" sz="1400" dirty="0" smtClean="0">
                <a:solidFill>
                  <a:schemeClr val="bg1"/>
                </a:solidFill>
              </a:rPr>
              <a:t>		- </a:t>
            </a:r>
            <a:r>
              <a:rPr lang="en-US" altLang="ko-KR" sz="1400" dirty="0">
                <a:solidFill>
                  <a:schemeClr val="bg1"/>
                </a:solidFill>
              </a:rPr>
              <a:t>actuator </a:t>
            </a:r>
            <a:r>
              <a:rPr lang="en-US" altLang="ko-KR" sz="1400" dirty="0" smtClean="0">
                <a:solidFill>
                  <a:schemeClr val="bg1"/>
                </a:solidFill>
              </a:rPr>
              <a:t>mal-function			// Done - Jung</a:t>
            </a:r>
            <a:endParaRPr lang="en-US" altLang="ko-KR" sz="1400" dirty="0">
              <a:solidFill>
                <a:schemeClr val="bg1"/>
              </a:solidFill>
            </a:endParaRPr>
          </a:p>
          <a:p>
            <a:pPr marL="0" indent="0"/>
            <a:r>
              <a:rPr lang="en-US" altLang="ko-KR" sz="1400" dirty="0">
                <a:solidFill>
                  <a:schemeClr val="bg1"/>
                </a:solidFill>
              </a:rPr>
              <a:t>  Performance   </a:t>
            </a:r>
            <a:r>
              <a:rPr lang="en-US" altLang="ko-KR" sz="1400" dirty="0" smtClean="0">
                <a:solidFill>
                  <a:schemeClr val="bg1"/>
                </a:solidFill>
              </a:rPr>
              <a:t>	1 </a:t>
            </a:r>
            <a:r>
              <a:rPr lang="en-US" altLang="ko-KR" sz="1400" dirty="0">
                <a:solidFill>
                  <a:schemeClr val="bg1"/>
                </a:solidFill>
              </a:rPr>
              <a:t>	- piggyback </a:t>
            </a:r>
            <a:r>
              <a:rPr lang="en-US" altLang="ko-KR" sz="1400" dirty="0" smtClean="0">
                <a:solidFill>
                  <a:schemeClr val="bg1"/>
                </a:solidFill>
              </a:rPr>
              <a:t>(</a:t>
            </a:r>
            <a:r>
              <a:rPr lang="ko-KR" altLang="en-US" sz="1400" dirty="0" smtClean="0">
                <a:solidFill>
                  <a:schemeClr val="bg1"/>
                </a:solidFill>
              </a:rPr>
              <a:t> </a:t>
            </a:r>
            <a:r>
              <a:rPr lang="en-US" altLang="ko-KR" sz="1400" dirty="0" err="1">
                <a:solidFill>
                  <a:schemeClr val="bg1"/>
                </a:solidFill>
              </a:rPr>
              <a:t>arduino</a:t>
            </a:r>
            <a:r>
              <a:rPr lang="en-US" altLang="ko-KR" sz="1400" dirty="0">
                <a:solidFill>
                  <a:schemeClr val="bg1"/>
                </a:solidFill>
              </a:rPr>
              <a:t> </a:t>
            </a:r>
            <a:r>
              <a:rPr lang="ko-KR" altLang="en-US" sz="1400" dirty="0" smtClean="0">
                <a:solidFill>
                  <a:schemeClr val="bg1"/>
                </a:solidFill>
              </a:rPr>
              <a:t> </a:t>
            </a:r>
            <a:r>
              <a:rPr lang="en-US" altLang="ko-KR" sz="1400" dirty="0" smtClean="0">
                <a:solidFill>
                  <a:schemeClr val="bg1"/>
                </a:solidFill>
              </a:rPr>
              <a:t>event)  // </a:t>
            </a:r>
            <a:r>
              <a:rPr lang="en-US" altLang="ko-KR" sz="1400" dirty="0">
                <a:solidFill>
                  <a:schemeClr val="bg1"/>
                </a:solidFill>
              </a:rPr>
              <a:t>design only. </a:t>
            </a:r>
            <a:r>
              <a:rPr lang="en-US" altLang="ko-KR" sz="1400" dirty="0" smtClean="0">
                <a:solidFill>
                  <a:schemeClr val="bg1"/>
                </a:solidFill>
              </a:rPr>
              <a:t>	// </a:t>
            </a:r>
            <a:r>
              <a:rPr lang="en-US" altLang="ko-KR" sz="1400" dirty="0">
                <a:solidFill>
                  <a:schemeClr val="bg1"/>
                </a:solidFill>
              </a:rPr>
              <a:t>TODO - Kwon</a:t>
            </a:r>
          </a:p>
          <a:p>
            <a:pPr marL="0" indent="0"/>
            <a:r>
              <a:rPr lang="en-US" altLang="ko-KR" sz="1400" dirty="0" smtClean="0">
                <a:solidFill>
                  <a:schemeClr val="bg1"/>
                </a:solidFill>
              </a:rPr>
              <a:t>  </a:t>
            </a:r>
            <a:r>
              <a:rPr lang="en-US" altLang="ko-KR" sz="1400" dirty="0">
                <a:solidFill>
                  <a:schemeClr val="bg1"/>
                </a:solidFill>
              </a:rPr>
              <a:t>Functionality </a:t>
            </a:r>
            <a:r>
              <a:rPr lang="en-US" altLang="ko-KR" sz="1400" dirty="0" smtClean="0">
                <a:solidFill>
                  <a:schemeClr val="bg1"/>
                </a:solidFill>
              </a:rPr>
              <a:t>	1</a:t>
            </a:r>
            <a:r>
              <a:rPr lang="en-US" altLang="ko-KR" sz="1400" dirty="0">
                <a:solidFill>
                  <a:schemeClr val="bg1"/>
                </a:solidFill>
              </a:rPr>
              <a:t>	- User defined rule	</a:t>
            </a:r>
            <a:r>
              <a:rPr lang="en-US" altLang="ko-KR" sz="1400" dirty="0" smtClean="0">
                <a:solidFill>
                  <a:schemeClr val="bg1"/>
                </a:solidFill>
              </a:rPr>
              <a:t>		// TODO - </a:t>
            </a:r>
            <a:r>
              <a:rPr lang="en-US" altLang="ko-KR" sz="1400" dirty="0">
                <a:solidFill>
                  <a:schemeClr val="bg1"/>
                </a:solidFill>
              </a:rPr>
              <a:t>Jung</a:t>
            </a:r>
          </a:p>
          <a:p>
            <a:pPr marL="0" indent="0"/>
            <a:r>
              <a:rPr lang="en-US" altLang="ko-KR" sz="1400" dirty="0">
                <a:solidFill>
                  <a:schemeClr val="bg1"/>
                </a:solidFill>
              </a:rPr>
              <a:t>		1	- Web APIs for 3rd party 	</a:t>
            </a:r>
            <a:r>
              <a:rPr lang="en-US" altLang="ko-KR" sz="1400" dirty="0" smtClean="0">
                <a:solidFill>
                  <a:schemeClr val="bg1"/>
                </a:solidFill>
              </a:rPr>
              <a:t>	// TODO – Han</a:t>
            </a:r>
          </a:p>
          <a:p>
            <a:pPr marL="0" indent="0"/>
            <a:r>
              <a:rPr lang="en-US" altLang="ko-KR" sz="1400" dirty="0" smtClean="0">
                <a:solidFill>
                  <a:schemeClr val="bg1"/>
                </a:solidFill>
              </a:rPr>
              <a:t>  Future </a:t>
            </a:r>
            <a:r>
              <a:rPr lang="en-US" altLang="ko-KR" sz="1400" dirty="0">
                <a:solidFill>
                  <a:schemeClr val="bg1"/>
                </a:solidFill>
              </a:rPr>
              <a:t>needs	</a:t>
            </a:r>
            <a:r>
              <a:rPr lang="en-US" altLang="ko-KR" sz="1400" dirty="0" smtClean="0">
                <a:solidFill>
                  <a:schemeClr val="bg1"/>
                </a:solidFill>
              </a:rPr>
              <a:t>1	- more sensors and actuators, high availability &amp; security, another protocol</a:t>
            </a:r>
            <a:endParaRPr lang="en-US" altLang="ko-KR" sz="1400" dirty="0">
              <a:solidFill>
                <a:schemeClr val="bg1"/>
              </a:solidFill>
            </a:endParaRPr>
          </a:p>
          <a:p>
            <a:pPr marL="0" indent="0"/>
            <a:r>
              <a:rPr lang="en-US" altLang="ko-KR" sz="1400" dirty="0">
                <a:solidFill>
                  <a:schemeClr val="bg1"/>
                </a:solidFill>
              </a:rPr>
              <a:t>- conclusion	</a:t>
            </a:r>
            <a:r>
              <a:rPr lang="en-US" altLang="ko-KR" sz="1400" dirty="0" smtClean="0">
                <a:solidFill>
                  <a:schemeClr val="bg1"/>
                </a:solidFill>
              </a:rPr>
              <a:t>[3]</a:t>
            </a:r>
            <a:endParaRPr lang="en-US" altLang="ko-KR" sz="1400" dirty="0">
              <a:solidFill>
                <a:schemeClr val="bg1"/>
              </a:solidFill>
            </a:endParaRPr>
          </a:p>
          <a:p>
            <a:pPr marL="0" indent="0"/>
            <a:r>
              <a:rPr lang="en-US" altLang="ko-KR" sz="1400" dirty="0">
                <a:solidFill>
                  <a:schemeClr val="bg1"/>
                </a:solidFill>
              </a:rPr>
              <a:t>  Time log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TOOD - Hyun</a:t>
            </a:r>
          </a:p>
          <a:p>
            <a:pPr marL="0" indent="0"/>
            <a:r>
              <a:rPr lang="en-US" altLang="ko-KR" sz="1400" dirty="0">
                <a:solidFill>
                  <a:schemeClr val="bg1"/>
                </a:solidFill>
              </a:rPr>
              <a:t>  Earn value 	1					</a:t>
            </a:r>
            <a:r>
              <a:rPr lang="en-US" altLang="ko-KR" sz="1400" dirty="0" smtClean="0">
                <a:solidFill>
                  <a:schemeClr val="bg1"/>
                </a:solidFill>
              </a:rPr>
              <a:t>// </a:t>
            </a:r>
            <a:r>
              <a:rPr lang="en-US" altLang="ko-KR" sz="1400" dirty="0">
                <a:solidFill>
                  <a:schemeClr val="bg1"/>
                </a:solidFill>
              </a:rPr>
              <a:t>TODO - Han</a:t>
            </a:r>
          </a:p>
          <a:p>
            <a:pPr marL="0" indent="0"/>
            <a:r>
              <a:rPr lang="en-US" altLang="ko-KR" sz="1400" dirty="0">
                <a:solidFill>
                  <a:schemeClr val="bg1"/>
                </a:solidFill>
              </a:rPr>
              <a:t>  Lesson &amp; Learn </a:t>
            </a:r>
            <a:r>
              <a:rPr lang="en-US" altLang="ko-KR" sz="1400" dirty="0" smtClean="0">
                <a:solidFill>
                  <a:schemeClr val="bg1"/>
                </a:solidFill>
              </a:rPr>
              <a:t>	1</a:t>
            </a:r>
            <a:r>
              <a:rPr lang="en-US" altLang="ko-KR" sz="1400" dirty="0">
                <a:solidFill>
                  <a:schemeClr val="bg1"/>
                </a:solidFill>
              </a:rPr>
              <a:t>					</a:t>
            </a:r>
            <a:r>
              <a:rPr lang="en-US" altLang="ko-KR" sz="1400" dirty="0" smtClean="0">
                <a:solidFill>
                  <a:schemeClr val="bg1"/>
                </a:solidFill>
              </a:rPr>
              <a:t>// </a:t>
            </a:r>
            <a:r>
              <a:rPr lang="en-US" altLang="ko-KR" sz="1400" dirty="0">
                <a:solidFill>
                  <a:schemeClr val="bg1"/>
                </a:solidFill>
              </a:rPr>
              <a:t>TODO </a:t>
            </a:r>
            <a:r>
              <a:rPr lang="en-US" altLang="ko-KR" sz="1400" dirty="0" smtClean="0">
                <a:solidFill>
                  <a:schemeClr val="bg1"/>
                </a:solidFill>
              </a:rPr>
              <a:t>– all</a:t>
            </a:r>
          </a:p>
          <a:p>
            <a:pPr marL="0" indent="0"/>
            <a:r>
              <a:rPr lang="en-US" altLang="ko-KR" sz="1400" dirty="0">
                <a:solidFill>
                  <a:schemeClr val="bg1"/>
                </a:solidFill>
              </a:rPr>
              <a:t> </a:t>
            </a:r>
            <a:r>
              <a:rPr lang="en-US" altLang="ko-KR" sz="1400" dirty="0" smtClean="0">
                <a:solidFill>
                  <a:schemeClr val="bg1"/>
                </a:solidFill>
              </a:rPr>
              <a:t> </a:t>
            </a:r>
            <a:endParaRPr lang="en-US" altLang="ko-KR" sz="1400" dirty="0">
              <a:solidFill>
                <a:schemeClr val="bg1"/>
              </a:solidFill>
            </a:endParaRPr>
          </a:p>
        </p:txBody>
      </p:sp>
    </p:spTree>
    <p:extLst>
      <p:ext uri="{BB962C8B-B14F-4D97-AF65-F5344CB8AC3E}">
        <p14:creationId xmlns:p14="http://schemas.microsoft.com/office/powerpoint/2010/main" val="627846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lvl="0">
              <a:defRPr lang="ko-KR" altLang="en-US"/>
            </a:pPr>
            <a:r>
              <a:rPr lang="en-US" altLang="ko-KR"/>
              <a:t>1. Project Overview</a:t>
            </a:r>
            <a:endParaRPr lang="ko-KR" altLang="en-US"/>
          </a:p>
        </p:txBody>
      </p:sp>
      <p:sp>
        <p:nvSpPr>
          <p:cNvPr id="3" name="텍스트 개체 틀 2"/>
          <p:cNvSpPr>
            <a:spLocks noGrp="1"/>
          </p:cNvSpPr>
          <p:nvPr>
            <p:ph type="body" sz="quarter" idx="10"/>
          </p:nvPr>
        </p:nvSpPr>
        <p:spPr>
          <a:xfrm>
            <a:off x="503548" y="1074440"/>
            <a:ext cx="8172140" cy="5234880"/>
          </a:xfrm>
        </p:spPr>
        <p:txBody>
          <a:bodyPr/>
          <a:lstStyle/>
          <a:p>
            <a:pPr marL="228600" indent="-228600">
              <a:lnSpc>
                <a:spcPct val="150000"/>
              </a:lnSpc>
              <a:defRPr lang="ko-KR" altLang="en-US"/>
            </a:pPr>
            <a:r>
              <a:rPr lang="en-US" altLang="ko-KR" sz="2000" b="1" dirty="0"/>
              <a:t>Overview</a:t>
            </a:r>
          </a:p>
          <a:p>
            <a:pPr marL="228600" indent="-228600">
              <a:lnSpc>
                <a:spcPct val="150000"/>
              </a:lnSpc>
              <a:defRPr lang="ko-KR" altLang="en-US"/>
            </a:pPr>
            <a:r>
              <a:rPr lang="en-US" altLang="ko-KR" dirty="0" smtClean="0"/>
              <a:t> Our </a:t>
            </a:r>
            <a:r>
              <a:rPr lang="en-US" altLang="ko-KR" dirty="0"/>
              <a:t>Team </a:t>
            </a:r>
            <a:r>
              <a:rPr lang="en-US" altLang="ko-KR" dirty="0" smtClean="0"/>
              <a:t>is working </a:t>
            </a:r>
            <a:r>
              <a:rPr lang="en-US" altLang="ko-KR" dirty="0"/>
              <a:t>for an organization that intends to enter the </a:t>
            </a:r>
            <a:r>
              <a:rPr lang="en-US" altLang="ko-KR" dirty="0" err="1"/>
              <a:t>IoT</a:t>
            </a:r>
            <a:r>
              <a:rPr lang="en-US" altLang="ko-KR" dirty="0"/>
              <a:t> </a:t>
            </a:r>
            <a:r>
              <a:rPr lang="en-US" altLang="ko-KR" dirty="0" smtClean="0"/>
              <a:t>market.</a:t>
            </a:r>
            <a:endParaRPr lang="en-US" altLang="ko-KR" dirty="0"/>
          </a:p>
          <a:p>
            <a:pPr marL="0" indent="0">
              <a:lnSpc>
                <a:spcPct val="150000"/>
              </a:lnSpc>
              <a:buClr>
                <a:schemeClr val="tx1">
                  <a:lumMod val="95000"/>
                </a:schemeClr>
              </a:buClr>
              <a:buNone/>
              <a:defRPr lang="ko-KR" altLang="en-US"/>
            </a:pPr>
            <a:r>
              <a:rPr lang="en-US" altLang="ko-KR" dirty="0"/>
              <a:t>We make</a:t>
            </a:r>
            <a:r>
              <a:rPr lang="en-US" altLang="ko-KR" dirty="0">
                <a:solidFill>
                  <a:schemeClr val="tx1"/>
                </a:solidFill>
              </a:rPr>
              <a:t> an Internet of Things(</a:t>
            </a:r>
            <a:r>
              <a:rPr lang="en-US" altLang="ko-KR" dirty="0" err="1">
                <a:solidFill>
                  <a:schemeClr val="tx1"/>
                </a:solidFill>
              </a:rPr>
              <a:t>IoT</a:t>
            </a:r>
            <a:r>
              <a:rPr lang="en-US" altLang="ko-KR" dirty="0">
                <a:solidFill>
                  <a:schemeClr val="tx1"/>
                </a:solidFill>
              </a:rPr>
              <a:t>) system th</a:t>
            </a:r>
            <a:r>
              <a:rPr lang="en-US" altLang="ko-KR" dirty="0"/>
              <a:t>at enables end-users to </a:t>
            </a:r>
            <a:r>
              <a:rPr lang="en-US" altLang="ko-KR" dirty="0" smtClean="0"/>
              <a:t>communicate </a:t>
            </a:r>
            <a:r>
              <a:rPr lang="en-US" altLang="ko-KR" dirty="0"/>
              <a:t>with sensors and actuators installed in the home or business </a:t>
            </a:r>
            <a:r>
              <a:rPr lang="en-US" altLang="ko-KR" dirty="0">
                <a:solidFill>
                  <a:schemeClr val="tx1">
                    <a:lumMod val="95000"/>
                  </a:schemeClr>
                </a:solidFill>
              </a:rPr>
              <a:t>via PC or smartphone connected to the internet.</a:t>
            </a:r>
          </a:p>
          <a:p>
            <a:pPr marL="0" indent="0">
              <a:lnSpc>
                <a:spcPct val="150000"/>
              </a:lnSpc>
              <a:buClr>
                <a:schemeClr val="tx1">
                  <a:lumMod val="95000"/>
                </a:schemeClr>
              </a:buClr>
              <a:buNone/>
              <a:defRPr lang="ko-KR" altLang="en-US"/>
            </a:pPr>
            <a:r>
              <a:rPr lang="ko-KR" altLang="en-US" dirty="0">
                <a:solidFill>
                  <a:schemeClr val="tx1">
                    <a:lumMod val="95000"/>
                  </a:schemeClr>
                </a:solidFill>
              </a:rPr>
              <a:t>(</a:t>
            </a:r>
            <a:r>
              <a:rPr lang="en-US" altLang="ko-KR" dirty="0">
                <a:solidFill>
                  <a:schemeClr val="tx1">
                    <a:lumMod val="95000"/>
                  </a:schemeClr>
                </a:solidFill>
              </a:rPr>
              <a:t>For example, </a:t>
            </a:r>
            <a:r>
              <a:rPr lang="ko-KR" altLang="ko-KR" dirty="0">
                <a:solidFill>
                  <a:schemeClr val="tx1">
                    <a:lumMod val="95000"/>
                  </a:schemeClr>
                </a:solidFill>
              </a:rPr>
              <a:t>indoor and outdoor light</a:t>
            </a:r>
            <a:r>
              <a:rPr lang="en-US" altLang="ko-KR" dirty="0">
                <a:solidFill>
                  <a:schemeClr val="tx1">
                    <a:lumMod val="95000"/>
                  </a:schemeClr>
                </a:solidFill>
              </a:rPr>
              <a:t>,</a:t>
            </a:r>
            <a:r>
              <a:rPr lang="ko-KR" altLang="ko-KR" dirty="0">
                <a:solidFill>
                  <a:schemeClr val="tx1">
                    <a:lumMod val="95000"/>
                  </a:schemeClr>
                </a:solidFill>
              </a:rPr>
              <a:t> temp and humidity sensor</a:t>
            </a:r>
            <a:r>
              <a:rPr lang="en-US" altLang="ko-KR" dirty="0">
                <a:solidFill>
                  <a:schemeClr val="tx1">
                    <a:lumMod val="95000"/>
                  </a:schemeClr>
                </a:solidFill>
              </a:rPr>
              <a:t>, </a:t>
            </a:r>
            <a:r>
              <a:rPr lang="ko-KR" altLang="ko-KR" dirty="0">
                <a:solidFill>
                  <a:schemeClr val="tx1">
                    <a:lumMod val="95000"/>
                  </a:schemeClr>
                </a:solidFill>
              </a:rPr>
              <a:t>door open-close actuator</a:t>
            </a:r>
            <a:r>
              <a:rPr lang="en-US" altLang="ko-KR" dirty="0">
                <a:solidFill>
                  <a:schemeClr val="tx1">
                    <a:lumMod val="95000"/>
                  </a:schemeClr>
                </a:solidFill>
              </a:rPr>
              <a:t>, </a:t>
            </a:r>
            <a:r>
              <a:rPr lang="ko-KR" altLang="ko-KR" dirty="0">
                <a:solidFill>
                  <a:schemeClr val="tx1">
                    <a:lumMod val="95000"/>
                  </a:schemeClr>
                </a:solidFill>
              </a:rPr>
              <a:t>door open-close sensor</a:t>
            </a:r>
            <a:r>
              <a:rPr lang="en-US" altLang="ko-KR" dirty="0">
                <a:solidFill>
                  <a:schemeClr val="tx1">
                    <a:lumMod val="95000"/>
                  </a:schemeClr>
                </a:solidFill>
              </a:rPr>
              <a:t>, </a:t>
            </a:r>
            <a:r>
              <a:rPr lang="ko-KR" altLang="ko-KR" dirty="0">
                <a:solidFill>
                  <a:schemeClr val="tx1">
                    <a:lumMod val="95000"/>
                  </a:schemeClr>
                </a:solidFill>
              </a:rPr>
              <a:t>secure</a:t>
            </a:r>
            <a:r>
              <a:rPr lang="en-US" altLang="ko-KR" dirty="0">
                <a:solidFill>
                  <a:schemeClr val="tx1">
                    <a:lumMod val="95000"/>
                  </a:schemeClr>
                </a:solidFill>
              </a:rPr>
              <a:t> </a:t>
            </a:r>
            <a:r>
              <a:rPr lang="ko-KR" altLang="ko-KR" dirty="0">
                <a:solidFill>
                  <a:schemeClr val="tx1">
                    <a:lumMod val="95000"/>
                  </a:schemeClr>
                </a:solidFill>
              </a:rPr>
              <a:t>alarm</a:t>
            </a:r>
            <a:r>
              <a:rPr lang="en-US" altLang="ko-KR" dirty="0">
                <a:solidFill>
                  <a:schemeClr val="tx1">
                    <a:lumMod val="95000"/>
                  </a:schemeClr>
                </a:solidFill>
              </a:rPr>
              <a:t>,</a:t>
            </a:r>
            <a:r>
              <a:rPr lang="ko-KR" altLang="ko-KR" dirty="0">
                <a:solidFill>
                  <a:schemeClr val="tx1">
                    <a:lumMod val="95000"/>
                  </a:schemeClr>
                </a:solidFill>
              </a:rPr>
              <a:t> presence/proximity sensor</a:t>
            </a:r>
            <a:r>
              <a:rPr lang="en-US" altLang="ko-KR" dirty="0" smtClean="0">
                <a:solidFill>
                  <a:schemeClr val="tx1">
                    <a:lumMod val="95000"/>
                  </a:schemeClr>
                </a:solidFill>
              </a:rPr>
              <a:t>)</a:t>
            </a:r>
            <a:endParaRPr lang="en-US" altLang="ko-KR" dirty="0">
              <a:solidFill>
                <a:schemeClr val="tx1">
                  <a:lumMod val="95000"/>
                </a:schemeClr>
              </a:solidFill>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4</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모서리가 둥근 직사각형 2"/>
          <p:cNvSpPr/>
          <p:nvPr/>
        </p:nvSpPr>
        <p:spPr>
          <a:xfrm>
            <a:off x="1460212" y="3011554"/>
            <a:ext cx="5704076" cy="3150166"/>
          </a:xfrm>
          <a:prstGeom prst="roundRect">
            <a:avLst>
              <a:gd name="adj" fmla="val 3154"/>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7"/>
          <p:cNvSpPr>
            <a:spLocks noGrp="1"/>
          </p:cNvSpPr>
          <p:nvPr>
            <p:ph type="title"/>
          </p:nvPr>
        </p:nvSpPr>
        <p:spPr/>
        <p:txBody>
          <a:bodyPr/>
          <a:lstStyle/>
          <a:p>
            <a:pPr marL="0" lvl="0" algn="l" defTabSz="885826" eaLnBrk="1" latinLnBrk="0" hangingPunct="1">
              <a:spcBef>
                <a:spcPct val="0"/>
              </a:spcBef>
              <a:buNone/>
              <a:defRPr lang="ko-KR" altLang="en-US"/>
            </a:pPr>
            <a:r>
              <a:rPr lang="en-US" altLang="ko-KR" sz="5000" b="1" i="0" u="none" kern="1200" spc="-150">
                <a:gradFill flip="xy" rotWithShape="1">
                  <a:gsLst>
                    <a:gs pos="100000">
                      <a:schemeClr val="bg1">
                        <a:lumMod val="65000"/>
                        <a:lumOff val="35000"/>
                      </a:schemeClr>
                    </a:gs>
                    <a:gs pos="50000">
                      <a:schemeClr val="tx1">
                        <a:lumMod val="85000"/>
                      </a:schemeClr>
                    </a:gs>
                    <a:gs pos="1000">
                      <a:schemeClr val="tx1">
                        <a:lumMod val="95000"/>
                      </a:schemeClr>
                    </a:gs>
                  </a:gsLst>
                  <a:lin ang="5400000" scaled="1"/>
                  <a:tileRect/>
                </a:gradFill>
                <a:uLnTx/>
                <a:uFillTx/>
                <a:latin typeface="Tahoma"/>
                <a:ea typeface="맑은 고딕"/>
                <a:cs typeface="Tahoma"/>
              </a:rPr>
              <a:t>1. Project Overview</a:t>
            </a:r>
          </a:p>
        </p:txBody>
      </p:sp>
      <p:sp>
        <p:nvSpPr>
          <p:cNvPr id="4" name="텍스트 개체 틀 2"/>
          <p:cNvSpPr>
            <a:spLocks noGrp="1"/>
          </p:cNvSpPr>
          <p:nvPr/>
        </p:nvSpPr>
        <p:spPr>
          <a:xfrm>
            <a:off x="503548" y="1074440"/>
            <a:ext cx="8172140" cy="2138536"/>
          </a:xfrm>
          <a:prstGeom prst="rect">
            <a:avLst/>
          </a:prstGeom>
        </p:spPr>
        <p:txBody>
          <a:bodyPr vert="horz" lIns="91440" tIns="45720" rIns="91440" bIns="45720">
            <a:noAutofit/>
          </a:bodyPr>
          <a:lstStyle/>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2000" b="1" i="0" u="none" kern="1200" spc="0" dirty="0" smtClean="0">
                <a:solidFill>
                  <a:schemeClr val="tx1">
                    <a:lumMod val="95000"/>
                  </a:schemeClr>
                </a:solidFill>
                <a:uLnTx/>
                <a:uFillTx/>
                <a:latin typeface="Tahoma"/>
                <a:ea typeface="맑은 고딕"/>
                <a:cs typeface="Arial"/>
              </a:rPr>
              <a:t>Environment of project</a:t>
            </a:r>
            <a:endParaRPr lang="en-US" altLang="ko-KR" sz="2000" b="1" i="0" u="none" kern="1200" spc="0" dirty="0">
              <a:solidFill>
                <a:schemeClr val="tx1">
                  <a:lumMod val="95000"/>
                </a:schemeClr>
              </a:solidFill>
              <a:uLnTx/>
              <a:uFillTx/>
              <a:latin typeface="Tahoma"/>
              <a:ea typeface="맑은 고딕"/>
              <a:cs typeface="Arial"/>
            </a:endParaRPr>
          </a:p>
          <a:p>
            <a:pPr marL="228600" indent="-22860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smtClean="0">
                <a:solidFill>
                  <a:schemeClr val="tx1">
                    <a:lumMod val="95000"/>
                  </a:schemeClr>
                </a:solidFill>
                <a:uLnTx/>
                <a:uFillTx/>
                <a:latin typeface="Tahoma"/>
                <a:ea typeface="맑은 고딕"/>
                <a:cs typeface="Arial"/>
              </a:rPr>
              <a:t> The </a:t>
            </a:r>
            <a:r>
              <a:rPr lang="en-US" altLang="ko-KR" sz="1800" b="0" i="0" u="none" kern="1200" spc="0" dirty="0">
                <a:solidFill>
                  <a:schemeClr val="tx1">
                    <a:lumMod val="95000"/>
                  </a:schemeClr>
                </a:solidFill>
                <a:uLnTx/>
                <a:uFillTx/>
                <a:latin typeface="Tahoma"/>
                <a:ea typeface="맑은 고딕"/>
                <a:cs typeface="Arial"/>
              </a:rPr>
              <a:t>home or business uses the internet with standard Wi-Fi router.</a:t>
            </a:r>
          </a:p>
          <a:p>
            <a:pPr marL="0" indent="0" algn="l" defTabSz="885826" eaLnBrk="1" latinLnBrk="1" hangingPunct="1">
              <a:lnSpc>
                <a:spcPct val="150000"/>
              </a:lnSpc>
              <a:spcBef>
                <a:spcPct val="20000"/>
              </a:spcBef>
              <a:spcAft>
                <a:spcPts val="0"/>
              </a:spcAft>
              <a:buClrTx/>
              <a:buFont typeface="Arial"/>
              <a:buNone/>
              <a:defRPr lang="ko-KR" altLang="en-US"/>
            </a:pPr>
            <a:r>
              <a:rPr lang="en-US" altLang="ko-KR" sz="1800" b="0" i="0" u="none" kern="1200" spc="0" dirty="0">
                <a:solidFill>
                  <a:schemeClr val="tx1">
                    <a:lumMod val="95000"/>
                  </a:schemeClr>
                </a:solidFill>
                <a:uLnTx/>
                <a:uFillTx/>
                <a:latin typeface="Tahoma"/>
                <a:ea typeface="맑은 고딕"/>
                <a:cs typeface="Arial"/>
              </a:rPr>
              <a:t>Sensors / actuators can connect to the home or business network with Arduino microcontroller enabled </a:t>
            </a:r>
            <a:r>
              <a:rPr lang="en-US" altLang="ko-KR" sz="1800" b="0" i="0" u="none" kern="1200" spc="0" dirty="0" smtClean="0">
                <a:solidFill>
                  <a:schemeClr val="tx1">
                    <a:lumMod val="95000"/>
                  </a:schemeClr>
                </a:solidFill>
                <a:uLnTx/>
                <a:uFillTx/>
                <a:latin typeface="Tahoma"/>
                <a:ea typeface="맑은 고딕"/>
                <a:cs typeface="Arial"/>
              </a:rPr>
              <a:t>Wi-Fi.</a:t>
            </a:r>
            <a:endParaRPr lang="en-US" altLang="ko-KR" sz="1800" b="0" i="0" u="none" kern="1200" spc="0" dirty="0">
              <a:solidFill>
                <a:schemeClr val="tx1">
                  <a:lumMod val="95000"/>
                </a:schemeClr>
              </a:solidFill>
              <a:uLnTx/>
              <a:uFillTx/>
              <a:latin typeface="Tahoma"/>
              <a:ea typeface="맑은 고딕"/>
              <a:cs typeface="Arial"/>
            </a:endParaRPr>
          </a:p>
        </p:txBody>
      </p:sp>
      <p:pic>
        <p:nvPicPr>
          <p:cNvPr id="5" name="Picture 16" descr="http://thumbs.dreamstime.com/z/dwelling-house-18047266.jpg"/>
          <p:cNvPicPr>
            <a:picLocks noChangeAspect="1" noChangeArrowheads="1"/>
          </p:cNvPicPr>
          <p:nvPr/>
        </p:nvPicPr>
        <p:blipFill rotWithShape="1">
          <a:blip r:embed="rId2" cstate="print">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25000"/>
                    </a14:imgEffect>
                    <a14:imgEffect>
                      <a14:brightnessContrast bright="40000" contrast="-40000"/>
                    </a14:imgEffect>
                  </a14:imgLayer>
                </a14:imgProps>
              </a:ext>
              <a:ext uri="{28A0092B-C50C-407E-A947-70E740481C1C}">
                <a14:useLocalDpi xmlns:a14="http://schemas.microsoft.com/office/drawing/2010/main" val="0"/>
              </a:ext>
            </a:extLst>
          </a:blip>
          <a:srcRect b="9253"/>
          <a:stretch/>
        </p:blipFill>
        <p:spPr bwMode="auto">
          <a:xfrm>
            <a:off x="2484807" y="3143462"/>
            <a:ext cx="3815385" cy="280640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http://arthurschmitt.com/wp-content/uploads/2012/10/Arduino-vector-isometri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2690" y="4365104"/>
            <a:ext cx="853288" cy="5589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www.clipartbest.com/cliparts/niB/XKz/niBXKzRq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96482" y="4834970"/>
            <a:ext cx="829169" cy="829169"/>
          </a:xfrm>
          <a:prstGeom prst="rect">
            <a:avLst/>
          </a:prstGeom>
          <a:noFill/>
          <a:extLst>
            <a:ext uri="{909E8E84-426E-40DD-AFC4-6F175D3DCCD1}">
              <a14:hiddenFill xmlns:a14="http://schemas.microsoft.com/office/drawing/2010/main">
                <a:solidFill>
                  <a:srgbClr val="FFFFFF"/>
                </a:solidFill>
              </a14:hiddenFill>
            </a:ext>
          </a:extLst>
        </p:spPr>
      </p:pic>
      <p:sp>
        <p:nvSpPr>
          <p:cNvPr id="18" name="모서리가 둥근 직사각형 17"/>
          <p:cNvSpPr/>
          <p:nvPr/>
        </p:nvSpPr>
        <p:spPr>
          <a:xfrm>
            <a:off x="3392099"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Presence</a:t>
            </a:r>
          </a:p>
          <a:p>
            <a:pPr algn="ctr"/>
            <a:r>
              <a:rPr lang="en-US" altLang="ko-KR" sz="1000" dirty="0" smtClean="0">
                <a:solidFill>
                  <a:schemeClr val="bg1"/>
                </a:solidFill>
              </a:rPr>
              <a:t>Sensor</a:t>
            </a:r>
            <a:endParaRPr lang="en-US" altLang="ko-KR" sz="1000" dirty="0">
              <a:solidFill>
                <a:schemeClr val="bg1"/>
              </a:solidFill>
            </a:endParaRPr>
          </a:p>
        </p:txBody>
      </p:sp>
      <p:pic>
        <p:nvPicPr>
          <p:cNvPr id="19" name="Picture 28" descr="http://onthehouse.com/wp-content/uploads/2015/02/WEB_Icon_Motion-Sensor-with-caption-e1423749584126.jpg"/>
          <p:cNvPicPr>
            <a:picLocks noChangeAspect="1" noChangeArrowheads="1"/>
          </p:cNvPicPr>
          <p:nvPr/>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7723" t="5445" r="8702" b="27653"/>
          <a:stretch/>
        </p:blipFill>
        <p:spPr bwMode="auto">
          <a:xfrm>
            <a:off x="3550951" y="3392954"/>
            <a:ext cx="429723" cy="428855"/>
          </a:xfrm>
          <a:prstGeom prst="rect">
            <a:avLst/>
          </a:prstGeom>
          <a:noFill/>
          <a:extLst>
            <a:ext uri="{909E8E84-426E-40DD-AFC4-6F175D3DCCD1}">
              <a14:hiddenFill xmlns:a14="http://schemas.microsoft.com/office/drawing/2010/main">
                <a:solidFill>
                  <a:srgbClr val="FFFFFF"/>
                </a:solidFill>
              </a14:hiddenFill>
            </a:ext>
          </a:extLst>
        </p:spPr>
      </p:pic>
      <p:sp>
        <p:nvSpPr>
          <p:cNvPr id="20" name="모서리가 둥근 직사각형 19"/>
          <p:cNvSpPr/>
          <p:nvPr/>
        </p:nvSpPr>
        <p:spPr>
          <a:xfrm>
            <a:off x="4225485" y="334806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Light</a:t>
            </a:r>
            <a:endParaRPr lang="en-US" altLang="ko-KR" sz="1000" dirty="0">
              <a:solidFill>
                <a:schemeClr val="bg1"/>
              </a:solidFill>
            </a:endParaRPr>
          </a:p>
        </p:txBody>
      </p:sp>
      <p:pic>
        <p:nvPicPr>
          <p:cNvPr id="22" name="Picture 2" descr="https://cdn4.iconfinder.com/data/icons/SHINE7/general/256/bulb.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33866" y="3380221"/>
            <a:ext cx="530667" cy="530667"/>
          </a:xfrm>
          <a:prstGeom prst="rect">
            <a:avLst/>
          </a:prstGeom>
          <a:noFill/>
          <a:extLst>
            <a:ext uri="{909E8E84-426E-40DD-AFC4-6F175D3DCCD1}">
              <a14:hiddenFill xmlns:a14="http://schemas.microsoft.com/office/drawing/2010/main">
                <a:solidFill>
                  <a:srgbClr val="FFFFFF"/>
                </a:solidFill>
              </a14:hiddenFill>
            </a:ext>
          </a:extLst>
        </p:spPr>
      </p:pic>
      <p:sp>
        <p:nvSpPr>
          <p:cNvPr id="23" name="모서리가 둥근 직사각형 22"/>
          <p:cNvSpPr/>
          <p:nvPr/>
        </p:nvSpPr>
        <p:spPr>
          <a:xfrm>
            <a:off x="3005087" y="5136925"/>
            <a:ext cx="994827"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Door</a:t>
            </a:r>
          </a:p>
          <a:p>
            <a:pPr algn="ctr"/>
            <a:r>
              <a:rPr lang="en-US" altLang="ko-KR" sz="1000" dirty="0" smtClean="0">
                <a:solidFill>
                  <a:schemeClr val="bg1"/>
                </a:solidFill>
              </a:rPr>
              <a:t>Open-Close</a:t>
            </a:r>
          </a:p>
        </p:txBody>
      </p:sp>
      <p:sp>
        <p:nvSpPr>
          <p:cNvPr id="26" name="모서리가 둥근 직사각형 25"/>
          <p:cNvSpPr/>
          <p:nvPr/>
        </p:nvSpPr>
        <p:spPr>
          <a:xfrm>
            <a:off x="2558265" y="3356992"/>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Temp.</a:t>
            </a:r>
          </a:p>
          <a:p>
            <a:pPr algn="ctr"/>
            <a:r>
              <a:rPr lang="en-US" altLang="ko-KR" sz="1000" dirty="0" smtClean="0">
                <a:solidFill>
                  <a:schemeClr val="bg1"/>
                </a:solidFill>
              </a:rPr>
              <a:t>sensor</a:t>
            </a:r>
            <a:endParaRPr lang="en-US" altLang="ko-KR" sz="1000" dirty="0">
              <a:solidFill>
                <a:schemeClr val="bg1"/>
              </a:solidFill>
            </a:endParaRPr>
          </a:p>
        </p:txBody>
      </p:sp>
      <p:pic>
        <p:nvPicPr>
          <p:cNvPr id="27" name="Picture 22" descr="http://www.zilogic.com/blog/images/temperature-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47328" y="3404375"/>
            <a:ext cx="369301" cy="369301"/>
          </a:xfrm>
          <a:prstGeom prst="rect">
            <a:avLst/>
          </a:prstGeom>
          <a:noFill/>
          <a:extLst>
            <a:ext uri="{909E8E84-426E-40DD-AFC4-6F175D3DCCD1}">
              <a14:hiddenFill xmlns:a14="http://schemas.microsoft.com/office/drawing/2010/main">
                <a:solidFill>
                  <a:srgbClr val="FFFFFF"/>
                </a:solidFill>
              </a14:hiddenFill>
            </a:ext>
          </a:extLst>
        </p:spPr>
      </p:pic>
      <p:sp>
        <p:nvSpPr>
          <p:cNvPr id="28" name="모서리가 둥근 직사각형 27"/>
          <p:cNvSpPr/>
          <p:nvPr/>
        </p:nvSpPr>
        <p:spPr>
          <a:xfrm>
            <a:off x="2558265" y="4221506"/>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Humidity</a:t>
            </a:r>
            <a:endParaRPr lang="en-US" altLang="ko-KR" sz="1000" dirty="0">
              <a:solidFill>
                <a:schemeClr val="bg1"/>
              </a:solidFill>
            </a:endParaRPr>
          </a:p>
          <a:p>
            <a:pPr algn="ctr"/>
            <a:r>
              <a:rPr lang="en-US" altLang="ko-KR" sz="1000" dirty="0" smtClean="0">
                <a:solidFill>
                  <a:schemeClr val="bg1"/>
                </a:solidFill>
              </a:rPr>
              <a:t>sensor</a:t>
            </a:r>
            <a:endParaRPr lang="en-US" altLang="ko-KR" sz="1000" dirty="0">
              <a:solidFill>
                <a:schemeClr val="bg1"/>
              </a:solidFill>
            </a:endParaRPr>
          </a:p>
        </p:txBody>
      </p:sp>
      <p:pic>
        <p:nvPicPr>
          <p:cNvPr id="29" name="Picture 22" descr="http://www.zilogic.com/blog/images/temperature-icon.png"/>
          <p:cNvPicPr>
            <a:picLocks noChangeAspect="1" noChangeArrowheads="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7328" y="4268889"/>
            <a:ext cx="369301" cy="36930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http://www.ontruimingen-klokken-versterkers.nl/wp-content/uploads/open_geslote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82820" y="5249555"/>
            <a:ext cx="639359" cy="290907"/>
          </a:xfrm>
          <a:prstGeom prst="rect">
            <a:avLst/>
          </a:prstGeom>
          <a:noFill/>
          <a:extLst>
            <a:ext uri="{909E8E84-426E-40DD-AFC4-6F175D3DCCD1}">
              <a14:hiddenFill xmlns:a14="http://schemas.microsoft.com/office/drawing/2010/main">
                <a:solidFill>
                  <a:srgbClr val="FFFFFF"/>
                </a:solidFill>
              </a14:hiddenFill>
            </a:ext>
          </a:extLst>
        </p:spPr>
      </p:pic>
      <p:sp>
        <p:nvSpPr>
          <p:cNvPr id="33" name="모서리가 둥근 직사각형 32"/>
          <p:cNvSpPr/>
          <p:nvPr/>
        </p:nvSpPr>
        <p:spPr>
          <a:xfrm>
            <a:off x="5052686" y="3365071"/>
            <a:ext cx="747428" cy="812355"/>
          </a:xfrm>
          <a:prstGeom prst="roundRect">
            <a:avLst>
              <a:gd name="adj" fmla="val 9178"/>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ko-KR" sz="1000" dirty="0" smtClean="0">
                <a:solidFill>
                  <a:schemeClr val="bg1"/>
                </a:solidFill>
              </a:rPr>
              <a:t>Secure Alarm</a:t>
            </a:r>
          </a:p>
        </p:txBody>
      </p:sp>
      <p:pic>
        <p:nvPicPr>
          <p:cNvPr id="34" name="Picture 4" descr="http://www.loxone.com/tl_files/loxone/Content_images/icons/large/red/burglar_alarm.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42400" y="3391395"/>
            <a:ext cx="437634" cy="38156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직선 연결선 31"/>
          <p:cNvCxnSpPr>
            <a:stCxn id="18" idx="2"/>
          </p:cNvCxnSpPr>
          <p:nvPr/>
        </p:nvCxnSpPr>
        <p:spPr>
          <a:xfrm>
            <a:off x="3765813" y="4169347"/>
            <a:ext cx="214861" cy="3773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7" name="직선 연결선 36"/>
          <p:cNvCxnSpPr/>
          <p:nvPr/>
        </p:nvCxnSpPr>
        <p:spPr>
          <a:xfrm>
            <a:off x="3305693" y="4160421"/>
            <a:ext cx="567550" cy="42621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0" name="직선 연결선 39"/>
          <p:cNvCxnSpPr>
            <a:endCxn id="6" idx="1"/>
          </p:cNvCxnSpPr>
          <p:nvPr/>
        </p:nvCxnSpPr>
        <p:spPr>
          <a:xfrm>
            <a:off x="3341635" y="4551650"/>
            <a:ext cx="381055" cy="92906"/>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직선 연결선 42"/>
          <p:cNvCxnSpPr>
            <a:stCxn id="23" idx="0"/>
          </p:cNvCxnSpPr>
          <p:nvPr/>
        </p:nvCxnSpPr>
        <p:spPr>
          <a:xfrm flipV="1">
            <a:off x="3502501" y="4778984"/>
            <a:ext cx="319678" cy="357941"/>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6" name="직선 연결선 45"/>
          <p:cNvCxnSpPr>
            <a:endCxn id="20" idx="2"/>
          </p:cNvCxnSpPr>
          <p:nvPr/>
        </p:nvCxnSpPr>
        <p:spPr>
          <a:xfrm flipV="1">
            <a:off x="4225485" y="4160421"/>
            <a:ext cx="373714" cy="293118"/>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직선 연결선 48"/>
          <p:cNvCxnSpPr>
            <a:endCxn id="33" idx="2"/>
          </p:cNvCxnSpPr>
          <p:nvPr/>
        </p:nvCxnSpPr>
        <p:spPr>
          <a:xfrm flipV="1">
            <a:off x="4392499" y="4177426"/>
            <a:ext cx="1033901" cy="352742"/>
          </a:xfrm>
          <a:prstGeom prst="line">
            <a:avLst/>
          </a:prstGeom>
          <a:solidFill>
            <a:schemeClr val="tx2"/>
          </a:solidFill>
          <a:ln>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1030" name="Picture 6" descr="http://inwallspeakers1.com/wp-content/uploads/2014/12/wifi-signal-icon-png.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6665687">
            <a:off x="4490417" y="4574813"/>
            <a:ext cx="371991" cy="371991"/>
          </a:xfrm>
          <a:prstGeom prst="rect">
            <a:avLst/>
          </a:prstGeom>
          <a:noFill/>
          <a:extLst>
            <a:ext uri="{909E8E84-426E-40DD-AFC4-6F175D3DCCD1}">
              <a14:hiddenFill xmlns:a14="http://schemas.microsoft.com/office/drawing/2010/main">
                <a:solidFill>
                  <a:srgbClr val="FFFFFF"/>
                </a:solidFill>
              </a14:hiddenFill>
            </a:ext>
          </a:extLst>
        </p:spPr>
      </p:pic>
      <p:sp>
        <p:nvSpPr>
          <p:cNvPr id="50" name="직사각형 49"/>
          <p:cNvSpPr/>
          <p:nvPr/>
        </p:nvSpPr>
        <p:spPr>
          <a:xfrm>
            <a:off x="3766739" y="4872494"/>
            <a:ext cx="728390" cy="226591"/>
          </a:xfrm>
          <a:prstGeom prst="rect">
            <a:avLst/>
          </a:prstGeom>
        </p:spPr>
        <p:txBody>
          <a:bodyPr tIns="36000" bIns="36000">
            <a:spAutoFit/>
          </a:bodyPr>
          <a:lstStyle/>
          <a:p>
            <a:pPr lvl="0" algn="ctr"/>
            <a:r>
              <a:rPr lang="en-US" altLang="ko-KR" sz="1000" b="1" dirty="0" smtClean="0">
                <a:solidFill>
                  <a:schemeClr val="bg1"/>
                </a:solidFill>
              </a:rPr>
              <a:t>Arduino</a:t>
            </a:r>
            <a:endParaRPr lang="en-US" altLang="ko-KR" sz="1000" b="1" dirty="0">
              <a:solidFill>
                <a:schemeClr val="bg1"/>
              </a:solidFill>
            </a:endParaRPr>
          </a:p>
        </p:txBody>
      </p:sp>
      <p:sp>
        <p:nvSpPr>
          <p:cNvPr id="55" name="직사각형 54"/>
          <p:cNvSpPr/>
          <p:nvPr/>
        </p:nvSpPr>
        <p:spPr>
          <a:xfrm>
            <a:off x="5046871" y="5654195"/>
            <a:ext cx="728390" cy="380480"/>
          </a:xfrm>
          <a:prstGeom prst="rect">
            <a:avLst/>
          </a:prstGeom>
        </p:spPr>
        <p:txBody>
          <a:bodyPr tIns="36000" bIns="36000">
            <a:spAutoFit/>
          </a:bodyPr>
          <a:lstStyle/>
          <a:p>
            <a:pPr lvl="0" algn="ctr"/>
            <a:r>
              <a:rPr lang="en-US" altLang="ko-KR" sz="1000" b="1" dirty="0" smtClean="0">
                <a:solidFill>
                  <a:schemeClr val="bg1"/>
                </a:solidFill>
              </a:rPr>
              <a:t>Wi-Fi</a:t>
            </a:r>
          </a:p>
          <a:p>
            <a:pPr lvl="0" algn="ctr"/>
            <a:r>
              <a:rPr lang="en-US" altLang="ko-KR" sz="1000" b="1" dirty="0" smtClean="0">
                <a:solidFill>
                  <a:schemeClr val="bg1"/>
                </a:solidFill>
              </a:rPr>
              <a:t>router</a:t>
            </a:r>
            <a:endParaRPr lang="en-US" altLang="ko-KR" sz="1000" b="1" dirty="0">
              <a:solidFill>
                <a:schemeClr val="bg1"/>
              </a:solidFill>
            </a:endParaRPr>
          </a:p>
        </p:txBody>
      </p:sp>
      <p:sp>
        <p:nvSpPr>
          <p:cNvPr id="8" name="슬라이드 번호 개체 틀 7"/>
          <p:cNvSpPr>
            <a:spLocks noGrp="1"/>
          </p:cNvSpPr>
          <p:nvPr>
            <p:ph type="sldNum" sz="quarter" idx="11"/>
          </p:nvPr>
        </p:nvSpPr>
        <p:spPr/>
        <p:txBody>
          <a:bodyPr/>
          <a:lstStyle/>
          <a:p>
            <a:fld id="{887F5A62-5D57-4BBA-9485-2C5A6728F77D}" type="slidenum">
              <a:rPr lang="ko-KR" altLang="en-US" smtClean="0"/>
              <a:pPr/>
              <a:t>5</a:t>
            </a:fld>
            <a:r>
              <a:rPr lang="en-US" altLang="ko-KR" smtClean="0"/>
              <a:t>/50</a:t>
            </a:r>
            <a:endParaRPr lang="ko-KR" alt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a:t>3</a:t>
            </a:r>
            <a:r>
              <a:rPr lang="en-US" altLang="ko-KR" dirty="0" smtClean="0"/>
              <a:t>. </a:t>
            </a:r>
            <a:r>
              <a:rPr lang="en-US" altLang="ko-KR" dirty="0"/>
              <a:t>Architectural </a:t>
            </a:r>
            <a:r>
              <a:rPr lang="en-US" altLang="ko-KR" dirty="0" smtClean="0"/>
              <a:t>Drivers</a:t>
            </a:r>
            <a:endParaRPr lang="ko-KR" altLang="en-US" dirty="0"/>
          </a:p>
        </p:txBody>
      </p:sp>
      <p:sp>
        <p:nvSpPr>
          <p:cNvPr id="3" name="내용 개체 틀 2"/>
          <p:cNvSpPr>
            <a:spLocks noGrp="1"/>
          </p:cNvSpPr>
          <p:nvPr>
            <p:ph type="body" sz="quarter" idx="10"/>
          </p:nvPr>
        </p:nvSpPr>
        <p:spPr/>
        <p:txBody>
          <a:bodyPr>
            <a:noAutofit/>
          </a:bodyPr>
          <a:lstStyle/>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3.1</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Function Requirements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3.2</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Use Case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Analysis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3.3</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Constraints</a:t>
            </a:r>
          </a:p>
          <a:p>
            <a:pPr marL="0" lvl="1" indent="0">
              <a:lnSpc>
                <a:spcPct val="170000"/>
              </a:lnSpc>
              <a:buNone/>
            </a:pP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3.4</a:t>
            </a:r>
            <a:r>
              <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 Quality </a:t>
            </a:r>
            <a:r>
              <a:rPr lang="en-US" altLang="ko-KR" sz="1800" b="1" dirty="0" smtClean="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rPr>
              <a:t>Attributes</a:t>
            </a:r>
            <a:endParaRPr lang="en-US" altLang="ko-KR" sz="1800" b="1" dirty="0">
              <a:solidFill>
                <a:schemeClr val="tx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6</a:t>
            </a:fld>
            <a:r>
              <a:rPr lang="en-US" altLang="ko-KR" smtClean="0"/>
              <a:t>/50</a:t>
            </a:r>
            <a:endParaRPr lang="ko-KR" altLang="en-US" dirty="0"/>
          </a:p>
        </p:txBody>
      </p:sp>
    </p:spTree>
    <p:extLst>
      <p:ext uri="{BB962C8B-B14F-4D97-AF65-F5344CB8AC3E}">
        <p14:creationId xmlns:p14="http://schemas.microsoft.com/office/powerpoint/2010/main" val="3120382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3.1 Functional Requirement </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3043292287"/>
              </p:ext>
            </p:extLst>
          </p:nvPr>
        </p:nvGraphicFramePr>
        <p:xfrm>
          <a:off x="468312" y="908721"/>
          <a:ext cx="8207376" cy="5400598"/>
        </p:xfrm>
        <a:graphic>
          <a:graphicData uri="http://schemas.openxmlformats.org/drawingml/2006/table">
            <a:tbl>
              <a:tblPr firstRow="1" bandRow="1">
                <a:tableStyleId>{5C22544A-7EE6-4342-B048-85BDC9FD1C3A}</a:tableStyleId>
              </a:tblPr>
              <a:tblGrid>
                <a:gridCol w="719312"/>
                <a:gridCol w="7488064"/>
              </a:tblGrid>
              <a:tr h="655787">
                <a:tc>
                  <a:txBody>
                    <a:bodyPr/>
                    <a:lstStyle/>
                    <a:p>
                      <a:pPr algn="ctr" latinLnBrk="1"/>
                      <a:r>
                        <a:rPr lang="en-US" altLang="ko-KR" sz="1400" dirty="0" smtClean="0">
                          <a:solidFill>
                            <a:schemeClr val="tx1"/>
                          </a:solidFill>
                        </a:rPr>
                        <a:t>Req.</a:t>
                      </a:r>
                      <a:r>
                        <a:rPr lang="en-US" altLang="ko-KR" sz="1400" baseline="0" dirty="0" smtClean="0">
                          <a:solidFill>
                            <a:schemeClr val="tx1"/>
                          </a:solidFill>
                        </a:rPr>
                        <a:t> ID</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en-US" altLang="ko-KR" sz="1400" dirty="0" smtClean="0">
                          <a:solidFill>
                            <a:schemeClr val="tx1"/>
                          </a:solidFill>
                        </a:rPr>
                        <a:t>Description</a:t>
                      </a:r>
                      <a:endParaRPr lang="ko-KR"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r>
              <a:tr h="810090">
                <a:tc>
                  <a:txBody>
                    <a:bodyPr/>
                    <a:lstStyle/>
                    <a:p>
                      <a:pPr latinLnBrk="1">
                        <a:lnSpc>
                          <a:spcPct val="100000"/>
                        </a:lnSpc>
                      </a:pPr>
                      <a:r>
                        <a:rPr lang="en-US" altLang="ko-KR" sz="1200" dirty="0" smtClean="0"/>
                        <a:t>FR-09</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automatically turn off the lights when no one is home and 10 minutes elapses (configurable, 5 minutes is the default value - feel free to shorten this to a few seconds for test and demonstration purposes).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FR-10</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It should be easy for users to add and remove nodes to and from the system without having to restart the system or other nodes (you will have to demonstrate this). This includes secure registration and recognition of the type of sensors and actuators provided by the node.</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810090">
                <a:tc>
                  <a:txBody>
                    <a:bodyPr/>
                    <a:lstStyle/>
                    <a:p>
                      <a:pPr latinLnBrk="1">
                        <a:lnSpc>
                          <a:spcPct val="100000"/>
                        </a:lnSpc>
                      </a:pPr>
                      <a:r>
                        <a:rPr lang="en-US" altLang="ko-KR" sz="1200" dirty="0" smtClean="0"/>
                        <a:t>FR-11</a:t>
                      </a:r>
                      <a:endParaRPr lang="ko-KR"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lt"/>
                          <a:ea typeface="+mn-ea"/>
                          <a:cs typeface="+mn-cs"/>
                        </a:rPr>
                        <a:t>The system should make it easy for application developers (private persons, VARs, or other 3rd parties) to build custom apps, services, and/or make mashups from existing available services (you should describe how the design supports this).</a:t>
                      </a:r>
                      <a:endParaRPr lang="ko-KR" altLang="en-US" sz="1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FR-12</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kern="1200" dirty="0" smtClean="0">
                          <a:solidFill>
                            <a:schemeClr val="dk1"/>
                          </a:solidFill>
                          <a:latin typeface="+mn-ea"/>
                          <a:ea typeface="+mn-ea"/>
                          <a:cs typeface="+mn-cs"/>
                        </a:rPr>
                        <a:t>The system should make it easy for developers to implement new protocol about new devices.</a:t>
                      </a:r>
                      <a:endParaRPr lang="ko-KR" altLang="en-US" sz="1200" kern="1200" dirty="0">
                        <a:solidFill>
                          <a:schemeClr val="dk1"/>
                        </a:solidFill>
                        <a:latin typeface="+mn-ea"/>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FR-13</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The system provides</a:t>
                      </a:r>
                      <a:r>
                        <a:rPr lang="en-US" altLang="ko-KR" sz="1200" baseline="0" dirty="0" smtClean="0">
                          <a:latin typeface="+mn-ea"/>
                          <a:ea typeface="+mn-ea"/>
                          <a:cs typeface="Tahoma" panose="020B0604030504040204" pitchFamily="34" charset="0"/>
                        </a:rPr>
                        <a:t> user define scenario service like IFTTT(IF This Then That)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FR-14</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atinLnBrk="1">
                        <a:lnSpc>
                          <a:spcPct val="100000"/>
                        </a:lnSpc>
                      </a:pPr>
                      <a:r>
                        <a:rPr lang="en-US" altLang="ko-KR" sz="1200" dirty="0" smtClean="0">
                          <a:latin typeface="+mn-ea"/>
                          <a:ea typeface="+mn-ea"/>
                          <a:cs typeface="Tahoma" panose="020B0604030504040204" pitchFamily="34" charset="0"/>
                        </a:rPr>
                        <a:t>When the system sends emergency message, it will</a:t>
                      </a:r>
                      <a:r>
                        <a:rPr lang="en-US" altLang="ko-KR" sz="1200" baseline="0" dirty="0" smtClean="0">
                          <a:latin typeface="+mn-ea"/>
                          <a:ea typeface="+mn-ea"/>
                          <a:cs typeface="Tahoma" panose="020B0604030504040204" pitchFamily="34" charset="0"/>
                        </a:rPr>
                        <a:t> be E-mail. In future, it can be SMS or tweet.</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FR-15</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When </a:t>
                      </a:r>
                      <a:r>
                        <a:rPr lang="en-US" altLang="ko-KR" sz="1200" baseline="0" dirty="0" smtClean="0">
                          <a:latin typeface="+mn-ea"/>
                          <a:ea typeface="+mn-ea"/>
                          <a:cs typeface="Tahoma" panose="020B0604030504040204" pitchFamily="34" charset="0"/>
                        </a:rPr>
                        <a:t>sensors value is abnormal(out of range), the system sends an alarm message to 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578636">
                <a:tc>
                  <a:txBody>
                    <a:bodyPr/>
                    <a:lstStyle/>
                    <a:p>
                      <a:pPr latinLnBrk="1">
                        <a:lnSpc>
                          <a:spcPct val="100000"/>
                        </a:lnSpc>
                      </a:pPr>
                      <a:r>
                        <a:rPr lang="en-US" altLang="ko-KR" sz="1200" dirty="0" smtClean="0">
                          <a:latin typeface="+mn-ea"/>
                          <a:ea typeface="+mn-ea"/>
                        </a:rPr>
                        <a:t>FR-16</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nSpc>
                          <a:spcPct val="100000"/>
                        </a:lnSpc>
                      </a:pPr>
                      <a:r>
                        <a:rPr lang="en-US" altLang="ko-KR" sz="1200" dirty="0" smtClean="0">
                          <a:latin typeface="+mn-ea"/>
                          <a:ea typeface="+mn-ea"/>
                          <a:cs typeface="Tahoma" panose="020B0604030504040204" pitchFamily="34" charset="0"/>
                        </a:rPr>
                        <a:t>User sets</a:t>
                      </a:r>
                      <a:r>
                        <a:rPr lang="en-US" altLang="ko-KR" sz="1200" baseline="0" dirty="0" smtClean="0">
                          <a:latin typeface="+mn-ea"/>
                          <a:ea typeface="+mn-ea"/>
                          <a:cs typeface="Tahoma" panose="020B0604030504040204" pitchFamily="34" charset="0"/>
                        </a:rPr>
                        <a:t> configurations of E-mail address, logging-duration, secure response time and </a:t>
                      </a:r>
                      <a:r>
                        <a:rPr lang="en-US" altLang="ko-KR" sz="1200" kern="1200" dirty="0" smtClean="0">
                          <a:solidFill>
                            <a:schemeClr val="dk1"/>
                          </a:solidFill>
                          <a:latin typeface="+mn-ea"/>
                          <a:ea typeface="+mn-ea"/>
                          <a:cs typeface="+mn-cs"/>
                        </a:rPr>
                        <a:t>lights waiting</a:t>
                      </a:r>
                      <a:r>
                        <a:rPr lang="en-US" altLang="ko-KR" sz="1200" kern="1200" baseline="0" dirty="0" smtClean="0">
                          <a:solidFill>
                            <a:schemeClr val="dk1"/>
                          </a:solidFill>
                          <a:latin typeface="+mn-ea"/>
                          <a:ea typeface="+mn-ea"/>
                          <a:cs typeface="+mn-cs"/>
                        </a:rPr>
                        <a:t> </a:t>
                      </a:r>
                      <a:r>
                        <a:rPr lang="en-US" altLang="ko-KR" sz="1200" kern="1200" dirty="0" smtClean="0">
                          <a:solidFill>
                            <a:schemeClr val="dk1"/>
                          </a:solidFill>
                          <a:latin typeface="+mn-ea"/>
                          <a:ea typeface="+mn-ea"/>
                          <a:cs typeface="+mn-cs"/>
                        </a:rPr>
                        <a:t>time.</a:t>
                      </a:r>
                      <a:endParaRPr lang="ko-KR" altLang="en-US" sz="1200" dirty="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47181">
                <a:tc>
                  <a:txBody>
                    <a:bodyPr/>
                    <a:lstStyle/>
                    <a:p>
                      <a:pPr latinLnBrk="1">
                        <a:lnSpc>
                          <a:spcPct val="100000"/>
                        </a:lnSpc>
                      </a:pPr>
                      <a:r>
                        <a:rPr lang="en-US" altLang="ko-KR" sz="1200" dirty="0" smtClean="0">
                          <a:latin typeface="+mn-ea"/>
                          <a:ea typeface="+mn-ea"/>
                        </a:rPr>
                        <a:t>FR-17</a:t>
                      </a:r>
                      <a:endParaRPr lang="ko-KR" altLang="en-US" sz="12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dirty="0" smtClean="0">
                          <a:latin typeface="+mn-ea"/>
                          <a:ea typeface="+mn-ea"/>
                          <a:cs typeface="Tahoma" panose="020B0604030504040204" pitchFamily="34" charset="0"/>
                        </a:rPr>
                        <a:t>The</a:t>
                      </a:r>
                      <a:r>
                        <a:rPr lang="en-US" altLang="ko-KR" sz="1200" baseline="0" dirty="0" smtClean="0">
                          <a:latin typeface="+mn-ea"/>
                          <a:ea typeface="+mn-ea"/>
                          <a:cs typeface="Tahoma" panose="020B0604030504040204" pitchFamily="34" charset="0"/>
                        </a:rPr>
                        <a:t> system provides Web APIs for Web developer.</a:t>
                      </a:r>
                      <a:endParaRPr lang="ko-KR" altLang="en-US" sz="1200" dirty="0" smtClean="0">
                        <a:latin typeface="+mn-ea"/>
                        <a:ea typeface="+mn-ea"/>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슬라이드 번호 개체 틀 2"/>
          <p:cNvSpPr>
            <a:spLocks noGrp="1"/>
          </p:cNvSpPr>
          <p:nvPr>
            <p:ph type="sldNum" sz="quarter" idx="12"/>
          </p:nvPr>
        </p:nvSpPr>
        <p:spPr/>
        <p:txBody>
          <a:bodyPr/>
          <a:lstStyle/>
          <a:p>
            <a:fld id="{887F5A62-5D57-4BBA-9485-2C5A6728F77D}" type="slidenum">
              <a:rPr lang="ko-KR" altLang="en-US" smtClean="0"/>
              <a:pPr/>
              <a:t>7</a:t>
            </a:fld>
            <a:r>
              <a:rPr lang="en-US" altLang="ko-KR" smtClean="0"/>
              <a:t>/50</a:t>
            </a:r>
            <a:endParaRPr lang="ko-KR" altLang="en-US" dirty="0"/>
          </a:p>
        </p:txBody>
      </p:sp>
    </p:spTree>
    <p:extLst>
      <p:ext uri="{BB962C8B-B14F-4D97-AF65-F5344CB8AC3E}">
        <p14:creationId xmlns:p14="http://schemas.microsoft.com/office/powerpoint/2010/main" val="142376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3.4 Quality Attributes</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1779544416"/>
              </p:ext>
            </p:extLst>
          </p:nvPr>
        </p:nvGraphicFramePr>
        <p:xfrm>
          <a:off x="468313" y="980729"/>
          <a:ext cx="8212979" cy="4752528"/>
        </p:xfrm>
        <a:graphic>
          <a:graphicData uri="http://schemas.openxmlformats.org/drawingml/2006/table">
            <a:tbl>
              <a:tblPr firstRow="1" bandRow="1">
                <a:tableStyleId>{073A0DAA-6AF3-43AB-8588-CEC1D06C72B9}</a:tableStyleId>
              </a:tblPr>
              <a:tblGrid>
                <a:gridCol w="724916"/>
                <a:gridCol w="1368152"/>
                <a:gridCol w="4248472"/>
                <a:gridCol w="1000681"/>
                <a:gridCol w="870758"/>
              </a:tblGrid>
              <a:tr h="523198">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ID</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 Type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Description</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Difficulty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Priority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Availability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Server recognizes</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malfunction of sensors within 10 seconds.</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QA-02</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Usability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All</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f</a:t>
                      </a: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unction</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of System is served in 3 depth UI.</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Scalability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is limited to 50 SA Nodes.</a:t>
                      </a:r>
                      <a:endPar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QA-04</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Modifiability</a:t>
                      </a:r>
                      <a:endParaRPr lang="ko-KR" altLang="en-US" sz="140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lnSpc>
                          <a:spcPct val="100000"/>
                        </a:lnSpc>
                      </a:pP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Emerging new protocol, it is possible to be developed in 2 man-months.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6694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QA-05</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Security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IoT</a:t>
                      </a: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 Management System allow only</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authorized user to access in secure way.</a:t>
                      </a:r>
                      <a:endPar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5</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QA-06</a:t>
                      </a:r>
                      <a:endParaRPr lang="ko-KR" altLang="en-US" sz="140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Testability</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80% of test cases can be tested</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within 1 day.</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QA-07</a:t>
                      </a:r>
                      <a:endParaRPr lang="ko-KR" altLang="en-US" sz="1400" dirty="0" smtClean="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Performance</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lvl="0">
                        <a:lnSpc>
                          <a:spcPct val="100000"/>
                        </a:lnSpc>
                      </a:pPr>
                      <a:r>
                        <a:rPr kumimoji="0"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The</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response time of controlling and monitoring is </a:t>
                      </a:r>
                      <a:r>
                        <a:rPr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within 10</a:t>
                      </a:r>
                      <a:r>
                        <a:rPr kumimoji="0" lang="en-US" altLang="ko-KR" sz="1400" baseline="0" dirty="0" smtClean="0">
                          <a:solidFill>
                            <a:schemeClr val="bg1"/>
                          </a:solidFill>
                          <a:latin typeface="Tahoma" panose="020B0604030504040204" pitchFamily="34" charset="0"/>
                          <a:ea typeface="Tahoma" panose="020B0604030504040204" pitchFamily="34" charset="0"/>
                          <a:cs typeface="Tahoma" panose="020B0604030504040204" pitchFamily="34" charset="0"/>
                        </a:rPr>
                        <a:t> seconds.</a:t>
                      </a:r>
                      <a:endParaRPr kumimoji="0" lang="en-US" altLang="ko-KR"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3</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latinLnBrk="1"/>
                      <a:r>
                        <a:rPr lang="en-US" altLang="ko-KR" sz="1400" dirty="0" smtClean="0">
                          <a:solidFill>
                            <a:schemeClr val="bg1"/>
                          </a:solidFill>
                          <a:latin typeface="Tahoma" panose="020B0604030504040204" pitchFamily="34" charset="0"/>
                          <a:ea typeface="Tahoma" panose="020B0604030504040204" pitchFamily="34" charset="0"/>
                          <a:cs typeface="Tahoma" panose="020B0604030504040204" pitchFamily="34" charset="0"/>
                        </a:rPr>
                        <a:t>1</a:t>
                      </a:r>
                      <a:endParaRPr lang="ko-KR" altLang="en-US" sz="1400" dirty="0">
                        <a:solidFill>
                          <a:schemeClr val="bg1"/>
                        </a:solidFill>
                        <a:latin typeface="Tahoma" panose="020B0604030504040204" pitchFamily="34" charset="0"/>
                        <a:cs typeface="Tahoma" panose="020B060403050404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r h="523198">
                <a:tc>
                  <a:txBody>
                    <a:bodyPr/>
                    <a:lstStyle/>
                    <a:p>
                      <a:pPr algn="l" rtl="0" fontAlgn="ctr"/>
                      <a:r>
                        <a:rPr lang="en-US" sz="1400" b="0" i="0" u="none" strike="noStrike" dirty="0" smtClean="0">
                          <a:solidFill>
                            <a:srgbClr val="000000"/>
                          </a:solidFill>
                          <a:latin typeface="Tahoma"/>
                        </a:rPr>
                        <a:t> QA-08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Availability </a:t>
                      </a:r>
                      <a:endParaRPr lang="en-US" sz="1400" b="0" i="0" u="none" strike="noStrike" dirty="0">
                        <a:solidFill>
                          <a:srgbClr val="000000"/>
                        </a:solidFill>
                        <a:latin typeface="Tahoma"/>
                      </a:endParaRP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l" rtl="0" fontAlgn="ctr"/>
                      <a:r>
                        <a:rPr lang="en-US" sz="1400" b="0" i="0" u="none" strike="noStrike" dirty="0" smtClean="0">
                          <a:solidFill>
                            <a:srgbClr val="000000"/>
                          </a:solidFill>
                          <a:latin typeface="Tahoma"/>
                        </a:rPr>
                        <a:t> Detect </a:t>
                      </a:r>
                      <a:r>
                        <a:rPr lang="en-US" sz="1400" b="0" i="0" u="none" strike="noStrike" dirty="0">
                          <a:solidFill>
                            <a:srgbClr val="000000"/>
                          </a:solidFill>
                          <a:latin typeface="Tahoma"/>
                        </a:rPr>
                        <a:t>and notify Logging failure in 30 seconds.</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a:solidFill>
                            <a:srgbClr val="000000"/>
                          </a:solidFill>
                          <a:latin typeface="Tahoma"/>
                        </a:rPr>
                        <a:t>3</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rtl="0" fontAlgn="ctr"/>
                      <a:r>
                        <a:rPr lang="en-US" altLang="ko-KR" sz="1400" b="0" i="0" u="none" strike="noStrike" dirty="0">
                          <a:solidFill>
                            <a:srgbClr val="000000"/>
                          </a:solidFill>
                          <a:latin typeface="Tahoma"/>
                        </a:rPr>
                        <a:t>5</a:t>
                      </a:r>
                    </a:p>
                  </a:txBody>
                  <a:tcPr marL="7620" marR="7620" marT="762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r>
            </a:tbl>
          </a:graphicData>
        </a:graphic>
      </p:graphicFrame>
      <p:sp>
        <p:nvSpPr>
          <p:cNvPr id="7" name="Text Box 13"/>
          <p:cNvSpPr txBox="1">
            <a:spLocks noChangeArrowheads="1"/>
          </p:cNvSpPr>
          <p:nvPr/>
        </p:nvSpPr>
        <p:spPr bwMode="auto">
          <a:xfrm>
            <a:off x="3059832" y="5949279"/>
            <a:ext cx="29799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Priority: 5(Important) --- 1(Unimportant)</a:t>
            </a:r>
            <a:endParaRPr lang="en-US" altLang="ko-KR" sz="1200" dirty="0">
              <a:solidFill>
                <a:prstClr val="white"/>
              </a:solidFill>
              <a:latin typeface="Tahoma" panose="020B0604030504040204" pitchFamily="34" charset="0"/>
            </a:endParaRPr>
          </a:p>
        </p:txBody>
      </p:sp>
      <p:sp>
        <p:nvSpPr>
          <p:cNvPr id="8" name="Text Box 13"/>
          <p:cNvSpPr txBox="1">
            <a:spLocks noChangeArrowheads="1"/>
          </p:cNvSpPr>
          <p:nvPr/>
        </p:nvSpPr>
        <p:spPr bwMode="auto">
          <a:xfrm>
            <a:off x="468313" y="5949280"/>
            <a:ext cx="21857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200" dirty="0" smtClean="0">
                <a:solidFill>
                  <a:prstClr val="white"/>
                </a:solidFill>
                <a:latin typeface="Tahoma" panose="020B0604030504040204" pitchFamily="34" charset="0"/>
              </a:rPr>
              <a:t>Difficulty: 5(Hard) --- 1(Easy)</a:t>
            </a:r>
            <a:endParaRPr lang="en-US" altLang="ko-KR" sz="1200" dirty="0">
              <a:solidFill>
                <a:prstClr val="white"/>
              </a:solidFill>
              <a:latin typeface="Tahoma" panose="020B0604030504040204" pitchFamily="34" charset="0"/>
            </a:endParaRPr>
          </a:p>
        </p:txBody>
      </p:sp>
      <p:sp>
        <p:nvSpPr>
          <p:cNvPr id="3" name="슬라이드 번호 개체 틀 2"/>
          <p:cNvSpPr>
            <a:spLocks noGrp="1"/>
          </p:cNvSpPr>
          <p:nvPr>
            <p:ph type="sldNum" sz="quarter" idx="11"/>
          </p:nvPr>
        </p:nvSpPr>
        <p:spPr/>
        <p:txBody>
          <a:bodyPr/>
          <a:lstStyle/>
          <a:p>
            <a:fld id="{887F5A62-5D57-4BBA-9485-2C5A6728F77D}" type="slidenum">
              <a:rPr lang="ko-KR" altLang="en-US" smtClean="0"/>
              <a:pPr/>
              <a:t>8</a:t>
            </a:fld>
            <a:r>
              <a:rPr lang="en-US" altLang="ko-KR" smtClean="0"/>
              <a:t>/50</a:t>
            </a:r>
            <a:endParaRPr lang="ko-KR" altLang="en-US" dirty="0"/>
          </a:p>
        </p:txBody>
      </p:sp>
    </p:spTree>
    <p:extLst>
      <p:ext uri="{BB962C8B-B14F-4D97-AF65-F5344CB8AC3E}">
        <p14:creationId xmlns:p14="http://schemas.microsoft.com/office/powerpoint/2010/main" val="9402956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fontScale="90000"/>
          </a:bodyPr>
          <a:lstStyle/>
          <a:p>
            <a:r>
              <a:rPr lang="en-US" altLang="ko-KR" dirty="0" smtClean="0"/>
              <a:t>QA – Hyun</a:t>
            </a:r>
            <a:endParaRPr lang="ko-KR" altLang="en-US" dirty="0"/>
          </a:p>
        </p:txBody>
      </p:sp>
      <p:sp>
        <p:nvSpPr>
          <p:cNvPr id="3" name="텍스트 개체 틀 2"/>
          <p:cNvSpPr>
            <a:spLocks noGrp="1"/>
          </p:cNvSpPr>
          <p:nvPr>
            <p:ph type="body" sz="quarter" idx="10"/>
          </p:nvPr>
        </p:nvSpPr>
        <p:spPr/>
        <p:txBody>
          <a:bodyPr/>
          <a:lstStyle/>
          <a:p>
            <a:r>
              <a:rPr lang="en-US" altLang="ko-KR" dirty="0" err="1" smtClean="0"/>
              <a:t>Uility</a:t>
            </a:r>
            <a:r>
              <a:rPr lang="en-US" altLang="ko-KR" dirty="0" smtClean="0"/>
              <a:t> Tree</a:t>
            </a:r>
            <a:endParaRPr lang="ko-KR" altLang="en-US" dirty="0"/>
          </a:p>
        </p:txBody>
      </p:sp>
      <p:sp>
        <p:nvSpPr>
          <p:cNvPr id="4" name="슬라이드 번호 개체 틀 3"/>
          <p:cNvSpPr>
            <a:spLocks noGrp="1"/>
          </p:cNvSpPr>
          <p:nvPr>
            <p:ph type="sldNum" sz="quarter" idx="11"/>
          </p:nvPr>
        </p:nvSpPr>
        <p:spPr/>
        <p:txBody>
          <a:bodyPr/>
          <a:lstStyle/>
          <a:p>
            <a:fld id="{887F5A62-5D57-4BBA-9485-2C5A6728F77D}" type="slidenum">
              <a:rPr lang="ko-KR" altLang="en-US" smtClean="0"/>
              <a:pPr/>
              <a:t>9</a:t>
            </a:fld>
            <a:r>
              <a:rPr lang="en-US" altLang="ko-KR" smtClean="0"/>
              <a:t>/50</a:t>
            </a:r>
            <a:endParaRPr lang="ko-KR" altLang="en-US" dirty="0"/>
          </a:p>
        </p:txBody>
      </p:sp>
    </p:spTree>
    <p:extLst>
      <p:ext uri="{BB962C8B-B14F-4D97-AF65-F5344CB8AC3E}">
        <p14:creationId xmlns:p14="http://schemas.microsoft.com/office/powerpoint/2010/main" val="2010015792"/>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741</TotalTime>
  <Words>819</Words>
  <Application>Microsoft Office PowerPoint</Application>
  <PresentationFormat>화면 슬라이드 쇼(4:3)</PresentationFormat>
  <Paragraphs>209</Paragraphs>
  <Slides>14</Slides>
  <Notes>4</Notes>
  <HiddenSlides>0</HiddenSlides>
  <MMClips>0</MMClips>
  <ScaleCrop>false</ScaleCrop>
  <HeadingPairs>
    <vt:vector size="4" baseType="variant">
      <vt:variant>
        <vt:lpstr>테마</vt:lpstr>
      </vt:variant>
      <vt:variant>
        <vt:i4>1</vt:i4>
      </vt:variant>
      <vt:variant>
        <vt:lpstr>슬라이드 제목</vt:lpstr>
      </vt:variant>
      <vt:variant>
        <vt:i4>14</vt:i4>
      </vt:variant>
    </vt:vector>
  </HeadingPairs>
  <TitlesOfParts>
    <vt:vector size="15" baseType="lpstr">
      <vt:lpstr>디자인 사용자 지정</vt:lpstr>
      <vt:lpstr>IoT Management System (Initial Presentation)</vt:lpstr>
      <vt:lpstr>PowerPoint 프레젠테이션</vt:lpstr>
      <vt:lpstr>PowerPoint 프레젠테이션</vt:lpstr>
      <vt:lpstr>1. Project Overview</vt:lpstr>
      <vt:lpstr>1. Project Overview</vt:lpstr>
      <vt:lpstr>3. Architectural Drivers</vt:lpstr>
      <vt:lpstr>3.1 Functional Requirement </vt:lpstr>
      <vt:lpstr>3.4 Quality Attributes</vt:lpstr>
      <vt:lpstr>QA – Hyun</vt:lpstr>
      <vt:lpstr>Physical perspective View</vt:lpstr>
      <vt:lpstr>Dynamic view  – Hyun</vt:lpstr>
      <vt:lpstr>Availability – Sensor Malfunction.</vt:lpstr>
      <vt:lpstr>Availability – Actuator Malfunction.</vt:lpstr>
      <vt:lpstr>Func Req - User defined rule</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Warehouse Management System (Initial Presentation)</dc:title>
  <dc:creator>이재안/선임연구원/SW아키텍처팀(jaean.yi@lge.com)</dc:creator>
  <cp:lastModifiedBy>user</cp:lastModifiedBy>
  <cp:revision>674</cp:revision>
  <dcterms:created xsi:type="dcterms:W3CDTF">2014-05-28T02:15:30Z</dcterms:created>
  <dcterms:modified xsi:type="dcterms:W3CDTF">2015-06-24T05:27:13Z</dcterms:modified>
</cp:coreProperties>
</file>