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2.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omments/comment3.xml" ContentType="application/vnd.openxmlformats-officedocument.presentationml.comments+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8" r:id="rId22"/>
    <p:sldId id="300" r:id="rId23"/>
    <p:sldId id="301" r:id="rId24"/>
    <p:sldId id="302" r:id="rId25"/>
    <p:sldId id="303" r:id="rId26"/>
    <p:sldId id="304" r:id="rId27"/>
    <p:sldId id="305" r:id="rId28"/>
    <p:sldId id="306" r:id="rId29"/>
    <p:sldId id="279" r:id="rId30"/>
    <p:sldId id="280" r:id="rId31"/>
    <p:sldId id="281" r:id="rId32"/>
    <p:sldId id="282" r:id="rId33"/>
    <p:sldId id="283" r:id="rId34"/>
    <p:sldId id="284" r:id="rId35"/>
    <p:sldId id="285" r:id="rId36"/>
    <p:sldId id="287" r:id="rId37"/>
    <p:sldId id="307" r:id="rId38"/>
    <p:sldId id="289" r:id="rId39"/>
    <p:sldId id="288" r:id="rId40"/>
    <p:sldId id="290" r:id="rId41"/>
    <p:sldId id="292" r:id="rId42"/>
    <p:sldId id="291" r:id="rId43"/>
    <p:sldId id="294" r:id="rId44"/>
    <p:sldId id="295" r:id="rId45"/>
    <p:sldId id="293" r:id="rId46"/>
    <p:sldId id="297" r:id="rId47"/>
    <p:sldId id="296" r:id="rId48"/>
    <p:sldId id="298" r:id="rId49"/>
    <p:sldId id="299" r:id="rId50"/>
    <p:sldId id="286" r:id="rId51"/>
  </p:sldIdLst>
  <p:sldSz cx="9144000" cy="6858000" type="screen4x3"/>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8842BCD3-E84E-4C92-B413-F11C840B25B4}">
          <p14:sldIdLst>
            <p14:sldId id="256"/>
            <p14:sldId id="257"/>
            <p14:sldId id="258"/>
            <p14:sldId id="259"/>
            <p14:sldId id="260"/>
            <p14:sldId id="261"/>
            <p14:sldId id="262"/>
            <p14:sldId id="263"/>
            <p14:sldId id="264"/>
            <p14:sldId id="265"/>
            <p14:sldId id="266"/>
            <p14:sldId id="267"/>
            <p14:sldId id="269"/>
            <p14:sldId id="270"/>
            <p14:sldId id="271"/>
            <p14:sldId id="272"/>
            <p14:sldId id="273"/>
            <p14:sldId id="274"/>
            <p14:sldId id="275"/>
            <p14:sldId id="276"/>
            <p14:sldId id="278"/>
            <p14:sldId id="300"/>
            <p14:sldId id="301"/>
            <p14:sldId id="302"/>
            <p14:sldId id="303"/>
            <p14:sldId id="304"/>
            <p14:sldId id="305"/>
            <p14:sldId id="306"/>
            <p14:sldId id="279"/>
            <p14:sldId id="280"/>
            <p14:sldId id="281"/>
            <p14:sldId id="282"/>
            <p14:sldId id="283"/>
            <p14:sldId id="284"/>
            <p14:sldId id="285"/>
            <p14:sldId id="287"/>
            <p14:sldId id="307"/>
            <p14:sldId id="289"/>
            <p14:sldId id="288"/>
            <p14:sldId id="290"/>
            <p14:sldId id="292"/>
            <p14:sldId id="291"/>
            <p14:sldId id="294"/>
            <p14:sldId id="295"/>
            <p14:sldId id="293"/>
            <p14:sldId id="297"/>
            <p14:sldId id="296"/>
            <p14:sldId id="298"/>
            <p14:sldId id="299"/>
            <p14:sldId id="286"/>
          </p14:sldIdLst>
        </p14:section>
      </p14:sectionLst>
    </p:ext>
    <p:ext uri="{EFAFB233-063F-42B5-8137-9DF3F51BA10A}">
      <p15:sldGuideLst xmlns:p15="http://schemas.microsoft.com/office/powerpoint/2012/main">
        <p15:guide id="1" orient="horz" pos="527">
          <p15:clr>
            <a:srgbClr val="A4A3A4"/>
          </p15:clr>
        </p15:guide>
        <p15:guide id="2" pos="294">
          <p15:clr>
            <a:srgbClr val="A4A3A4"/>
          </p15:clr>
        </p15:guide>
        <p15:guide id="3" pos="747">
          <p15:clr>
            <a:srgbClr val="A4A3A4"/>
          </p15:clr>
        </p15:guide>
        <p15:guide id="4" pos="5465">
          <p15:clr>
            <a:srgbClr val="A4A3A4"/>
          </p15:clr>
        </p15:guide>
      </p15:sldGuideLst>
    </p:ext>
    <p:ext uri="{2D200454-40CA-4A62-9FC3-DE9A4176ACB9}">
      <p15:notesGuideLst xmlns:p15="http://schemas.microsoft.com/office/powerpoint/2012/main">
        <p15:guide id="1" orient="horz" pos="2879">
          <p15:clr>
            <a:srgbClr val="A4A3A4"/>
          </p15:clr>
        </p15:guide>
        <p15:guide id="2" pos="215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B Root" initials="DBR" lastIdx="43" clrIdx="0"/>
  <p:cmAuthor id="2" name="mac" initials="m"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TxStyle/>
      <a:tcStyle>
        <a:tcBdr/>
        <a:fill>
          <a:solidFill>
            <a:schemeClr val="dk1">
              <a:tint val="40000"/>
            </a:schemeClr>
          </a:solidFill>
        </a:fill>
      </a:tcStyle>
    </a:band1H>
    <a:band2H>
      <a:tcTxStyle/>
      <a:tcStyle>
        <a:tcBdr/>
      </a:tcStyle>
    </a:band2H>
    <a:band1V>
      <a:tcTxStyle/>
      <a:tcStyle>
        <a:tcBdr/>
        <a:fill>
          <a:solidFill>
            <a:schemeClr val="dk1">
              <a:tint val="40000"/>
            </a:schemeClr>
          </a:solidFill>
        </a:fill>
      </a:tcStyle>
    </a:band1V>
    <a:band2V>
      <a:tcTxStyle/>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0"/>
    <p:restoredTop sz="94607" autoAdjust="0"/>
  </p:normalViewPr>
  <p:slideViewPr>
    <p:cSldViewPr>
      <p:cViewPr varScale="1">
        <p:scale>
          <a:sx n="72" d="100"/>
          <a:sy n="72" d="100"/>
        </p:scale>
        <p:origin x="1230" y="54"/>
      </p:cViewPr>
      <p:guideLst>
        <p:guide orient="horz" pos="527"/>
        <p:guide pos="294"/>
        <p:guide pos="747"/>
        <p:guide pos="5465"/>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50" y="-96"/>
      </p:cViewPr>
      <p:guideLst>
        <p:guide orient="horz" pos="2879"/>
        <p:guide pos="215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5-21T08:55:45.817" idx="43">
    <p:pos x="1929" y="1641"/>
    <p:text>Overall pretty good.  Obviously lots of work.  Look at my comments.  Don't take them as being too critical as we can always improve.</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5-05-21T08:32:52.453" idx="15">
    <p:pos x="3499" y="3043"/>
    <p:text>added by whom</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15-05-21T08:47:13.762" idx="31">
    <p:pos x="2023" y="3898"/>
    <p:text>Also think trigger conditions that would cause you to stall the project.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a:lstStyle>
            <a:lvl1pPr algn="l">
              <a:defRPr sz="1200"/>
            </a:lvl1pPr>
          </a:lstStyle>
          <a:p>
            <a:pPr lvl="0">
              <a:defRPr lang="ko-KR" altLang="en-US"/>
            </a:pP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lang="ko-KR" altLang="en-US"/>
            </a:pPr>
            <a:fld id="{C6D22AAC-A4B1-4DE1-8849-4DA334672FA7}" type="datetime1">
              <a:rPr lang="ko-KR" altLang="en-US"/>
              <a:pPr lvl="0">
                <a:defRPr lang="ko-KR" altLang="en-US"/>
              </a:pPr>
              <a:t>2015-06-09</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lang="ko-KR" altLang="en-US"/>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lang="ko-KR" altLang="en-US"/>
            </a:pP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lang="ko-KR" altLang="en-US"/>
            </a:pPr>
            <a:fld id="{16CA0CAB-945A-4D9A-9EB1-E1C8A52CAEF4}" type="slidenum">
              <a:rPr lang="ko-KR" altLang="en-US"/>
              <a:pPr lvl="0">
                <a:defRPr lang="ko-KR" altLang="en-US"/>
              </a:pPr>
              <a:t>‹#›</a:t>
            </a:fld>
            <a:endParaRPr lang="ko-KR" altLang="en-US"/>
          </a:p>
        </p:txBody>
      </p:sp>
    </p:spTree>
    <p:extLst>
      <p:ext uri="{BB962C8B-B14F-4D97-AF65-F5344CB8AC3E}">
        <p14:creationId xmlns:p14="http://schemas.microsoft.com/office/powerpoint/2010/main" val="222442409"/>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a:t>DBR2 : </a:t>
            </a:r>
            <a:r>
              <a:rPr lang="ko-KR" altLang="en-US" dirty="0"/>
              <a:t>센서 </a:t>
            </a:r>
            <a:r>
              <a:rPr lang="en-US" altLang="ko-KR" dirty="0"/>
              <a:t>/ </a:t>
            </a:r>
            <a:r>
              <a:rPr lang="ko-KR" altLang="en-US" dirty="0" err="1"/>
              <a:t>엑츄에이터</a:t>
            </a:r>
            <a:r>
              <a:rPr lang="ko-KR" altLang="en-US" dirty="0"/>
              <a:t> 예제 서술</a:t>
            </a:r>
          </a:p>
          <a:p>
            <a:pPr lvl="0">
              <a:defRPr lang="ko-KR" altLang="en-US"/>
            </a:pPr>
            <a:r>
              <a:rPr lang="en-US" altLang="ko-KR" dirty="0"/>
              <a:t>DBR3 : </a:t>
            </a:r>
            <a:r>
              <a:rPr lang="ko-KR" altLang="en-US" dirty="0"/>
              <a:t>센서 구조 예제 그림 그리기</a:t>
            </a:r>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3</a:t>
            </a:fld>
            <a:endParaRPr lang="ko-KR" altLang="en-US"/>
          </a:p>
        </p:txBody>
      </p:sp>
    </p:spTree>
    <p:extLst>
      <p:ext uri="{BB962C8B-B14F-4D97-AF65-F5344CB8AC3E}">
        <p14:creationId xmlns:p14="http://schemas.microsoft.com/office/powerpoint/2010/main" val="2236349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en-US" altLang="ko-KR"/>
              <a:t>DBR19 : Why sometimes?</a:t>
            </a:r>
          </a:p>
          <a:p>
            <a:pPr lvl="0">
              <a:defRPr lang="ko-KR" altLang="en-US"/>
            </a:pPr>
            <a:r>
              <a:rPr lang="en-US" altLang="ko-KR"/>
              <a:t>DBR18 : User has registered, or Users have registered</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solidFill>
                  <a:prstClr val="black"/>
                </a:solidFill>
              </a:rPr>
              <a:pPr lvl="0">
                <a:defRPr lang="ko-KR" altLang="en-US"/>
              </a:pPr>
              <a:t>14</a:t>
            </a:fld>
            <a:endParaRPr lang="ko-KR" altLang="en-US">
              <a:solidFill>
                <a:prstClr val="black"/>
              </a:solidFill>
            </a:endParaRPr>
          </a:p>
        </p:txBody>
      </p:sp>
    </p:spTree>
    <p:extLst>
      <p:ext uri="{BB962C8B-B14F-4D97-AF65-F5344CB8AC3E}">
        <p14:creationId xmlns:p14="http://schemas.microsoft.com/office/powerpoint/2010/main" val="3161588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solidFill>
                  <a:prstClr val="black"/>
                </a:solidFill>
              </a:rPr>
              <a:pPr lvl="0">
                <a:defRPr lang="ko-KR" altLang="en-US"/>
              </a:pPr>
              <a:t>15</a:t>
            </a:fld>
            <a:endParaRPr lang="ko-KR" altLang="en-US">
              <a:solidFill>
                <a:prstClr val="black"/>
              </a:solidFill>
            </a:endParaRPr>
          </a:p>
        </p:txBody>
      </p:sp>
    </p:spTree>
    <p:extLst>
      <p:ext uri="{BB962C8B-B14F-4D97-AF65-F5344CB8AC3E}">
        <p14:creationId xmlns:p14="http://schemas.microsoft.com/office/powerpoint/2010/main" val="2920987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solidFill>
                  <a:prstClr val="black"/>
                </a:solidFill>
              </a:rPr>
              <a:pPr lvl="0">
                <a:defRPr lang="ko-KR" altLang="en-US"/>
              </a:pPr>
              <a:t>16</a:t>
            </a:fld>
            <a:endParaRPr lang="ko-KR" altLang="en-US">
              <a:solidFill>
                <a:prstClr val="black"/>
              </a:solidFill>
            </a:endParaRPr>
          </a:p>
        </p:txBody>
      </p:sp>
    </p:spTree>
    <p:extLst>
      <p:ext uri="{BB962C8B-B14F-4D97-AF65-F5344CB8AC3E}">
        <p14:creationId xmlns:p14="http://schemas.microsoft.com/office/powerpoint/2010/main" val="24572773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solidFill>
                  <a:prstClr val="black"/>
                </a:solidFill>
              </a:rPr>
              <a:pPr lvl="0">
                <a:defRPr lang="ko-KR" altLang="en-US"/>
              </a:pPr>
              <a:t>17</a:t>
            </a:fld>
            <a:endParaRPr lang="ko-KR" altLang="en-US">
              <a:solidFill>
                <a:prstClr val="black"/>
              </a:solidFill>
            </a:endParaRPr>
          </a:p>
        </p:txBody>
      </p:sp>
    </p:spTree>
    <p:extLst>
      <p:ext uri="{BB962C8B-B14F-4D97-AF65-F5344CB8AC3E}">
        <p14:creationId xmlns:p14="http://schemas.microsoft.com/office/powerpoint/2010/main" val="135234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18</a:t>
            </a:fld>
            <a:endParaRPr lang="ko-KR" altLang="en-US"/>
          </a:p>
        </p:txBody>
      </p:sp>
    </p:spTree>
    <p:extLst>
      <p:ext uri="{BB962C8B-B14F-4D97-AF65-F5344CB8AC3E}">
        <p14:creationId xmlns:p14="http://schemas.microsoft.com/office/powerpoint/2010/main" val="4284252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en-US" altLang="ko-KR"/>
              <a:t>DBR21 : As recommend use hours, may be a better granualrity.  Weeks implies a work week of 40 hours minimum.  Willl you have that much time?</a:t>
            </a:r>
            <a:br>
              <a:rPr lang="en-US" altLang="ko-KR"/>
            </a:br>
            <a:r>
              <a:rPr lang="en-US" altLang="ko-KR"/>
              <a:t>DBR22 : Another area where minimum may be better for planning.  And it isn't 7 people?  Also, are all developers?</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19</a:t>
            </a:fld>
            <a:endParaRPr lang="ko-KR" altLang="en-US"/>
          </a:p>
        </p:txBody>
      </p:sp>
    </p:spTree>
    <p:extLst>
      <p:ext uri="{BB962C8B-B14F-4D97-AF65-F5344CB8AC3E}">
        <p14:creationId xmlns:p14="http://schemas.microsoft.com/office/powerpoint/2010/main" val="12818756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DBR23  : Was this given, or is it an assumption?</a:t>
            </a:r>
          </a:p>
          <a:p>
            <a:pPr lvl="0">
              <a:defRPr lang="ko-KR" altLang="en-US"/>
            </a:pPr>
            <a:r>
              <a:rPr lang="en-US" altLang="ko-KR"/>
              <a:t>DBR24 : THis will have to be defined, and I'm assuming 1 work month.</a:t>
            </a:r>
          </a:p>
          <a:p>
            <a:pPr lvl="0">
              <a:defRPr lang="ko-KR" altLang="en-US"/>
            </a:pPr>
            <a:r>
              <a:rPr lang="en-US" altLang="ko-KR"/>
              <a:t>DBR25 : Source of this?  And the team should know why this limiit.</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20</a:t>
            </a:fld>
            <a:endParaRPr lang="ko-KR" altLang="en-US"/>
          </a:p>
        </p:txBody>
      </p:sp>
    </p:spTree>
    <p:extLst>
      <p:ext uri="{BB962C8B-B14F-4D97-AF65-F5344CB8AC3E}">
        <p14:creationId xmlns:p14="http://schemas.microsoft.com/office/powerpoint/2010/main" val="12090053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DBR27 : are these set, or can they be config</a:t>
            </a:r>
          </a:p>
          <a:p>
            <a:pPr lvl="0">
              <a:defRPr lang="ko-KR" altLang="en-US"/>
            </a:pPr>
            <a:r>
              <a:rPr lang="en-US" altLang="ko-KR"/>
              <a:t>DBR28 : Just once or should this be repeated if now acknowledgment with in a certain amount of time.ured?</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21</a:t>
            </a:fld>
            <a:endParaRPr lang="ko-KR" altLang="en-US"/>
          </a:p>
        </p:txBody>
      </p:sp>
    </p:spTree>
    <p:extLst>
      <p:ext uri="{BB962C8B-B14F-4D97-AF65-F5344CB8AC3E}">
        <p14:creationId xmlns:p14="http://schemas.microsoft.com/office/powerpoint/2010/main" val="6014512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DBR27 : are these set, or can they be config</a:t>
            </a:r>
          </a:p>
          <a:p>
            <a:pPr lvl="0">
              <a:defRPr lang="ko-KR" altLang="en-US"/>
            </a:pPr>
            <a:r>
              <a:rPr lang="en-US" altLang="ko-KR"/>
              <a:t>DBR28 : Just once or should this be repeated if now acknowledgment with in a certain amount of time.ured?</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22</a:t>
            </a:fld>
            <a:endParaRPr lang="ko-KR" altLang="en-US"/>
          </a:p>
        </p:txBody>
      </p:sp>
    </p:spTree>
    <p:extLst>
      <p:ext uri="{BB962C8B-B14F-4D97-AF65-F5344CB8AC3E}">
        <p14:creationId xmlns:p14="http://schemas.microsoft.com/office/powerpoint/2010/main" val="601451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DBR27 : are these set, or can they be config</a:t>
            </a:r>
          </a:p>
          <a:p>
            <a:pPr lvl="0">
              <a:defRPr lang="ko-KR" altLang="en-US"/>
            </a:pPr>
            <a:r>
              <a:rPr lang="en-US" altLang="ko-KR"/>
              <a:t>DBR28 : Just once or should this be repeated if now acknowledgment with in a certain amount of time.ured?</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23</a:t>
            </a:fld>
            <a:endParaRPr lang="ko-KR" altLang="en-US"/>
          </a:p>
        </p:txBody>
      </p:sp>
    </p:spTree>
    <p:extLst>
      <p:ext uri="{BB962C8B-B14F-4D97-AF65-F5344CB8AC3E}">
        <p14:creationId xmlns:p14="http://schemas.microsoft.com/office/powerpoint/2010/main" val="601451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lang="ko-KR" altLang="en-US"/>
            </a:pPr>
            <a:r>
              <a:rPr lang="en-US" altLang="ko-KR" dirty="0"/>
              <a:t>DBR4 :Any more assumptions?  Such as using commonly found sensors, actuators to reduce cost?  Using open source apps.  Would the browser be different for mobile devices and PC's : </a:t>
            </a:r>
          </a:p>
          <a:p>
            <a:pPr lvl="0">
              <a:defRPr lang="ko-KR" altLang="en-US"/>
            </a:pPr>
            <a:r>
              <a:rPr lang="en-US" altLang="ko-KR" dirty="0"/>
              <a:t>DBR5 : How about planning manager, risk manager, configuration manager, customer liaison?  If you sourced these roles from a framework then which one?</a:t>
            </a:r>
          </a:p>
          <a:p>
            <a:pPr lvl="0">
              <a:defRPr lang="ko-KR" altLang="en-US"/>
            </a:pPr>
            <a:r>
              <a:rPr lang="en-US" altLang="ko-KR" dirty="0"/>
              <a:t>DBR6 : Very broad.  Can you be more specific, consumer durable goods, or IT or government products?</a:t>
            </a:r>
            <a:endParaRPr lang="ko-KR" altLang="en-US" dirty="0"/>
          </a:p>
        </p:txBody>
      </p:sp>
      <p:sp>
        <p:nvSpPr>
          <p:cNvPr id="4" name="Slide Number Placeholder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6</a:t>
            </a:fld>
            <a:endParaRPr lang="ko-KR" altLang="en-US"/>
          </a:p>
        </p:txBody>
      </p:sp>
    </p:spTree>
    <p:extLst>
      <p:ext uri="{BB962C8B-B14F-4D97-AF65-F5344CB8AC3E}">
        <p14:creationId xmlns:p14="http://schemas.microsoft.com/office/powerpoint/2010/main" val="28747138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DBR27 : are these set, or can they be config</a:t>
            </a:r>
          </a:p>
          <a:p>
            <a:pPr lvl="0">
              <a:defRPr lang="ko-KR" altLang="en-US"/>
            </a:pPr>
            <a:r>
              <a:rPr lang="en-US" altLang="ko-KR"/>
              <a:t>DBR28 : Just once or should this be repeated if now acknowledgment with in a certain amount of time.ured?</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24</a:t>
            </a:fld>
            <a:endParaRPr lang="ko-KR" altLang="en-US"/>
          </a:p>
        </p:txBody>
      </p:sp>
    </p:spTree>
    <p:extLst>
      <p:ext uri="{BB962C8B-B14F-4D97-AF65-F5344CB8AC3E}">
        <p14:creationId xmlns:p14="http://schemas.microsoft.com/office/powerpoint/2010/main" val="6014512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DBR27 : are these set, or can they be config</a:t>
            </a:r>
          </a:p>
          <a:p>
            <a:pPr lvl="0">
              <a:defRPr lang="ko-KR" altLang="en-US"/>
            </a:pPr>
            <a:r>
              <a:rPr lang="en-US" altLang="ko-KR"/>
              <a:t>DBR28 : Just once or should this be repeated if now acknowledgment with in a certain amount of time.ured?</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25</a:t>
            </a:fld>
            <a:endParaRPr lang="ko-KR" altLang="en-US"/>
          </a:p>
        </p:txBody>
      </p:sp>
    </p:spTree>
    <p:extLst>
      <p:ext uri="{BB962C8B-B14F-4D97-AF65-F5344CB8AC3E}">
        <p14:creationId xmlns:p14="http://schemas.microsoft.com/office/powerpoint/2010/main" val="6014512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DBR27 : are these set, or can they be config</a:t>
            </a:r>
          </a:p>
          <a:p>
            <a:pPr lvl="0">
              <a:defRPr lang="ko-KR" altLang="en-US"/>
            </a:pPr>
            <a:r>
              <a:rPr lang="en-US" altLang="ko-KR"/>
              <a:t>DBR28 : Just once or should this be repeated if now acknowledgment with in a certain amount of time.ured?</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26</a:t>
            </a:fld>
            <a:endParaRPr lang="ko-KR" altLang="en-US"/>
          </a:p>
        </p:txBody>
      </p:sp>
    </p:spTree>
    <p:extLst>
      <p:ext uri="{BB962C8B-B14F-4D97-AF65-F5344CB8AC3E}">
        <p14:creationId xmlns:p14="http://schemas.microsoft.com/office/powerpoint/2010/main" val="6014512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DBR27 : are these set, or can they be config</a:t>
            </a:r>
          </a:p>
          <a:p>
            <a:pPr lvl="0">
              <a:defRPr lang="ko-KR" altLang="en-US"/>
            </a:pPr>
            <a:r>
              <a:rPr lang="en-US" altLang="ko-KR"/>
              <a:t>DBR28 : Just once or should this be repeated if now acknowledgment with in a certain amount of time.ured?</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27</a:t>
            </a:fld>
            <a:endParaRPr lang="ko-KR" altLang="en-US"/>
          </a:p>
        </p:txBody>
      </p:sp>
    </p:spTree>
    <p:extLst>
      <p:ext uri="{BB962C8B-B14F-4D97-AF65-F5344CB8AC3E}">
        <p14:creationId xmlns:p14="http://schemas.microsoft.com/office/powerpoint/2010/main" val="6014512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DBR27 : are these set, or can they be config</a:t>
            </a:r>
          </a:p>
          <a:p>
            <a:pPr lvl="0">
              <a:defRPr lang="ko-KR" altLang="en-US"/>
            </a:pPr>
            <a:r>
              <a:rPr lang="en-US" altLang="ko-KR"/>
              <a:t>DBR28 : Just once or should this be repeated if now acknowledgment with in a certain amount of time.ured?</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28</a:t>
            </a:fld>
            <a:endParaRPr lang="ko-KR" altLang="en-US"/>
          </a:p>
        </p:txBody>
      </p:sp>
    </p:spTree>
    <p:extLst>
      <p:ext uri="{BB962C8B-B14F-4D97-AF65-F5344CB8AC3E}">
        <p14:creationId xmlns:p14="http://schemas.microsoft.com/office/powerpoint/2010/main" val="6014512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en-US" altLang="ko-KR"/>
              <a:t>DBR29 : Think about how you will specifically know when these are complete...what is your exit criteria from the increments.  Are these time boxed, i.e. you have limited the time to be used for each.</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30</a:t>
            </a:fld>
            <a:endParaRPr lang="ko-KR" altLang="en-US"/>
          </a:p>
        </p:txBody>
      </p:sp>
    </p:spTree>
    <p:extLst>
      <p:ext uri="{BB962C8B-B14F-4D97-AF65-F5344CB8AC3E}">
        <p14:creationId xmlns:p14="http://schemas.microsoft.com/office/powerpoint/2010/main" val="25938530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DBR30 : Also think about how to track all of this and how to determine when a task is complete.</a:t>
            </a:r>
          </a:p>
          <a:p>
            <a:pPr lvl="0">
              <a:defRPr lang="ko-KR" altLang="en-US"/>
            </a:pPr>
            <a:r>
              <a:rPr lang="en-US" altLang="ko-KR"/>
              <a:t>DBR31 : Also think trigger conditions that would cause you to stall the project.</a:t>
            </a:r>
            <a:r>
              <a:rPr lang="en-US" altLang="ko-KR">
                <a:sym typeface="Wingdings"/>
              </a:rPr>
              <a:t></a:t>
            </a:r>
            <a:r>
              <a:rPr lang="ko-KR" altLang="en-US">
                <a:sym typeface="Wingdings"/>
              </a:rPr>
              <a:t>뭔소리냐</a:t>
            </a:r>
            <a:r>
              <a:rPr lang="en-US" altLang="ko-KR">
                <a:sym typeface="Wingdings"/>
              </a:rPr>
              <a:t>? </a:t>
            </a:r>
            <a:r>
              <a:rPr lang="ko-KR" altLang="en-US">
                <a:sym typeface="Wingdings"/>
              </a:rPr>
              <a:t>물어보자</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31</a:t>
            </a:fld>
            <a:endParaRPr lang="ko-KR" altLang="en-US"/>
          </a:p>
        </p:txBody>
      </p:sp>
    </p:spTree>
    <p:extLst>
      <p:ext uri="{BB962C8B-B14F-4D97-AF65-F5344CB8AC3E}">
        <p14:creationId xmlns:p14="http://schemas.microsoft.com/office/powerpoint/2010/main" val="3288412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en-US" altLang="ko-KR" dirty="0"/>
              <a:t>DBR33 : Is this viable as you will have to use Arduino processor?</a:t>
            </a:r>
          </a:p>
          <a:p>
            <a:pPr lvl="0">
              <a:defRPr lang="ko-KR" altLang="en-US"/>
            </a:pPr>
            <a:r>
              <a:rPr lang="en-US" altLang="ko-KR" dirty="0"/>
              <a:t>DBR35 : And yes, please, please ask for clarification if you don't understand something here.</a:t>
            </a:r>
          </a:p>
          <a:p>
            <a:pPr lvl="0">
              <a:defRPr lang="ko-KR" altLang="en-US"/>
            </a:pPr>
            <a:r>
              <a:rPr lang="en-US" altLang="ko-KR" dirty="0"/>
              <a:t>DBR32 : What is also needed here is the consequence of the risk becoming a problem</a:t>
            </a: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33</a:t>
            </a:fld>
            <a:endParaRPr lang="ko-KR" altLang="en-US"/>
          </a:p>
        </p:txBody>
      </p:sp>
    </p:spTree>
    <p:extLst>
      <p:ext uri="{BB962C8B-B14F-4D97-AF65-F5344CB8AC3E}">
        <p14:creationId xmlns:p14="http://schemas.microsoft.com/office/powerpoint/2010/main" val="551618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34</a:t>
            </a:fld>
            <a:endParaRPr lang="ko-KR" altLang="en-US"/>
          </a:p>
        </p:txBody>
      </p:sp>
    </p:spTree>
    <p:extLst>
      <p:ext uri="{BB962C8B-B14F-4D97-AF65-F5344CB8AC3E}">
        <p14:creationId xmlns:p14="http://schemas.microsoft.com/office/powerpoint/2010/main" val="4157653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en-US" altLang="ko-KR" dirty="0"/>
              <a:t>DBR7 : May be better to consider hours here instead of 7 weeks.  Would that be a better measure of to use for determining what you can get done?</a:t>
            </a:r>
          </a:p>
          <a:p>
            <a:pPr lvl="0">
              <a:defRPr lang="ko-KR" altLang="en-US"/>
            </a:pPr>
            <a:r>
              <a:rPr lang="en-US" altLang="ko-KR" dirty="0"/>
              <a:t>           </a:t>
            </a:r>
            <a:r>
              <a:rPr lang="en-US" altLang="ko-KR" dirty="0">
                <a:sym typeface="Wingdings"/>
              </a:rPr>
              <a:t> working day 3hours, Weekend 8hours </a:t>
            </a:r>
          </a:p>
          <a:p>
            <a:pPr lvl="0">
              <a:defRPr lang="ko-KR" altLang="en-US"/>
            </a:pPr>
            <a:r>
              <a:rPr lang="en-US" altLang="ko-KR" dirty="0"/>
              <a:t>DBR8 : Such as?  Examples </a:t>
            </a:r>
          </a:p>
          <a:p>
            <a:pPr lvl="0">
              <a:defRPr lang="ko-KR" altLang="en-US"/>
            </a:pPr>
            <a:r>
              <a:rPr lang="en-US" altLang="ko-KR" dirty="0">
                <a:sym typeface="Wingdings"/>
              </a:rPr>
              <a:t>             </a:t>
            </a:r>
            <a:r>
              <a:rPr lang="ko-KR" altLang="en-US" dirty="0">
                <a:sym typeface="Wingdings"/>
              </a:rPr>
              <a:t>센서 </a:t>
            </a:r>
            <a:r>
              <a:rPr lang="en-US" altLang="ko-KR" dirty="0">
                <a:sym typeface="Wingdings"/>
              </a:rPr>
              <a:t>: </a:t>
            </a:r>
            <a:r>
              <a:rPr lang="ko-KR" altLang="en-US" dirty="0">
                <a:sym typeface="Wingdings"/>
              </a:rPr>
              <a:t>조도 센서</a:t>
            </a:r>
            <a:r>
              <a:rPr lang="en-US" altLang="ko-KR" dirty="0">
                <a:sym typeface="Wingdings"/>
              </a:rPr>
              <a:t>, </a:t>
            </a:r>
            <a:r>
              <a:rPr lang="ko-KR" altLang="en-US" dirty="0">
                <a:sym typeface="Wingdings"/>
              </a:rPr>
              <a:t>거리센서</a:t>
            </a:r>
            <a:r>
              <a:rPr lang="en-US" altLang="ko-KR" dirty="0">
                <a:sym typeface="Wingdings"/>
              </a:rPr>
              <a:t>, </a:t>
            </a:r>
            <a:r>
              <a:rPr lang="ko-KR" altLang="en-US" dirty="0">
                <a:sym typeface="Wingdings"/>
              </a:rPr>
              <a:t>컬러 스펙트럼 센서 </a:t>
            </a:r>
            <a:r>
              <a:rPr lang="en-US" altLang="ko-KR" dirty="0">
                <a:sym typeface="Wingdings"/>
              </a:rPr>
              <a:t>, </a:t>
            </a:r>
            <a:r>
              <a:rPr lang="ko-KR" altLang="en-US" dirty="0">
                <a:sym typeface="Wingdings"/>
              </a:rPr>
              <a:t>카메라 </a:t>
            </a:r>
          </a:p>
          <a:p>
            <a:pPr lvl="0">
              <a:defRPr lang="ko-KR" altLang="en-US"/>
            </a:pPr>
            <a:r>
              <a:rPr lang="en-US" altLang="ko-KR" dirty="0">
                <a:sym typeface="Wingdings"/>
              </a:rPr>
              <a:t>             actuator : </a:t>
            </a:r>
            <a:r>
              <a:rPr lang="ko-KR" altLang="en-US" dirty="0">
                <a:sym typeface="Wingdings"/>
              </a:rPr>
              <a:t>온도 조절기 </a:t>
            </a:r>
            <a:r>
              <a:rPr lang="en-US" altLang="ko-KR" dirty="0">
                <a:sym typeface="Wingdings"/>
              </a:rPr>
              <a:t>, </a:t>
            </a:r>
            <a:r>
              <a:rPr lang="ko-KR" altLang="en-US" dirty="0">
                <a:sym typeface="Wingdings"/>
              </a:rPr>
              <a:t>조도 조절기 </a:t>
            </a:r>
            <a:r>
              <a:rPr lang="en-US" altLang="ko-KR" dirty="0">
                <a:sym typeface="Wingdings"/>
              </a:rPr>
              <a:t>, ????</a:t>
            </a:r>
          </a:p>
          <a:p>
            <a:pPr lvl="0">
              <a:defRPr lang="ko-KR" altLang="en-US"/>
            </a:pPr>
            <a:r>
              <a:rPr lang="en-US" altLang="ko-KR" dirty="0"/>
              <a:t>DBR9 : this is good to consider technical risks early.</a:t>
            </a:r>
            <a:r>
              <a:rPr lang="en-US" altLang="ko-KR" dirty="0">
                <a:sym typeface="Wingdings"/>
              </a:rPr>
              <a:t> </a:t>
            </a: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7</a:t>
            </a:fld>
            <a:endParaRPr lang="ko-KR" altLang="en-US"/>
          </a:p>
        </p:txBody>
      </p:sp>
    </p:spTree>
    <p:extLst>
      <p:ext uri="{BB962C8B-B14F-4D97-AF65-F5344CB8AC3E}">
        <p14:creationId xmlns:p14="http://schemas.microsoft.com/office/powerpoint/2010/main" val="4014990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en-US" altLang="ko-KR"/>
              <a:t>DBR10 : How about project consultant, or mentor too?</a:t>
            </a:r>
          </a:p>
          <a:p>
            <a:pPr lvl="0">
              <a:defRPr lang="ko-KR" altLang="en-US"/>
            </a:pPr>
            <a:r>
              <a:rPr lang="en-US" altLang="ko-KR"/>
              <a:t>DBR 11 : Good, but usually in the US we spell out the acronym first and then in parens give the acronym.  As is this is OK</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8</a:t>
            </a:fld>
            <a:endParaRPr lang="ko-KR" altLang="en-US"/>
          </a:p>
        </p:txBody>
      </p:sp>
    </p:spTree>
    <p:extLst>
      <p:ext uri="{BB962C8B-B14F-4D97-AF65-F5344CB8AC3E}">
        <p14:creationId xmlns:p14="http://schemas.microsoft.com/office/powerpoint/2010/main" val="3059463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marL="0" indent="0" algn="l" defTabSz="900000" eaLnBrk="1" latinLnBrk="1" hangingPunct="1">
              <a:lnSpc>
                <a:spcPct val="100000"/>
              </a:lnSpc>
              <a:spcBef>
                <a:spcPts val="0"/>
              </a:spcBef>
              <a:spcAft>
                <a:spcPts val="0"/>
              </a:spcAft>
              <a:buClrTx/>
              <a:buNone/>
              <a:defRPr lang="ko-KR"/>
            </a:pPr>
            <a:r>
              <a:rPr lang="en-US" altLang="ko-KR"/>
              <a:t>DBR12 : Will the service provider be the same person as the developer?</a:t>
            </a:r>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9</a:t>
            </a:fld>
            <a:endParaRPr lang="ko-KR" altLang="en-US"/>
          </a:p>
        </p:txBody>
      </p:sp>
    </p:spTree>
    <p:extLst>
      <p:ext uri="{BB962C8B-B14F-4D97-AF65-F5344CB8AC3E}">
        <p14:creationId xmlns:p14="http://schemas.microsoft.com/office/powerpoint/2010/main" val="2674153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10</a:t>
            </a:fld>
            <a:endParaRPr lang="ko-KR" altLang="en-US"/>
          </a:p>
        </p:txBody>
      </p:sp>
    </p:spTree>
    <p:extLst>
      <p:ext uri="{BB962C8B-B14F-4D97-AF65-F5344CB8AC3E}">
        <p14:creationId xmlns:p14="http://schemas.microsoft.com/office/powerpoint/2010/main" val="1676336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lang="ko-KR" altLang="en-US"/>
            </a:pPr>
            <a:r>
              <a:rPr lang="en-US" dirty="0"/>
              <a:t>DBR13 : You will need to further define this.  What is a "secure service" and how secure does it need to be.</a:t>
            </a:r>
          </a:p>
          <a:p>
            <a:pPr lvl="0">
              <a:defRPr lang="ko-KR" altLang="en-US"/>
            </a:pPr>
            <a:r>
              <a:rPr lang="en-US" dirty="0"/>
              <a:t>DBR14 : Good, but you probably will need to put in a minimum amount that the customer desires...or does this imply that the storage time should be configurable by the user.</a:t>
            </a:r>
          </a:p>
        </p:txBody>
      </p:sp>
      <p:sp>
        <p:nvSpPr>
          <p:cNvPr id="4" name="Slide Number Placeholder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11</a:t>
            </a:fld>
            <a:endParaRPr lang="ko-KR" altLang="en-US"/>
          </a:p>
        </p:txBody>
      </p:sp>
    </p:spTree>
    <p:extLst>
      <p:ext uri="{BB962C8B-B14F-4D97-AF65-F5344CB8AC3E}">
        <p14:creationId xmlns:p14="http://schemas.microsoft.com/office/powerpoint/2010/main" val="2028852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lang="ko-KR" altLang="en-US"/>
            </a:pPr>
            <a:r>
              <a:rPr lang="en-US"/>
              <a:t>DBR15 : added by whom</a:t>
            </a:r>
          </a:p>
        </p:txBody>
      </p:sp>
      <p:sp>
        <p:nvSpPr>
          <p:cNvPr id="4" name="Slide Number Placeholder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12</a:t>
            </a:fld>
            <a:endParaRPr lang="ko-KR" altLang="en-US"/>
          </a:p>
        </p:txBody>
      </p:sp>
    </p:spTree>
    <p:extLst>
      <p:ext uri="{BB962C8B-B14F-4D97-AF65-F5344CB8AC3E}">
        <p14:creationId xmlns:p14="http://schemas.microsoft.com/office/powerpoint/2010/main" val="2094294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DBR17 : Interesting that the user could also be the installer.  Is there some minimum amount of expertise required?</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13</a:t>
            </a:fld>
            <a:endParaRPr lang="ko-KR" altLang="en-US"/>
          </a:p>
        </p:txBody>
      </p:sp>
    </p:spTree>
    <p:extLst>
      <p:ext uri="{BB962C8B-B14F-4D97-AF65-F5344CB8AC3E}">
        <p14:creationId xmlns:p14="http://schemas.microsoft.com/office/powerpoint/2010/main" val="2979415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1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 name="제목 4"/>
          <p:cNvSpPr>
            <a:spLocks noGrp="1"/>
          </p:cNvSpPr>
          <p:nvPr>
            <p:ph type="title"/>
          </p:nvPr>
        </p:nvSpPr>
        <p:spPr>
          <a:xfrm>
            <a:off x="395536" y="2276872"/>
            <a:ext cx="8361362" cy="1569660"/>
          </a:xfrm>
        </p:spPr>
        <p:txBody>
          <a:bodyPr>
            <a:noAutofit/>
          </a:bodyPr>
          <a:lstStyle>
            <a:lvl1pPr>
              <a:defRPr lang="ko-KR" altLang="en-US" sz="6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glow rad="139700">
                    <a:schemeClr val="bg1">
                      <a:lumMod val="85000"/>
                      <a:lumOff val="15000"/>
                      <a:alpha val="40000"/>
                    </a:schemeClr>
                  </a:glow>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509452361"/>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0_제목 슬라이드">
    <p:spTree>
      <p:nvGrpSpPr>
        <p:cNvPr id="1" name=""/>
        <p:cNvGrpSpPr/>
        <p:nvPr/>
      </p:nvGrpSpPr>
      <p:grpSpPr>
        <a:xfrm>
          <a:off x="0" y="0"/>
          <a:ext cx="0" cy="0"/>
          <a:chOff x="0" y="0"/>
          <a:chExt cx="0" cy="0"/>
        </a:xfrm>
      </p:grpSpPr>
      <p:pic>
        <p:nvPicPr>
          <p:cNvPr id="4" name="Picture 2" descr="LG-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a:solidFill>
                  <a:srgbClr val="FFFFFF"/>
                </a:solidFill>
              </a14:hiddenFill>
            </a:ext>
          </a:extLst>
        </p:spPr>
      </p:pic>
      <p:sp>
        <p:nvSpPr>
          <p:cNvPr id="9" name="제목 8"/>
          <p:cNvSpPr>
            <a:spLocks noGrp="1"/>
          </p:cNvSpPr>
          <p:nvPr>
            <p:ph type="title"/>
          </p:nvPr>
        </p:nvSpPr>
        <p:spPr/>
        <p:txBody>
          <a:bodyPr/>
          <a:lstStyle/>
          <a:p>
            <a:r>
              <a:rPr lang="ko-KR" altLang="en-US" dirty="0" smtClean="0"/>
              <a:t>마스터 제목 스타일 편집</a:t>
            </a:r>
            <a:endParaRPr lang="ko-KR" altLang="en-US" dirty="0"/>
          </a:p>
        </p:txBody>
      </p:sp>
      <p:sp>
        <p:nvSpPr>
          <p:cNvPr id="11" name="텍스트 개체 틀 10"/>
          <p:cNvSpPr>
            <a:spLocks noGrp="1"/>
          </p:cNvSpPr>
          <p:nvPr>
            <p:ph type="body" sz="quarter" idx="10"/>
          </p:nvPr>
        </p:nvSpPr>
        <p:spPr>
          <a:xfrm>
            <a:off x="309440" y="760512"/>
            <a:ext cx="8511032" cy="5548808"/>
          </a:xfrm>
        </p:spPr>
        <p:txBody>
          <a:bodyPr>
            <a:normAutofit/>
          </a:bodyPr>
          <a:lstStyle>
            <a:lvl1pPr>
              <a:defRPr sz="1600">
                <a:solidFill>
                  <a:schemeClr val="tx1">
                    <a:lumMod val="95000"/>
                  </a:schemeClr>
                </a:solidFill>
              </a:defRPr>
            </a:lvl1pPr>
            <a:lvl2pPr marL="363538" indent="-188913">
              <a:defRPr sz="1600">
                <a:solidFill>
                  <a:schemeClr val="tx1">
                    <a:lumMod val="95000"/>
                  </a:schemeClr>
                </a:solidFill>
              </a:defRPr>
            </a:lvl2pPr>
            <a:lvl3pPr marL="536575" indent="-173038">
              <a:defRPr sz="1600">
                <a:solidFill>
                  <a:schemeClr val="tx1">
                    <a:lumMod val="95000"/>
                  </a:schemeClr>
                </a:solidFill>
              </a:defRPr>
            </a:lvl3pPr>
            <a:lvl4pPr marL="711200" indent="-174625">
              <a:defRPr sz="1600">
                <a:solidFill>
                  <a:schemeClr val="tx1">
                    <a:lumMod val="95000"/>
                  </a:schemeClr>
                </a:solidFill>
              </a:defRPr>
            </a:lvl4pPr>
            <a:lvl5pPr marL="900113" indent="-188913">
              <a:defRPr sz="1600">
                <a:solidFill>
                  <a:schemeClr val="tx1">
                    <a:lumMod val="95000"/>
                  </a:schemeClr>
                </a:solidFill>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17" name="슬라이드 번호 개체 틀 16"/>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val="3710351474"/>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aseline="0">
                <a:latin typeface="Tahoma" panose="020B0604030504040204" pitchFamily="34" charset="0"/>
                <a:ea typeface="맑은 고딕" panose="020B0503020000020004" pitchFamily="50" charset="-127"/>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normAutofit/>
          </a:bodyPr>
          <a:lstStyle>
            <a:lvl1pPr>
              <a:defRPr sz="1600" baseline="0">
                <a:latin typeface="Tahoma" panose="020B0604030504040204" pitchFamily="34" charset="0"/>
                <a:ea typeface="맑은 고딕" panose="020B0503020000020004" pitchFamily="50" charset="-127"/>
              </a:defRPr>
            </a:lvl1pPr>
            <a:lvl2pPr>
              <a:defRPr sz="1600" baseline="0">
                <a:latin typeface="Tahoma" panose="020B0604030504040204" pitchFamily="34" charset="0"/>
                <a:ea typeface="맑은 고딕" panose="020B0503020000020004" pitchFamily="50" charset="-127"/>
              </a:defRPr>
            </a:lvl2pPr>
            <a:lvl3pPr>
              <a:defRPr sz="1600" baseline="0">
                <a:latin typeface="Tahoma" panose="020B0604030504040204" pitchFamily="34" charset="0"/>
                <a:ea typeface="맑은 고딕" panose="020B0503020000020004" pitchFamily="50" charset="-127"/>
              </a:defRPr>
            </a:lvl3pPr>
            <a:lvl4pPr>
              <a:defRPr sz="1600" baseline="0">
                <a:latin typeface="Tahoma" panose="020B0604030504040204" pitchFamily="34" charset="0"/>
                <a:ea typeface="맑은 고딕" panose="020B0503020000020004" pitchFamily="50" charset="-127"/>
              </a:defRPr>
            </a:lvl4pPr>
            <a:lvl5pPr>
              <a:defRPr sz="1600" baseline="0">
                <a:latin typeface="Tahoma" panose="020B0604030504040204" pitchFamily="34" charset="0"/>
                <a:ea typeface="맑은 고딕" panose="020B0503020000020004" pitchFamily="50" charset="-127"/>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12"/>
          </p:nvPr>
        </p:nvSpPr>
        <p:spPr/>
        <p:txBody>
          <a:bodyPr/>
          <a:lstStyle>
            <a:lvl1pPr>
              <a:defRPr baseline="0">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val="649258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8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baseline="0" dirty="0" smtClean="0">
                <a:effectLst>
                  <a:outerShdw blurRad="38100" dist="38100" dir="2700000" algn="tl">
                    <a:srgbClr val="000000">
                      <a:alpha val="43137"/>
                    </a:srgbClr>
                  </a:outerShdw>
                </a:effectLst>
                <a:ea typeface="맑은 고딕" panose="020B0503020000020004" pitchFamily="50" charset="-127"/>
              </a:rPr>
              <a:t>CONTENTS</a:t>
            </a:r>
          </a:p>
        </p:txBody>
      </p:sp>
      <p:sp>
        <p:nvSpPr>
          <p:cNvPr id="7" name="텍스트 개체 틀 6"/>
          <p:cNvSpPr>
            <a:spLocks noGrp="1"/>
          </p:cNvSpPr>
          <p:nvPr>
            <p:ph type="body" sz="quarter" idx="10"/>
          </p:nvPr>
        </p:nvSpPr>
        <p:spPr>
          <a:xfrm>
            <a:off x="4716016" y="3356992"/>
            <a:ext cx="3960564" cy="914400"/>
          </a:xfrm>
        </p:spPr>
        <p:txBody>
          <a:bodyPr>
            <a:noAutofit/>
          </a:bodyPr>
          <a:lstStyle>
            <a:lvl1pPr>
              <a:lnSpc>
                <a:spcPct val="150000"/>
              </a:lnSpc>
              <a:defRPr sz="2400" b="1" baseline="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defRPr>
            </a:lvl1pPr>
            <a:lvl2pPr>
              <a:defRPr sz="2400" b="1">
                <a:latin typeface="Tahoma" panose="020B0604030504040204" pitchFamily="34" charset="0"/>
                <a:cs typeface="Tahoma" panose="020B0604030504040204" pitchFamily="34" charset="0"/>
              </a:defRPr>
            </a:lvl2pPr>
            <a:lvl3pPr>
              <a:defRPr sz="2400" b="1">
                <a:latin typeface="Tahoma" panose="020B0604030504040204" pitchFamily="34" charset="0"/>
                <a:cs typeface="Tahoma" panose="020B0604030504040204" pitchFamily="34" charset="0"/>
              </a:defRPr>
            </a:lvl3pPr>
            <a:lvl4pPr>
              <a:defRPr sz="2400" b="1">
                <a:latin typeface="Tahoma" panose="020B0604030504040204" pitchFamily="34" charset="0"/>
                <a:cs typeface="Tahoma" panose="020B0604030504040204" pitchFamily="34" charset="0"/>
              </a:defRPr>
            </a:lvl4pPr>
            <a:lvl5pPr>
              <a:defRPr sz="2400" b="1">
                <a:latin typeface="Tahoma" panose="020B0604030504040204" pitchFamily="34" charset="0"/>
                <a:cs typeface="Tahoma" panose="020B0604030504040204" pitchFamily="34" charset="0"/>
              </a:defRPr>
            </a:lvl5pPr>
          </a:lstStyle>
          <a:p>
            <a:pPr lvl="0"/>
            <a:r>
              <a:rPr lang="ko-KR" altLang="en-US" dirty="0" smtClean="0"/>
              <a:t>마스터 텍스트 스타일을 편집합니다</a:t>
            </a:r>
          </a:p>
        </p:txBody>
      </p:sp>
    </p:spTree>
    <p:extLst>
      <p:ext uri="{BB962C8B-B14F-4D97-AF65-F5344CB8AC3E}">
        <p14:creationId xmlns:p14="http://schemas.microsoft.com/office/powerpoint/2010/main" val="31112959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9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4589463"/>
            <a:ext cx="9144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제목 7"/>
          <p:cNvSpPr>
            <a:spLocks noGrp="1"/>
          </p:cNvSpPr>
          <p:nvPr>
            <p:ph type="title"/>
          </p:nvPr>
        </p:nvSpPr>
        <p:spPr>
          <a:xfrm>
            <a:off x="243086" y="282352"/>
            <a:ext cx="8361362" cy="658745"/>
          </a:xfrm>
        </p:spPr>
        <p:txBody>
          <a:bodyPr>
            <a:noAutofit/>
          </a:bodyPr>
          <a:lstStyle>
            <a:lvl1pPr>
              <a:defRPr lang="ko-KR" altLang="en-US" sz="5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
        <p:nvSpPr>
          <p:cNvPr id="10" name="텍스트 개체 틀 9"/>
          <p:cNvSpPr>
            <a:spLocks noGrp="1"/>
          </p:cNvSpPr>
          <p:nvPr>
            <p:ph type="body" sz="quarter" idx="10"/>
          </p:nvPr>
        </p:nvSpPr>
        <p:spPr>
          <a:xfrm>
            <a:off x="503548" y="1074440"/>
            <a:ext cx="4068452" cy="914400"/>
          </a:xfrm>
        </p:spPr>
        <p:txBody>
          <a:bodyPr>
            <a:noAutofit/>
          </a:bodyPr>
          <a:lstStyle>
            <a:lvl1pPr>
              <a:defRPr kumimoji="0" lang="ko-KR" altLang="en-US" sz="1800" kern="1200" baseline="0" dirty="0" smtClean="0">
                <a:solidFill>
                  <a:schemeClr val="tx1">
                    <a:lumMod val="95000"/>
                  </a:schemeClr>
                </a:solidFill>
                <a:latin typeface="Tahoma" panose="020B0604030504040204" pitchFamily="34" charset="0"/>
                <a:ea typeface="맑은 고딕" panose="020B0503020000020004" pitchFamily="50" charset="-127"/>
                <a:cs typeface="Arial" panose="020B0604020202020204" pitchFamily="34" charset="0"/>
              </a:defRPr>
            </a:lvl1pPr>
            <a:lvl2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2pPr>
            <a:lvl3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3pPr>
            <a:lvl4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4pPr>
            <a:lvl5pPr>
              <a:defRPr kumimoji="0" lang="ko-KR" altLang="en-US" sz="1600" kern="1200" dirty="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5pPr>
          </a:lstStyle>
          <a:p>
            <a:pPr lvl="0"/>
            <a:r>
              <a:rPr lang="ko-KR" altLang="en-US" dirty="0" smtClean="0"/>
              <a:t>마스터 텍스트 스타일을 편집합니다</a:t>
            </a:r>
          </a:p>
        </p:txBody>
      </p:sp>
      <p:sp>
        <p:nvSpPr>
          <p:cNvPr id="2" name="슬라이드 번호 개체 틀 1"/>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val="149094351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7" cstate="print"/>
          <a:srcRect/>
          <a:stretch>
            <a:fillRect/>
          </a:stretch>
        </a:blip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306388" y="188640"/>
            <a:ext cx="8361362" cy="468047"/>
          </a:xfrm>
          <a:prstGeom prst="rect">
            <a:avLst/>
          </a:prstGeom>
        </p:spPr>
        <p:txBody>
          <a:bodyPr vert="horz" lIns="91440" tIns="45720" rIns="91440" bIns="45720" rtlCol="0" anchor="ctr">
            <a:normAutofit/>
          </a:bodyPr>
          <a:lstStyle/>
          <a:p>
            <a:r>
              <a:rPr lang="ko-KR" altLang="en-US" dirty="0" smtClean="0"/>
              <a:t>마스터 제목 스타일 </a:t>
            </a:r>
            <a:r>
              <a:rPr kumimoji="0" lang="ko-KR" altLang="en-US" sz="3200" b="1" i="0" u="none" strike="noStrike" kern="1200" cap="none" spc="-150" normalizeH="0" baseline="0" noProof="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굴림" panose="020B0600000101010101" pitchFamily="50" charset="-127"/>
                <a:cs typeface="Tahoma" panose="020B0604030504040204" pitchFamily="34" charset="0"/>
              </a:rPr>
              <a:t>편집</a:t>
            </a:r>
            <a:endParaRPr lang="ko-KR" altLang="en-US" dirty="0"/>
          </a:p>
        </p:txBody>
      </p:sp>
      <p:sp>
        <p:nvSpPr>
          <p:cNvPr id="3" name="텍스트 개체 틀 2"/>
          <p:cNvSpPr>
            <a:spLocks noGrp="1"/>
          </p:cNvSpPr>
          <p:nvPr>
            <p:ph type="body" idx="1"/>
          </p:nvPr>
        </p:nvSpPr>
        <p:spPr>
          <a:xfrm>
            <a:off x="308039" y="764705"/>
            <a:ext cx="8527922" cy="5544616"/>
          </a:xfrm>
          <a:prstGeom prst="rect">
            <a:avLst/>
          </a:prstGeom>
        </p:spPr>
        <p:txBody>
          <a:bodyPr vert="horz" lIns="91440" tIns="45720" rIns="91440" bIns="45720" rtlCol="0">
            <a:normAutofit/>
          </a:bodyPr>
          <a:lstStyle/>
          <a:p>
            <a:pPr marL="342900" marR="0" lvl="0" indent="-342900" algn="l" defTabSz="914400" rtl="0" eaLnBrk="1" fontAlgn="auto" latinLnBrk="1" hangingPunct="1">
              <a:lnSpc>
                <a:spcPct val="100000"/>
              </a:lnSpc>
              <a:spcBef>
                <a:spcPct val="20000"/>
              </a:spcBef>
              <a:spcAft>
                <a:spcPts val="0"/>
              </a:spcAft>
              <a:buClrTx/>
              <a:buSzTx/>
              <a:buFont typeface="Arial" panose="020B0604020202020204" pitchFamily="34" charset="0"/>
              <a:buChar char="•"/>
              <a:tabLst/>
              <a:defRPr/>
            </a:pPr>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4"/>
          </p:nvPr>
        </p:nvSpPr>
        <p:spPr>
          <a:xfrm>
            <a:off x="3505200" y="6488261"/>
            <a:ext cx="2133600" cy="365125"/>
          </a:xfrm>
          <a:prstGeom prst="rect">
            <a:avLst/>
          </a:prstGeom>
        </p:spPr>
        <p:txBody>
          <a:bodyPr vert="horz" lIns="91440" tIns="45720" rIns="91440" bIns="45720" rtlCol="0" anchor="ctr"/>
          <a:lstStyle>
            <a:lvl1pPr algn="ctr">
              <a:defRPr sz="1200" baseline="0">
                <a:solidFill>
                  <a:schemeClr val="bg1"/>
                </a:solidFill>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/31</a:t>
            </a:r>
            <a:endParaRPr lang="ko-KR" altLang="en-US" dirty="0"/>
          </a:p>
        </p:txBody>
      </p:sp>
      <p:pic>
        <p:nvPicPr>
          <p:cNvPr id="9" name="Picture 2" descr="LG-Logo"/>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76409"/>
      </p:ext>
    </p:extLst>
  </p:cSld>
  <p:clrMap bg1="lt1" tx1="dk1" bg2="lt2" tx2="dk2" accent1="accent1" accent2="accent2" accent3="accent3" accent4="accent4" accent5="accent5" accent6="accent6" hlink="hlink" folHlink="folHlink"/>
  <p:sldLayoutIdLst>
    <p:sldLayoutId id="2147483687" r:id="rId1"/>
    <p:sldLayoutId id="2147483686" r:id="rId2"/>
    <p:sldLayoutId id="2147483673" r:id="rId3"/>
    <p:sldLayoutId id="2147483688" r:id="rId4"/>
    <p:sldLayoutId id="2147483689" r:id="rId5"/>
  </p:sldLayoutIdLst>
  <p:hf hdr="0" ftr="0" dt="0"/>
  <p:txStyles>
    <p:titleStyle>
      <a:lvl1pPr algn="l" defTabSz="914400" rtl="0" eaLnBrk="1" latinLnBrk="1" hangingPunct="1">
        <a:spcBef>
          <a:spcPct val="0"/>
        </a:spcBef>
        <a:buNone/>
        <a:defRPr kumimoji="0" lang="ko-KR" altLang="en-US" sz="3200" b="1" i="0" u="none" strike="noStrike" kern="1200" cap="none" spc="-150" normalizeH="0" baseline="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맑은 고딕" panose="020B0503020000020004" pitchFamily="50" charset="-127"/>
          <a:cs typeface="Tahoma" panose="020B0604030504040204" pitchFamily="34" charset="0"/>
        </a:defRPr>
      </a:lvl1pPr>
    </p:titleStyle>
    <p:body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07/relationships/hdphoto" Target="../media/hdphoto1.wdp"/><Relationship Id="rId7"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5.xml"/><Relationship Id="rId6" Type="http://schemas.openxmlformats.org/officeDocument/2006/relationships/image" Target="../media/image9.jpe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2.png"/><Relationship Id="rId3" Type="http://schemas.openxmlformats.org/officeDocument/2006/relationships/image" Target="../media/image15.png"/><Relationship Id="rId7" Type="http://schemas.openxmlformats.org/officeDocument/2006/relationships/image" Target="../media/image7.png"/><Relationship Id="rId12"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8.jpeg"/><Relationship Id="rId11" Type="http://schemas.openxmlformats.org/officeDocument/2006/relationships/image" Target="../media/image21.png"/><Relationship Id="rId5" Type="http://schemas.openxmlformats.org/officeDocument/2006/relationships/image" Target="../media/image17.png"/><Relationship Id="rId10" Type="http://schemas.openxmlformats.org/officeDocument/2006/relationships/image" Target="../media/image20.png"/><Relationship Id="rId4" Type="http://schemas.openxmlformats.org/officeDocument/2006/relationships/image" Target="../media/image16.jpeg"/><Relationship Id="rId9" Type="http://schemas.openxmlformats.org/officeDocument/2006/relationships/image" Target="../media/image19.png"/><Relationship Id="rId1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sz="4800" dirty="0" err="1" smtClean="0"/>
              <a:t>IoT</a:t>
            </a:r>
            <a:r>
              <a:rPr lang="en-US" altLang="ko-KR" sz="4800" dirty="0" smtClean="0"/>
              <a:t> Management System</a:t>
            </a:r>
            <a:br>
              <a:rPr lang="en-US" altLang="ko-KR" sz="4800" dirty="0" smtClean="0"/>
            </a:br>
            <a:r>
              <a:rPr lang="en-US" altLang="ko-KR" sz="2000" dirty="0" smtClean="0"/>
              <a:t>(Initial Presentation)</a:t>
            </a:r>
            <a:endParaRPr lang="ko-KR" altLang="en-US" sz="4800" dirty="0"/>
          </a:p>
        </p:txBody>
      </p:sp>
      <p:sp>
        <p:nvSpPr>
          <p:cNvPr id="4" name="Text Box 5"/>
          <p:cNvSpPr txBox="1">
            <a:spLocks noChangeArrowheads="1"/>
          </p:cNvSpPr>
          <p:nvPr/>
        </p:nvSpPr>
        <p:spPr bwMode="auto">
          <a:xfrm>
            <a:off x="3853566" y="5410886"/>
            <a:ext cx="1436868" cy="570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latinLnBrk="1">
              <a:lnSpc>
                <a:spcPct val="150000"/>
              </a:lnSpc>
              <a:defRPr/>
            </a:pPr>
            <a:r>
              <a:rPr kumimoji="0" lang="en-US" altLang="ko-KR" sz="24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Team 2</a:t>
            </a:r>
            <a:endParaRPr kumimoji="0" lang="ko-KR" altLang="ko-KR" sz="2400" b="1" dirty="0" smtClean="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endParaRPr>
          </a:p>
        </p:txBody>
      </p:sp>
    </p:spTree>
    <p:extLst>
      <p:ext uri="{BB962C8B-B14F-4D97-AF65-F5344CB8AC3E}">
        <p14:creationId xmlns:p14="http://schemas.microsoft.com/office/powerpoint/2010/main" val="1574382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3</a:t>
            </a:r>
            <a:r>
              <a:rPr lang="en-US" altLang="ko-KR" dirty="0" smtClean="0"/>
              <a:t>. </a:t>
            </a:r>
            <a:r>
              <a:rPr lang="en-US" altLang="ko-KR" dirty="0"/>
              <a:t>Architectural </a:t>
            </a:r>
            <a:r>
              <a:rPr lang="en-US" altLang="ko-KR" dirty="0" smtClean="0"/>
              <a:t>Drivers</a:t>
            </a:r>
            <a:endParaRPr lang="ko-KR" altLang="en-US" dirty="0"/>
          </a:p>
        </p:txBody>
      </p:sp>
      <p:sp>
        <p:nvSpPr>
          <p:cNvPr id="3" name="내용 개체 틀 2"/>
          <p:cNvSpPr>
            <a:spLocks noGrp="1"/>
          </p:cNvSpPr>
          <p:nvPr>
            <p:ph type="body" sz="quarter" idx="10"/>
          </p:nvPr>
        </p:nvSpPr>
        <p:spPr/>
        <p:txBody>
          <a:bodyPr>
            <a:noAutofit/>
          </a:bodyPr>
          <a:lstStyle/>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3.1</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Function Requirements</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3.2</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Use Case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Analysis</a:t>
            </a: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3.3</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Constraints</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3.4</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Quality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Attributes</a:t>
            </a: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10</a:t>
            </a:fld>
            <a:r>
              <a:rPr lang="en-US" altLang="ko-KR" smtClean="0"/>
              <a:t>/50</a:t>
            </a:r>
            <a:endParaRPr lang="ko-KR" altLang="en-US" dirty="0"/>
          </a:p>
        </p:txBody>
      </p:sp>
    </p:spTree>
    <p:extLst>
      <p:ext uri="{BB962C8B-B14F-4D97-AF65-F5344CB8AC3E}">
        <p14:creationId xmlns:p14="http://schemas.microsoft.com/office/powerpoint/2010/main" val="31203829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3.1 Functional Requirement </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972328149"/>
              </p:ext>
            </p:extLst>
          </p:nvPr>
        </p:nvGraphicFramePr>
        <p:xfrm>
          <a:off x="468312" y="908720"/>
          <a:ext cx="8208144" cy="5472606"/>
        </p:xfrm>
        <a:graphic>
          <a:graphicData uri="http://schemas.openxmlformats.org/drawingml/2006/table">
            <a:tbl>
              <a:tblPr firstRow="1" bandRow="1">
                <a:tableStyleId>{5C22544A-7EE6-4342-B048-85BDC9FD1C3A}</a:tableStyleId>
              </a:tblPr>
              <a:tblGrid>
                <a:gridCol w="719312"/>
                <a:gridCol w="7488832"/>
              </a:tblGrid>
              <a:tr h="577853">
                <a:tc>
                  <a:txBody>
                    <a:bodyPr/>
                    <a:lstStyle/>
                    <a:p>
                      <a:pPr algn="ctr" latinLnBrk="1"/>
                      <a:r>
                        <a:rPr lang="en-US" altLang="ko-KR" sz="1400" dirty="0" smtClean="0">
                          <a:solidFill>
                            <a:schemeClr val="tx1"/>
                          </a:solidFill>
                        </a:rPr>
                        <a:t>Req.</a:t>
                      </a:r>
                      <a:r>
                        <a:rPr lang="en-US" altLang="ko-KR" sz="1400" baseline="0" dirty="0" smtClean="0">
                          <a:solidFill>
                            <a:schemeClr val="tx1"/>
                          </a:solidFill>
                        </a:rPr>
                        <a:t> ID</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latinLnBrk="1"/>
                      <a:r>
                        <a:rPr lang="en-US" altLang="ko-KR" sz="1400" dirty="0" smtClean="0">
                          <a:solidFill>
                            <a:schemeClr val="tx1"/>
                          </a:solidFill>
                        </a:rPr>
                        <a:t>Description</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713818">
                <a:tc>
                  <a:txBody>
                    <a:bodyPr/>
                    <a:lstStyle/>
                    <a:p>
                      <a:pPr latinLnBrk="1"/>
                      <a:r>
                        <a:rPr lang="en-US" altLang="ko-KR" sz="1200" dirty="0" smtClean="0"/>
                        <a:t>FR-01</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t>The system provides a secure service (e.g. </a:t>
                      </a:r>
                      <a:r>
                        <a:rPr lang="en-US" altLang="ko-KR" sz="1200" baseline="0" dirty="0" smtClean="0"/>
                        <a:t>authentication, authorization, accounting) </a:t>
                      </a:r>
                      <a:r>
                        <a:rPr lang="en-US" altLang="ko-KR" sz="1200" dirty="0" smtClean="0"/>
                        <a:t>that allows users to query the home to find out how many nodes are installed and what sensors/actuators are installed on each node.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0987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t>FR-02</a:t>
                      </a:r>
                      <a:endParaRPr lang="ko-KR" altLang="en-US" sz="12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ko-KR" sz="1200" dirty="0" smtClean="0"/>
                        <a:t>The system provides a secure service that allows users to determine the temperature/humidity, turn on and off lights, open and close the door, turn on the alarm, and determine if anyone is home.</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13818">
                <a:tc>
                  <a:txBody>
                    <a:bodyPr/>
                    <a:lstStyle/>
                    <a:p>
                      <a:pPr latinLnBrk="1"/>
                      <a:r>
                        <a:rPr lang="en-US" altLang="ko-KR" sz="1200" dirty="0" smtClean="0"/>
                        <a:t>FR-03</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ko-KR" sz="1200" kern="1200" dirty="0" smtClean="0">
                          <a:solidFill>
                            <a:schemeClr val="dk1"/>
                          </a:solidFill>
                          <a:latin typeface="+mn-lt"/>
                          <a:ea typeface="+mn-ea"/>
                          <a:cs typeface="+mn-cs"/>
                        </a:rPr>
                        <a:t>The system should store sensor values and log all user commands for some period of time (e g. a configurable sliding window of data with 72 hours as the default value, minimum 8 hours) and allow user applications to review their sensor and command history in a secure and private way.</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0987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t>FR-04</a:t>
                      </a:r>
                      <a:endParaRPr lang="ko-KR" altLang="en-US" sz="12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ko-KR" sz="1200" kern="1200" dirty="0" smtClean="0">
                          <a:solidFill>
                            <a:schemeClr val="dk1"/>
                          </a:solidFill>
                          <a:latin typeface="+mn-lt"/>
                          <a:ea typeface="+mn-ea"/>
                          <a:cs typeface="+mn-cs"/>
                        </a:rPr>
                        <a:t>The system should not allow unauthorized persons to access the home sensors/actuators, or access any data generated by them, or any data stored in the system.</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592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t>FR-05</a:t>
                      </a:r>
                      <a:endParaRPr lang="ko-KR" altLang="en-US" sz="12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ko-KR" sz="1200" dirty="0" smtClean="0"/>
                        <a:t>The system should not allow unauthorized persons to register a sensor that they do not own </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0987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t>FR-06</a:t>
                      </a:r>
                      <a:endParaRPr lang="ko-KR" altLang="en-US" sz="12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ko-KR" sz="1200" dirty="0" smtClean="0"/>
                        <a:t>The system should send an emergency message when the door is manually opened while alarmed or the house is suddenly occupied while alarmed.</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09870">
                <a:tc>
                  <a:txBody>
                    <a:bodyPr/>
                    <a:lstStyle/>
                    <a:p>
                      <a:pPr latinLnBrk="1"/>
                      <a:r>
                        <a:rPr lang="en-US" altLang="ko-KR" sz="1200" dirty="0" smtClean="0"/>
                        <a:t>FR-07</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ko-KR" sz="1200" dirty="0" smtClean="0"/>
                        <a:t>The system should not allow automatic door opening while the house is alarmed. The alarm must be disabled prior to opening the door.</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121715">
                <a:tc>
                  <a:txBody>
                    <a:bodyPr/>
                    <a:lstStyle/>
                    <a:p>
                      <a:pPr latinLnBrk="1"/>
                      <a:r>
                        <a:rPr lang="en-US" altLang="ko-KR" sz="1200" dirty="0" smtClean="0"/>
                        <a:t>FR-08</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ko-KR" sz="1200" kern="1200" dirty="0" smtClean="0">
                          <a:solidFill>
                            <a:schemeClr val="dk1"/>
                          </a:solidFill>
                          <a:latin typeface="+mn-lt"/>
                          <a:ea typeface="+mn-ea"/>
                          <a:cs typeface="+mn-cs"/>
                        </a:rPr>
                        <a:t>The system should send a message to the user to inform them when the house is vacant and not alarmed. It should ask them if they want to alarm the home. If they do not respond within 5 minutes (configurable, 5 minutes is the default value - feel free to shorten this to a few seconds for test and demonstration purposes) the house will lock itself. If a door is open, it will automatically close the door before alarming the house.</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11</a:t>
            </a:fld>
            <a:r>
              <a:rPr lang="en-US" altLang="ko-KR" smtClean="0"/>
              <a:t>/50</a:t>
            </a:r>
            <a:endParaRPr lang="ko-KR" altLang="en-US" dirty="0"/>
          </a:p>
        </p:txBody>
      </p:sp>
    </p:spTree>
    <p:extLst>
      <p:ext uri="{BB962C8B-B14F-4D97-AF65-F5344CB8AC3E}">
        <p14:creationId xmlns:p14="http://schemas.microsoft.com/office/powerpoint/2010/main" val="1423760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3.1 Functional Requirement </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3043292287"/>
              </p:ext>
            </p:extLst>
          </p:nvPr>
        </p:nvGraphicFramePr>
        <p:xfrm>
          <a:off x="468312" y="908721"/>
          <a:ext cx="8207376" cy="5400598"/>
        </p:xfrm>
        <a:graphic>
          <a:graphicData uri="http://schemas.openxmlformats.org/drawingml/2006/table">
            <a:tbl>
              <a:tblPr firstRow="1" bandRow="1">
                <a:tableStyleId>{5C22544A-7EE6-4342-B048-85BDC9FD1C3A}</a:tableStyleId>
              </a:tblPr>
              <a:tblGrid>
                <a:gridCol w="719312"/>
                <a:gridCol w="7488064"/>
              </a:tblGrid>
              <a:tr h="655787">
                <a:tc>
                  <a:txBody>
                    <a:bodyPr/>
                    <a:lstStyle/>
                    <a:p>
                      <a:pPr algn="ctr" latinLnBrk="1"/>
                      <a:r>
                        <a:rPr lang="en-US" altLang="ko-KR" sz="1400" dirty="0" smtClean="0">
                          <a:solidFill>
                            <a:schemeClr val="tx1"/>
                          </a:solidFill>
                        </a:rPr>
                        <a:t>Req.</a:t>
                      </a:r>
                      <a:r>
                        <a:rPr lang="en-US" altLang="ko-KR" sz="1400" baseline="0" dirty="0" smtClean="0">
                          <a:solidFill>
                            <a:schemeClr val="tx1"/>
                          </a:solidFill>
                        </a:rPr>
                        <a:t> ID</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latinLnBrk="1"/>
                      <a:r>
                        <a:rPr lang="en-US" altLang="ko-KR" sz="1400" dirty="0" smtClean="0">
                          <a:solidFill>
                            <a:schemeClr val="tx1"/>
                          </a:solidFill>
                        </a:rPr>
                        <a:t>Description</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810090">
                <a:tc>
                  <a:txBody>
                    <a:bodyPr/>
                    <a:lstStyle/>
                    <a:p>
                      <a:pPr latinLnBrk="1">
                        <a:lnSpc>
                          <a:spcPct val="100000"/>
                        </a:lnSpc>
                      </a:pPr>
                      <a:r>
                        <a:rPr lang="en-US" altLang="ko-KR" sz="1200" dirty="0" smtClean="0"/>
                        <a:t>FR-09</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automatically turn off the lights when no one is home and 10 minutes elapses (configurable, 5 minutes is the default value - feel free to shorten this to a few seconds for test and demonstration purposes).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FR-10</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It should be easy for users to add and remove nodes to and from the system without having to restart the system or other nodes (you will have to demonstrate this). This includes secure registration and recognition of the type of sensors and actuators provided by the node.</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FR-11</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make it easy for application developers (private persons, VARs, or other 3rd parties) to build custom apps, services, and/or make mashups from existing available services (you should describe how the design supports this).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FR-12</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ea"/>
                          <a:ea typeface="+mn-ea"/>
                          <a:cs typeface="+mn-cs"/>
                        </a:rPr>
                        <a:t>The system should make it easy for developers to implement new protocol about new devices.</a:t>
                      </a:r>
                      <a:endParaRPr lang="ko-KR" altLang="en-US" sz="1200" kern="1200" dirty="0">
                        <a:solidFill>
                          <a:schemeClr val="dk1"/>
                        </a:solidFill>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FR-13</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The system provides</a:t>
                      </a:r>
                      <a:r>
                        <a:rPr lang="en-US" altLang="ko-KR" sz="1200" baseline="0" dirty="0" smtClean="0">
                          <a:latin typeface="+mn-ea"/>
                          <a:ea typeface="+mn-ea"/>
                          <a:cs typeface="Tahoma" panose="020B0604030504040204" pitchFamily="34" charset="0"/>
                        </a:rPr>
                        <a:t> user define scenario service like IFTTT(IF This Then That)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FR-14</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When the system sends emergency message, it will</a:t>
                      </a:r>
                      <a:r>
                        <a:rPr lang="en-US" altLang="ko-KR" sz="1200" baseline="0" dirty="0" smtClean="0">
                          <a:latin typeface="+mn-ea"/>
                          <a:ea typeface="+mn-ea"/>
                          <a:cs typeface="Tahoma" panose="020B0604030504040204" pitchFamily="34" charset="0"/>
                        </a:rPr>
                        <a:t> be E-mail. In future, it can be SMS or tweet.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FR-15</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When </a:t>
                      </a:r>
                      <a:r>
                        <a:rPr lang="en-US" altLang="ko-KR" sz="1200" baseline="0" dirty="0" smtClean="0">
                          <a:latin typeface="+mn-ea"/>
                          <a:ea typeface="+mn-ea"/>
                          <a:cs typeface="Tahoma" panose="020B0604030504040204" pitchFamily="34" charset="0"/>
                        </a:rPr>
                        <a:t>sensors value is abnormal(out of range), the system sends an alarm message to user.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78636">
                <a:tc>
                  <a:txBody>
                    <a:bodyPr/>
                    <a:lstStyle/>
                    <a:p>
                      <a:pPr latinLnBrk="1">
                        <a:lnSpc>
                          <a:spcPct val="100000"/>
                        </a:lnSpc>
                      </a:pPr>
                      <a:r>
                        <a:rPr lang="en-US" altLang="ko-KR" sz="1200" dirty="0" smtClean="0">
                          <a:latin typeface="+mn-ea"/>
                          <a:ea typeface="+mn-ea"/>
                        </a:rPr>
                        <a:t>FR-16</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User sets</a:t>
                      </a:r>
                      <a:r>
                        <a:rPr lang="en-US" altLang="ko-KR" sz="1200" baseline="0" dirty="0" smtClean="0">
                          <a:latin typeface="+mn-ea"/>
                          <a:ea typeface="+mn-ea"/>
                          <a:cs typeface="Tahoma" panose="020B0604030504040204" pitchFamily="34" charset="0"/>
                        </a:rPr>
                        <a:t> configurations of E-mail address, logging-duration, secure response time and </a:t>
                      </a:r>
                      <a:r>
                        <a:rPr lang="en-US" altLang="ko-KR" sz="1200" kern="1200" dirty="0" smtClean="0">
                          <a:solidFill>
                            <a:schemeClr val="dk1"/>
                          </a:solidFill>
                          <a:latin typeface="+mn-ea"/>
                          <a:ea typeface="+mn-ea"/>
                          <a:cs typeface="+mn-cs"/>
                        </a:rPr>
                        <a:t>lights waiting</a:t>
                      </a:r>
                      <a:r>
                        <a:rPr lang="en-US" altLang="ko-KR" sz="1200" kern="1200" baseline="0" dirty="0" smtClean="0">
                          <a:solidFill>
                            <a:schemeClr val="dk1"/>
                          </a:solidFill>
                          <a:latin typeface="+mn-ea"/>
                          <a:ea typeface="+mn-ea"/>
                          <a:cs typeface="+mn-cs"/>
                        </a:rPr>
                        <a:t> </a:t>
                      </a:r>
                      <a:r>
                        <a:rPr lang="en-US" altLang="ko-KR" sz="1200" kern="1200" dirty="0" smtClean="0">
                          <a:solidFill>
                            <a:schemeClr val="dk1"/>
                          </a:solidFill>
                          <a:latin typeface="+mn-ea"/>
                          <a:ea typeface="+mn-ea"/>
                          <a:cs typeface="+mn-cs"/>
                        </a:rPr>
                        <a:t>time.</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FR-17</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latin typeface="+mn-ea"/>
                          <a:ea typeface="+mn-ea"/>
                          <a:cs typeface="Tahoma" panose="020B0604030504040204" pitchFamily="34" charset="0"/>
                        </a:rPr>
                        <a:t>The</a:t>
                      </a:r>
                      <a:r>
                        <a:rPr lang="en-US" altLang="ko-KR" sz="1200" baseline="0" dirty="0" smtClean="0">
                          <a:latin typeface="+mn-ea"/>
                          <a:ea typeface="+mn-ea"/>
                          <a:cs typeface="Tahoma" panose="020B0604030504040204" pitchFamily="34" charset="0"/>
                        </a:rPr>
                        <a:t> system provides Web APIs for Web developer.</a:t>
                      </a:r>
                      <a:endParaRPr lang="ko-KR" altLang="en-US" sz="1200" dirty="0" smtClean="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12</a:t>
            </a:fld>
            <a:r>
              <a:rPr lang="en-US" altLang="ko-KR" smtClean="0"/>
              <a:t>/50</a:t>
            </a:r>
            <a:endParaRPr lang="ko-KR" altLang="en-US" dirty="0"/>
          </a:p>
        </p:txBody>
      </p:sp>
    </p:spTree>
    <p:extLst>
      <p:ext uri="{BB962C8B-B14F-4D97-AF65-F5344CB8AC3E}">
        <p14:creationId xmlns:p14="http://schemas.microsoft.com/office/powerpoint/2010/main" val="1423760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rmAutofit fontScale="90000"/>
          </a:bodyPr>
          <a:lstStyle/>
          <a:p>
            <a:r>
              <a:rPr lang="en-US" altLang="ko-KR" dirty="0" smtClean="0"/>
              <a:t>3.2 Use case text</a:t>
            </a:r>
            <a:endParaRPr lang="ko-KR" altLang="en-US" dirty="0"/>
          </a:p>
        </p:txBody>
      </p:sp>
      <p:sp>
        <p:nvSpPr>
          <p:cNvPr id="5" name="텍스트 개체 틀 4"/>
          <p:cNvSpPr>
            <a:spLocks noGrp="1"/>
          </p:cNvSpPr>
          <p:nvPr>
            <p:ph type="body" sz="quarter" idx="10"/>
          </p:nvPr>
        </p:nvSpPr>
        <p:spPr>
          <a:xfrm>
            <a:off x="309440" y="760512"/>
            <a:ext cx="8511032" cy="3820616"/>
          </a:xfrm>
        </p:spPr>
        <p:txBody>
          <a:bodyPr>
            <a:noAutofit/>
          </a:bodyPr>
          <a:lstStyle/>
          <a:p>
            <a:pPr marL="0" indent="0"/>
            <a:r>
              <a:rPr lang="en-US" altLang="ko-KR" sz="1800" dirty="0" smtClean="0"/>
              <a:t> Do-It-Yourself(DIY) User buys </a:t>
            </a:r>
            <a:r>
              <a:rPr lang="en-US" altLang="ko-KR" sz="1800" dirty="0" err="1" smtClean="0"/>
              <a:t>IoT</a:t>
            </a:r>
            <a:r>
              <a:rPr lang="en-US" altLang="ko-KR" sz="1800" dirty="0" smtClean="0"/>
              <a:t> System and </a:t>
            </a:r>
            <a:r>
              <a:rPr lang="en-US" altLang="ko-KR" sz="1800" dirty="0" err="1" smtClean="0"/>
              <a:t>IoT</a:t>
            </a:r>
            <a:r>
              <a:rPr lang="en-US" altLang="ko-KR" sz="1800" dirty="0" smtClean="0"/>
              <a:t> products at Home Depot.</a:t>
            </a:r>
          </a:p>
          <a:p>
            <a:pPr marL="0" indent="0"/>
            <a:r>
              <a:rPr lang="en-US" altLang="ko-KR" sz="1800" dirty="0" smtClean="0"/>
              <a:t>The user installs sensors and actuators at the proper place </a:t>
            </a:r>
            <a:r>
              <a:rPr lang="en-US" altLang="ko-KR" sz="1800" dirty="0"/>
              <a:t>such like door, room, </a:t>
            </a:r>
            <a:r>
              <a:rPr lang="en-US" altLang="ko-KR" sz="1800" dirty="0" smtClean="0"/>
              <a:t>terrace and so on. </a:t>
            </a:r>
            <a:r>
              <a:rPr lang="en-US" altLang="ko-KR" sz="1800" dirty="0"/>
              <a:t>A</a:t>
            </a:r>
            <a:r>
              <a:rPr lang="en-US" altLang="ko-KR" sz="1800" dirty="0" smtClean="0"/>
              <a:t>lthough the user doesn’t have any experience installing such devices, the user can install following user-manual.</a:t>
            </a:r>
          </a:p>
          <a:p>
            <a:pPr marL="0" indent="0"/>
            <a:r>
              <a:rPr lang="en-US" altLang="ko-KR" sz="1800" dirty="0" smtClean="0"/>
              <a:t> And user installs </a:t>
            </a:r>
            <a:r>
              <a:rPr lang="en-US" altLang="ko-KR" sz="1800" dirty="0" err="1" smtClean="0"/>
              <a:t>IoT</a:t>
            </a:r>
            <a:r>
              <a:rPr lang="en-US" altLang="ko-KR" sz="1800" dirty="0" smtClean="0"/>
              <a:t> software in own PC. And then user connects SA Node to Internet router and registers the node in </a:t>
            </a:r>
            <a:r>
              <a:rPr lang="en-US" altLang="ko-KR" sz="1800" dirty="0" err="1" smtClean="0"/>
              <a:t>IoT</a:t>
            </a:r>
            <a:r>
              <a:rPr lang="en-US" altLang="ko-KR" sz="1800" dirty="0" smtClean="0"/>
              <a:t> Software after log-in.</a:t>
            </a:r>
          </a:p>
          <a:p>
            <a:pPr marL="0" indent="0"/>
            <a:r>
              <a:rPr lang="en-US" altLang="ko-KR" sz="1800" dirty="0" smtClean="0"/>
              <a:t>After the registration, user checks sensors and actuators if they works or not.</a:t>
            </a:r>
          </a:p>
          <a:p>
            <a:pPr marL="0" indent="0"/>
            <a:r>
              <a:rPr lang="en-US" altLang="ko-KR" sz="1800" dirty="0" smtClean="0"/>
              <a:t>In addition, user makes a custom rule and puts it into </a:t>
            </a:r>
            <a:r>
              <a:rPr lang="en-US" altLang="ko-KR" sz="1800" dirty="0" err="1" smtClean="0"/>
              <a:t>IoT</a:t>
            </a:r>
            <a:r>
              <a:rPr lang="en-US" altLang="ko-KR" sz="1800" dirty="0" smtClean="0"/>
              <a:t> system.</a:t>
            </a:r>
          </a:p>
          <a:p>
            <a:pPr marL="0" indent="0"/>
            <a:r>
              <a:rPr lang="en-US" altLang="ko-KR" sz="1800" dirty="0" smtClean="0"/>
              <a:t>After all, user reviews sensors and command history.</a:t>
            </a:r>
          </a:p>
        </p:txBody>
      </p:sp>
      <p:sp>
        <p:nvSpPr>
          <p:cNvPr id="2" name="슬라이드 번호 개체 틀 1"/>
          <p:cNvSpPr>
            <a:spLocks noGrp="1"/>
          </p:cNvSpPr>
          <p:nvPr>
            <p:ph type="sldNum" sz="quarter" idx="11"/>
          </p:nvPr>
        </p:nvSpPr>
        <p:spPr/>
        <p:txBody>
          <a:bodyPr/>
          <a:lstStyle/>
          <a:p>
            <a:fld id="{887F5A62-5D57-4BBA-9485-2C5A6728F77D}" type="slidenum">
              <a:rPr lang="ko-KR" altLang="en-US" smtClean="0"/>
              <a:pPr/>
              <a:t>13</a:t>
            </a:fld>
            <a:r>
              <a:rPr lang="en-US" altLang="ko-KR" smtClean="0"/>
              <a:t>/50</a:t>
            </a:r>
            <a:endParaRPr lang="ko-KR" altLang="en-US" dirty="0"/>
          </a:p>
        </p:txBody>
      </p:sp>
    </p:spTree>
    <p:extLst>
      <p:ext uri="{BB962C8B-B14F-4D97-AF65-F5344CB8AC3E}">
        <p14:creationId xmlns:p14="http://schemas.microsoft.com/office/powerpoint/2010/main" val="368266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3.2  Example of Use Case Scenario </a:t>
            </a:r>
            <a:endParaRPr lang="ko-KR" altLang="en-US" dirty="0"/>
          </a:p>
        </p:txBody>
      </p:sp>
      <p:graphicFrame>
        <p:nvGraphicFramePr>
          <p:cNvPr id="5" name="내용 개체 틀 4"/>
          <p:cNvGraphicFramePr>
            <a:graphicFrameLocks/>
          </p:cNvGraphicFramePr>
          <p:nvPr>
            <p:extLst>
              <p:ext uri="{D42A27DB-BD31-4B8C-83A1-F6EECF244321}">
                <p14:modId xmlns:p14="http://schemas.microsoft.com/office/powerpoint/2010/main" val="1449316122"/>
              </p:ext>
            </p:extLst>
          </p:nvPr>
        </p:nvGraphicFramePr>
        <p:xfrm>
          <a:off x="468312" y="828963"/>
          <a:ext cx="8207376" cy="4907280"/>
        </p:xfrm>
        <a:graphic>
          <a:graphicData uri="http://schemas.openxmlformats.org/drawingml/2006/table">
            <a:tbl>
              <a:tblPr firstRow="1" bandRow="1">
                <a:tableStyleId>{5C22544A-7EE6-4342-B048-85BDC9FD1C3A}</a:tableStyleId>
              </a:tblPr>
              <a:tblGrid>
                <a:gridCol w="5831880"/>
                <a:gridCol w="2375496"/>
              </a:tblGrid>
              <a:tr h="335280">
                <a:tc>
                  <a:txBody>
                    <a:bodyPr/>
                    <a:lstStyle/>
                    <a:p>
                      <a:pPr latinLnBrk="1"/>
                      <a:r>
                        <a:rPr lang="en-US" altLang="ko-KR" sz="1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Use Case Title :</a:t>
                      </a:r>
                      <a:r>
                        <a:rPr lang="en-US" altLang="ko-K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 Query</a:t>
                      </a:r>
                      <a:r>
                        <a:rPr lang="en-US" altLang="ko-KR" sz="14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 nodes and sensor/actuators</a:t>
                      </a:r>
                      <a:endParaRPr lang="ko-KR" altLang="en-US" sz="1400" dirty="0">
                        <a:solidFill>
                          <a:schemeClr val="tx1"/>
                        </a:solidFill>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Use Case ID : UC-01</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General use case description: </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This use case describes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a:t>
                      </a:r>
                      <a:r>
                        <a:rPr lang="en-US" altLang="ko-KR" sz="1200" dirty="0" smtClean="0">
                          <a:latin typeface="Tahoma" panose="020B0604030504040204" pitchFamily="34" charset="0"/>
                          <a:ea typeface="Tahoma" panose="020B0604030504040204" pitchFamily="34" charset="0"/>
                          <a:cs typeface="Tahoma" panose="020B0604030504040204" pitchFamily="34" charset="0"/>
                        </a:rPr>
                        <a:t>how to query</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nodes and sensors/actuators on each node information by user in a secure way</a:t>
                      </a:r>
                      <a:endParaRPr lang="ko-KR" altLang="en-US" sz="1200" dirty="0">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Entities involved:</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User /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Management </a:t>
                      </a:r>
                      <a:r>
                        <a:rPr lang="en-US" altLang="ko-KR" sz="12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System</a:t>
                      </a:r>
                      <a:r>
                        <a:rPr lang="en-US" altLang="ko-KR" sz="12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r>
                        <a:rPr lang="en-US" altLang="ko-KR" sz="12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IoTMS</a:t>
                      </a:r>
                      <a:r>
                        <a:rPr lang="en-US" altLang="ko-KR" sz="12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ko-KR" altLang="en-US" sz="1200" b="1" dirty="0">
                        <a:solidFill>
                          <a:schemeClr val="tx1"/>
                        </a:solidFill>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r>
                        <a:rPr lang="en-US" altLang="ko-KR" sz="1200" b="1"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Preconditions</a:t>
                      </a:r>
                    </a:p>
                    <a:p>
                      <a:r>
                        <a:rPr lang="en-US" altLang="ko-KR" sz="1200" b="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User has registered </a:t>
                      </a:r>
                      <a:r>
                        <a:rPr lang="en-US" altLang="ko-KR" sz="1200" b="0"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in</a:t>
                      </a:r>
                      <a:r>
                        <a:rPr lang="en-US" altLang="ko-KR" sz="1200" b="0" i="0" kern="12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 </a:t>
                      </a:r>
                      <a:r>
                        <a:rPr lang="en-US" altLang="ko-KR" sz="1200" b="0" i="0" kern="1200" dirty="0" err="1" smtClean="0">
                          <a:solidFill>
                            <a:schemeClr val="dk1"/>
                          </a:solidFill>
                          <a:latin typeface="Tahoma" panose="020B0604030504040204" pitchFamily="34" charset="0"/>
                          <a:ea typeface="Tahoma" panose="020B0604030504040204" pitchFamily="34" charset="0"/>
                          <a:cs typeface="Tahoma" panose="020B0604030504040204" pitchFamily="34" charset="0"/>
                        </a:rPr>
                        <a:t>IoTMS</a:t>
                      </a:r>
                      <a:r>
                        <a:rPr lang="en-US" altLang="ko-KR" sz="1200" b="0" i="0" kern="12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 using register menu</a:t>
                      </a:r>
                      <a:endParaRPr lang="en-US" altLang="ko-KR" sz="1200" b="0"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Primary use case flow of events:</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1. User logs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in </a:t>
                      </a:r>
                      <a:r>
                        <a:rPr lang="en-US" altLang="ko-KR" sz="1200" baseline="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using by user’s ID and Password</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2.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allows user to access System</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3-1. User queries nodes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information to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endParaRPr lang="en-US" altLang="ko-KR" sz="1200" baseline="0" dirty="0" smtClean="0">
                        <a:latin typeface="Tahoma" panose="020B0604030504040204" pitchFamily="34" charset="0"/>
                        <a:ea typeface="Tahoma" panose="020B0604030504040204" pitchFamily="34" charset="0"/>
                        <a:cs typeface="Tahoma" panose="020B0604030504040204" pitchFamily="34" charset="0"/>
                      </a:endParaRP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A.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returns number of nodes to User. </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  B. User selects a</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a:t>
                      </a:r>
                      <a:r>
                        <a:rPr lang="en-US" altLang="ko-KR" sz="1200" dirty="0" smtClean="0">
                          <a:latin typeface="Tahoma" panose="020B0604030504040204" pitchFamily="34" charset="0"/>
                          <a:ea typeface="Tahoma" panose="020B0604030504040204" pitchFamily="34" charset="0"/>
                          <a:cs typeface="Tahoma" panose="020B0604030504040204" pitchFamily="34" charset="0"/>
                        </a:rPr>
                        <a:t>node which</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user wants to know detailed information.</a:t>
                      </a: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C .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returns sensors/actuators information in the node to User.</a:t>
                      </a: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D. repeat B-C until user ends detailed query</a:t>
                      </a: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3-2. User queries whole nodes information to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endParaRPr lang="en-US" altLang="ko-KR" sz="1200" baseline="0" dirty="0" smtClean="0">
                        <a:latin typeface="Tahoma" panose="020B0604030504040204" pitchFamily="34" charset="0"/>
                        <a:ea typeface="Tahoma" panose="020B0604030504040204" pitchFamily="34" charset="0"/>
                        <a:cs typeface="Tahoma" panose="020B0604030504040204" pitchFamily="34" charset="0"/>
                      </a:endParaRP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A.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makes list of nodes and sensor/actuators within node </a:t>
                      </a: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B.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returns list to User.</a:t>
                      </a: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4. User logs out from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Primary use case post-conditions:</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User querying is completed</a:t>
                      </a:r>
                      <a:endParaRPr lang="ko-KR" altLang="en-US" sz="1200" dirty="0">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Alternate use case #3-1</a:t>
                      </a:r>
                    </a:p>
                    <a:p>
                      <a:pPr marL="0" indent="0" latinLnBrk="1">
                        <a:buNone/>
                      </a:pP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1. It is possible to query malfunction nodes and sensors/actuators each node.</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14</a:t>
            </a:fld>
            <a:r>
              <a:rPr lang="en-US" altLang="ko-KR" smtClean="0"/>
              <a:t>/50</a:t>
            </a:r>
            <a:endParaRPr lang="ko-KR" altLang="en-US" dirty="0"/>
          </a:p>
        </p:txBody>
      </p:sp>
    </p:spTree>
    <p:extLst>
      <p:ext uri="{BB962C8B-B14F-4D97-AF65-F5344CB8AC3E}">
        <p14:creationId xmlns:p14="http://schemas.microsoft.com/office/powerpoint/2010/main" val="42677577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3.2  Example of Use Case Scenario</a:t>
            </a:r>
            <a:endParaRPr lang="ko-KR" altLang="en-US" dirty="0"/>
          </a:p>
        </p:txBody>
      </p:sp>
      <p:graphicFrame>
        <p:nvGraphicFramePr>
          <p:cNvPr id="5" name="내용 개체 틀 4"/>
          <p:cNvGraphicFramePr>
            <a:graphicFrameLocks/>
          </p:cNvGraphicFramePr>
          <p:nvPr>
            <p:extLst>
              <p:ext uri="{D42A27DB-BD31-4B8C-83A1-F6EECF244321}">
                <p14:modId xmlns:p14="http://schemas.microsoft.com/office/powerpoint/2010/main" val="3046106830"/>
              </p:ext>
            </p:extLst>
          </p:nvPr>
        </p:nvGraphicFramePr>
        <p:xfrm>
          <a:off x="468314" y="836712"/>
          <a:ext cx="8207374" cy="3992880"/>
        </p:xfrm>
        <a:graphic>
          <a:graphicData uri="http://schemas.openxmlformats.org/drawingml/2006/table">
            <a:tbl>
              <a:tblPr firstRow="1" bandRow="1">
                <a:tableStyleId>{5C22544A-7EE6-4342-B048-85BDC9FD1C3A}</a:tableStyleId>
              </a:tblPr>
              <a:tblGrid>
                <a:gridCol w="5831878"/>
                <a:gridCol w="2375496"/>
              </a:tblGrid>
              <a:tr h="335280">
                <a:tc>
                  <a:txBody>
                    <a:bodyPr/>
                    <a:lstStyle/>
                    <a:p>
                      <a:pPr latinLnBrk="1"/>
                      <a:r>
                        <a:rPr lang="en-US" altLang="ko-KR" sz="1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Use Case Title :</a:t>
                      </a:r>
                      <a:r>
                        <a:rPr lang="en-US" altLang="ko-K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Add new rule</a:t>
                      </a:r>
                      <a:endParaRPr lang="ko-KR" altLang="en-US" sz="1400" dirty="0">
                        <a:solidFill>
                          <a:schemeClr val="tx1"/>
                        </a:solidFill>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Use Case ID : UC-02</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General use case description: </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This use case describes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a:t>
                      </a:r>
                      <a:r>
                        <a:rPr lang="en-US" altLang="ko-KR" sz="1200" dirty="0" smtClean="0">
                          <a:latin typeface="Tahoma" panose="020B0604030504040204" pitchFamily="34" charset="0"/>
                          <a:ea typeface="Tahoma" panose="020B0604030504040204" pitchFamily="34" charset="0"/>
                          <a:cs typeface="Tahoma" panose="020B0604030504040204" pitchFamily="34" charset="0"/>
                        </a:rPr>
                        <a:t>how the </a:t>
                      </a:r>
                      <a:r>
                        <a:rPr lang="en-US" altLang="ko-KR"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system </a:t>
                      </a:r>
                      <a:r>
                        <a:rPr lang="en-US" altLang="ko-KR" sz="12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reacts</a:t>
                      </a:r>
                      <a:r>
                        <a:rPr lang="en-US" altLang="ko-KR" sz="12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 by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conditions previously defined</a:t>
                      </a:r>
                    </a:p>
                    <a:p>
                      <a:pPr latinLnBrk="1"/>
                      <a:endParaRPr lang="ko-KR" altLang="en-US" sz="1200" dirty="0">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Entities involved:</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p>
                      <a:pPr latinLnBrk="1"/>
                      <a:r>
                        <a:rPr lang="en-US" altLang="ko-KR" sz="1200" dirty="0" err="1" smtClean="0">
                          <a:latin typeface="Tahoma" panose="020B0604030504040204" pitchFamily="34" charset="0"/>
                          <a:ea typeface="Tahoma" panose="020B0604030504040204" pitchFamily="34" charset="0"/>
                          <a:cs typeface="Tahoma" panose="020B0604030504040204" pitchFamily="34" charset="0"/>
                        </a:rPr>
                        <a:t>IoT</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Management System</a:t>
                      </a:r>
                      <a:r>
                        <a:rPr lang="en-US" altLang="ko-KR" sz="1200" dirty="0" smtClean="0">
                          <a:latin typeface="Tahoma" panose="020B0604030504040204" pitchFamily="34" charset="0"/>
                          <a:ea typeface="Tahoma" panose="020B0604030504040204" pitchFamily="34" charset="0"/>
                          <a:cs typeface="Tahoma" panose="020B0604030504040204" pitchFamily="34" charset="0"/>
                        </a:rPr>
                        <a:t>(</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a:t>
                      </a:r>
                      <a:endParaRPr lang="ko-KR" altLang="en-US" sz="1200" dirty="0">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r>
                        <a:rPr lang="en-US" altLang="ko-KR" sz="1200" b="1"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Preconditions</a:t>
                      </a:r>
                    </a:p>
                    <a:p>
                      <a:r>
                        <a:rPr lang="en-US" altLang="ko-KR" sz="1200" b="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User has logged </a:t>
                      </a:r>
                      <a:r>
                        <a:rPr lang="en-US" altLang="ko-KR" sz="1200" b="0"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in</a:t>
                      </a:r>
                      <a:r>
                        <a:rPr lang="en-US" altLang="ko-KR" sz="1200" b="0" i="0" kern="12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 </a:t>
                      </a:r>
                      <a:r>
                        <a:rPr lang="en-US" altLang="ko-KR" sz="1200" b="0" i="0" kern="1200" dirty="0" err="1" smtClean="0">
                          <a:solidFill>
                            <a:schemeClr val="dk1"/>
                          </a:solidFill>
                          <a:latin typeface="Tahoma" panose="020B0604030504040204" pitchFamily="34" charset="0"/>
                          <a:ea typeface="Tahoma" panose="020B0604030504040204" pitchFamily="34" charset="0"/>
                          <a:cs typeface="Tahoma" panose="020B0604030504040204" pitchFamily="34" charset="0"/>
                        </a:rPr>
                        <a:t>IoTMS</a:t>
                      </a:r>
                      <a:r>
                        <a:rPr lang="en-US" altLang="ko-KR" sz="1200" b="0" i="0" kern="12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 .</a:t>
                      </a:r>
                    </a:p>
                    <a:p>
                      <a:r>
                        <a:rPr lang="en-US" altLang="ko-KR" sz="1200" b="0" i="0" kern="1200" dirty="0" err="1" smtClean="0">
                          <a:solidFill>
                            <a:schemeClr val="dk1"/>
                          </a:solidFill>
                          <a:latin typeface="Tahoma" panose="020B0604030504040204" pitchFamily="34" charset="0"/>
                          <a:ea typeface="Tahoma" panose="020B0604030504040204" pitchFamily="34" charset="0"/>
                          <a:cs typeface="Tahoma" panose="020B0604030504040204" pitchFamily="34" charset="0"/>
                        </a:rPr>
                        <a:t>IoTMS</a:t>
                      </a:r>
                      <a:r>
                        <a:rPr lang="en-US" altLang="ko-KR" sz="1200" b="0"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 manages</a:t>
                      </a:r>
                      <a:r>
                        <a:rPr lang="en-US" altLang="ko-KR" sz="1200" b="0" i="0" kern="12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 the list of predefined rule sets.</a:t>
                      </a:r>
                      <a:endParaRPr lang="en-US" altLang="ko-KR" sz="1200" b="0"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Primary use case flow of events:</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1. User</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a:t>
                      </a:r>
                      <a:r>
                        <a:rPr lang="en-US" altLang="ko-KR" sz="1200" dirty="0" smtClean="0">
                          <a:latin typeface="Tahoma" panose="020B0604030504040204" pitchFamily="34" charset="0"/>
                          <a:ea typeface="Tahoma" panose="020B0604030504040204" pitchFamily="34" charset="0"/>
                          <a:cs typeface="Tahoma" panose="020B0604030504040204" pitchFamily="34" charset="0"/>
                        </a:rPr>
                        <a:t>adds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a new rule with conditions and actions to </a:t>
                      </a:r>
                      <a:r>
                        <a:rPr lang="en-US" altLang="ko-KR" sz="1200" baseline="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2. Check whether the condition</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is unique and no collision with registered conditions.</a:t>
                      </a: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3. If no issue on the condition,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accepts and applies the rule to predefined rule set.</a:t>
                      </a: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4. </a:t>
                      </a:r>
                      <a:r>
                        <a:rPr lang="en-US" altLang="ko-KR" sz="1200" baseline="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displays added rule set to User. </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Primary use case post-conditions:</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It is completed that new rule is inserted</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into </a:t>
                      </a:r>
                      <a:r>
                        <a:rPr lang="en-US" altLang="ko-KR" sz="1200" dirty="0" smtClean="0">
                          <a:latin typeface="Tahoma" panose="020B0604030504040204" pitchFamily="34" charset="0"/>
                          <a:ea typeface="Tahoma" panose="020B0604030504040204" pitchFamily="34" charset="0"/>
                          <a:cs typeface="Tahoma" panose="020B0604030504040204" pitchFamily="34" charset="0"/>
                        </a:rPr>
                        <a:t>predefined rules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set.</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Alternate use case #3-1</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3.1. If</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the given condition is already existing or collision with other rules,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invokes error message with the reason.</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15</a:t>
            </a:fld>
            <a:r>
              <a:rPr lang="en-US" altLang="ko-KR" smtClean="0"/>
              <a:t>/50</a:t>
            </a:r>
            <a:endParaRPr lang="ko-KR" altLang="en-US" dirty="0"/>
          </a:p>
        </p:txBody>
      </p:sp>
    </p:spTree>
    <p:extLst>
      <p:ext uri="{BB962C8B-B14F-4D97-AF65-F5344CB8AC3E}">
        <p14:creationId xmlns:p14="http://schemas.microsoft.com/office/powerpoint/2010/main" val="1260561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3.2  Example of Use Case Scenario</a:t>
            </a:r>
            <a:endParaRPr lang="ko-KR" altLang="en-US" dirty="0"/>
          </a:p>
        </p:txBody>
      </p:sp>
      <p:graphicFrame>
        <p:nvGraphicFramePr>
          <p:cNvPr id="5" name="내용 개체 틀 4"/>
          <p:cNvGraphicFramePr>
            <a:graphicFrameLocks/>
          </p:cNvGraphicFramePr>
          <p:nvPr>
            <p:extLst>
              <p:ext uri="{D42A27DB-BD31-4B8C-83A1-F6EECF244321}">
                <p14:modId xmlns:p14="http://schemas.microsoft.com/office/powerpoint/2010/main" val="2186984276"/>
              </p:ext>
            </p:extLst>
          </p:nvPr>
        </p:nvGraphicFramePr>
        <p:xfrm>
          <a:off x="468312" y="836712"/>
          <a:ext cx="8207376" cy="4724400"/>
        </p:xfrm>
        <a:graphic>
          <a:graphicData uri="http://schemas.openxmlformats.org/drawingml/2006/table">
            <a:tbl>
              <a:tblPr firstRow="1" bandRow="1">
                <a:tableStyleId>{5C22544A-7EE6-4342-B048-85BDC9FD1C3A}</a:tableStyleId>
              </a:tblPr>
              <a:tblGrid>
                <a:gridCol w="5831880"/>
                <a:gridCol w="2375496"/>
              </a:tblGrid>
              <a:tr h="335280">
                <a:tc>
                  <a:txBody>
                    <a:bodyPr/>
                    <a:lstStyle/>
                    <a:p>
                      <a:pPr latinLnBrk="1"/>
                      <a:r>
                        <a:rPr lang="en-US" altLang="ko-KR" sz="1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Use Case Title :</a:t>
                      </a:r>
                      <a:r>
                        <a:rPr lang="en-US" altLang="ko-K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 Review histories</a:t>
                      </a:r>
                      <a:r>
                        <a:rPr lang="en-US" altLang="ko-KR" sz="14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 of sensors/actuators state and user commands</a:t>
                      </a:r>
                      <a:endParaRPr lang="ko-KR" altLang="en-US" sz="1400" dirty="0">
                        <a:solidFill>
                          <a:schemeClr val="tx1"/>
                        </a:solidFill>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Use Case ID : UC-03</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General use case description: </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This use case describes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a:t>
                      </a:r>
                      <a:r>
                        <a:rPr lang="en-US" altLang="ko-KR" sz="1200" dirty="0" smtClean="0">
                          <a:latin typeface="Tahoma" panose="020B0604030504040204" pitchFamily="34" charset="0"/>
                          <a:ea typeface="Tahoma" panose="020B0604030504040204" pitchFamily="34" charset="0"/>
                          <a:cs typeface="Tahoma" panose="020B0604030504040204" pitchFamily="34" charset="0"/>
                        </a:rPr>
                        <a:t>how to review</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user’s sensor and command history by user in a secure way</a:t>
                      </a:r>
                      <a:endParaRPr lang="ko-KR" altLang="en-US" sz="1200" dirty="0">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Entities involved:</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User</a:t>
                      </a:r>
                    </a:p>
                    <a:p>
                      <a:pPr latinLnBrk="1"/>
                      <a:r>
                        <a:rPr lang="en-US" altLang="ko-KR" sz="1200" dirty="0" err="1" smtClean="0">
                          <a:latin typeface="Tahoma" panose="020B0604030504040204" pitchFamily="34" charset="0"/>
                          <a:ea typeface="Tahoma" panose="020B0604030504040204" pitchFamily="34" charset="0"/>
                          <a:cs typeface="Tahoma" panose="020B0604030504040204" pitchFamily="34" charset="0"/>
                        </a:rPr>
                        <a:t>IoT</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Management System</a:t>
                      </a:r>
                      <a:r>
                        <a:rPr lang="en-US" altLang="ko-KR" sz="1200" dirty="0" smtClean="0">
                          <a:latin typeface="Tahoma" panose="020B0604030504040204" pitchFamily="34" charset="0"/>
                          <a:ea typeface="Tahoma" panose="020B0604030504040204" pitchFamily="34" charset="0"/>
                          <a:cs typeface="Tahoma" panose="020B0604030504040204" pitchFamily="34" charset="0"/>
                        </a:rPr>
                        <a:t>(</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a:t>
                      </a:r>
                      <a:endParaRPr lang="ko-KR" altLang="en-US" sz="1200" dirty="0">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r>
                        <a:rPr lang="en-US" altLang="ko-KR" sz="1200" b="1"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Preconditions</a:t>
                      </a:r>
                    </a:p>
                    <a:p>
                      <a:r>
                        <a:rPr lang="en-US" altLang="ko-KR" sz="1200" b="0"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User has registered in</a:t>
                      </a:r>
                      <a:r>
                        <a:rPr lang="en-US" altLang="ko-KR" sz="1200" b="0" i="0" kern="12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 </a:t>
                      </a:r>
                      <a:r>
                        <a:rPr lang="en-US" altLang="ko-KR" sz="1200" baseline="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b="0" i="0" kern="12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 using register menu</a:t>
                      </a:r>
                      <a:endParaRPr lang="en-US" altLang="ko-KR" sz="1200" b="0"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Primary use case flow of events:</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1. User tries to log</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in </a:t>
                      </a:r>
                      <a:r>
                        <a:rPr lang="en-US" altLang="ko-KR" sz="1200" baseline="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using by user’s ID and Password</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2.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allows user to access System</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3. User requests sensors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or commands history to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endParaRPr lang="en-US" altLang="ko-KR" sz="1200" baseline="0" dirty="0" smtClean="0">
                        <a:latin typeface="Tahoma" panose="020B0604030504040204" pitchFamily="34" charset="0"/>
                        <a:ea typeface="Tahoma" panose="020B0604030504040204" pitchFamily="34" charset="0"/>
                        <a:cs typeface="Tahoma" panose="020B0604030504040204" pitchFamily="34" charset="0"/>
                      </a:endParaRP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4.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checks that user has permission</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5.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asks period of history what user want to review to user</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6. User sends period what user want to review </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7.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makes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list of history what user want</a:t>
                      </a: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8.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displays list of sensors and commands history to user</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Primary use case post-conditions:</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User Reviewing history is completed</a:t>
                      </a:r>
                      <a:endParaRPr lang="ko-KR" altLang="en-US" sz="1200" dirty="0">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Alternate use case #5-1</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5.1. If</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User cannot login because of incorrect ID/password,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displays “Find Password” or “Find User-ID” for User</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16</a:t>
            </a:fld>
            <a:r>
              <a:rPr lang="en-US" altLang="ko-KR" smtClean="0"/>
              <a:t>/50</a:t>
            </a:r>
            <a:endParaRPr lang="ko-KR" altLang="en-US" dirty="0"/>
          </a:p>
        </p:txBody>
      </p:sp>
    </p:spTree>
    <p:extLst>
      <p:ext uri="{BB962C8B-B14F-4D97-AF65-F5344CB8AC3E}">
        <p14:creationId xmlns:p14="http://schemas.microsoft.com/office/powerpoint/2010/main" val="38756685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3.2  Example of Use Case Scenario</a:t>
            </a:r>
            <a:endParaRPr lang="ko-KR" altLang="en-US" dirty="0"/>
          </a:p>
        </p:txBody>
      </p:sp>
      <p:graphicFrame>
        <p:nvGraphicFramePr>
          <p:cNvPr id="5" name="내용 개체 틀 4"/>
          <p:cNvGraphicFramePr>
            <a:graphicFrameLocks/>
          </p:cNvGraphicFramePr>
          <p:nvPr>
            <p:extLst>
              <p:ext uri="{D42A27DB-BD31-4B8C-83A1-F6EECF244321}">
                <p14:modId xmlns:p14="http://schemas.microsoft.com/office/powerpoint/2010/main" val="3405136261"/>
              </p:ext>
            </p:extLst>
          </p:nvPr>
        </p:nvGraphicFramePr>
        <p:xfrm>
          <a:off x="468312" y="836712"/>
          <a:ext cx="8207376" cy="4724400"/>
        </p:xfrm>
        <a:graphic>
          <a:graphicData uri="http://schemas.openxmlformats.org/drawingml/2006/table">
            <a:tbl>
              <a:tblPr firstRow="1" bandRow="1">
                <a:tableStyleId>{5C22544A-7EE6-4342-B048-85BDC9FD1C3A}</a:tableStyleId>
              </a:tblPr>
              <a:tblGrid>
                <a:gridCol w="5831880"/>
                <a:gridCol w="2375496"/>
              </a:tblGrid>
              <a:tr h="335280">
                <a:tc>
                  <a:txBody>
                    <a:bodyPr/>
                    <a:lstStyle/>
                    <a:p>
                      <a:pPr latinLnBrk="1"/>
                      <a:r>
                        <a:rPr lang="en-US" altLang="ko-KR" sz="1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Use Case Title :</a:t>
                      </a:r>
                      <a:r>
                        <a:rPr lang="en-US" altLang="ko-K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 Test</a:t>
                      </a:r>
                      <a:r>
                        <a:rPr lang="en-US" altLang="ko-KR" sz="14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 control/monitor</a:t>
                      </a:r>
                      <a:endParaRPr lang="ko-KR" altLang="en-US" sz="1400" dirty="0">
                        <a:solidFill>
                          <a:schemeClr val="tx1"/>
                        </a:solidFill>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Use Case ID : UC-04</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General use case description: </a:t>
                      </a: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This use case describes how to test control/monitor sensors/actuators after log-in</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Entities involved:</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Secure</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service</a:t>
                      </a:r>
                      <a:endParaRPr lang="ko-KR" altLang="en-US" sz="1200" dirty="0">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r>
                        <a:rPr lang="en-US" altLang="ko-KR" sz="1200" b="1"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Preconditions</a:t>
                      </a:r>
                    </a:p>
                    <a:p>
                      <a:r>
                        <a:rPr lang="en-US" altLang="ko-KR" sz="1200" b="0"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User has already logged</a:t>
                      </a:r>
                      <a:r>
                        <a:rPr lang="en-US" altLang="ko-KR" sz="1200" b="0" i="0" kern="12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 in </a:t>
                      </a:r>
                      <a:r>
                        <a:rPr lang="en-US" altLang="ko-KR" sz="1200" baseline="0" dirty="0" err="1" smtClean="0">
                          <a:latin typeface="Tahoma" panose="020B0604030504040204" pitchFamily="34" charset="0"/>
                          <a:ea typeface="Tahoma" panose="020B0604030504040204" pitchFamily="34" charset="0"/>
                          <a:cs typeface="Tahoma" panose="020B0604030504040204" pitchFamily="34" charset="0"/>
                        </a:rPr>
                        <a:t>IoT</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Management System(</a:t>
                      </a:r>
                      <a:r>
                        <a:rPr lang="en-US" altLang="ko-KR" sz="1200" baseline="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a:t>
                      </a:r>
                      <a:r>
                        <a:rPr lang="en-US" altLang="ko-KR" sz="1200" b="0"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Primary use case flow of events:</a:t>
                      </a:r>
                    </a:p>
                    <a:p>
                      <a:pPr latinLnBrk="1"/>
                      <a:r>
                        <a:rPr lang="en-US" altLang="ko-KR" sz="12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1. </a:t>
                      </a:r>
                      <a:r>
                        <a:rPr lang="en-US" altLang="ko-KR" sz="1200" dirty="0" smtClean="0">
                          <a:latin typeface="Tahoma" panose="020B0604030504040204" pitchFamily="34" charset="0"/>
                          <a:ea typeface="Tahoma" panose="020B0604030504040204" pitchFamily="34" charset="0"/>
                          <a:cs typeface="Tahoma" panose="020B0604030504040204" pitchFamily="34" charset="0"/>
                        </a:rPr>
                        <a:t>User tries to log</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in </a:t>
                      </a:r>
                      <a:r>
                        <a:rPr lang="en-US" altLang="ko-KR" sz="1200" baseline="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using by user’s ID and Password</a:t>
                      </a:r>
                      <a:endParaRPr lang="en-US" altLang="ko-KR" sz="1200" b="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2. User</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monitors the temperature/humidity.</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3. User turns on indoor</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light</a:t>
                      </a:r>
                      <a:r>
                        <a:rPr lang="en-US" altLang="ko-KR" sz="1200" dirty="0" smtClean="0">
                          <a:latin typeface="Tahoma" panose="020B0604030504040204" pitchFamily="34" charset="0"/>
                          <a:ea typeface="Tahoma" panose="020B0604030504040204" pitchFamily="34" charset="0"/>
                          <a:cs typeface="Tahoma" panose="020B0604030504040204" pitchFamily="34" charset="0"/>
                        </a:rPr>
                        <a:t>.</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4. User</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turns on outdoor light.</a:t>
                      </a: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5. User turns off indoor light.</a:t>
                      </a:r>
                      <a:br>
                        <a:rPr lang="en-US" altLang="ko-KR" sz="1200" baseline="0" dirty="0" smtClean="0">
                          <a:latin typeface="Tahoma" panose="020B0604030504040204" pitchFamily="34" charset="0"/>
                          <a:ea typeface="Tahoma" panose="020B0604030504040204" pitchFamily="34" charset="0"/>
                          <a:cs typeface="Tahoma" panose="020B0604030504040204" pitchFamily="34" charset="0"/>
                        </a:rPr>
                      </a:b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6. User turns off outdoor light.</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7. User</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controls door close.</a:t>
                      </a:r>
                      <a:br>
                        <a:rPr lang="en-US" altLang="ko-KR" sz="1200" baseline="0" dirty="0" smtClean="0">
                          <a:latin typeface="Tahoma" panose="020B0604030504040204" pitchFamily="34" charset="0"/>
                          <a:ea typeface="Tahoma" panose="020B0604030504040204" pitchFamily="34" charset="0"/>
                          <a:cs typeface="Tahoma" panose="020B0604030504040204" pitchFamily="34" charset="0"/>
                        </a:rPr>
                      </a:b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8. User controls door open.</a:t>
                      </a: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9. User monitors door sensors.</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10. User</a:t>
                      </a:r>
                      <a:r>
                        <a:rPr lang="en-US" altLang="ko-KR" sz="1200" dirty="0" smtClean="0">
                          <a:latin typeface="Tahoma" panose="020B0604030504040204" pitchFamily="34" charset="0"/>
                          <a:cs typeface="Tahoma" panose="020B0604030504040204" pitchFamily="34" charset="0"/>
                        </a:rPr>
                        <a:t> monitors presence/proximity sensor.</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Primary use case post-conditions:</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User</a:t>
                      </a:r>
                      <a:r>
                        <a:rPr lang="en-US" altLang="ko-KR" sz="1200" dirty="0" smtClean="0">
                          <a:latin typeface="Tahoma" panose="020B0604030504040204" pitchFamily="34" charset="0"/>
                          <a:cs typeface="Tahoma" panose="020B0604030504040204" pitchFamily="34" charset="0"/>
                        </a:rPr>
                        <a:t> logs out to</a:t>
                      </a:r>
                      <a:r>
                        <a:rPr lang="en-US" altLang="ko-KR" sz="1200" baseline="0" dirty="0" smtClean="0">
                          <a:latin typeface="Tahoma" panose="020B0604030504040204" pitchFamily="34" charset="0"/>
                          <a:cs typeface="Tahoma" panose="020B0604030504040204" pitchFamily="34" charset="0"/>
                        </a:rPr>
                        <a:t> finish access the server.</a:t>
                      </a:r>
                      <a:endParaRPr lang="ko-KR" altLang="en-US" sz="1200" dirty="0">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Alternate use case #1-1</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1.1</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If user inputs wrong ID or password, system informs log-in fail.</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17</a:t>
            </a:fld>
            <a:r>
              <a:rPr lang="en-US" altLang="ko-KR" smtClean="0"/>
              <a:t>/50</a:t>
            </a:r>
            <a:endParaRPr lang="ko-KR" altLang="en-US" dirty="0"/>
          </a:p>
        </p:txBody>
      </p:sp>
    </p:spTree>
    <p:extLst>
      <p:ext uri="{BB962C8B-B14F-4D97-AF65-F5344CB8AC3E}">
        <p14:creationId xmlns:p14="http://schemas.microsoft.com/office/powerpoint/2010/main" val="6635557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3.2  Example of Use Case Scenario</a:t>
            </a:r>
            <a:endParaRPr lang="ko-KR" altLang="en-US" dirty="0"/>
          </a:p>
        </p:txBody>
      </p:sp>
      <p:graphicFrame>
        <p:nvGraphicFramePr>
          <p:cNvPr id="5" name="내용 개체 틀 4"/>
          <p:cNvGraphicFramePr>
            <a:graphicFrameLocks/>
          </p:cNvGraphicFramePr>
          <p:nvPr>
            <p:extLst>
              <p:ext uri="{D42A27DB-BD31-4B8C-83A1-F6EECF244321}">
                <p14:modId xmlns:p14="http://schemas.microsoft.com/office/powerpoint/2010/main" val="8721004"/>
              </p:ext>
            </p:extLst>
          </p:nvPr>
        </p:nvGraphicFramePr>
        <p:xfrm>
          <a:off x="468312" y="836712"/>
          <a:ext cx="8207376" cy="4175760"/>
        </p:xfrm>
        <a:graphic>
          <a:graphicData uri="http://schemas.openxmlformats.org/drawingml/2006/table">
            <a:tbl>
              <a:tblPr firstRow="1" bandRow="1">
                <a:tableStyleId>{5C22544A-7EE6-4342-B048-85BDC9FD1C3A}</a:tableStyleId>
              </a:tblPr>
              <a:tblGrid>
                <a:gridCol w="5831880"/>
                <a:gridCol w="2375496"/>
              </a:tblGrid>
              <a:tr h="335280">
                <a:tc>
                  <a:txBody>
                    <a:bodyPr/>
                    <a:lstStyle/>
                    <a:p>
                      <a:pPr latinLnBrk="1"/>
                      <a:r>
                        <a:rPr lang="en-US" altLang="ko-KR" sz="1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Use Case Title :</a:t>
                      </a:r>
                      <a:r>
                        <a:rPr lang="en-US" altLang="ko-K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 Register</a:t>
                      </a:r>
                      <a:r>
                        <a:rPr lang="en-US" altLang="ko-KR" sz="14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 node</a:t>
                      </a:r>
                      <a:endParaRPr lang="ko-KR" altLang="en-US" sz="1400" dirty="0">
                        <a:solidFill>
                          <a:schemeClr val="tx1"/>
                        </a:solidFill>
                        <a:latin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Use Case ID : UC-05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General use case description: </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Server</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register node.</a:t>
                      </a:r>
                      <a:endParaRPr lang="ko-KR" altLang="en-US" sz="1200" dirty="0">
                        <a:latin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Entities involved:</a:t>
                      </a:r>
                    </a:p>
                    <a:p>
                      <a:pPr latinLnBrk="1"/>
                      <a:r>
                        <a:rPr lang="en-US" altLang="ko-KR" sz="1200" b="0" dirty="0" smtClean="0">
                          <a:latin typeface="Tahoma" panose="020B0604030504040204" pitchFamily="34" charset="0"/>
                          <a:ea typeface="Tahoma" panose="020B0604030504040204" pitchFamily="34" charset="0"/>
                          <a:cs typeface="Tahoma" panose="020B0604030504040204" pitchFamily="34" charset="0"/>
                        </a:rPr>
                        <a:t>Installer,</a:t>
                      </a:r>
                      <a:r>
                        <a:rPr lang="en-US" altLang="ko-KR" sz="1200" b="0" baseline="0" dirty="0" smtClean="0">
                          <a:latin typeface="Tahoma" panose="020B0604030504040204" pitchFamily="34" charset="0"/>
                          <a:ea typeface="Tahoma" panose="020B0604030504040204" pitchFamily="34" charset="0"/>
                          <a:cs typeface="Tahoma" panose="020B0604030504040204" pitchFamily="34" charset="0"/>
                        </a:rPr>
                        <a:t> User(Customer), Server, Node </a:t>
                      </a:r>
                      <a:endParaRPr lang="en-US" altLang="ko-KR" sz="1200" b="0" dirty="0" smtClean="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r>
                        <a:rPr lang="en-US" altLang="ko-KR" sz="1200" b="1"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Preconditions</a:t>
                      </a:r>
                    </a:p>
                    <a:p>
                      <a:r>
                        <a:rPr lang="en-US" altLang="ko-KR" sz="1200" b="0"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Server</a:t>
                      </a:r>
                      <a:r>
                        <a:rPr lang="en-US" altLang="ko-KR" sz="1200" b="0" i="0" kern="12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 and node have same serial key.</a:t>
                      </a:r>
                      <a:endParaRPr lang="en-US" altLang="ko-KR" sz="1200" b="0"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Primary use case flow of events:</a:t>
                      </a:r>
                    </a:p>
                    <a:p>
                      <a:pPr latinLnBrk="1">
                        <a:buAutoNum type="arabicPeriod"/>
                      </a:pPr>
                      <a:r>
                        <a:rPr lang="en-US" altLang="ko-KR" sz="1200" dirty="0" smtClean="0">
                          <a:latin typeface="Tahoma" panose="020B0604030504040204" pitchFamily="34" charset="0"/>
                          <a:ea typeface="Tahoma" panose="020B0604030504040204" pitchFamily="34" charset="0"/>
                          <a:cs typeface="Tahoma" panose="020B0604030504040204" pitchFamily="34" charset="0"/>
                        </a:rPr>
                        <a:t> Installer or user</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request register node to server.</a:t>
                      </a:r>
                    </a:p>
                    <a:p>
                      <a:pPr latinLnBrk="1">
                        <a:buAutoNum type="arabicPeriod"/>
                      </a:pP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Server search node.</a:t>
                      </a:r>
                    </a:p>
                    <a:p>
                      <a:pPr latinLnBrk="1">
                        <a:buAutoNum type="arabicPeriod"/>
                      </a:pP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Server display node that can be registered.</a:t>
                      </a:r>
                    </a:p>
                    <a:p>
                      <a:pPr latinLnBrk="1">
                        <a:buAutoNum type="arabicPeriod"/>
                      </a:pP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Installer or user select node.</a:t>
                      </a:r>
                    </a:p>
                    <a:p>
                      <a:pPr latinLnBrk="1">
                        <a:buAutoNum type="arabicPeriod"/>
                      </a:pP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Server register the selected node.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Primary use case post-conditions:</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Server</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and node can communicate with each other.</a:t>
                      </a:r>
                      <a:endParaRPr lang="ko-KR" altLang="en-US" sz="1200" dirty="0">
                        <a:latin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Alternate use case</a:t>
                      </a:r>
                    </a:p>
                    <a:p>
                      <a:pPr latinLnBrk="1"/>
                      <a:r>
                        <a:rPr lang="en-US" altLang="ko-KR" sz="1200" b="0" dirty="0" smtClean="0">
                          <a:latin typeface="Tahoma" panose="020B0604030504040204" pitchFamily="34" charset="0"/>
                          <a:ea typeface="Tahoma" panose="020B0604030504040204" pitchFamily="34" charset="0"/>
                          <a:cs typeface="Tahoma" panose="020B0604030504040204" pitchFamily="34" charset="0"/>
                        </a:rPr>
                        <a:t>3.1</a:t>
                      </a:r>
                      <a:r>
                        <a:rPr lang="en-US" altLang="ko-KR" sz="1200" b="0" baseline="0" dirty="0" smtClean="0">
                          <a:latin typeface="Tahoma" panose="020B0604030504040204" pitchFamily="34" charset="0"/>
                          <a:ea typeface="Tahoma" panose="020B0604030504040204" pitchFamily="34" charset="0"/>
                          <a:cs typeface="Tahoma" panose="020B0604030504040204" pitchFamily="34" charset="0"/>
                        </a:rPr>
                        <a:t> if there is no node, display nothing.</a:t>
                      </a:r>
                    </a:p>
                    <a:p>
                      <a:pPr latinLnBrk="1"/>
                      <a:r>
                        <a:rPr lang="en-US" altLang="ko-KR" sz="1200" b="0" baseline="0" dirty="0" smtClean="0">
                          <a:latin typeface="Tahoma" panose="020B0604030504040204" pitchFamily="34" charset="0"/>
                          <a:ea typeface="Tahoma" panose="020B0604030504040204" pitchFamily="34" charset="0"/>
                          <a:cs typeface="Tahoma" panose="020B0604030504040204" pitchFamily="34" charset="0"/>
                        </a:rPr>
                        <a:t>3.2 if there is registered node, indicates that registered nodes</a:t>
                      </a:r>
                    </a:p>
                    <a:p>
                      <a:pPr latinLnBrk="1"/>
                      <a:endParaRPr lang="en-US" altLang="ko-KR" sz="1200" b="1" dirty="0" smtClean="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18</a:t>
            </a:fld>
            <a:r>
              <a:rPr lang="en-US" altLang="ko-KR" smtClean="0"/>
              <a:t>/50</a:t>
            </a:r>
            <a:endParaRPr lang="ko-KR" altLang="en-US" dirty="0"/>
          </a:p>
        </p:txBody>
      </p:sp>
    </p:spTree>
    <p:extLst>
      <p:ext uri="{BB962C8B-B14F-4D97-AF65-F5344CB8AC3E}">
        <p14:creationId xmlns:p14="http://schemas.microsoft.com/office/powerpoint/2010/main" val="4226497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3.3 Constraints</a:t>
            </a:r>
            <a:endParaRPr lang="ko-KR" altLang="en-US" dirty="0"/>
          </a:p>
        </p:txBody>
      </p:sp>
      <p:sp>
        <p:nvSpPr>
          <p:cNvPr id="3" name="내용 개체 틀 2"/>
          <p:cNvSpPr>
            <a:spLocks noGrp="1"/>
          </p:cNvSpPr>
          <p:nvPr>
            <p:ph idx="1"/>
          </p:nvPr>
        </p:nvSpPr>
        <p:spPr/>
        <p:txBody>
          <a:bodyPr/>
          <a:lstStyle/>
          <a:p>
            <a:pPr>
              <a:buNone/>
            </a:pPr>
            <a:r>
              <a:rPr lang="en-US" altLang="ko-KR" dirty="0" smtClean="0"/>
              <a:t> </a:t>
            </a: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2022050081"/>
              </p:ext>
            </p:extLst>
          </p:nvPr>
        </p:nvGraphicFramePr>
        <p:xfrm>
          <a:off x="467544" y="1227112"/>
          <a:ext cx="8208912" cy="1857540"/>
        </p:xfrm>
        <a:graphic>
          <a:graphicData uri="http://schemas.openxmlformats.org/drawingml/2006/table">
            <a:tbl>
              <a:tblPr/>
              <a:tblGrid>
                <a:gridCol w="1209735"/>
                <a:gridCol w="6999177"/>
              </a:tblGrid>
              <a:tr h="309300">
                <a:tc>
                  <a:txBody>
                    <a:bodyPr/>
                    <a:lstStyle/>
                    <a:p>
                      <a:pPr algn="ctr" fontAlgn="t">
                        <a:lnSpc>
                          <a:spcPts val="1300"/>
                        </a:lnSpc>
                      </a:pPr>
                      <a:r>
                        <a:rPr lang="en-US" sz="1400" b="1" dirty="0">
                          <a:solidFill>
                            <a:srgbClr val="262823"/>
                          </a:solidFill>
                          <a:effectLst/>
                          <a:latin typeface="Tahoma" panose="020B0604030504040204" pitchFamily="34" charset="0"/>
                          <a:ea typeface="Tahoma" panose="020B0604030504040204" pitchFamily="34" charset="0"/>
                          <a:cs typeface="Tahoma" panose="020B0604030504040204" pitchFamily="34" charset="0"/>
                        </a:rPr>
                        <a:t>ID</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t">
                        <a:lnSpc>
                          <a:spcPts val="1300"/>
                        </a:lnSpc>
                      </a:pPr>
                      <a:r>
                        <a:rPr lang="en-US" sz="1400" b="1" dirty="0">
                          <a:solidFill>
                            <a:srgbClr val="262823"/>
                          </a:solidFill>
                          <a:effectLst/>
                          <a:latin typeface="Tahoma" panose="020B0604030504040204" pitchFamily="34" charset="0"/>
                          <a:ea typeface="Tahoma" panose="020B0604030504040204" pitchFamily="34" charset="0"/>
                          <a:cs typeface="Tahoma" panose="020B0604030504040204" pitchFamily="34" charset="0"/>
                        </a:rPr>
                        <a:t>Description</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913947">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CST-01</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Schedule Limitation:</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7 weeks(include a plan-time in Korea)</a:t>
                      </a: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498 man-hours (48+450)</a:t>
                      </a: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:48 man-hours (8 hours X 6 people) in Korea</a:t>
                      </a: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:450 man-hours(3 hours X 6 people X 5 days X 5 weeks) in CMU</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09300">
                <a:tc>
                  <a:txBody>
                    <a:bodyPr/>
                    <a:lstStyle/>
                    <a:p>
                      <a:pPr algn="l" fontAlgn="t">
                        <a:lnSpc>
                          <a:spcPts val="1300"/>
                        </a:lnSpc>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CST-02</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Human</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Resources: 6 people</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09300">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CST-03</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User </a:t>
                      </a:r>
                      <a:r>
                        <a:rPr lang="en-US" altLang="ko-KR"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can’t buy SA nodes and sensors/actuators separately.</a:t>
                      </a:r>
                      <a:endParaRPr lang="ko-KR" altLang="en-US" sz="1400" b="0" dirty="0" smtClean="0">
                        <a:solidFill>
                          <a:srgbClr val="333333"/>
                        </a:solidFill>
                        <a:effectLst/>
                        <a:latin typeface="Tahoma" panose="020B0604030504040204" pitchFamily="34" charset="0"/>
                        <a:ea typeface="Arial Unicode MS" panose="020B0604020202020204" pitchFamily="50" charset="-127"/>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5" name="내용 개체 틀 2"/>
          <p:cNvSpPr txBox="1">
            <a:spLocks/>
          </p:cNvSpPr>
          <p:nvPr/>
        </p:nvSpPr>
        <p:spPr>
          <a:xfrm>
            <a:off x="308039" y="3147507"/>
            <a:ext cx="8527922" cy="432047"/>
          </a:xfrm>
          <a:prstGeom prst="rect">
            <a:avLst/>
          </a:prstGeom>
        </p:spPr>
        <p:txBody>
          <a:bodyPr vert="horz" lIns="91440" tIns="45720" rIns="91440" bIns="45720" rtlCol="0">
            <a:no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ko-KR" dirty="0" smtClean="0"/>
              <a:t>Technical Constraints</a:t>
            </a:r>
            <a:endParaRPr lang="en-US" dirty="0"/>
          </a:p>
        </p:txBody>
      </p:sp>
      <p:graphicFrame>
        <p:nvGraphicFramePr>
          <p:cNvPr id="6" name="표 5"/>
          <p:cNvGraphicFramePr>
            <a:graphicFrameLocks noGrp="1"/>
          </p:cNvGraphicFramePr>
          <p:nvPr>
            <p:extLst>
              <p:ext uri="{D42A27DB-BD31-4B8C-83A1-F6EECF244321}">
                <p14:modId xmlns:p14="http://schemas.microsoft.com/office/powerpoint/2010/main" val="326931850"/>
              </p:ext>
            </p:extLst>
          </p:nvPr>
        </p:nvGraphicFramePr>
        <p:xfrm>
          <a:off x="467544" y="3553478"/>
          <a:ext cx="8208912" cy="2755843"/>
        </p:xfrm>
        <a:graphic>
          <a:graphicData uri="http://schemas.openxmlformats.org/drawingml/2006/table">
            <a:tbl>
              <a:tblPr/>
              <a:tblGrid>
                <a:gridCol w="1209735"/>
                <a:gridCol w="6999177"/>
              </a:tblGrid>
              <a:tr h="405600">
                <a:tc>
                  <a:txBody>
                    <a:bodyPr/>
                    <a:lstStyle/>
                    <a:p>
                      <a:pPr algn="ctr" fontAlgn="t">
                        <a:lnSpc>
                          <a:spcPts val="1300"/>
                        </a:lnSpc>
                      </a:pPr>
                      <a:r>
                        <a:rPr lang="en-US" sz="1400" b="1" dirty="0">
                          <a:solidFill>
                            <a:srgbClr val="262823"/>
                          </a:solidFill>
                          <a:effectLst/>
                          <a:latin typeface="Tahoma" panose="020B0604030504040204" pitchFamily="34" charset="0"/>
                          <a:ea typeface="Tahoma" panose="020B0604030504040204" pitchFamily="34" charset="0"/>
                          <a:cs typeface="Tahoma" panose="020B0604030504040204" pitchFamily="34" charset="0"/>
                        </a:rPr>
                        <a:t>ID</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t">
                        <a:lnSpc>
                          <a:spcPts val="1300"/>
                        </a:lnSpc>
                      </a:pPr>
                      <a:r>
                        <a:rPr lang="en-US" sz="1400" b="1" dirty="0">
                          <a:solidFill>
                            <a:srgbClr val="262823"/>
                          </a:solidFill>
                          <a:effectLst/>
                          <a:latin typeface="Tahoma" panose="020B0604030504040204" pitchFamily="34" charset="0"/>
                          <a:ea typeface="Tahoma" panose="020B0604030504040204" pitchFamily="34" charset="0"/>
                          <a:cs typeface="Tahoma" panose="020B0604030504040204" pitchFamily="34" charset="0"/>
                        </a:rPr>
                        <a:t>Description</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669900">
                <a:tc>
                  <a:txBody>
                    <a:bodyPr/>
                    <a:lstStyle/>
                    <a:p>
                      <a:pPr algn="l" fontAlgn="t">
                        <a:lnSpc>
                          <a:spcPts val="1300"/>
                        </a:lnSpc>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CST-01</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End-user communicates with sensors/actuators via PC</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or Smartphone connected to</a:t>
                      </a:r>
                    </a:p>
                    <a:p>
                      <a:pPr algn="l" fontAlgn="t">
                        <a:lnSpc>
                          <a:spcPct val="100000"/>
                        </a:lnSpc>
                      </a:pP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the Internet.</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63543">
                <a:tc>
                  <a:txBody>
                    <a:bodyPr/>
                    <a:lstStyle/>
                    <a:p>
                      <a:pPr algn="l" fontAlgn="t">
                        <a:lnSpc>
                          <a:spcPts val="1300"/>
                        </a:lnSpc>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CST-02</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An</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SA node has 1 or more sensors/actuators.</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5600">
                <a:tc>
                  <a:txBody>
                    <a:bodyPr/>
                    <a:lstStyle/>
                    <a:p>
                      <a:pPr algn="l" fontAlgn="t">
                        <a:lnSpc>
                          <a:spcPts val="1300"/>
                        </a:lnSpc>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CST-03</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An</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SA node uses Wi-Fi communication(802.11)</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5600">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CST-04</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The</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a:t>
                      </a:r>
                      <a:r>
                        <a:rPr lang="en-US" sz="1400" b="0" baseline="0" dirty="0" err="1"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IoTMS</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should be made by Java Language &amp; Arduino device</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5600">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CST-05</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The </a:t>
                      </a:r>
                      <a:r>
                        <a:rPr lang="en-US" sz="1400" b="0" dirty="0" err="1"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IoTMS</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works on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PC</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or Server</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7" name="내용 개체 틀 2"/>
          <p:cNvSpPr txBox="1">
            <a:spLocks/>
          </p:cNvSpPr>
          <p:nvPr/>
        </p:nvSpPr>
        <p:spPr>
          <a:xfrm>
            <a:off x="308039" y="764705"/>
            <a:ext cx="8527922" cy="432047"/>
          </a:xfrm>
          <a:prstGeom prst="rect">
            <a:avLst/>
          </a:prstGeom>
        </p:spPr>
        <p:txBody>
          <a:bodyPr vert="horz" lIns="91440" tIns="45720" rIns="91440" bIns="45720" rtlCol="0">
            <a:no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ko-KR" dirty="0" smtClean="0"/>
              <a:t>Business Constraints</a:t>
            </a:r>
            <a:endParaRPr lang="en-US" dirty="0"/>
          </a:p>
        </p:txBody>
      </p:sp>
      <p:sp>
        <p:nvSpPr>
          <p:cNvPr id="8" name="슬라이드 번호 개체 틀 7"/>
          <p:cNvSpPr>
            <a:spLocks noGrp="1"/>
          </p:cNvSpPr>
          <p:nvPr>
            <p:ph type="sldNum" sz="quarter" idx="12"/>
          </p:nvPr>
        </p:nvSpPr>
        <p:spPr/>
        <p:txBody>
          <a:bodyPr/>
          <a:lstStyle/>
          <a:p>
            <a:fld id="{887F5A62-5D57-4BBA-9485-2C5A6728F77D}" type="slidenum">
              <a:rPr lang="ko-KR" altLang="en-US" smtClean="0"/>
              <a:pPr/>
              <a:t>19</a:t>
            </a:fld>
            <a:r>
              <a:rPr lang="en-US" altLang="ko-KR" smtClean="0"/>
              <a:t>/50</a:t>
            </a:r>
            <a:endParaRPr lang="ko-KR" altLang="en-US" dirty="0"/>
          </a:p>
        </p:txBody>
      </p:sp>
    </p:spTree>
    <p:extLst>
      <p:ext uri="{BB962C8B-B14F-4D97-AF65-F5344CB8AC3E}">
        <p14:creationId xmlns:p14="http://schemas.microsoft.com/office/powerpoint/2010/main" val="30377367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dirty="0" smtClean="0">
                <a:effectLst>
                  <a:outerShdw blurRad="38100" dist="38100" dir="2700000" algn="tl">
                    <a:srgbClr val="000000">
                      <a:alpha val="43137"/>
                    </a:srgbClr>
                  </a:outerShdw>
                </a:effectLst>
                <a:ea typeface="굴림" panose="020B0600000101010101" pitchFamily="50" charset="-127"/>
              </a:rPr>
              <a:t>CONTENTS</a:t>
            </a:r>
          </a:p>
        </p:txBody>
      </p:sp>
      <p:sp>
        <p:nvSpPr>
          <p:cNvPr id="22" name="텍스트 개체 틀 21"/>
          <p:cNvSpPr>
            <a:spLocks noGrp="1"/>
          </p:cNvSpPr>
          <p:nvPr>
            <p:ph type="body" sz="quarter" idx="10"/>
          </p:nvPr>
        </p:nvSpPr>
        <p:spPr/>
        <p:txBody>
          <a:bodyPr/>
          <a:lstStyle/>
          <a:p>
            <a:pPr marL="457200" indent="-457200">
              <a:buAutoNum type="arabicPeriod"/>
            </a:pPr>
            <a:r>
              <a:rPr lang="en-US" altLang="ko-KR" dirty="0" smtClean="0"/>
              <a:t>Overview</a:t>
            </a:r>
          </a:p>
          <a:p>
            <a:pPr marL="457200" indent="-457200">
              <a:buAutoNum type="arabicPeriod"/>
            </a:pPr>
            <a:r>
              <a:rPr lang="en-US" altLang="ko-KR" dirty="0" smtClean="0"/>
              <a:t>Project Scope</a:t>
            </a:r>
          </a:p>
          <a:p>
            <a:pPr marL="457200" indent="-457200">
              <a:buAutoNum type="arabicPeriod"/>
            </a:pPr>
            <a:r>
              <a:rPr lang="en-US" altLang="ko-KR" dirty="0" smtClean="0"/>
              <a:t>Architectural Drivers</a:t>
            </a:r>
          </a:p>
          <a:p>
            <a:pPr marL="457200" indent="-457200">
              <a:buAutoNum type="arabicPeriod"/>
            </a:pPr>
            <a:r>
              <a:rPr lang="en-US" altLang="ko-KR" dirty="0" smtClean="0"/>
              <a:t>Project Strategy</a:t>
            </a:r>
          </a:p>
          <a:p>
            <a:pPr marL="457200" indent="-457200">
              <a:buAutoNum type="arabicPeriod"/>
            </a:pPr>
            <a:r>
              <a:rPr lang="en-US" altLang="ko-KR" dirty="0" smtClean="0"/>
              <a:t>Design</a:t>
            </a:r>
            <a:endParaRPr lang="en-US" altLang="ko-KR" dirty="0"/>
          </a:p>
        </p:txBody>
      </p:sp>
    </p:spTree>
    <p:extLst>
      <p:ext uri="{BB962C8B-B14F-4D97-AF65-F5344CB8AC3E}">
        <p14:creationId xmlns:p14="http://schemas.microsoft.com/office/powerpoint/2010/main" val="25780217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3.4 Quality Attributes</a:t>
            </a: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val="1779544416"/>
              </p:ext>
            </p:extLst>
          </p:nvPr>
        </p:nvGraphicFramePr>
        <p:xfrm>
          <a:off x="468313" y="980729"/>
          <a:ext cx="8212979" cy="4752528"/>
        </p:xfrm>
        <a:graphic>
          <a:graphicData uri="http://schemas.openxmlformats.org/drawingml/2006/table">
            <a:tbl>
              <a:tblPr firstRow="1" bandRow="1">
                <a:tableStyleId>{073A0DAA-6AF3-43AB-8588-CEC1D06C72B9}</a:tableStyleId>
              </a:tblPr>
              <a:tblGrid>
                <a:gridCol w="724916"/>
                <a:gridCol w="1368152"/>
                <a:gridCol w="4248472"/>
                <a:gridCol w="1000681"/>
                <a:gridCol w="870758"/>
              </a:tblGrid>
              <a:tr h="523198">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ID</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 Type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Description</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Difficulty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Priority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Availability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Server recognizes</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malfunction of sensors within 10 seconds.</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5</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5</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QA-02</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Usability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All</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f</a:t>
                      </a: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unction</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of System is served in 3 depth UI.</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Scalability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kumimoji="0" lang="en-US" altLang="ko-K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IoT</a:t>
                      </a: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Management System </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is limited to 50 SA Nodes.</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5</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5</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QA-04</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Modifiability</a:t>
                      </a:r>
                      <a:endParaRPr lang="ko-KR" altLang="en-US" sz="140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Emerging new protocol, it is possible to be developed in 2 man-months.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6944">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QA-05</a:t>
                      </a:r>
                      <a:endParaRPr lang="ko-KR" altLang="en-US" sz="140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Security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IoT</a:t>
                      </a: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Management System allow only</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authorized user to access in secure way.</a:t>
                      </a:r>
                      <a:endPar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5</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QA-06</a:t>
                      </a:r>
                      <a:endParaRPr lang="ko-KR" altLang="en-US" sz="140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Testability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80% of test cases can be tested</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within 1 day.</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QA-07</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Performance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The</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response time of controlling and monitoring is </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within 10</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seconds.</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algn="l" rtl="0" fontAlgn="ctr"/>
                      <a:r>
                        <a:rPr lang="en-US" sz="1400" b="0" i="0" u="none" strike="noStrike" dirty="0" smtClean="0">
                          <a:solidFill>
                            <a:srgbClr val="000000"/>
                          </a:solidFill>
                          <a:latin typeface="Tahoma"/>
                        </a:rPr>
                        <a:t> QA-08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Availability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Detect </a:t>
                      </a:r>
                      <a:r>
                        <a:rPr lang="en-US" sz="1400" b="0" i="0" u="none" strike="noStrike" dirty="0">
                          <a:solidFill>
                            <a:srgbClr val="000000"/>
                          </a:solidFill>
                          <a:latin typeface="Tahoma"/>
                        </a:rPr>
                        <a:t>and notify Logging failure in 30 seconds.</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rtl="0" fontAlgn="ctr"/>
                      <a:r>
                        <a:rPr lang="en-US" altLang="ko-KR" sz="1400" b="0" i="0" u="none" strike="noStrike">
                          <a:solidFill>
                            <a:srgbClr val="000000"/>
                          </a:solidFill>
                          <a:latin typeface="Tahoma"/>
                        </a:rPr>
                        <a:t>3</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rtl="0" fontAlgn="ctr"/>
                      <a:r>
                        <a:rPr lang="en-US" altLang="ko-KR" sz="1400" b="0" i="0" u="none" strike="noStrike" dirty="0">
                          <a:solidFill>
                            <a:srgbClr val="000000"/>
                          </a:solidFill>
                          <a:latin typeface="Tahoma"/>
                        </a:rPr>
                        <a:t>5</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bl>
          </a:graphicData>
        </a:graphic>
      </p:graphicFrame>
      <p:sp>
        <p:nvSpPr>
          <p:cNvPr id="7" name="Text Box 13"/>
          <p:cNvSpPr txBox="1">
            <a:spLocks noChangeArrowheads="1"/>
          </p:cNvSpPr>
          <p:nvPr/>
        </p:nvSpPr>
        <p:spPr bwMode="auto">
          <a:xfrm>
            <a:off x="3059832" y="5949279"/>
            <a:ext cx="297998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200" dirty="0" smtClean="0">
                <a:solidFill>
                  <a:prstClr val="white"/>
                </a:solidFill>
                <a:latin typeface="Tahoma" panose="020B0604030504040204" pitchFamily="34" charset="0"/>
              </a:rPr>
              <a:t>Priority: 5(Important) --- 1(Unimportant)</a:t>
            </a:r>
            <a:endParaRPr lang="en-US" altLang="ko-KR" sz="1200" dirty="0">
              <a:solidFill>
                <a:prstClr val="white"/>
              </a:solidFill>
              <a:latin typeface="Tahoma" panose="020B0604030504040204" pitchFamily="34" charset="0"/>
            </a:endParaRPr>
          </a:p>
        </p:txBody>
      </p:sp>
      <p:sp>
        <p:nvSpPr>
          <p:cNvPr id="8" name="Text Box 13"/>
          <p:cNvSpPr txBox="1">
            <a:spLocks noChangeArrowheads="1"/>
          </p:cNvSpPr>
          <p:nvPr/>
        </p:nvSpPr>
        <p:spPr bwMode="auto">
          <a:xfrm>
            <a:off x="468313" y="5949280"/>
            <a:ext cx="218579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200" dirty="0" smtClean="0">
                <a:solidFill>
                  <a:prstClr val="white"/>
                </a:solidFill>
                <a:latin typeface="Tahoma" panose="020B0604030504040204" pitchFamily="34" charset="0"/>
              </a:rPr>
              <a:t>Difficulty: 5(Hard) --- 1(Easy)</a:t>
            </a:r>
            <a:endParaRPr lang="en-US" altLang="ko-KR" sz="1200" dirty="0">
              <a:solidFill>
                <a:prstClr val="white"/>
              </a:solidFill>
              <a:latin typeface="Tahoma" panose="020B0604030504040204" pitchFamily="34" charset="0"/>
            </a:endParaRPr>
          </a:p>
        </p:txBody>
      </p:sp>
      <p:sp>
        <p:nvSpPr>
          <p:cNvPr id="3" name="슬라이드 번호 개체 틀 2"/>
          <p:cNvSpPr>
            <a:spLocks noGrp="1"/>
          </p:cNvSpPr>
          <p:nvPr>
            <p:ph type="sldNum" sz="quarter" idx="11"/>
          </p:nvPr>
        </p:nvSpPr>
        <p:spPr/>
        <p:txBody>
          <a:bodyPr/>
          <a:lstStyle/>
          <a:p>
            <a:fld id="{887F5A62-5D57-4BBA-9485-2C5A6728F77D}" type="slidenum">
              <a:rPr lang="ko-KR" altLang="en-US" smtClean="0"/>
              <a:pPr/>
              <a:t>20</a:t>
            </a:fld>
            <a:r>
              <a:rPr lang="en-US" altLang="ko-KR" smtClean="0"/>
              <a:t>/50</a:t>
            </a:r>
            <a:endParaRPr lang="ko-KR" altLang="en-US" dirty="0"/>
          </a:p>
        </p:txBody>
      </p:sp>
    </p:spTree>
    <p:extLst>
      <p:ext uri="{BB962C8B-B14F-4D97-AF65-F5344CB8AC3E}">
        <p14:creationId xmlns:p14="http://schemas.microsoft.com/office/powerpoint/2010/main" val="9402956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3.4 Quality Attribute Scenario(1/8)</a:t>
            </a:r>
            <a:endParaRPr lang="ko-KR" altLang="en-US" dirty="0"/>
          </a:p>
        </p:txBody>
      </p:sp>
      <p:graphicFrame>
        <p:nvGraphicFramePr>
          <p:cNvPr id="9" name="표 8"/>
          <p:cNvGraphicFramePr>
            <a:graphicFrameLocks noGrp="1"/>
          </p:cNvGraphicFramePr>
          <p:nvPr>
            <p:extLst>
              <p:ext uri="{D42A27DB-BD31-4B8C-83A1-F6EECF244321}">
                <p14:modId xmlns:p14="http://schemas.microsoft.com/office/powerpoint/2010/main" val="1710700733"/>
              </p:ext>
            </p:extLst>
          </p:nvPr>
        </p:nvGraphicFramePr>
        <p:xfrm>
          <a:off x="468313" y="836613"/>
          <a:ext cx="8207375" cy="4452785"/>
        </p:xfrm>
        <a:graphic>
          <a:graphicData uri="http://schemas.openxmlformats.org/drawingml/2006/table">
            <a:tbl>
              <a:tblPr/>
              <a:tblGrid>
                <a:gridCol w="2159471"/>
                <a:gridCol w="6047904"/>
              </a:tblGrid>
              <a:tr h="369755">
                <a:tc>
                  <a:txBody>
                    <a:bodyPr/>
                    <a:lstStyle/>
                    <a:p>
                      <a:pPr algn="l" fontAlgn="t">
                        <a:lnSpc>
                          <a:spcPct val="100000"/>
                        </a:lnSpc>
                      </a:pPr>
                      <a:r>
                        <a:rPr lang="en-US" sz="1400" b="1" dirty="0">
                          <a:solidFill>
                            <a:srgbClr val="333333"/>
                          </a:solidFill>
                          <a:effectLst/>
                          <a:latin typeface="Tahoma" panose="020B0604030504040204" pitchFamily="34" charset="0"/>
                          <a:ea typeface="Tahoma" panose="020B0604030504040204" pitchFamily="34" charset="0"/>
                          <a:cs typeface="Tahoma" panose="020B0604030504040204" pitchFamily="34" charset="0"/>
                        </a:rPr>
                        <a:t>Scenario Title: </a:t>
                      </a:r>
                      <a:endParaRPr lang="en-US" sz="1400" b="1"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p>
                      <a:pPr algn="l" fontAlgn="t">
                        <a:lnSpc>
                          <a:spcPct val="100000"/>
                        </a:lnSpc>
                      </a:pPr>
                      <a:r>
                        <a:rPr lang="en-US" sz="1400" b="1"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Availability</a:t>
                      </a:r>
                      <a:endParaRPr lang="en-US" sz="1400" b="1"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a:txBody>
                    <a:bodyPr/>
                    <a:lstStyle/>
                    <a:p>
                      <a:pPr algn="l" fontAlgn="t">
                        <a:lnSpc>
                          <a:spcPct val="100000"/>
                        </a:lnSpc>
                      </a:pPr>
                      <a:r>
                        <a:rPr lang="en-US" sz="1400" b="1" dirty="0">
                          <a:solidFill>
                            <a:srgbClr val="333333"/>
                          </a:solidFill>
                          <a:effectLst/>
                          <a:latin typeface="Tahoma" panose="020B0604030504040204" pitchFamily="34" charset="0"/>
                          <a:ea typeface="Tahoma" panose="020B0604030504040204" pitchFamily="34" charset="0"/>
                          <a:cs typeface="Tahoma" panose="020B0604030504040204" pitchFamily="34" charset="0"/>
                        </a:rPr>
                        <a:t>Scenario ID: </a:t>
                      </a:r>
                      <a:r>
                        <a:rPr lang="en-US" sz="1400" b="1"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QA-01</a:t>
                      </a:r>
                      <a:endParaRPr lang="en-US" sz="1400" b="1"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Raw Quality Attribute </a:t>
                      </a:r>
                      <a:endPar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Description</a:t>
                      </a: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Sensors</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availability</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Source of Stimulus: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altLang="ko-KR" sz="1400" b="0" dirty="0" smtClean="0">
                          <a:solidFill>
                            <a:srgbClr val="333333"/>
                          </a:solidFill>
                          <a:effectLst/>
                          <a:latin typeface="Tahoma" panose="020B0604030504040204" pitchFamily="34" charset="0"/>
                          <a:cs typeface="Tahoma" panose="020B0604030504040204" pitchFamily="34" charset="0"/>
                        </a:rPr>
                        <a:t>Sensors</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Stimulus: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altLang="ko-KR" sz="1400" b="0" dirty="0" smtClean="0">
                          <a:solidFill>
                            <a:srgbClr val="333333"/>
                          </a:solidFill>
                          <a:effectLst/>
                          <a:latin typeface="Tahoma" panose="020B0604030504040204" pitchFamily="34" charset="0"/>
                          <a:cs typeface="Tahoma" panose="020B0604030504040204" pitchFamily="34" charset="0"/>
                        </a:rPr>
                        <a:t>Sensor</a:t>
                      </a:r>
                      <a:r>
                        <a:rPr lang="en-US" altLang="ko-KR" sz="1400" b="0" baseline="0" dirty="0" smtClean="0">
                          <a:solidFill>
                            <a:srgbClr val="333333"/>
                          </a:solidFill>
                          <a:effectLst/>
                          <a:latin typeface="Tahoma" panose="020B0604030504040204" pitchFamily="34" charset="0"/>
                          <a:cs typeface="Tahoma" panose="020B0604030504040204" pitchFamily="34" charset="0"/>
                        </a:rPr>
                        <a:t> failure</a:t>
                      </a:r>
                      <a:endParaRPr lang="en-US" altLang="ko-KR" sz="1400" b="0" dirty="0" smtClean="0">
                        <a:solidFill>
                          <a:srgbClr val="333333"/>
                        </a:solidFill>
                        <a:effectLst/>
                        <a:latin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Environmental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Condition</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The </a:t>
                      </a:r>
                      <a:r>
                        <a:rPr lang="en-US" sz="1400" b="0" baseline="0" dirty="0" err="1"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IoTMS</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has been installed and it works.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Element:</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t" latinLnBrk="1" hangingPunct="1">
                        <a:lnSpc>
                          <a:spcPct val="100000"/>
                        </a:lnSpc>
                        <a:spcBef>
                          <a:spcPts val="0"/>
                        </a:spcBef>
                        <a:spcAft>
                          <a:spcPts val="0"/>
                        </a:spcAft>
                        <a:buClrTx/>
                        <a:buSzTx/>
                        <a:buFontTx/>
                        <a:buNone/>
                        <a:tabLst/>
                        <a:defRPr/>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a:t>
                      </a:r>
                      <a:r>
                        <a:rPr lang="en-US" altLang="ko-KR" sz="1400" b="0" dirty="0" smtClean="0">
                          <a:solidFill>
                            <a:srgbClr val="333333"/>
                          </a:solidFill>
                          <a:effectLst/>
                          <a:latin typeface="Tahoma" panose="020B0604030504040204" pitchFamily="34" charset="0"/>
                          <a:cs typeface="Tahoma" panose="020B0604030504040204" pitchFamily="34" charset="0"/>
                        </a:rPr>
                        <a:t>Sensors </a:t>
                      </a:r>
                      <a:endPar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a:t>
                      </a:r>
                      <a:r>
                        <a:rPr lang="en-US" sz="1400" b="0" dirty="0" err="1"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IoTMS</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Response: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altLang="ko-KR" sz="1400" b="0" dirty="0" smtClean="0">
                          <a:solidFill>
                            <a:srgbClr val="333333"/>
                          </a:solidFill>
                          <a:effectLst/>
                          <a:latin typeface="Tahoma" panose="020B0604030504040204" pitchFamily="34" charset="0"/>
                          <a:cs typeface="Tahoma" panose="020B0604030504040204" pitchFamily="34" charset="0"/>
                        </a:rPr>
                        <a:t> If</a:t>
                      </a:r>
                      <a:r>
                        <a:rPr lang="en-US" altLang="ko-KR" sz="1400" b="0" baseline="0" dirty="0" smtClean="0">
                          <a:solidFill>
                            <a:srgbClr val="333333"/>
                          </a:solidFill>
                          <a:effectLst/>
                          <a:latin typeface="Tahoma" panose="020B0604030504040204" pitchFamily="34" charset="0"/>
                          <a:cs typeface="Tahoma" panose="020B0604030504040204" pitchFamily="34" charset="0"/>
                        </a:rPr>
                        <a:t> a sensor value is not between normal range, the </a:t>
                      </a:r>
                      <a:r>
                        <a:rPr lang="en-US" altLang="ko-KR" sz="1400" b="0" dirty="0" err="1"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IoTMS</a:t>
                      </a: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a:t>
                      </a:r>
                      <a:r>
                        <a:rPr lang="en-US" altLang="ko-KR" sz="1400" b="0" baseline="0" dirty="0" smtClean="0">
                          <a:solidFill>
                            <a:srgbClr val="333333"/>
                          </a:solidFill>
                          <a:effectLst/>
                          <a:latin typeface="Tahoma" panose="020B0604030504040204" pitchFamily="34" charset="0"/>
                          <a:cs typeface="Tahoma" panose="020B0604030504040204" pitchFamily="34" charset="0"/>
                        </a:rPr>
                        <a:t>recognizes malfunction or fault of sensors. And then the </a:t>
                      </a:r>
                      <a:r>
                        <a:rPr lang="en-US" altLang="ko-KR" sz="1400" b="0" dirty="0" err="1"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IoTMS</a:t>
                      </a: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a:t>
                      </a:r>
                      <a:r>
                        <a:rPr lang="en-US" altLang="ko-KR" sz="1400" b="0" baseline="0" dirty="0" smtClean="0">
                          <a:solidFill>
                            <a:srgbClr val="333333"/>
                          </a:solidFill>
                          <a:effectLst/>
                          <a:latin typeface="Tahoma" panose="020B0604030504040204" pitchFamily="34" charset="0"/>
                          <a:cs typeface="Tahoma" panose="020B0604030504040204" pitchFamily="34" charset="0"/>
                        </a:rPr>
                        <a:t>sends alarm message to </a:t>
                      </a:r>
                      <a:r>
                        <a:rPr lang="en-US" altLang="ko-KR" sz="1400" b="0" kern="1200" baseline="0" dirty="0" smtClean="0">
                          <a:solidFill>
                            <a:srgbClr val="333333"/>
                          </a:solidFill>
                          <a:effectLst/>
                          <a:latin typeface="Tahoma" panose="020B0604030504040204" pitchFamily="34" charset="0"/>
                          <a:ea typeface="+mn-ea"/>
                          <a:cs typeface="Tahoma" panose="020B0604030504040204" pitchFamily="34" charset="0"/>
                        </a:rPr>
                        <a:t>user. (The normal values ranges are configured according to sensor datasheet.)</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Significant Measures: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112713" marR="0" indent="-112713" algn="l" defTabSz="914400" rtl="0" eaLnBrk="1" fontAlgn="t" latinLnBrk="1" hangingPunct="1">
                        <a:lnSpc>
                          <a:spcPct val="100000"/>
                        </a:lnSpc>
                        <a:spcBef>
                          <a:spcPts val="0"/>
                        </a:spcBef>
                        <a:spcAft>
                          <a:spcPts val="0"/>
                        </a:spcAft>
                        <a:buClrTx/>
                        <a:buSzTx/>
                        <a:buFontTx/>
                        <a:buNone/>
                        <a:tabLst/>
                        <a:defRPr/>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The</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a:t>
                      </a:r>
                      <a:r>
                        <a:rPr lang="en-US" sz="1400" b="0" baseline="0" dirty="0" err="1"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IoTMS</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sends alarm </a:t>
                      </a:r>
                      <a:r>
                        <a:rPr lang="en-US" sz="1400" b="0" kern="120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message to user in 10 seconds after recognizing  malfunction or fault of sensors </a:t>
                      </a:r>
                      <a:r>
                        <a:rPr lang="en-US" altLang="ko-KR" sz="1400" b="0" kern="120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in 3 times consecutively.</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21</a:t>
            </a:fld>
            <a:r>
              <a:rPr lang="en-US" altLang="ko-KR" smtClean="0"/>
              <a:t>/50</a:t>
            </a:r>
            <a:endParaRPr lang="ko-KR" altLang="en-US" dirty="0"/>
          </a:p>
        </p:txBody>
      </p:sp>
    </p:spTree>
    <p:extLst>
      <p:ext uri="{BB962C8B-B14F-4D97-AF65-F5344CB8AC3E}">
        <p14:creationId xmlns:p14="http://schemas.microsoft.com/office/powerpoint/2010/main" val="33193991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3.4 Quality Attribute Scenario(2/8)</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1710700733"/>
              </p:ext>
            </p:extLst>
          </p:nvPr>
        </p:nvGraphicFramePr>
        <p:xfrm>
          <a:off x="468313" y="836712"/>
          <a:ext cx="8207375" cy="3960190"/>
        </p:xfrm>
        <a:graphic>
          <a:graphicData uri="http://schemas.openxmlformats.org/drawingml/2006/table">
            <a:tbl>
              <a:tblPr/>
              <a:tblGrid>
                <a:gridCol w="2159471"/>
                <a:gridCol w="6047904"/>
              </a:tblGrid>
              <a:tr h="369755">
                <a:tc>
                  <a:txBody>
                    <a:bodyPr/>
                    <a:lstStyle/>
                    <a:p>
                      <a:pPr lvl="0" algn="l" fontAlgn="t"/>
                      <a:r>
                        <a:rPr lang="en-US" sz="1400" b="1" i="0" u="none" strike="noStrike" dirty="0" smtClean="0">
                          <a:solidFill>
                            <a:srgbClr val="333333"/>
                          </a:solidFill>
                          <a:latin typeface="Tahoma" pitchFamily="34" charset="0"/>
                          <a:ea typeface="Tahoma" pitchFamily="34" charset="0"/>
                          <a:cs typeface="Tahoma" pitchFamily="34" charset="0"/>
                        </a:rPr>
                        <a:t> Scenario </a:t>
                      </a:r>
                      <a:r>
                        <a:rPr lang="en-US" sz="1400" b="1" i="0" u="none" strike="noStrike" dirty="0">
                          <a:solidFill>
                            <a:srgbClr val="333333"/>
                          </a:solidFill>
                          <a:latin typeface="Tahoma" pitchFamily="34" charset="0"/>
                          <a:ea typeface="Tahoma" pitchFamily="34" charset="0"/>
                          <a:cs typeface="Tahoma" pitchFamily="34" charset="0"/>
                        </a:rPr>
                        <a:t>Title:  </a:t>
                      </a:r>
                      <a:endParaRPr lang="en-US" sz="1400" b="1" i="0" u="none" strike="noStrike" dirty="0" smtClean="0">
                        <a:solidFill>
                          <a:srgbClr val="333333"/>
                        </a:solidFill>
                        <a:latin typeface="Tahoma" pitchFamily="34" charset="0"/>
                        <a:ea typeface="Tahoma" pitchFamily="34" charset="0"/>
                        <a:cs typeface="Tahoma" pitchFamily="34" charset="0"/>
                      </a:endParaRPr>
                    </a:p>
                    <a:p>
                      <a:pPr lvl="0" algn="l" fontAlgn="t"/>
                      <a:r>
                        <a:rPr lang="en-US" sz="1400" b="1" i="0" u="none" strike="noStrike" dirty="0" smtClean="0">
                          <a:solidFill>
                            <a:srgbClr val="333333"/>
                          </a:solidFill>
                          <a:latin typeface="Tahoma" pitchFamily="34" charset="0"/>
                          <a:ea typeface="Tahoma" pitchFamily="34" charset="0"/>
                          <a:cs typeface="Tahoma" pitchFamily="34" charset="0"/>
                        </a:rPr>
                        <a:t> Usability</a:t>
                      </a:r>
                      <a:endParaRPr lang="en-US" sz="1400" b="1" i="0" u="none" strike="noStrike" dirty="0">
                        <a:solidFill>
                          <a:srgbClr val="333333"/>
                        </a:solidFill>
                        <a:latin typeface="Tahoma" pitchFamily="34" charset="0"/>
                        <a:ea typeface="Tahoma" pitchFamily="34" charset="0"/>
                        <a:cs typeface="Tahoma"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a:txBody>
                    <a:bodyPr/>
                    <a:lstStyle/>
                    <a:p>
                      <a:pPr lvl="0" algn="l" rtl="0" fontAlgn="t"/>
                      <a:r>
                        <a:rPr lang="en-US" sz="1400" b="1" i="0" u="none" strike="noStrike" dirty="0">
                          <a:solidFill>
                            <a:srgbClr val="333333"/>
                          </a:solidFill>
                          <a:latin typeface="Tahoma" pitchFamily="34" charset="0"/>
                          <a:ea typeface="Tahoma" pitchFamily="34" charset="0"/>
                          <a:cs typeface="Tahoma" pitchFamily="34" charset="0"/>
                        </a:rPr>
                        <a:t>Scenario ID: QA-02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495748">
                <a:tc>
                  <a:txBody>
                    <a:bodyPr/>
                    <a:lstStyle/>
                    <a:p>
                      <a:pPr lvl="0" algn="l" fontAlgn="t">
                        <a:lnSpc>
                          <a:spcPct val="100000"/>
                        </a:lnSpc>
                      </a:pPr>
                      <a:r>
                        <a:rPr lang="en-US" sz="1400" b="0" dirty="0">
                          <a:solidFill>
                            <a:srgbClr val="333333"/>
                          </a:solidFill>
                          <a:effectLst/>
                          <a:latin typeface="Tahoma" pitchFamily="34" charset="0"/>
                          <a:ea typeface="Tahoma" pitchFamily="34" charset="0"/>
                          <a:cs typeface="Tahoma" pitchFamily="34" charset="0"/>
                        </a:rPr>
                        <a:t>Raw Quality Attribute </a:t>
                      </a:r>
                      <a:endParaRPr lang="en-US" sz="1400" b="0" dirty="0" smtClean="0">
                        <a:solidFill>
                          <a:srgbClr val="333333"/>
                        </a:solidFill>
                        <a:effectLst/>
                        <a:latin typeface="Tahoma" pitchFamily="34" charset="0"/>
                        <a:ea typeface="Tahoma" pitchFamily="34" charset="0"/>
                        <a:cs typeface="Tahoma" pitchFamily="34" charset="0"/>
                      </a:endParaRPr>
                    </a:p>
                    <a:p>
                      <a:pPr lvl="0" algn="l" fontAlgn="t">
                        <a:lnSpc>
                          <a:spcPct val="100000"/>
                        </a:lnSpc>
                      </a:pPr>
                      <a:r>
                        <a:rPr lang="en-US" sz="1400" b="0" dirty="0" smtClean="0">
                          <a:solidFill>
                            <a:srgbClr val="333333"/>
                          </a:solidFill>
                          <a:effectLst/>
                          <a:latin typeface="Tahoma" pitchFamily="34" charset="0"/>
                          <a:ea typeface="Tahoma" pitchFamily="34" charset="0"/>
                          <a:cs typeface="Tahoma" pitchFamily="34" charset="0"/>
                        </a:rPr>
                        <a:t>Description</a:t>
                      </a:r>
                      <a:r>
                        <a:rPr lang="en-US" sz="1400" b="0" dirty="0">
                          <a:solidFill>
                            <a:srgbClr val="333333"/>
                          </a:solidFill>
                          <a:effectLst/>
                          <a:latin typeface="Tahoma" pitchFamily="34" charset="0"/>
                          <a:ea typeface="Tahoma" pitchFamily="34" charset="0"/>
                          <a:cs typeface="Tahoma" pitchFamily="34" charset="0"/>
                        </a:rPr>
                        <a:t>:</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algn="l" rtl="0" fontAlgn="t"/>
                      <a:r>
                        <a:rPr lang="en-US" sz="1400" b="0" i="0" u="none" strike="noStrike" dirty="0">
                          <a:solidFill>
                            <a:srgbClr val="333333"/>
                          </a:solidFill>
                          <a:latin typeface="Tahoma" pitchFamily="34" charset="0"/>
                          <a:ea typeface="Tahoma" pitchFamily="34" charset="0"/>
                          <a:cs typeface="Tahoma" pitchFamily="34" charset="0"/>
                        </a:rPr>
                        <a:t>UI(User Interface) Usability</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lvl="0" algn="l" fontAlgn="t">
                        <a:lnSpc>
                          <a:spcPct val="100000"/>
                        </a:lnSpc>
                      </a:pPr>
                      <a:r>
                        <a:rPr lang="en-US" sz="1400" b="0" dirty="0">
                          <a:solidFill>
                            <a:srgbClr val="333333"/>
                          </a:solidFill>
                          <a:effectLst/>
                          <a:latin typeface="Tahoma" pitchFamily="34" charset="0"/>
                          <a:ea typeface="Tahoma" pitchFamily="34" charset="0"/>
                          <a:cs typeface="Tahoma" pitchFamily="34" charset="0"/>
                        </a:rPr>
                        <a:t>Source of Stimulus: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algn="l" rtl="0" fontAlgn="t"/>
                      <a:r>
                        <a:rPr lang="en-US" sz="1400" b="0" i="0" u="none" strike="noStrike" dirty="0">
                          <a:solidFill>
                            <a:srgbClr val="333333"/>
                          </a:solidFill>
                          <a:latin typeface="Tahoma" pitchFamily="34" charset="0"/>
                          <a:ea typeface="Tahoma" pitchFamily="34" charset="0"/>
                          <a:cs typeface="Tahoma" pitchFamily="34" charset="0"/>
                        </a:rPr>
                        <a:t>User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lvl="0" algn="l" fontAlgn="t">
                        <a:lnSpc>
                          <a:spcPct val="100000"/>
                        </a:lnSpc>
                      </a:pPr>
                      <a:r>
                        <a:rPr lang="en-US" sz="1400" b="0" dirty="0">
                          <a:solidFill>
                            <a:srgbClr val="333333"/>
                          </a:solidFill>
                          <a:effectLst/>
                          <a:latin typeface="Tahoma" pitchFamily="34" charset="0"/>
                          <a:ea typeface="Tahoma" pitchFamily="34" charset="0"/>
                          <a:cs typeface="Tahoma" pitchFamily="34" charset="0"/>
                        </a:rPr>
                        <a:t>Stimulus: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algn="l" rtl="0" fontAlgn="ctr"/>
                      <a:r>
                        <a:rPr lang="en-US" sz="1400" b="0" i="0" u="none" strike="noStrike" dirty="0" smtClean="0">
                          <a:solidFill>
                            <a:srgbClr val="000000"/>
                          </a:solidFill>
                          <a:latin typeface="Tahoma" pitchFamily="34" charset="0"/>
                          <a:ea typeface="Tahoma" pitchFamily="34" charset="0"/>
                          <a:cs typeface="Tahoma" pitchFamily="34" charset="0"/>
                        </a:rPr>
                        <a:t>UI of </a:t>
                      </a:r>
                      <a:r>
                        <a:rPr lang="en-US" sz="1400" b="0" i="0" u="none" strike="noStrike" dirty="0" err="1" smtClean="0">
                          <a:solidFill>
                            <a:srgbClr val="000000"/>
                          </a:solidFill>
                          <a:latin typeface="Tahoma" pitchFamily="34" charset="0"/>
                          <a:ea typeface="Tahoma" pitchFamily="34" charset="0"/>
                          <a:cs typeface="Tahoma" pitchFamily="34" charset="0"/>
                        </a:rPr>
                        <a:t>IoTMS</a:t>
                      </a:r>
                      <a:r>
                        <a:rPr lang="en-US" sz="1400" b="0" i="0" u="none" strike="noStrike" dirty="0" smtClean="0">
                          <a:solidFill>
                            <a:srgbClr val="000000"/>
                          </a:solidFill>
                          <a:latin typeface="Tahoma" pitchFamily="34" charset="0"/>
                          <a:ea typeface="Tahoma" pitchFamily="34" charset="0"/>
                          <a:cs typeface="Tahoma" pitchFamily="34" charset="0"/>
                        </a:rPr>
                        <a:t> </a:t>
                      </a:r>
                      <a:endParaRPr lang="en-US" sz="1400" b="0" i="0" u="none" strike="noStrike" dirty="0">
                        <a:solidFill>
                          <a:srgbClr val="000000"/>
                        </a:solidFill>
                        <a:latin typeface="Tahoma" pitchFamily="34" charset="0"/>
                        <a:ea typeface="Tahoma" pitchFamily="34" charset="0"/>
                        <a:cs typeface="Tahoma"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lvl="0" algn="l" fontAlgn="t">
                        <a:lnSpc>
                          <a:spcPct val="100000"/>
                        </a:lnSpc>
                      </a:pPr>
                      <a:r>
                        <a:rPr lang="en-US" sz="1400" b="0" dirty="0">
                          <a:solidFill>
                            <a:srgbClr val="333333"/>
                          </a:solidFill>
                          <a:effectLst/>
                          <a:latin typeface="Tahoma" pitchFamily="34" charset="0"/>
                          <a:ea typeface="Tahoma" pitchFamily="34" charset="0"/>
                          <a:cs typeface="Tahoma" pitchFamily="34" charset="0"/>
                        </a:rPr>
                        <a:t>Environmental </a:t>
                      </a:r>
                      <a:r>
                        <a:rPr lang="en-US" sz="1400" b="0" dirty="0" smtClean="0">
                          <a:solidFill>
                            <a:srgbClr val="333333"/>
                          </a:solidFill>
                          <a:effectLst/>
                          <a:latin typeface="Tahoma" pitchFamily="34" charset="0"/>
                          <a:ea typeface="Tahoma" pitchFamily="34" charset="0"/>
                          <a:cs typeface="Tahoma" pitchFamily="34" charset="0"/>
                        </a:rPr>
                        <a:t>Condition</a:t>
                      </a:r>
                      <a:endParaRPr lang="en-US" sz="1400" b="0" dirty="0">
                        <a:solidFill>
                          <a:srgbClr val="333333"/>
                        </a:solidFill>
                        <a:effectLst/>
                        <a:latin typeface="Tahoma" pitchFamily="34" charset="0"/>
                        <a:ea typeface="Tahoma" pitchFamily="34" charset="0"/>
                        <a:cs typeface="Tahoma"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algn="l" rtl="0" fontAlgn="t"/>
                      <a:r>
                        <a:rPr lang="en-US" sz="1400" b="0" i="0" u="none" strike="noStrike" dirty="0">
                          <a:solidFill>
                            <a:srgbClr val="333333"/>
                          </a:solidFill>
                          <a:latin typeface="Tahoma" pitchFamily="34" charset="0"/>
                          <a:ea typeface="Tahoma" pitchFamily="34" charset="0"/>
                          <a:cs typeface="Tahoma" pitchFamily="34" charset="0"/>
                        </a:rPr>
                        <a:t>The user has logged into the </a:t>
                      </a:r>
                      <a:r>
                        <a:rPr lang="en-US" sz="1400" b="0" i="0" u="none" strike="noStrike" dirty="0" err="1">
                          <a:solidFill>
                            <a:srgbClr val="333333"/>
                          </a:solidFill>
                          <a:latin typeface="Tahoma" pitchFamily="34" charset="0"/>
                          <a:ea typeface="Tahoma" pitchFamily="34" charset="0"/>
                          <a:cs typeface="Tahoma" pitchFamily="34" charset="0"/>
                        </a:rPr>
                        <a:t>IoTMS</a:t>
                      </a:r>
                      <a:r>
                        <a:rPr lang="en-US" sz="1400" b="0" i="0" u="none" strike="noStrike" dirty="0">
                          <a:solidFill>
                            <a:srgbClr val="333333"/>
                          </a:solidFill>
                          <a:latin typeface="Tahoma" pitchFamily="34" charset="0"/>
                          <a:ea typeface="Tahoma" pitchFamily="34" charset="0"/>
                          <a:cs typeface="Tahoma" pitchFamily="34" charset="0"/>
                        </a:rPr>
                        <a: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lvl="0" algn="l" fontAlgn="t">
                        <a:lnSpc>
                          <a:spcPct val="100000"/>
                        </a:lnSpc>
                      </a:pPr>
                      <a:r>
                        <a:rPr lang="en-US" sz="1400" b="0" dirty="0">
                          <a:solidFill>
                            <a:srgbClr val="333333"/>
                          </a:solidFill>
                          <a:effectLst/>
                          <a:latin typeface="Tahoma" pitchFamily="34" charset="0"/>
                          <a:ea typeface="Tahoma" pitchFamily="34" charset="0"/>
                          <a:cs typeface="Tahoma" pitchFamily="34" charset="0"/>
                        </a:rPr>
                        <a:t>System </a:t>
                      </a:r>
                      <a:r>
                        <a:rPr lang="en-US" sz="1400" b="0" dirty="0" smtClean="0">
                          <a:solidFill>
                            <a:srgbClr val="333333"/>
                          </a:solidFill>
                          <a:effectLst/>
                          <a:latin typeface="Tahoma" pitchFamily="34" charset="0"/>
                          <a:ea typeface="Tahoma" pitchFamily="34" charset="0"/>
                          <a:cs typeface="Tahoma" pitchFamily="34" charset="0"/>
                        </a:rPr>
                        <a:t>Element:</a:t>
                      </a:r>
                      <a:endParaRPr lang="en-US" sz="1400" b="0" dirty="0">
                        <a:solidFill>
                          <a:srgbClr val="333333"/>
                        </a:solidFill>
                        <a:effectLst/>
                        <a:latin typeface="Tahoma" pitchFamily="34" charset="0"/>
                        <a:ea typeface="Tahoma" pitchFamily="34" charset="0"/>
                        <a:cs typeface="Tahoma"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algn="l" rtl="0" fontAlgn="t"/>
                      <a:r>
                        <a:rPr lang="en-US" sz="1400" b="0" i="0" u="none" strike="noStrike" dirty="0" err="1">
                          <a:solidFill>
                            <a:srgbClr val="333333"/>
                          </a:solidFill>
                          <a:latin typeface="Tahoma" pitchFamily="34" charset="0"/>
                          <a:ea typeface="Tahoma" pitchFamily="34" charset="0"/>
                          <a:cs typeface="Tahoma" pitchFamily="34" charset="0"/>
                        </a:rPr>
                        <a:t>IoTMS</a:t>
                      </a:r>
                      <a:endParaRPr lang="en-US" sz="1400" b="0" i="0" u="none" strike="noStrike" dirty="0">
                        <a:solidFill>
                          <a:srgbClr val="333333"/>
                        </a:solidFill>
                        <a:latin typeface="Tahoma" pitchFamily="34" charset="0"/>
                        <a:ea typeface="Tahoma" pitchFamily="34" charset="0"/>
                        <a:cs typeface="Tahoma"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lvl="0" algn="l" fontAlgn="t">
                        <a:lnSpc>
                          <a:spcPct val="100000"/>
                        </a:lnSpc>
                      </a:pPr>
                      <a:r>
                        <a:rPr lang="en-US" sz="1400" b="0" dirty="0">
                          <a:solidFill>
                            <a:srgbClr val="333333"/>
                          </a:solidFill>
                          <a:effectLst/>
                          <a:latin typeface="Tahoma" pitchFamily="34" charset="0"/>
                          <a:ea typeface="Tahoma" pitchFamily="34" charset="0"/>
                          <a:cs typeface="Tahoma" pitchFamily="34" charset="0"/>
                        </a:rPr>
                        <a:t>System Response: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algn="l" rtl="0" fontAlgn="t"/>
                      <a:r>
                        <a:rPr lang="en-US" sz="1400" b="0" i="0" u="none" strike="noStrike" dirty="0">
                          <a:solidFill>
                            <a:srgbClr val="333333"/>
                          </a:solidFill>
                          <a:latin typeface="Tahoma" pitchFamily="34" charset="0"/>
                          <a:ea typeface="Tahoma" pitchFamily="34" charset="0"/>
                          <a:cs typeface="Tahoma" pitchFamily="34" charset="0"/>
                        </a:rPr>
                        <a:t>When the user wants to change the settings of </a:t>
                      </a:r>
                      <a:r>
                        <a:rPr lang="en-US" sz="1400" b="0" i="0" u="none" strike="noStrike" dirty="0" err="1">
                          <a:solidFill>
                            <a:srgbClr val="333333"/>
                          </a:solidFill>
                          <a:latin typeface="Tahoma" pitchFamily="34" charset="0"/>
                          <a:ea typeface="Tahoma" pitchFamily="34" charset="0"/>
                          <a:cs typeface="Tahoma" pitchFamily="34" charset="0"/>
                        </a:rPr>
                        <a:t>IoTMS</a:t>
                      </a:r>
                      <a:r>
                        <a:rPr lang="en-US" sz="1400" b="0" i="0" u="none" strike="noStrike" dirty="0">
                          <a:solidFill>
                            <a:srgbClr val="333333"/>
                          </a:solidFill>
                          <a:latin typeface="Tahoma" pitchFamily="34" charset="0"/>
                          <a:ea typeface="Tahoma" pitchFamily="34" charset="0"/>
                          <a:cs typeface="Tahoma" pitchFamily="34" charset="0"/>
                        </a:rPr>
                        <a:t> or to get sensor value or to set actuator, the usage of UI should not be complicated.</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lvl="0" algn="l" fontAlgn="t">
                        <a:lnSpc>
                          <a:spcPct val="100000"/>
                        </a:lnSpc>
                      </a:pPr>
                      <a:r>
                        <a:rPr lang="en-US" sz="1400" b="0" dirty="0">
                          <a:solidFill>
                            <a:srgbClr val="333333"/>
                          </a:solidFill>
                          <a:effectLst/>
                          <a:latin typeface="Tahoma" pitchFamily="34" charset="0"/>
                          <a:ea typeface="Tahoma" pitchFamily="34" charset="0"/>
                          <a:cs typeface="Tahoma" pitchFamily="34" charset="0"/>
                        </a:rPr>
                        <a:t>Significant Measures: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algn="l" rtl="0" fontAlgn="t"/>
                      <a:r>
                        <a:rPr lang="en-US" sz="1400" b="0" i="0" u="none" strike="noStrike" dirty="0">
                          <a:solidFill>
                            <a:srgbClr val="333333"/>
                          </a:solidFill>
                          <a:latin typeface="Tahoma" pitchFamily="34" charset="0"/>
                          <a:ea typeface="Tahoma" pitchFamily="34" charset="0"/>
                          <a:cs typeface="Tahoma" pitchFamily="34" charset="0"/>
                        </a:rPr>
                        <a:t>UI depth is less than 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22</a:t>
            </a:fld>
            <a:r>
              <a:rPr lang="en-US" altLang="ko-KR" smtClean="0"/>
              <a:t>/50</a:t>
            </a:r>
            <a:endParaRPr lang="ko-KR" altLang="en-US" dirty="0"/>
          </a:p>
        </p:txBody>
      </p:sp>
    </p:spTree>
    <p:extLst>
      <p:ext uri="{BB962C8B-B14F-4D97-AF65-F5344CB8AC3E}">
        <p14:creationId xmlns:p14="http://schemas.microsoft.com/office/powerpoint/2010/main" val="33193991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3.4 Quality Attribute Scenario(3/8)</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1710700733"/>
              </p:ext>
            </p:extLst>
          </p:nvPr>
        </p:nvGraphicFramePr>
        <p:xfrm>
          <a:off x="468313" y="836712"/>
          <a:ext cx="8207375" cy="4325502"/>
        </p:xfrm>
        <a:graphic>
          <a:graphicData uri="http://schemas.openxmlformats.org/drawingml/2006/table">
            <a:tbl>
              <a:tblPr/>
              <a:tblGrid>
                <a:gridCol w="2159471"/>
                <a:gridCol w="6047904"/>
              </a:tblGrid>
              <a:tr h="369755">
                <a:tc>
                  <a:txBody>
                    <a:bodyPr/>
                    <a:lstStyle/>
                    <a:p>
                      <a:pPr algn="l" fontAlgn="t"/>
                      <a:r>
                        <a:rPr lang="en-US" sz="1400" b="1" i="0" u="none" strike="noStrike" dirty="0" smtClean="0">
                          <a:solidFill>
                            <a:srgbClr val="333333"/>
                          </a:solidFill>
                          <a:latin typeface="Tahoma"/>
                        </a:rPr>
                        <a:t> Scenario </a:t>
                      </a:r>
                      <a:r>
                        <a:rPr lang="en-US" sz="1400" b="1" i="0" u="none" strike="noStrike" dirty="0">
                          <a:solidFill>
                            <a:srgbClr val="333333"/>
                          </a:solidFill>
                          <a:latin typeface="Tahoma"/>
                        </a:rPr>
                        <a:t>Title:  </a:t>
                      </a:r>
                      <a:endParaRPr lang="en-US" sz="1400" b="1" i="0" u="none" strike="noStrike" dirty="0" smtClean="0">
                        <a:solidFill>
                          <a:srgbClr val="333333"/>
                        </a:solidFill>
                        <a:latin typeface="Tahoma"/>
                      </a:endParaRPr>
                    </a:p>
                    <a:p>
                      <a:pPr algn="l" fontAlgn="t"/>
                      <a:r>
                        <a:rPr lang="en-US" sz="1400" b="1" i="0" u="none" strike="noStrike" dirty="0" smtClean="0">
                          <a:solidFill>
                            <a:srgbClr val="333333"/>
                          </a:solidFill>
                          <a:latin typeface="Tahoma"/>
                        </a:rPr>
                        <a:t> Scalability</a:t>
                      </a:r>
                      <a:endParaRPr lang="en-US" sz="1400" b="1" i="0" u="none" strike="noStrike" dirty="0">
                        <a:solidFill>
                          <a:srgbClr val="333333"/>
                        </a:solidFill>
                        <a:latin typeface="Tahoma"/>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a:txBody>
                    <a:bodyPr/>
                    <a:lstStyle/>
                    <a:p>
                      <a:pPr algn="l" rtl="0" fontAlgn="t"/>
                      <a:r>
                        <a:rPr lang="en-US" sz="1400" b="1" i="0" u="none" strike="noStrike" dirty="0">
                          <a:solidFill>
                            <a:srgbClr val="333333"/>
                          </a:solidFill>
                          <a:latin typeface="Tahoma"/>
                        </a:rPr>
                        <a:t>Scenario ID: QA-03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Raw Quality Attribute </a:t>
                      </a:r>
                      <a:endPar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Description</a:t>
                      </a: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SA Nodes Scalability</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Source of Stimulus: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User(Installer, DIY user ..etc.)</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itchFamily="34" charset="0"/>
                          <a:ea typeface="Tahoma" pitchFamily="34" charset="0"/>
                          <a:cs typeface="Tahoma" pitchFamily="34" charset="0"/>
                        </a:rPr>
                        <a:t>Stimulus: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ctr"/>
                      <a:r>
                        <a:rPr lang="en-US" sz="1400" b="0" i="0" u="none" strike="noStrike" dirty="0">
                          <a:solidFill>
                            <a:srgbClr val="000000"/>
                          </a:solidFill>
                          <a:latin typeface="Tahoma" pitchFamily="34" charset="0"/>
                          <a:ea typeface="Tahoma" pitchFamily="34" charset="0"/>
                          <a:cs typeface="Tahoma" pitchFamily="34" charset="0"/>
                        </a:rPr>
                        <a:t>SA Nodes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Environmental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Condition</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err="1">
                          <a:solidFill>
                            <a:srgbClr val="333333"/>
                          </a:solidFill>
                          <a:latin typeface="Tahoma"/>
                        </a:rPr>
                        <a:t>IoTMS</a:t>
                      </a:r>
                      <a:r>
                        <a:rPr lang="en-US" sz="1400" b="0" i="0" u="none" strike="noStrike" dirty="0">
                          <a:solidFill>
                            <a:srgbClr val="333333"/>
                          </a:solidFill>
                          <a:latin typeface="Tahoma"/>
                        </a:rPr>
                        <a:t> has one SA node.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Element:</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err="1">
                          <a:solidFill>
                            <a:srgbClr val="333333"/>
                          </a:solidFill>
                          <a:latin typeface="Tahoma"/>
                        </a:rPr>
                        <a:t>IoTMS</a:t>
                      </a:r>
                      <a:endParaRPr lang="en-US" sz="1400" b="0" i="0" u="none" strike="noStrike" dirty="0">
                        <a:solidFill>
                          <a:srgbClr val="333333"/>
                        </a:solidFill>
                        <a:latin typeface="Tahoma"/>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Response: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SA node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Significant Measures: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When the user wants to add two or more SA node to their own </a:t>
                      </a:r>
                      <a:r>
                        <a:rPr lang="en-US" sz="1400" b="0" i="0" u="none" strike="noStrike" dirty="0" err="1">
                          <a:solidFill>
                            <a:srgbClr val="333333"/>
                          </a:solidFill>
                          <a:latin typeface="Tahoma"/>
                        </a:rPr>
                        <a:t>IoTMS</a:t>
                      </a:r>
                      <a:r>
                        <a:rPr lang="en-US" sz="1400" b="0" i="0" u="none" strike="noStrike" dirty="0">
                          <a:solidFill>
                            <a:srgbClr val="333333"/>
                          </a:solidFill>
                          <a:latin typeface="Tahoma"/>
                        </a:rPr>
                        <a:t>, </a:t>
                      </a:r>
                      <a:br>
                        <a:rPr lang="en-US" sz="1400" b="0" i="0" u="none" strike="noStrike" dirty="0">
                          <a:solidFill>
                            <a:srgbClr val="333333"/>
                          </a:solidFill>
                          <a:latin typeface="Tahoma"/>
                        </a:rPr>
                      </a:br>
                      <a:r>
                        <a:rPr lang="en-US" sz="1400" b="0" i="0" u="none" strike="noStrike" dirty="0">
                          <a:solidFill>
                            <a:srgbClr val="333333"/>
                          </a:solidFill>
                          <a:latin typeface="Tahoma"/>
                        </a:rPr>
                        <a:t>1. Install additional SA node in the home.</a:t>
                      </a:r>
                      <a:br>
                        <a:rPr lang="en-US" sz="1400" b="0" i="0" u="none" strike="noStrike" dirty="0">
                          <a:solidFill>
                            <a:srgbClr val="333333"/>
                          </a:solidFill>
                          <a:latin typeface="Tahoma"/>
                        </a:rPr>
                      </a:br>
                      <a:r>
                        <a:rPr lang="en-US" sz="1400" b="0" i="0" u="none" strike="noStrike" dirty="0">
                          <a:solidFill>
                            <a:srgbClr val="333333"/>
                          </a:solidFill>
                          <a:latin typeface="Tahoma"/>
                        </a:rPr>
                        <a:t>2. </a:t>
                      </a:r>
                      <a:r>
                        <a:rPr lang="en-US" sz="1400" b="0" i="0" u="none" strike="noStrike" dirty="0" err="1">
                          <a:solidFill>
                            <a:srgbClr val="333333"/>
                          </a:solidFill>
                          <a:latin typeface="Tahoma"/>
                        </a:rPr>
                        <a:t>IoTMS</a:t>
                      </a:r>
                      <a:r>
                        <a:rPr lang="en-US" sz="1400" b="0" i="0" u="none" strike="noStrike" dirty="0">
                          <a:solidFill>
                            <a:srgbClr val="333333"/>
                          </a:solidFill>
                          <a:latin typeface="Tahoma"/>
                        </a:rPr>
                        <a:t> find &amp; connect additional SA Node on network.</a:t>
                      </a:r>
                      <a:br>
                        <a:rPr lang="en-US" sz="1400" b="0" i="0" u="none" strike="noStrike" dirty="0">
                          <a:solidFill>
                            <a:srgbClr val="333333"/>
                          </a:solidFill>
                          <a:latin typeface="Tahoma"/>
                        </a:rPr>
                      </a:br>
                      <a:r>
                        <a:rPr lang="en-US" sz="1400" b="0" i="0" u="none" strike="noStrike" dirty="0">
                          <a:solidFill>
                            <a:srgbClr val="333333"/>
                          </a:solidFill>
                          <a:latin typeface="Tahoma"/>
                        </a:rPr>
                        <a:t>3. complete.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23</a:t>
            </a:fld>
            <a:r>
              <a:rPr lang="en-US" altLang="ko-KR" smtClean="0"/>
              <a:t>/50</a:t>
            </a:r>
            <a:endParaRPr lang="ko-KR" altLang="en-US" dirty="0"/>
          </a:p>
        </p:txBody>
      </p:sp>
    </p:spTree>
    <p:extLst>
      <p:ext uri="{BB962C8B-B14F-4D97-AF65-F5344CB8AC3E}">
        <p14:creationId xmlns:p14="http://schemas.microsoft.com/office/powerpoint/2010/main" val="33193991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3.4 Quality Attribute Scenario(4/8)</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1710700733"/>
              </p:ext>
            </p:extLst>
          </p:nvPr>
        </p:nvGraphicFramePr>
        <p:xfrm>
          <a:off x="468313" y="836712"/>
          <a:ext cx="8207375" cy="3960190"/>
        </p:xfrm>
        <a:graphic>
          <a:graphicData uri="http://schemas.openxmlformats.org/drawingml/2006/table">
            <a:tbl>
              <a:tblPr/>
              <a:tblGrid>
                <a:gridCol w="2159471"/>
                <a:gridCol w="6047904"/>
              </a:tblGrid>
              <a:tr h="369755">
                <a:tc>
                  <a:txBody>
                    <a:bodyPr/>
                    <a:lstStyle/>
                    <a:p>
                      <a:pPr algn="l" fontAlgn="t"/>
                      <a:r>
                        <a:rPr lang="en-US" sz="1400" b="1" i="0" u="none" strike="noStrike" dirty="0" smtClean="0">
                          <a:solidFill>
                            <a:srgbClr val="333333"/>
                          </a:solidFill>
                          <a:latin typeface="Tahoma"/>
                        </a:rPr>
                        <a:t> Scenario </a:t>
                      </a:r>
                      <a:r>
                        <a:rPr lang="en-US" sz="1400" b="1" i="0" u="none" strike="noStrike" dirty="0">
                          <a:solidFill>
                            <a:srgbClr val="333333"/>
                          </a:solidFill>
                          <a:latin typeface="Tahoma"/>
                        </a:rPr>
                        <a:t>Title:  </a:t>
                      </a:r>
                      <a:endParaRPr lang="en-US" sz="1400" b="1" i="0" u="none" strike="noStrike" dirty="0" smtClean="0">
                        <a:solidFill>
                          <a:srgbClr val="333333"/>
                        </a:solidFill>
                        <a:latin typeface="Tahoma"/>
                      </a:endParaRPr>
                    </a:p>
                    <a:p>
                      <a:pPr algn="l" fontAlgn="t"/>
                      <a:r>
                        <a:rPr lang="en-US" sz="1400" b="1" i="0" u="none" strike="noStrike" dirty="0" smtClean="0">
                          <a:solidFill>
                            <a:srgbClr val="333333"/>
                          </a:solidFill>
                          <a:latin typeface="Tahoma"/>
                        </a:rPr>
                        <a:t> Modifiability</a:t>
                      </a:r>
                      <a:endParaRPr lang="en-US" sz="1400" b="1" i="0" u="none" strike="noStrike" dirty="0">
                        <a:solidFill>
                          <a:srgbClr val="333333"/>
                        </a:solidFill>
                        <a:latin typeface="Tahoma"/>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a:txBody>
                    <a:bodyPr/>
                    <a:lstStyle/>
                    <a:p>
                      <a:pPr algn="l" rtl="0" fontAlgn="t"/>
                      <a:r>
                        <a:rPr lang="en-US" sz="1400" b="1" i="0" u="none" strike="noStrike" dirty="0">
                          <a:solidFill>
                            <a:srgbClr val="333333"/>
                          </a:solidFill>
                          <a:latin typeface="Tahoma"/>
                        </a:rPr>
                        <a:t>Scenario ID: QA-04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Raw Quality Attribute </a:t>
                      </a:r>
                      <a:endPar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Description</a:t>
                      </a: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communication protocol Modifiability</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Source of Stimulus: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a:solidFill>
                            <a:srgbClr val="333333"/>
                          </a:solidFill>
                          <a:latin typeface="Tahoma"/>
                        </a:rPr>
                        <a:t>developer , 3rd party vendor , …etc</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itchFamily="34" charset="0"/>
                          <a:ea typeface="Tahoma" pitchFamily="34" charset="0"/>
                          <a:cs typeface="Tahoma" pitchFamily="34" charset="0"/>
                        </a:rPr>
                        <a:t>Stimulus: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ctr"/>
                      <a:r>
                        <a:rPr lang="en-US" sz="1400" b="0" i="0" u="none" strike="noStrike" dirty="0">
                          <a:solidFill>
                            <a:srgbClr val="000000"/>
                          </a:solidFill>
                          <a:latin typeface="Tahoma" pitchFamily="34" charset="0"/>
                          <a:ea typeface="Tahoma" pitchFamily="34" charset="0"/>
                          <a:cs typeface="Tahoma" pitchFamily="34" charset="0"/>
                        </a:rPr>
                        <a:t>communication protocol between </a:t>
                      </a:r>
                      <a:r>
                        <a:rPr lang="en-US" sz="1400" b="0" i="0" u="none" strike="noStrike" dirty="0" err="1">
                          <a:solidFill>
                            <a:srgbClr val="000000"/>
                          </a:solidFill>
                          <a:latin typeface="Tahoma" pitchFamily="34" charset="0"/>
                          <a:ea typeface="Tahoma" pitchFamily="34" charset="0"/>
                          <a:cs typeface="Tahoma" pitchFamily="34" charset="0"/>
                        </a:rPr>
                        <a:t>IoTMS</a:t>
                      </a:r>
                      <a:r>
                        <a:rPr lang="en-US" sz="1400" b="0" i="0" u="none" strike="noStrike" dirty="0">
                          <a:solidFill>
                            <a:srgbClr val="000000"/>
                          </a:solidFill>
                          <a:latin typeface="Tahoma" pitchFamily="34" charset="0"/>
                          <a:ea typeface="Tahoma" pitchFamily="34" charset="0"/>
                          <a:cs typeface="Tahoma" pitchFamily="34" charset="0"/>
                        </a:rPr>
                        <a:t> and SA node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Environmental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Condition</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Current </a:t>
                      </a:r>
                      <a:r>
                        <a:rPr lang="en-US" sz="1400" b="0" i="0" u="none" strike="noStrike" dirty="0" err="1">
                          <a:solidFill>
                            <a:srgbClr val="333333"/>
                          </a:solidFill>
                          <a:latin typeface="Tahoma"/>
                        </a:rPr>
                        <a:t>IoTMS</a:t>
                      </a:r>
                      <a:r>
                        <a:rPr lang="en-US" sz="1400" b="0" i="0" u="none" strike="noStrike" dirty="0">
                          <a:solidFill>
                            <a:srgbClr val="333333"/>
                          </a:solidFill>
                          <a:latin typeface="Tahoma"/>
                        </a:rPr>
                        <a:t> communicate with SA node </a:t>
                      </a:r>
                      <a:r>
                        <a:rPr lang="en-US" sz="1400" b="0" i="0" u="none" strike="noStrike" dirty="0" err="1">
                          <a:solidFill>
                            <a:srgbClr val="333333"/>
                          </a:solidFill>
                          <a:latin typeface="Tahoma"/>
                        </a:rPr>
                        <a:t>unsing</a:t>
                      </a:r>
                      <a:r>
                        <a:rPr lang="en-US" sz="1400" b="0" i="0" u="none" strike="noStrike" dirty="0">
                          <a:solidFill>
                            <a:srgbClr val="333333"/>
                          </a:solidFill>
                          <a:latin typeface="Tahoma"/>
                        </a:rPr>
                        <a:t> </a:t>
                      </a:r>
                      <a:r>
                        <a:rPr lang="en-US" sz="1400" b="0" i="0" u="none" strike="noStrike" dirty="0" err="1">
                          <a:solidFill>
                            <a:srgbClr val="333333"/>
                          </a:solidFill>
                          <a:latin typeface="Tahoma"/>
                        </a:rPr>
                        <a:t>Wifi</a:t>
                      </a:r>
                      <a:r>
                        <a:rPr lang="en-US" sz="1400" b="0" i="0" u="none" strike="noStrike" dirty="0">
                          <a:solidFill>
                            <a:srgbClr val="333333"/>
                          </a:solidFill>
                          <a:latin typeface="Tahoma"/>
                        </a:rPr>
                        <a:t> only.</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Element:</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err="1">
                          <a:solidFill>
                            <a:srgbClr val="333333"/>
                          </a:solidFill>
                          <a:latin typeface="Tahoma"/>
                        </a:rPr>
                        <a:t>IoTMS</a:t>
                      </a:r>
                      <a:endParaRPr lang="en-US" sz="1400" b="0" i="0" u="none" strike="noStrike" dirty="0">
                        <a:solidFill>
                          <a:srgbClr val="333333"/>
                        </a:solidFill>
                        <a:latin typeface="Tahoma"/>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Response: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new communication protocol SA node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Significant Measures: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Emerging new protocol, SW developer make/test/deploy new communication protocol module.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24</a:t>
            </a:fld>
            <a:r>
              <a:rPr lang="en-US" altLang="ko-KR" smtClean="0"/>
              <a:t>/50</a:t>
            </a:r>
            <a:endParaRPr lang="ko-KR" altLang="en-US" dirty="0"/>
          </a:p>
        </p:txBody>
      </p:sp>
    </p:spTree>
    <p:extLst>
      <p:ext uri="{BB962C8B-B14F-4D97-AF65-F5344CB8AC3E}">
        <p14:creationId xmlns:p14="http://schemas.microsoft.com/office/powerpoint/2010/main" val="33193991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3.4 Quality Attribute Scenario(5/8)</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1710700733"/>
              </p:ext>
            </p:extLst>
          </p:nvPr>
        </p:nvGraphicFramePr>
        <p:xfrm>
          <a:off x="468313" y="836712"/>
          <a:ext cx="8207375" cy="3960190"/>
        </p:xfrm>
        <a:graphic>
          <a:graphicData uri="http://schemas.openxmlformats.org/drawingml/2006/table">
            <a:tbl>
              <a:tblPr/>
              <a:tblGrid>
                <a:gridCol w="2159471"/>
                <a:gridCol w="6047904"/>
              </a:tblGrid>
              <a:tr h="369755">
                <a:tc>
                  <a:txBody>
                    <a:bodyPr/>
                    <a:lstStyle/>
                    <a:p>
                      <a:pPr algn="l" fontAlgn="t"/>
                      <a:r>
                        <a:rPr lang="en-US" sz="1400" b="1" i="0" u="none" strike="noStrike" dirty="0" smtClean="0">
                          <a:solidFill>
                            <a:srgbClr val="333333"/>
                          </a:solidFill>
                          <a:latin typeface="Tahoma"/>
                        </a:rPr>
                        <a:t> Scenario </a:t>
                      </a:r>
                      <a:r>
                        <a:rPr lang="en-US" sz="1400" b="1" i="0" u="none" strike="noStrike" dirty="0">
                          <a:solidFill>
                            <a:srgbClr val="333333"/>
                          </a:solidFill>
                          <a:latin typeface="Tahoma"/>
                        </a:rPr>
                        <a:t>Title:  </a:t>
                      </a:r>
                      <a:endParaRPr lang="en-US" sz="1400" b="1" i="0" u="none" strike="noStrike" dirty="0" smtClean="0">
                        <a:solidFill>
                          <a:srgbClr val="333333"/>
                        </a:solidFill>
                        <a:latin typeface="Tahoma"/>
                      </a:endParaRPr>
                    </a:p>
                    <a:p>
                      <a:pPr algn="l" fontAlgn="t"/>
                      <a:r>
                        <a:rPr lang="en-US" sz="1400" b="1" i="0" u="none" strike="noStrike" dirty="0" smtClean="0">
                          <a:solidFill>
                            <a:srgbClr val="333333"/>
                          </a:solidFill>
                          <a:latin typeface="Tahoma"/>
                        </a:rPr>
                        <a:t> Security </a:t>
                      </a:r>
                      <a:endParaRPr lang="en-US" sz="1400" b="1" i="0" u="none" strike="noStrike" dirty="0">
                        <a:solidFill>
                          <a:srgbClr val="333333"/>
                        </a:solidFill>
                        <a:latin typeface="Tahoma"/>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a:txBody>
                    <a:bodyPr/>
                    <a:lstStyle/>
                    <a:p>
                      <a:pPr algn="l" rtl="0" fontAlgn="t"/>
                      <a:r>
                        <a:rPr lang="en-US" sz="1400" b="1" i="0" u="none" strike="noStrike" dirty="0">
                          <a:solidFill>
                            <a:srgbClr val="333333"/>
                          </a:solidFill>
                          <a:latin typeface="Tahoma"/>
                        </a:rPr>
                        <a:t>Scenario ID: QA-05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Raw Quality Attribute </a:t>
                      </a:r>
                      <a:endPar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Description</a:t>
                      </a: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User access Security</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Source of Stimulus: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unauthorized user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itchFamily="34" charset="0"/>
                          <a:ea typeface="Tahoma" pitchFamily="34" charset="0"/>
                          <a:cs typeface="Tahoma" pitchFamily="34" charset="0"/>
                        </a:rPr>
                        <a:t>Stimulus: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ctr"/>
                      <a:r>
                        <a:rPr lang="en-US" sz="1400" b="0" i="0" u="none" strike="noStrike" dirty="0">
                          <a:solidFill>
                            <a:srgbClr val="000000"/>
                          </a:solidFill>
                          <a:latin typeface="Tahoma" pitchFamily="34" charset="0"/>
                          <a:ea typeface="Tahoma" pitchFamily="34" charset="0"/>
                          <a:cs typeface="Tahoma" pitchFamily="34" charset="0"/>
                        </a:rPr>
                        <a:t>unauthorized user access to </a:t>
                      </a:r>
                      <a:r>
                        <a:rPr lang="en-US" sz="1400" b="0" i="0" u="none" strike="noStrike" dirty="0" err="1">
                          <a:solidFill>
                            <a:srgbClr val="000000"/>
                          </a:solidFill>
                          <a:latin typeface="Tahoma" pitchFamily="34" charset="0"/>
                          <a:ea typeface="Tahoma" pitchFamily="34" charset="0"/>
                          <a:cs typeface="Tahoma" pitchFamily="34" charset="0"/>
                        </a:rPr>
                        <a:t>IoTMS</a:t>
                      </a:r>
                      <a:endParaRPr lang="en-US" sz="1400" b="0" i="0" u="none" strike="noStrike" dirty="0">
                        <a:solidFill>
                          <a:srgbClr val="000000"/>
                        </a:solidFill>
                        <a:latin typeface="Tahoma" pitchFamily="34" charset="0"/>
                        <a:ea typeface="Tahoma" pitchFamily="34" charset="0"/>
                        <a:cs typeface="Tahoma"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Environmental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Condition</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err="1">
                          <a:solidFill>
                            <a:srgbClr val="333333"/>
                          </a:solidFill>
                          <a:latin typeface="Tahoma"/>
                        </a:rPr>
                        <a:t>IoTMS</a:t>
                      </a:r>
                      <a:r>
                        <a:rPr lang="en-US" sz="1400" b="0" i="0" u="none" strike="noStrike" dirty="0">
                          <a:solidFill>
                            <a:srgbClr val="333333"/>
                          </a:solidFill>
                          <a:latin typeface="Tahoma"/>
                        </a:rPr>
                        <a:t> is online.</a:t>
                      </a:r>
                      <a:br>
                        <a:rPr lang="en-US" sz="1400" b="0" i="0" u="none" strike="noStrike" dirty="0">
                          <a:solidFill>
                            <a:srgbClr val="333333"/>
                          </a:solidFill>
                          <a:latin typeface="Tahoma"/>
                        </a:rPr>
                      </a:br>
                      <a:r>
                        <a:rPr lang="en-US" sz="1400" b="0" i="0" u="none" strike="noStrike" dirty="0" err="1">
                          <a:solidFill>
                            <a:srgbClr val="333333"/>
                          </a:solidFill>
                          <a:latin typeface="Tahoma"/>
                        </a:rPr>
                        <a:t>IoTMS</a:t>
                      </a:r>
                      <a:r>
                        <a:rPr lang="en-US" sz="1400" b="0" i="0" u="none" strike="noStrike" dirty="0">
                          <a:solidFill>
                            <a:srgbClr val="333333"/>
                          </a:solidFill>
                          <a:latin typeface="Tahoma"/>
                        </a:rPr>
                        <a:t> has a list of authorized users.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Element:</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err="1">
                          <a:solidFill>
                            <a:srgbClr val="333333"/>
                          </a:solidFill>
                          <a:latin typeface="Tahoma"/>
                        </a:rPr>
                        <a:t>IoTMS</a:t>
                      </a:r>
                      <a:endParaRPr lang="en-US" sz="1400" b="0" i="0" u="none" strike="noStrike" dirty="0">
                        <a:solidFill>
                          <a:srgbClr val="333333"/>
                        </a:solidFill>
                        <a:latin typeface="Tahoma"/>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Response: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If the user is not in the list and tries to access to </a:t>
                      </a:r>
                      <a:r>
                        <a:rPr lang="en-US" sz="1400" b="0" i="0" u="none" strike="noStrike" dirty="0" err="1">
                          <a:solidFill>
                            <a:srgbClr val="333333"/>
                          </a:solidFill>
                          <a:latin typeface="Tahoma"/>
                        </a:rPr>
                        <a:t>IoTMS</a:t>
                      </a:r>
                      <a:r>
                        <a:rPr lang="en-US" sz="1400" b="0" i="0" u="none" strike="noStrike" dirty="0">
                          <a:solidFill>
                            <a:srgbClr val="333333"/>
                          </a:solidFill>
                          <a:latin typeface="Tahoma"/>
                        </a:rPr>
                        <a:t> , </a:t>
                      </a:r>
                      <a:r>
                        <a:rPr lang="en-US" sz="1400" b="0" i="0" u="none" strike="noStrike" dirty="0" err="1">
                          <a:solidFill>
                            <a:srgbClr val="333333"/>
                          </a:solidFill>
                          <a:latin typeface="Tahoma"/>
                        </a:rPr>
                        <a:t>IoTMS</a:t>
                      </a:r>
                      <a:r>
                        <a:rPr lang="en-US" sz="1400" b="0" i="0" u="none" strike="noStrike" dirty="0">
                          <a:solidFill>
                            <a:srgbClr val="333333"/>
                          </a:solidFill>
                          <a:latin typeface="Tahoma"/>
                        </a:rPr>
                        <a:t> </a:t>
                      </a:r>
                      <a:r>
                        <a:rPr lang="en-US" sz="1400" b="0" i="0" u="none" strike="noStrike" dirty="0" err="1">
                          <a:solidFill>
                            <a:srgbClr val="333333"/>
                          </a:solidFill>
                          <a:latin typeface="Tahoma"/>
                        </a:rPr>
                        <a:t>dosen't</a:t>
                      </a:r>
                      <a:r>
                        <a:rPr lang="en-US" sz="1400" b="0" i="0" u="none" strike="noStrike" dirty="0">
                          <a:solidFill>
                            <a:srgbClr val="333333"/>
                          </a:solidFill>
                          <a:latin typeface="Tahoma"/>
                        </a:rPr>
                        <a:t> allow login.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Significant Measures: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err="1">
                          <a:solidFill>
                            <a:srgbClr val="333333"/>
                          </a:solidFill>
                          <a:latin typeface="Tahoma"/>
                        </a:rPr>
                        <a:t>IoTMS</a:t>
                      </a:r>
                      <a:r>
                        <a:rPr lang="en-US" sz="1400" b="0" i="0" u="none" strike="noStrike" dirty="0">
                          <a:solidFill>
                            <a:srgbClr val="333333"/>
                          </a:solidFill>
                          <a:latin typeface="Tahoma"/>
                        </a:rPr>
                        <a:t> never allow unauthorized user to access.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25</a:t>
            </a:fld>
            <a:r>
              <a:rPr lang="en-US" altLang="ko-KR" smtClean="0"/>
              <a:t>/50</a:t>
            </a:r>
            <a:endParaRPr lang="ko-KR" altLang="en-US" dirty="0"/>
          </a:p>
        </p:txBody>
      </p:sp>
    </p:spTree>
    <p:extLst>
      <p:ext uri="{BB962C8B-B14F-4D97-AF65-F5344CB8AC3E}">
        <p14:creationId xmlns:p14="http://schemas.microsoft.com/office/powerpoint/2010/main" val="33193991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3.4 Quality Attribute Scenario(6/8)</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1710700733"/>
              </p:ext>
            </p:extLst>
          </p:nvPr>
        </p:nvGraphicFramePr>
        <p:xfrm>
          <a:off x="468313" y="836712"/>
          <a:ext cx="8207375" cy="4301281"/>
        </p:xfrm>
        <a:graphic>
          <a:graphicData uri="http://schemas.openxmlformats.org/drawingml/2006/table">
            <a:tbl>
              <a:tblPr/>
              <a:tblGrid>
                <a:gridCol w="2159471"/>
                <a:gridCol w="6047904"/>
              </a:tblGrid>
              <a:tr h="369755">
                <a:tc>
                  <a:txBody>
                    <a:bodyPr/>
                    <a:lstStyle/>
                    <a:p>
                      <a:pPr algn="l" fontAlgn="t"/>
                      <a:r>
                        <a:rPr lang="en-US" sz="1400" b="1" i="0" u="none" strike="noStrike" dirty="0" smtClean="0">
                          <a:solidFill>
                            <a:srgbClr val="333333"/>
                          </a:solidFill>
                          <a:latin typeface="Tahoma"/>
                        </a:rPr>
                        <a:t> Scenario </a:t>
                      </a:r>
                      <a:r>
                        <a:rPr lang="en-US" sz="1400" b="1" i="0" u="none" strike="noStrike" dirty="0">
                          <a:solidFill>
                            <a:srgbClr val="333333"/>
                          </a:solidFill>
                          <a:latin typeface="Tahoma"/>
                        </a:rPr>
                        <a:t>Title:  </a:t>
                      </a:r>
                      <a:endParaRPr lang="en-US" sz="1400" b="1" i="0" u="none" strike="noStrike" dirty="0" smtClean="0">
                        <a:solidFill>
                          <a:srgbClr val="333333"/>
                        </a:solidFill>
                        <a:latin typeface="Tahoma"/>
                      </a:endParaRPr>
                    </a:p>
                    <a:p>
                      <a:pPr algn="l" fontAlgn="t"/>
                      <a:r>
                        <a:rPr lang="en-US" sz="1400" b="1" i="0" u="none" strike="noStrike" dirty="0" smtClean="0">
                          <a:solidFill>
                            <a:srgbClr val="333333"/>
                          </a:solidFill>
                          <a:latin typeface="Tahoma"/>
                        </a:rPr>
                        <a:t> Testability</a:t>
                      </a:r>
                      <a:endParaRPr lang="en-US" sz="1400" b="1" i="0" u="none" strike="noStrike" dirty="0">
                        <a:solidFill>
                          <a:srgbClr val="333333"/>
                        </a:solidFill>
                        <a:latin typeface="Tahoma"/>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a:txBody>
                    <a:bodyPr/>
                    <a:lstStyle/>
                    <a:p>
                      <a:pPr algn="l" rtl="0" fontAlgn="t"/>
                      <a:r>
                        <a:rPr lang="en-US" sz="1400" b="1" i="0" u="none" strike="noStrike">
                          <a:solidFill>
                            <a:srgbClr val="333333"/>
                          </a:solidFill>
                          <a:latin typeface="Tahoma"/>
                        </a:rPr>
                        <a:t>Scenario ID: QA-06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Raw Quality Attribute </a:t>
                      </a:r>
                      <a:endPar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Description</a:t>
                      </a: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a:solidFill>
                            <a:srgbClr val="333333"/>
                          </a:solidFill>
                          <a:latin typeface="Tahoma"/>
                        </a:rPr>
                        <a:t>SW module Testability</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Source of Stimulus: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a:solidFill>
                            <a:srgbClr val="333333"/>
                          </a:solidFill>
                          <a:latin typeface="Tahoma"/>
                        </a:rPr>
                        <a:t>Test engineer , Test manager.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itchFamily="34" charset="0"/>
                          <a:ea typeface="Tahoma" pitchFamily="34" charset="0"/>
                          <a:cs typeface="Tahoma" pitchFamily="34" charset="0"/>
                        </a:rPr>
                        <a:t>Stimulus: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ctr"/>
                      <a:r>
                        <a:rPr lang="en-US" sz="1400" b="0" i="0" u="none" strike="noStrike" dirty="0">
                          <a:solidFill>
                            <a:srgbClr val="000000"/>
                          </a:solidFill>
                          <a:latin typeface="Tahoma" pitchFamily="34" charset="0"/>
                          <a:ea typeface="Tahoma" pitchFamily="34" charset="0"/>
                          <a:cs typeface="Tahoma" pitchFamily="34" charset="0"/>
                        </a:rPr>
                        <a:t>SW module Test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Environmental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Condition</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a:solidFill>
                            <a:srgbClr val="333333"/>
                          </a:solidFill>
                          <a:latin typeface="Tahoma"/>
                        </a:rPr>
                        <a:t>SW module development time</a:t>
                      </a:r>
                      <a:br>
                        <a:rPr lang="en-US" sz="1400" b="0" i="0" u="none" strike="noStrike">
                          <a:solidFill>
                            <a:srgbClr val="333333"/>
                          </a:solidFill>
                          <a:latin typeface="Tahoma"/>
                        </a:rPr>
                      </a:br>
                      <a:r>
                        <a:rPr lang="en-US" sz="1400" b="0" i="0" u="none" strike="noStrike">
                          <a:solidFill>
                            <a:srgbClr val="333333"/>
                          </a:solidFill>
                          <a:latin typeface="Tahoma"/>
                        </a:rPr>
                        <a:t>SW module integration time</a:t>
                      </a:r>
                      <a:br>
                        <a:rPr lang="en-US" sz="1400" b="0" i="0" u="none" strike="noStrike">
                          <a:solidFill>
                            <a:srgbClr val="333333"/>
                          </a:solidFill>
                          <a:latin typeface="Tahoma"/>
                        </a:rPr>
                      </a:br>
                      <a:r>
                        <a:rPr lang="en-US" sz="1400" b="0" i="0" u="none" strike="noStrike">
                          <a:solidFill>
                            <a:srgbClr val="333333"/>
                          </a:solidFill>
                          <a:latin typeface="Tahoma"/>
                        </a:rPr>
                        <a:t>SW module deployment time</a:t>
                      </a:r>
                      <a:br>
                        <a:rPr lang="en-US" sz="1400" b="0" i="0" u="none" strike="noStrike">
                          <a:solidFill>
                            <a:srgbClr val="333333"/>
                          </a:solidFill>
                          <a:latin typeface="Tahoma"/>
                        </a:rPr>
                      </a:br>
                      <a:r>
                        <a:rPr lang="en-US" sz="1400" b="0" i="0" u="none" strike="noStrike">
                          <a:solidFill>
                            <a:srgbClr val="333333"/>
                          </a:solidFill>
                          <a:latin typeface="Tahoma"/>
                        </a:rPr>
                        <a:t>SW module run time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Element:</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a:solidFill>
                            <a:srgbClr val="333333"/>
                          </a:solidFill>
                          <a:latin typeface="Tahoma"/>
                        </a:rPr>
                        <a:t>SW module  of IoTMS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Response: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a:solidFill>
                            <a:srgbClr val="333333"/>
                          </a:solidFill>
                          <a:latin typeface="Tahoma"/>
                        </a:rPr>
                        <a:t>SA node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Significant Measures: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Test engineer test the quality of the software based on the test case.</a:t>
                      </a:r>
                      <a:br>
                        <a:rPr lang="en-US" sz="1400" b="0" i="0" u="none" strike="noStrike" dirty="0">
                          <a:solidFill>
                            <a:srgbClr val="333333"/>
                          </a:solidFill>
                          <a:latin typeface="Tahoma"/>
                        </a:rPr>
                      </a:br>
                      <a:r>
                        <a:rPr lang="en-US" sz="1400" b="0" i="0" u="none" strike="noStrike" dirty="0">
                          <a:solidFill>
                            <a:srgbClr val="333333"/>
                          </a:solidFill>
                          <a:latin typeface="Tahoma"/>
                        </a:rPr>
                        <a:t>, capture the results , feedback to the developers.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26</a:t>
            </a:fld>
            <a:r>
              <a:rPr lang="en-US" altLang="ko-KR" smtClean="0"/>
              <a:t>/50</a:t>
            </a:r>
            <a:endParaRPr lang="ko-KR" altLang="en-US" dirty="0"/>
          </a:p>
        </p:txBody>
      </p:sp>
    </p:spTree>
    <p:extLst>
      <p:ext uri="{BB962C8B-B14F-4D97-AF65-F5344CB8AC3E}">
        <p14:creationId xmlns:p14="http://schemas.microsoft.com/office/powerpoint/2010/main" val="33193991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3.4 Quality Attribute Scenario(7/8)</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1710700733"/>
              </p:ext>
            </p:extLst>
          </p:nvPr>
        </p:nvGraphicFramePr>
        <p:xfrm>
          <a:off x="468313" y="836613"/>
          <a:ext cx="8207375" cy="5581441"/>
        </p:xfrm>
        <a:graphic>
          <a:graphicData uri="http://schemas.openxmlformats.org/drawingml/2006/table">
            <a:tbl>
              <a:tblPr/>
              <a:tblGrid>
                <a:gridCol w="2159471"/>
                <a:gridCol w="6047904"/>
              </a:tblGrid>
              <a:tr h="369755">
                <a:tc>
                  <a:txBody>
                    <a:bodyPr/>
                    <a:lstStyle/>
                    <a:p>
                      <a:pPr algn="l" fontAlgn="t"/>
                      <a:r>
                        <a:rPr lang="en-US" sz="1400" b="1" i="0" u="none" strike="noStrike" dirty="0" smtClean="0">
                          <a:solidFill>
                            <a:srgbClr val="333333"/>
                          </a:solidFill>
                          <a:latin typeface="Tahoma"/>
                        </a:rPr>
                        <a:t> Scenario </a:t>
                      </a:r>
                      <a:r>
                        <a:rPr lang="en-US" sz="1400" b="1" i="0" u="none" strike="noStrike" dirty="0">
                          <a:solidFill>
                            <a:srgbClr val="333333"/>
                          </a:solidFill>
                          <a:latin typeface="Tahoma"/>
                        </a:rPr>
                        <a:t>Title:  </a:t>
                      </a:r>
                      <a:endParaRPr lang="en-US" sz="1400" b="1" i="0" u="none" strike="noStrike" dirty="0" smtClean="0">
                        <a:solidFill>
                          <a:srgbClr val="333333"/>
                        </a:solidFill>
                        <a:latin typeface="Tahoma"/>
                      </a:endParaRPr>
                    </a:p>
                    <a:p>
                      <a:pPr algn="l" fontAlgn="t"/>
                      <a:r>
                        <a:rPr lang="en-US" sz="1400" b="1" i="0" u="none" strike="noStrike" dirty="0" smtClean="0">
                          <a:solidFill>
                            <a:srgbClr val="333333"/>
                          </a:solidFill>
                          <a:latin typeface="Tahoma"/>
                        </a:rPr>
                        <a:t> Performance</a:t>
                      </a:r>
                      <a:endParaRPr lang="en-US" sz="1400" b="1" i="0" u="none" strike="noStrike" dirty="0">
                        <a:solidFill>
                          <a:srgbClr val="333333"/>
                        </a:solidFill>
                        <a:latin typeface="Tahoma"/>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a:txBody>
                    <a:bodyPr/>
                    <a:lstStyle/>
                    <a:p>
                      <a:pPr algn="l" rtl="0" fontAlgn="t"/>
                      <a:r>
                        <a:rPr lang="en-US" sz="1400" b="1" i="0" u="none" strike="noStrike" dirty="0">
                          <a:solidFill>
                            <a:srgbClr val="333333"/>
                          </a:solidFill>
                          <a:latin typeface="Tahoma"/>
                        </a:rPr>
                        <a:t>Scenario ID: QA-07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Raw Quality Attribute </a:t>
                      </a:r>
                      <a:endPar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Description</a:t>
                      </a: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err="1">
                          <a:solidFill>
                            <a:srgbClr val="333333"/>
                          </a:solidFill>
                          <a:latin typeface="Tahoma"/>
                        </a:rPr>
                        <a:t>IoTMS</a:t>
                      </a:r>
                      <a:r>
                        <a:rPr lang="en-US" sz="1400" b="0" i="0" u="none" strike="noStrike" dirty="0">
                          <a:solidFill>
                            <a:srgbClr val="333333"/>
                          </a:solidFill>
                          <a:latin typeface="Tahoma"/>
                        </a:rPr>
                        <a:t>-SA node Response time Performance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Source of Stimulus: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a:solidFill>
                            <a:srgbClr val="333333"/>
                          </a:solidFill>
                          <a:latin typeface="Tahoma"/>
                        </a:rPr>
                        <a:t>User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itchFamily="34" charset="0"/>
                          <a:ea typeface="Tahoma" pitchFamily="34" charset="0"/>
                          <a:cs typeface="Tahoma" pitchFamily="34" charset="0"/>
                        </a:rPr>
                        <a:t>Stimulus: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ctr"/>
                      <a:r>
                        <a:rPr lang="en-US" sz="1400" b="0" i="0" u="none" strike="noStrike" dirty="0">
                          <a:solidFill>
                            <a:srgbClr val="000000"/>
                          </a:solidFill>
                          <a:latin typeface="Tahoma" pitchFamily="34" charset="0"/>
                          <a:ea typeface="Tahoma" pitchFamily="34" charset="0"/>
                          <a:cs typeface="Tahoma" pitchFamily="34" charset="0"/>
                        </a:rPr>
                        <a:t>User's direct request to SA node.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Environmental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Condition</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a:solidFill>
                            <a:srgbClr val="333333"/>
                          </a:solidFill>
                          <a:latin typeface="Tahoma"/>
                        </a:rPr>
                        <a:t>normal operation mode of IoTMS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Element:</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err="1" smtClean="0">
                          <a:solidFill>
                            <a:srgbClr val="333333"/>
                          </a:solidFill>
                          <a:latin typeface="Tahoma"/>
                        </a:rPr>
                        <a:t>IoTMS</a:t>
                      </a:r>
                      <a:endParaRPr lang="en-US" sz="1400" b="0" i="0" u="none" strike="noStrike" dirty="0" smtClean="0">
                        <a:solidFill>
                          <a:srgbClr val="333333"/>
                        </a:solidFill>
                        <a:latin typeface="Tahoma"/>
                      </a:endParaRPr>
                    </a:p>
                    <a:p>
                      <a:pPr marL="0" marR="0" indent="0" algn="l" defTabSz="914400" rtl="0" eaLnBrk="1" fontAlgn="t" latinLnBrk="1" hangingPunct="1">
                        <a:lnSpc>
                          <a:spcPct val="100000"/>
                        </a:lnSpc>
                        <a:spcBef>
                          <a:spcPts val="0"/>
                        </a:spcBef>
                        <a:spcAft>
                          <a:spcPts val="0"/>
                        </a:spcAft>
                        <a:buClrTx/>
                        <a:buSzTx/>
                        <a:buFontTx/>
                        <a:buNone/>
                        <a:tabLst/>
                        <a:defRPr/>
                      </a:pPr>
                      <a:r>
                        <a:rPr lang="en-US" altLang="ko-KR" sz="1400" b="0" i="0" u="none" strike="noStrike" dirty="0" smtClean="0">
                          <a:solidFill>
                            <a:srgbClr val="333333"/>
                          </a:solidFill>
                          <a:latin typeface="Tahoma"/>
                        </a:rPr>
                        <a:t>SA node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Response: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t" latinLnBrk="1" hangingPunct="1">
                        <a:lnSpc>
                          <a:spcPct val="100000"/>
                        </a:lnSpc>
                        <a:spcBef>
                          <a:spcPts val="0"/>
                        </a:spcBef>
                        <a:spcAft>
                          <a:spcPts val="0"/>
                        </a:spcAft>
                        <a:buClrTx/>
                        <a:buSzTx/>
                        <a:buFontTx/>
                        <a:buNone/>
                        <a:tabLst/>
                        <a:defRPr/>
                      </a:pPr>
                      <a:r>
                        <a:rPr lang="en-US" altLang="ko-KR" sz="1400" b="0" i="0" u="none" strike="noStrike" dirty="0" smtClean="0">
                          <a:solidFill>
                            <a:srgbClr val="333333"/>
                          </a:solidFill>
                          <a:latin typeface="Tahoma"/>
                        </a:rPr>
                        <a:t>When the user request to get sensor value,</a:t>
                      </a:r>
                      <a:br>
                        <a:rPr lang="en-US" altLang="ko-KR" sz="1400" b="0" i="0" u="none" strike="noStrike" dirty="0" smtClean="0">
                          <a:solidFill>
                            <a:srgbClr val="333333"/>
                          </a:solidFill>
                          <a:latin typeface="Tahoma"/>
                        </a:rPr>
                      </a:br>
                      <a:r>
                        <a:rPr lang="en-US" altLang="ko-KR" sz="1400" b="0" i="0" u="none" strike="noStrike" dirty="0" smtClean="0">
                          <a:solidFill>
                            <a:srgbClr val="333333"/>
                          </a:solidFill>
                          <a:latin typeface="Tahoma"/>
                        </a:rPr>
                        <a:t>1. </a:t>
                      </a:r>
                      <a:r>
                        <a:rPr lang="en-US" altLang="ko-KR" sz="1400" b="0" i="0" u="none" strike="noStrike" dirty="0" err="1" smtClean="0">
                          <a:solidFill>
                            <a:srgbClr val="333333"/>
                          </a:solidFill>
                          <a:latin typeface="Tahoma"/>
                        </a:rPr>
                        <a:t>IoTMS</a:t>
                      </a:r>
                      <a:r>
                        <a:rPr lang="en-US" altLang="ko-KR" sz="1400" b="0" i="0" u="none" strike="noStrike" dirty="0" smtClean="0">
                          <a:solidFill>
                            <a:srgbClr val="333333"/>
                          </a:solidFill>
                          <a:latin typeface="Tahoma"/>
                        </a:rPr>
                        <a:t> send the "get sensor value" message to SA node .</a:t>
                      </a:r>
                      <a:br>
                        <a:rPr lang="en-US" altLang="ko-KR" sz="1400" b="0" i="0" u="none" strike="noStrike" dirty="0" smtClean="0">
                          <a:solidFill>
                            <a:srgbClr val="333333"/>
                          </a:solidFill>
                          <a:latin typeface="Tahoma"/>
                        </a:rPr>
                      </a:br>
                      <a:r>
                        <a:rPr lang="en-US" altLang="ko-KR" sz="1400" b="0" i="0" u="none" strike="noStrike" dirty="0" smtClean="0">
                          <a:solidFill>
                            <a:srgbClr val="333333"/>
                          </a:solidFill>
                          <a:latin typeface="Tahoma"/>
                        </a:rPr>
                        <a:t>2. SA node measure sensor value.</a:t>
                      </a:r>
                      <a:br>
                        <a:rPr lang="en-US" altLang="ko-KR" sz="1400" b="0" i="0" u="none" strike="noStrike" dirty="0" smtClean="0">
                          <a:solidFill>
                            <a:srgbClr val="333333"/>
                          </a:solidFill>
                          <a:latin typeface="Tahoma"/>
                        </a:rPr>
                      </a:br>
                      <a:r>
                        <a:rPr lang="en-US" altLang="ko-KR" sz="1400" b="0" i="0" u="none" strike="noStrike" dirty="0" smtClean="0">
                          <a:solidFill>
                            <a:srgbClr val="333333"/>
                          </a:solidFill>
                          <a:latin typeface="Tahoma"/>
                        </a:rPr>
                        <a:t>3. SA node send "sensor value" message to </a:t>
                      </a:r>
                      <a:r>
                        <a:rPr lang="en-US" altLang="ko-KR" sz="1400" b="0" i="0" u="none" strike="noStrike" dirty="0" err="1" smtClean="0">
                          <a:solidFill>
                            <a:srgbClr val="333333"/>
                          </a:solidFill>
                          <a:latin typeface="Tahoma"/>
                        </a:rPr>
                        <a:t>IoTMS</a:t>
                      </a:r>
                      <a:r>
                        <a:rPr lang="en-US" altLang="ko-KR" sz="1400" b="0" i="0" u="none" strike="noStrike" dirty="0" smtClean="0">
                          <a:solidFill>
                            <a:srgbClr val="333333"/>
                          </a:solidFill>
                          <a:latin typeface="Tahoma"/>
                        </a:rPr>
                        <a:t>.</a:t>
                      </a:r>
                      <a:br>
                        <a:rPr lang="en-US" altLang="ko-KR" sz="1400" b="0" i="0" u="none" strike="noStrike" dirty="0" smtClean="0">
                          <a:solidFill>
                            <a:srgbClr val="333333"/>
                          </a:solidFill>
                          <a:latin typeface="Tahoma"/>
                        </a:rPr>
                      </a:br>
                      <a:r>
                        <a:rPr lang="en-US" altLang="ko-KR" sz="1400" b="0" i="0" u="none" strike="noStrike" dirty="0" smtClean="0">
                          <a:solidFill>
                            <a:srgbClr val="333333"/>
                          </a:solidFill>
                          <a:latin typeface="Tahoma"/>
                        </a:rPr>
                        <a:t>4. </a:t>
                      </a:r>
                      <a:r>
                        <a:rPr lang="en-US" altLang="ko-KR" sz="1400" b="0" i="0" u="none" strike="noStrike" dirty="0" err="1" smtClean="0">
                          <a:solidFill>
                            <a:srgbClr val="333333"/>
                          </a:solidFill>
                          <a:latin typeface="Tahoma"/>
                        </a:rPr>
                        <a:t>IoTMS</a:t>
                      </a:r>
                      <a:r>
                        <a:rPr lang="en-US" altLang="ko-KR" sz="1400" b="0" i="0" u="none" strike="noStrike" dirty="0" smtClean="0">
                          <a:solidFill>
                            <a:srgbClr val="333333"/>
                          </a:solidFill>
                          <a:latin typeface="Tahoma"/>
                        </a:rPr>
                        <a:t> display "sensor value".</a:t>
                      </a:r>
                      <a:br>
                        <a:rPr lang="en-US" altLang="ko-KR" sz="1400" b="0" i="0" u="none" strike="noStrike" dirty="0" smtClean="0">
                          <a:solidFill>
                            <a:srgbClr val="333333"/>
                          </a:solidFill>
                          <a:latin typeface="Tahoma"/>
                        </a:rPr>
                      </a:br>
                      <a:r>
                        <a:rPr lang="en-US" altLang="ko-KR" sz="1400" b="0" i="0" u="none" strike="noStrike" dirty="0" smtClean="0">
                          <a:solidFill>
                            <a:srgbClr val="333333"/>
                          </a:solidFill>
                          <a:latin typeface="Tahoma"/>
                        </a:rPr>
                        <a:t>When the user request to set actuator status,</a:t>
                      </a:r>
                      <a:br>
                        <a:rPr lang="en-US" altLang="ko-KR" sz="1400" b="0" i="0" u="none" strike="noStrike" dirty="0" smtClean="0">
                          <a:solidFill>
                            <a:srgbClr val="333333"/>
                          </a:solidFill>
                          <a:latin typeface="Tahoma"/>
                        </a:rPr>
                      </a:br>
                      <a:r>
                        <a:rPr lang="en-US" altLang="ko-KR" sz="1400" b="0" i="0" u="none" strike="noStrike" dirty="0" smtClean="0">
                          <a:solidFill>
                            <a:srgbClr val="333333"/>
                          </a:solidFill>
                          <a:latin typeface="Tahoma"/>
                        </a:rPr>
                        <a:t>5. </a:t>
                      </a:r>
                      <a:r>
                        <a:rPr lang="en-US" altLang="ko-KR" sz="1400" b="0" i="0" u="none" strike="noStrike" dirty="0" err="1" smtClean="0">
                          <a:solidFill>
                            <a:srgbClr val="333333"/>
                          </a:solidFill>
                          <a:latin typeface="Tahoma"/>
                        </a:rPr>
                        <a:t>IoTMS</a:t>
                      </a:r>
                      <a:r>
                        <a:rPr lang="en-US" altLang="ko-KR" sz="1400" b="0" i="0" u="none" strike="noStrike" dirty="0" smtClean="0">
                          <a:solidFill>
                            <a:srgbClr val="333333"/>
                          </a:solidFill>
                          <a:latin typeface="Tahoma"/>
                        </a:rPr>
                        <a:t> send the "set actuator status" message to SA node.</a:t>
                      </a:r>
                      <a:br>
                        <a:rPr lang="en-US" altLang="ko-KR" sz="1400" b="0" i="0" u="none" strike="noStrike" dirty="0" smtClean="0">
                          <a:solidFill>
                            <a:srgbClr val="333333"/>
                          </a:solidFill>
                          <a:latin typeface="Tahoma"/>
                        </a:rPr>
                      </a:br>
                      <a:r>
                        <a:rPr lang="en-US" altLang="ko-KR" sz="1400" b="0" i="0" u="none" strike="noStrike" dirty="0" smtClean="0">
                          <a:solidFill>
                            <a:srgbClr val="333333"/>
                          </a:solidFill>
                          <a:latin typeface="Tahoma"/>
                        </a:rPr>
                        <a:t>6. SA node set actuator.</a:t>
                      </a:r>
                      <a:br>
                        <a:rPr lang="en-US" altLang="ko-KR" sz="1400" b="0" i="0" u="none" strike="noStrike" dirty="0" smtClean="0">
                          <a:solidFill>
                            <a:srgbClr val="333333"/>
                          </a:solidFill>
                          <a:latin typeface="Tahoma"/>
                        </a:rPr>
                      </a:br>
                      <a:r>
                        <a:rPr lang="en-US" altLang="ko-KR" sz="1400" b="0" i="0" u="none" strike="noStrike" dirty="0" smtClean="0">
                          <a:solidFill>
                            <a:srgbClr val="333333"/>
                          </a:solidFill>
                          <a:latin typeface="Tahoma"/>
                        </a:rPr>
                        <a:t>7. SA node send "complete actuator control" message.</a:t>
                      </a:r>
                      <a:br>
                        <a:rPr lang="en-US" altLang="ko-KR" sz="1400" b="0" i="0" u="none" strike="noStrike" dirty="0" smtClean="0">
                          <a:solidFill>
                            <a:srgbClr val="333333"/>
                          </a:solidFill>
                          <a:latin typeface="Tahoma"/>
                        </a:rPr>
                      </a:br>
                      <a:r>
                        <a:rPr lang="en-US" altLang="ko-KR" sz="1400" b="0" i="0" u="none" strike="noStrike" dirty="0" smtClean="0">
                          <a:solidFill>
                            <a:srgbClr val="333333"/>
                          </a:solidFill>
                          <a:latin typeface="Tahoma"/>
                        </a:rPr>
                        <a:t>8. </a:t>
                      </a:r>
                      <a:r>
                        <a:rPr lang="en-US" altLang="ko-KR" sz="1400" b="0" i="0" u="none" strike="noStrike" dirty="0" err="1" smtClean="0">
                          <a:solidFill>
                            <a:srgbClr val="333333"/>
                          </a:solidFill>
                          <a:latin typeface="Tahoma"/>
                        </a:rPr>
                        <a:t>IoTMS</a:t>
                      </a:r>
                      <a:r>
                        <a:rPr lang="en-US" altLang="ko-KR" sz="1400" b="0" i="0" u="none" strike="noStrike" dirty="0" smtClean="0">
                          <a:solidFill>
                            <a:srgbClr val="333333"/>
                          </a:solidFill>
                          <a:latin typeface="Tahoma"/>
                        </a:rPr>
                        <a:t> display "actuator status".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Significant Measures: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The response time of controlling(System Response 5~8) and monitoring(System Response 1~4) SA node is within 10 seconds.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27</a:t>
            </a:fld>
            <a:r>
              <a:rPr lang="en-US" altLang="ko-KR" smtClean="0"/>
              <a:t>/50</a:t>
            </a:r>
            <a:endParaRPr lang="ko-KR" altLang="en-US" dirty="0"/>
          </a:p>
        </p:txBody>
      </p:sp>
    </p:spTree>
    <p:extLst>
      <p:ext uri="{BB962C8B-B14F-4D97-AF65-F5344CB8AC3E}">
        <p14:creationId xmlns:p14="http://schemas.microsoft.com/office/powerpoint/2010/main" val="33193991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3.4 Quality Attribute Scenario(8/8)</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1710700733"/>
              </p:ext>
            </p:extLst>
          </p:nvPr>
        </p:nvGraphicFramePr>
        <p:xfrm>
          <a:off x="468313" y="836712"/>
          <a:ext cx="8207375" cy="3960190"/>
        </p:xfrm>
        <a:graphic>
          <a:graphicData uri="http://schemas.openxmlformats.org/drawingml/2006/table">
            <a:tbl>
              <a:tblPr/>
              <a:tblGrid>
                <a:gridCol w="2159471"/>
                <a:gridCol w="6047904"/>
              </a:tblGrid>
              <a:tr h="369755">
                <a:tc>
                  <a:txBody>
                    <a:bodyPr/>
                    <a:lstStyle/>
                    <a:p>
                      <a:pPr algn="l" fontAlgn="t"/>
                      <a:r>
                        <a:rPr lang="en-US" sz="1400" b="1" i="0" u="none" strike="noStrike" dirty="0" smtClean="0">
                          <a:solidFill>
                            <a:srgbClr val="333333"/>
                          </a:solidFill>
                          <a:latin typeface="Tahoma"/>
                        </a:rPr>
                        <a:t> Scenario </a:t>
                      </a:r>
                      <a:r>
                        <a:rPr lang="en-US" sz="1400" b="1" i="0" u="none" strike="noStrike" dirty="0">
                          <a:solidFill>
                            <a:srgbClr val="333333"/>
                          </a:solidFill>
                          <a:latin typeface="Tahoma"/>
                        </a:rPr>
                        <a:t>Title:  </a:t>
                      </a:r>
                      <a:endParaRPr lang="en-US" sz="1400" b="1" i="0" u="none" strike="noStrike" dirty="0" smtClean="0">
                        <a:solidFill>
                          <a:srgbClr val="333333"/>
                        </a:solidFill>
                        <a:latin typeface="Tahoma"/>
                      </a:endParaRPr>
                    </a:p>
                    <a:p>
                      <a:pPr algn="l" fontAlgn="t"/>
                      <a:r>
                        <a:rPr lang="en-US" sz="1400" b="1" i="0" u="none" strike="noStrike" dirty="0" smtClean="0">
                          <a:solidFill>
                            <a:srgbClr val="333333"/>
                          </a:solidFill>
                          <a:latin typeface="Tahoma"/>
                        </a:rPr>
                        <a:t> </a:t>
                      </a:r>
                      <a:r>
                        <a:rPr lang="en-US" altLang="ko-KR" sz="1400" b="1"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Availability</a:t>
                      </a:r>
                      <a:endParaRPr lang="en-US" sz="1400" b="1" i="0" u="none" strike="noStrike" dirty="0">
                        <a:solidFill>
                          <a:srgbClr val="333333"/>
                        </a:solidFill>
                        <a:latin typeface="Tahoma"/>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a:txBody>
                    <a:bodyPr/>
                    <a:lstStyle/>
                    <a:p>
                      <a:pPr algn="l" rtl="0" fontAlgn="t"/>
                      <a:r>
                        <a:rPr lang="en-US" sz="1400" b="1" i="0" u="none" strike="noStrike" dirty="0">
                          <a:solidFill>
                            <a:srgbClr val="333333"/>
                          </a:solidFill>
                          <a:latin typeface="Tahoma"/>
                        </a:rPr>
                        <a:t>Scenario ID: </a:t>
                      </a:r>
                      <a:r>
                        <a:rPr lang="en-US" sz="1400" b="1" i="0" u="none" strike="noStrike" dirty="0" smtClean="0">
                          <a:solidFill>
                            <a:srgbClr val="333333"/>
                          </a:solidFill>
                          <a:latin typeface="Tahoma"/>
                        </a:rPr>
                        <a:t>QA-08 </a:t>
                      </a:r>
                      <a:endParaRPr lang="en-US" sz="1400" b="1" i="0" u="none" strike="noStrike" dirty="0">
                        <a:solidFill>
                          <a:srgbClr val="333333"/>
                        </a:solidFill>
                        <a:latin typeface="Tahoma"/>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Raw Quality Attribute </a:t>
                      </a:r>
                      <a:endPar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Description</a:t>
                      </a: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Logging history availability</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Source of Stimulus: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a:solidFill>
                            <a:srgbClr val="333333"/>
                          </a:solidFill>
                          <a:latin typeface="Tahoma"/>
                        </a:rPr>
                        <a:t>Disk space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itchFamily="34" charset="0"/>
                          <a:ea typeface="Tahoma" pitchFamily="34" charset="0"/>
                          <a:cs typeface="Tahoma" pitchFamily="34" charset="0"/>
                        </a:rPr>
                        <a:t>Stimulus: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ctr"/>
                      <a:r>
                        <a:rPr lang="en-US" sz="1400" b="0" i="0" u="none" strike="noStrike" dirty="0">
                          <a:solidFill>
                            <a:srgbClr val="000000"/>
                          </a:solidFill>
                          <a:latin typeface="Tahoma" pitchFamily="34" charset="0"/>
                          <a:ea typeface="Tahoma" pitchFamily="34" charset="0"/>
                          <a:cs typeface="Tahoma" pitchFamily="34" charset="0"/>
                        </a:rPr>
                        <a:t>The logging module fails to work when the disk space is full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Environmental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Condition</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Logging module is logging history to Disk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Element:</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Logging Module (SW)</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Response: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Disk (HW)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Significant Measures: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err="1">
                          <a:solidFill>
                            <a:srgbClr val="333333"/>
                          </a:solidFill>
                          <a:latin typeface="Tahoma"/>
                        </a:rPr>
                        <a:t>IoTMS</a:t>
                      </a:r>
                      <a:r>
                        <a:rPr lang="en-US" sz="1400" b="0" i="0" u="none" strike="noStrike" dirty="0">
                          <a:solidFill>
                            <a:srgbClr val="333333"/>
                          </a:solidFill>
                          <a:latin typeface="Tahoma"/>
                        </a:rPr>
                        <a:t> detect and notify Disk Full to administrator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28</a:t>
            </a:fld>
            <a:r>
              <a:rPr lang="en-US" altLang="ko-KR" smtClean="0"/>
              <a:t>/50</a:t>
            </a:r>
            <a:endParaRPr lang="ko-KR" altLang="en-US" dirty="0"/>
          </a:p>
        </p:txBody>
      </p:sp>
    </p:spTree>
    <p:extLst>
      <p:ext uri="{BB962C8B-B14F-4D97-AF65-F5344CB8AC3E}">
        <p14:creationId xmlns:p14="http://schemas.microsoft.com/office/powerpoint/2010/main" val="33193991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 </a:t>
            </a:r>
            <a:r>
              <a:rPr lang="en-US" altLang="ko-KR" dirty="0">
                <a:latin typeface="Microsoft Sans Serif" panose="020B0604020202020204" pitchFamily="34" charset="0"/>
                <a:cs typeface="Microsoft Sans Serif" panose="020B0604020202020204" pitchFamily="34" charset="0"/>
              </a:rPr>
              <a:t>Project </a:t>
            </a:r>
            <a:r>
              <a:rPr lang="en-US" altLang="ko-KR" dirty="0" smtClean="0">
                <a:latin typeface="Microsoft Sans Serif" panose="020B0604020202020204" pitchFamily="34" charset="0"/>
                <a:cs typeface="Microsoft Sans Serif" panose="020B0604020202020204" pitchFamily="34" charset="0"/>
              </a:rPr>
              <a:t>Strategy</a:t>
            </a:r>
            <a:endParaRPr lang="ko-KR" altLang="en-US" dirty="0"/>
          </a:p>
        </p:txBody>
      </p:sp>
      <p:sp>
        <p:nvSpPr>
          <p:cNvPr id="3" name="내용 개체 틀 2"/>
          <p:cNvSpPr>
            <a:spLocks noGrp="1"/>
          </p:cNvSpPr>
          <p:nvPr>
            <p:ph type="body" sz="quarter" idx="10"/>
          </p:nvPr>
        </p:nvSpPr>
        <p:spPr>
          <a:xfrm>
            <a:off x="503548" y="1074440"/>
            <a:ext cx="7956884" cy="4586808"/>
          </a:xfrm>
        </p:spPr>
        <p:txBody>
          <a:bodyPr>
            <a:noAutofit/>
          </a:bodyPr>
          <a:lstStyle/>
          <a:p>
            <a:pPr marL="0" lvl="1" indent="0">
              <a:lnSpc>
                <a:spcPct val="15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4.1. Development Process</a:t>
            </a:r>
          </a:p>
          <a:p>
            <a:pPr marL="0" lvl="1" indent="0">
              <a:lnSpc>
                <a:spcPct val="15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4.2. Project Work Break Down</a:t>
            </a:r>
          </a:p>
          <a:p>
            <a:pPr marL="0" lvl="1" indent="0">
              <a:lnSpc>
                <a:spcPct val="15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4.3. Schedule</a:t>
            </a:r>
          </a:p>
          <a:p>
            <a:pPr marL="0" lvl="1" indent="0">
              <a:lnSpc>
                <a:spcPct val="15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4.4. Project Risk</a:t>
            </a:r>
          </a:p>
          <a:p>
            <a:pPr marL="0" lvl="1" indent="0">
              <a:lnSpc>
                <a:spcPct val="15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4.5. Role </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&amp;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Responsibility</a:t>
            </a:r>
          </a:p>
          <a:p>
            <a:pPr marL="0" lvl="1" indent="0">
              <a:lnSpc>
                <a:spcPct val="15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4.6. Time Logs &amp; Project Tracking</a:t>
            </a:r>
          </a:p>
          <a:p>
            <a:pPr marL="0" lvl="1" indent="0">
              <a:lnSpc>
                <a:spcPct val="15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4.7. Time Logs</a:t>
            </a:r>
          </a:p>
          <a:p>
            <a:pPr marL="0" lvl="1" indent="0">
              <a:lnSpc>
                <a:spcPct val="15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4.8. Earn Values</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29</a:t>
            </a:fld>
            <a:r>
              <a:rPr lang="en-US" altLang="ko-KR" smtClean="0"/>
              <a:t>/50</a:t>
            </a:r>
            <a:endParaRPr lang="ko-KR" altLang="en-US" dirty="0"/>
          </a:p>
        </p:txBody>
      </p:sp>
    </p:spTree>
    <p:extLst>
      <p:ext uri="{BB962C8B-B14F-4D97-AF65-F5344CB8AC3E}">
        <p14:creationId xmlns:p14="http://schemas.microsoft.com/office/powerpoint/2010/main" val="31203829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lang="ko-KR" altLang="en-US"/>
            </a:pPr>
            <a:r>
              <a:rPr lang="en-US" altLang="ko-KR"/>
              <a:t>1. Project Overview</a:t>
            </a:r>
            <a:endParaRPr lang="ko-KR" altLang="en-US"/>
          </a:p>
        </p:txBody>
      </p:sp>
      <p:sp>
        <p:nvSpPr>
          <p:cNvPr id="3" name="텍스트 개체 틀 2"/>
          <p:cNvSpPr>
            <a:spLocks noGrp="1"/>
          </p:cNvSpPr>
          <p:nvPr>
            <p:ph type="body" sz="quarter" idx="10"/>
          </p:nvPr>
        </p:nvSpPr>
        <p:spPr>
          <a:xfrm>
            <a:off x="503548" y="1074440"/>
            <a:ext cx="8172140" cy="5234880"/>
          </a:xfrm>
        </p:spPr>
        <p:txBody>
          <a:bodyPr/>
          <a:lstStyle/>
          <a:p>
            <a:pPr marL="228600" indent="-228600">
              <a:lnSpc>
                <a:spcPct val="150000"/>
              </a:lnSpc>
              <a:defRPr lang="ko-KR" altLang="en-US"/>
            </a:pPr>
            <a:r>
              <a:rPr lang="en-US" altLang="ko-KR" sz="2000" b="1" dirty="0"/>
              <a:t>Overview</a:t>
            </a:r>
          </a:p>
          <a:p>
            <a:pPr marL="228600" indent="-228600">
              <a:lnSpc>
                <a:spcPct val="150000"/>
              </a:lnSpc>
              <a:defRPr lang="ko-KR" altLang="en-US"/>
            </a:pPr>
            <a:r>
              <a:rPr lang="en-US" altLang="ko-KR" dirty="0" smtClean="0"/>
              <a:t> Our </a:t>
            </a:r>
            <a:r>
              <a:rPr lang="en-US" altLang="ko-KR" dirty="0"/>
              <a:t>Team </a:t>
            </a:r>
            <a:r>
              <a:rPr lang="en-US" altLang="ko-KR" dirty="0" smtClean="0"/>
              <a:t>is working </a:t>
            </a:r>
            <a:r>
              <a:rPr lang="en-US" altLang="ko-KR" dirty="0"/>
              <a:t>for an organization that intends to enter the </a:t>
            </a:r>
            <a:r>
              <a:rPr lang="en-US" altLang="ko-KR" dirty="0" err="1"/>
              <a:t>IoT</a:t>
            </a:r>
            <a:r>
              <a:rPr lang="en-US" altLang="ko-KR" dirty="0"/>
              <a:t> </a:t>
            </a:r>
            <a:r>
              <a:rPr lang="en-US" altLang="ko-KR" dirty="0" smtClean="0"/>
              <a:t>market.</a:t>
            </a:r>
            <a:endParaRPr lang="en-US" altLang="ko-KR" dirty="0"/>
          </a:p>
          <a:p>
            <a:pPr marL="0" indent="0">
              <a:lnSpc>
                <a:spcPct val="150000"/>
              </a:lnSpc>
              <a:buClr>
                <a:schemeClr val="tx1">
                  <a:lumMod val="95000"/>
                </a:schemeClr>
              </a:buClr>
              <a:buNone/>
              <a:defRPr lang="ko-KR" altLang="en-US"/>
            </a:pPr>
            <a:r>
              <a:rPr lang="en-US" altLang="ko-KR" dirty="0"/>
              <a:t>We make</a:t>
            </a:r>
            <a:r>
              <a:rPr lang="en-US" altLang="ko-KR" dirty="0">
                <a:solidFill>
                  <a:schemeClr val="tx1"/>
                </a:solidFill>
              </a:rPr>
              <a:t> an Internet of Things(</a:t>
            </a:r>
            <a:r>
              <a:rPr lang="en-US" altLang="ko-KR" dirty="0" err="1">
                <a:solidFill>
                  <a:schemeClr val="tx1"/>
                </a:solidFill>
              </a:rPr>
              <a:t>IoT</a:t>
            </a:r>
            <a:r>
              <a:rPr lang="en-US" altLang="ko-KR" dirty="0">
                <a:solidFill>
                  <a:schemeClr val="tx1"/>
                </a:solidFill>
              </a:rPr>
              <a:t>) system th</a:t>
            </a:r>
            <a:r>
              <a:rPr lang="en-US" altLang="ko-KR" dirty="0"/>
              <a:t>at enables end-users to </a:t>
            </a:r>
            <a:r>
              <a:rPr lang="en-US" altLang="ko-KR" dirty="0" smtClean="0"/>
              <a:t>communicate </a:t>
            </a:r>
            <a:r>
              <a:rPr lang="en-US" altLang="ko-KR" dirty="0"/>
              <a:t>with sensors and actuators installed in the home or business </a:t>
            </a:r>
            <a:r>
              <a:rPr lang="en-US" altLang="ko-KR" dirty="0">
                <a:solidFill>
                  <a:schemeClr val="tx1">
                    <a:lumMod val="95000"/>
                  </a:schemeClr>
                </a:solidFill>
              </a:rPr>
              <a:t>via PC or smartphone connected to the internet.</a:t>
            </a:r>
          </a:p>
          <a:p>
            <a:pPr marL="0" indent="0">
              <a:lnSpc>
                <a:spcPct val="150000"/>
              </a:lnSpc>
              <a:buClr>
                <a:schemeClr val="tx1">
                  <a:lumMod val="95000"/>
                </a:schemeClr>
              </a:buClr>
              <a:buNone/>
              <a:defRPr lang="ko-KR" altLang="en-US"/>
            </a:pPr>
            <a:r>
              <a:rPr lang="ko-KR" altLang="en-US" dirty="0">
                <a:solidFill>
                  <a:schemeClr val="tx1">
                    <a:lumMod val="95000"/>
                  </a:schemeClr>
                </a:solidFill>
              </a:rPr>
              <a:t>(</a:t>
            </a:r>
            <a:r>
              <a:rPr lang="en-US" altLang="ko-KR" dirty="0">
                <a:solidFill>
                  <a:schemeClr val="tx1">
                    <a:lumMod val="95000"/>
                  </a:schemeClr>
                </a:solidFill>
              </a:rPr>
              <a:t>For example, </a:t>
            </a:r>
            <a:r>
              <a:rPr lang="ko-KR" altLang="ko-KR" dirty="0">
                <a:solidFill>
                  <a:schemeClr val="tx1">
                    <a:lumMod val="95000"/>
                  </a:schemeClr>
                </a:solidFill>
              </a:rPr>
              <a:t>indoor and outdoor light</a:t>
            </a:r>
            <a:r>
              <a:rPr lang="en-US" altLang="ko-KR" dirty="0">
                <a:solidFill>
                  <a:schemeClr val="tx1">
                    <a:lumMod val="95000"/>
                  </a:schemeClr>
                </a:solidFill>
              </a:rPr>
              <a:t>,</a:t>
            </a:r>
            <a:r>
              <a:rPr lang="ko-KR" altLang="ko-KR" dirty="0">
                <a:solidFill>
                  <a:schemeClr val="tx1">
                    <a:lumMod val="95000"/>
                  </a:schemeClr>
                </a:solidFill>
              </a:rPr>
              <a:t> temp and humidity sensor</a:t>
            </a:r>
            <a:r>
              <a:rPr lang="en-US" altLang="ko-KR" dirty="0">
                <a:solidFill>
                  <a:schemeClr val="tx1">
                    <a:lumMod val="95000"/>
                  </a:schemeClr>
                </a:solidFill>
              </a:rPr>
              <a:t>, </a:t>
            </a:r>
            <a:r>
              <a:rPr lang="ko-KR" altLang="ko-KR" dirty="0">
                <a:solidFill>
                  <a:schemeClr val="tx1">
                    <a:lumMod val="95000"/>
                  </a:schemeClr>
                </a:solidFill>
              </a:rPr>
              <a:t>door open-close actuator</a:t>
            </a:r>
            <a:r>
              <a:rPr lang="en-US" altLang="ko-KR" dirty="0">
                <a:solidFill>
                  <a:schemeClr val="tx1">
                    <a:lumMod val="95000"/>
                  </a:schemeClr>
                </a:solidFill>
              </a:rPr>
              <a:t>, </a:t>
            </a:r>
            <a:r>
              <a:rPr lang="ko-KR" altLang="ko-KR" dirty="0">
                <a:solidFill>
                  <a:schemeClr val="tx1">
                    <a:lumMod val="95000"/>
                  </a:schemeClr>
                </a:solidFill>
              </a:rPr>
              <a:t>door open-close sensor</a:t>
            </a:r>
            <a:r>
              <a:rPr lang="en-US" altLang="ko-KR" dirty="0">
                <a:solidFill>
                  <a:schemeClr val="tx1">
                    <a:lumMod val="95000"/>
                  </a:schemeClr>
                </a:solidFill>
              </a:rPr>
              <a:t>, </a:t>
            </a:r>
            <a:r>
              <a:rPr lang="ko-KR" altLang="ko-KR" dirty="0">
                <a:solidFill>
                  <a:schemeClr val="tx1">
                    <a:lumMod val="95000"/>
                  </a:schemeClr>
                </a:solidFill>
              </a:rPr>
              <a:t>secure</a:t>
            </a:r>
            <a:r>
              <a:rPr lang="en-US" altLang="ko-KR" dirty="0">
                <a:solidFill>
                  <a:schemeClr val="tx1">
                    <a:lumMod val="95000"/>
                  </a:schemeClr>
                </a:solidFill>
              </a:rPr>
              <a:t> </a:t>
            </a:r>
            <a:r>
              <a:rPr lang="ko-KR" altLang="ko-KR" dirty="0">
                <a:solidFill>
                  <a:schemeClr val="tx1">
                    <a:lumMod val="95000"/>
                  </a:schemeClr>
                </a:solidFill>
              </a:rPr>
              <a:t>alarm</a:t>
            </a:r>
            <a:r>
              <a:rPr lang="en-US" altLang="ko-KR" dirty="0">
                <a:solidFill>
                  <a:schemeClr val="tx1">
                    <a:lumMod val="95000"/>
                  </a:schemeClr>
                </a:solidFill>
              </a:rPr>
              <a:t>,</a:t>
            </a:r>
            <a:r>
              <a:rPr lang="ko-KR" altLang="ko-KR" dirty="0">
                <a:solidFill>
                  <a:schemeClr val="tx1">
                    <a:lumMod val="95000"/>
                  </a:schemeClr>
                </a:solidFill>
              </a:rPr>
              <a:t> presence/proximity sensor</a:t>
            </a:r>
            <a:r>
              <a:rPr lang="en-US" altLang="ko-KR" dirty="0" smtClean="0">
                <a:solidFill>
                  <a:schemeClr val="tx1">
                    <a:lumMod val="95000"/>
                  </a:schemeClr>
                </a:solidFill>
              </a:rPr>
              <a:t>)</a:t>
            </a:r>
            <a:endParaRPr lang="en-US" altLang="ko-KR" dirty="0">
              <a:solidFill>
                <a:schemeClr val="tx1">
                  <a:lumMod val="95000"/>
                </a:schemeClr>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a:t>
            </a:fld>
            <a:r>
              <a:rPr lang="en-US" altLang="ko-KR" smtClean="0"/>
              <a:t>/50</a:t>
            </a:r>
            <a:endParaRPr lang="ko-KR" alt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4.1. Development Process</a:t>
            </a:r>
            <a:endParaRPr lang="ko-KR" altLang="en-US" dirty="0"/>
          </a:p>
        </p:txBody>
      </p:sp>
      <p:sp>
        <p:nvSpPr>
          <p:cNvPr id="3" name="내용 개체 틀 2"/>
          <p:cNvSpPr>
            <a:spLocks noGrp="1"/>
          </p:cNvSpPr>
          <p:nvPr>
            <p:ph idx="1"/>
          </p:nvPr>
        </p:nvSpPr>
        <p:spPr/>
        <p:txBody>
          <a:bodyPr>
            <a:normAutofit/>
          </a:bodyPr>
          <a:lstStyle/>
          <a:p>
            <a:r>
              <a:rPr lang="en-US" altLang="ko-KR" sz="1600" b="1" dirty="0" smtClean="0"/>
              <a:t>Incremental Process</a:t>
            </a:r>
          </a:p>
          <a:p>
            <a:pPr marL="400050" indent="-285750">
              <a:buFont typeface="Arial" panose="020B0604020202020204" pitchFamily="34" charset="0"/>
              <a:buChar char="•"/>
              <a:tabLst>
                <a:tab pos="363538" algn="l"/>
              </a:tabLst>
            </a:pPr>
            <a:r>
              <a:rPr lang="en-US" altLang="ko-KR" sz="1600" b="1" dirty="0" smtClean="0"/>
              <a:t>Increment 1</a:t>
            </a:r>
          </a:p>
          <a:p>
            <a:pPr lvl="1"/>
            <a:r>
              <a:rPr lang="en-US" altLang="ko-KR" sz="1600" b="1" dirty="0" smtClean="0"/>
              <a:t>Experiment and </a:t>
            </a:r>
            <a:r>
              <a:rPr lang="en-US" altLang="ko-KR" b="1" dirty="0" smtClean="0"/>
              <a:t>implement foundation at this increment</a:t>
            </a:r>
            <a:endParaRPr lang="en-US" altLang="ko-KR" sz="1600" b="1" dirty="0" smtClean="0"/>
          </a:p>
          <a:p>
            <a:pPr lvl="1"/>
            <a:r>
              <a:rPr lang="en-US" altLang="ko-KR" b="1" dirty="0" smtClean="0"/>
              <a:t>Implement follows</a:t>
            </a:r>
            <a:br>
              <a:rPr lang="en-US" altLang="ko-KR" b="1" dirty="0" smtClean="0"/>
            </a:br>
            <a:r>
              <a:rPr lang="en-US" altLang="ko-KR" b="1" dirty="0" smtClean="0"/>
              <a:t>1. To </a:t>
            </a:r>
            <a:r>
              <a:rPr lang="en-US" altLang="ko-KR" b="1" dirty="0"/>
              <a:t>r</a:t>
            </a:r>
            <a:r>
              <a:rPr lang="en-US" altLang="ko-KR" sz="1600" b="1" dirty="0" smtClean="0"/>
              <a:t>egister sensors/actuators with SA node</a:t>
            </a:r>
            <a:br>
              <a:rPr lang="en-US" altLang="ko-KR" sz="1600" b="1" dirty="0" smtClean="0"/>
            </a:br>
            <a:r>
              <a:rPr lang="en-US" altLang="ko-KR" sz="1600" b="1" dirty="0" smtClean="0"/>
              <a:t>2. To </a:t>
            </a:r>
            <a:r>
              <a:rPr lang="en-US" altLang="ko-KR" b="1" dirty="0"/>
              <a:t>b</a:t>
            </a:r>
            <a:r>
              <a:rPr lang="en-US" altLang="ko-KR" b="1" dirty="0" smtClean="0"/>
              <a:t>ring up sensors/actuators</a:t>
            </a:r>
            <a:r>
              <a:rPr lang="en-US" altLang="ko-KR" sz="1600" b="1" dirty="0" smtClean="0"/>
              <a:t/>
            </a:r>
            <a:br>
              <a:rPr lang="en-US" altLang="ko-KR" sz="1600" b="1" dirty="0" smtClean="0"/>
            </a:br>
            <a:r>
              <a:rPr lang="en-US" altLang="ko-KR" sz="1600" b="1" dirty="0" smtClean="0"/>
              <a:t>3. To communicate between SA node and </a:t>
            </a:r>
            <a:r>
              <a:rPr lang="en-US" altLang="ko-KR" sz="1600" b="1" dirty="0" err="1" smtClean="0"/>
              <a:t>IoTMS</a:t>
            </a:r>
            <a:r>
              <a:rPr lang="en-US" altLang="ko-KR" sz="1600" b="1" dirty="0" smtClean="0"/>
              <a:t>.</a:t>
            </a:r>
          </a:p>
          <a:p>
            <a:pPr lvl="3"/>
            <a:endParaRPr lang="en-US" altLang="ko-KR" sz="1600" b="1" dirty="0" smtClean="0"/>
          </a:p>
          <a:p>
            <a:pPr marL="285750" indent="-285750">
              <a:buFont typeface="Arial" panose="020B0604020202020204" pitchFamily="34" charset="0"/>
              <a:buChar char="•"/>
            </a:pPr>
            <a:r>
              <a:rPr lang="en-US" altLang="ko-KR" sz="1600" b="1" dirty="0" smtClean="0"/>
              <a:t>Increment 2</a:t>
            </a:r>
          </a:p>
          <a:p>
            <a:pPr lvl="1"/>
            <a:r>
              <a:rPr lang="en-US" altLang="ko-KR" sz="1600" b="1" dirty="0" smtClean="0"/>
              <a:t>Refine design and implementation remaining design.</a:t>
            </a:r>
          </a:p>
          <a:p>
            <a:pPr lvl="1"/>
            <a:r>
              <a:rPr lang="en-US" altLang="ko-KR" sz="1600" b="1" dirty="0" smtClean="0"/>
              <a:t>Implement follows</a:t>
            </a:r>
            <a:br>
              <a:rPr lang="en-US" altLang="ko-KR" sz="1600" b="1" dirty="0" smtClean="0"/>
            </a:br>
            <a:r>
              <a:rPr lang="en-US" altLang="ko-KR" sz="1600" b="1" dirty="0" smtClean="0"/>
              <a:t>1</a:t>
            </a:r>
            <a:r>
              <a:rPr lang="en-US" altLang="ko-KR" b="1" dirty="0" smtClean="0"/>
              <a:t>. UI</a:t>
            </a:r>
            <a:r>
              <a:rPr lang="en-US" altLang="ko-KR" sz="1600" b="1" dirty="0" smtClean="0"/>
              <a:t/>
            </a:r>
            <a:br>
              <a:rPr lang="en-US" altLang="ko-KR" sz="1600" b="1" dirty="0" smtClean="0"/>
            </a:br>
            <a:r>
              <a:rPr lang="en-US" altLang="ko-KR" sz="1600" b="1" dirty="0" smtClean="0"/>
              <a:t>2. </a:t>
            </a:r>
            <a:r>
              <a:rPr lang="en-US" altLang="ko-KR" b="1" dirty="0" smtClean="0"/>
              <a:t>R</a:t>
            </a:r>
            <a:r>
              <a:rPr lang="en-US" altLang="ko-KR" sz="1600" b="1" dirty="0" smtClean="0"/>
              <a:t>ule management</a:t>
            </a:r>
          </a:p>
          <a:p>
            <a:pPr lvl="1">
              <a:buNone/>
            </a:pPr>
            <a:r>
              <a:rPr lang="en-US" altLang="ko-KR" b="1" dirty="0" smtClean="0"/>
              <a:t>     3. Logger , DB</a:t>
            </a:r>
            <a:r>
              <a:rPr lang="en-US" altLang="ko-KR" sz="1600" b="1" dirty="0" smtClean="0"/>
              <a:t/>
            </a:r>
            <a:br>
              <a:rPr lang="en-US" altLang="ko-KR" sz="1600" b="1" dirty="0" smtClean="0"/>
            </a:br>
            <a:r>
              <a:rPr lang="en-US" altLang="ko-KR" sz="1600" b="1" dirty="0" smtClean="0"/>
              <a:t>4. And so forth… </a:t>
            </a:r>
          </a:p>
        </p:txBody>
      </p:sp>
      <p:sp>
        <p:nvSpPr>
          <p:cNvPr id="4" name="슬라이드 번호 개체 틀 3"/>
          <p:cNvSpPr>
            <a:spLocks noGrp="1"/>
          </p:cNvSpPr>
          <p:nvPr>
            <p:ph type="sldNum" sz="quarter" idx="12"/>
          </p:nvPr>
        </p:nvSpPr>
        <p:spPr/>
        <p:txBody>
          <a:bodyPr/>
          <a:lstStyle/>
          <a:p>
            <a:fld id="{887F5A62-5D57-4BBA-9485-2C5A6728F77D}" type="slidenum">
              <a:rPr lang="ko-KR" altLang="en-US" smtClean="0"/>
              <a:pPr/>
              <a:t>30</a:t>
            </a:fld>
            <a:r>
              <a:rPr lang="en-US" altLang="ko-KR" smtClean="0"/>
              <a:t>/50</a:t>
            </a:r>
            <a:endParaRPr lang="ko-KR" altLang="en-US" dirty="0"/>
          </a:p>
        </p:txBody>
      </p:sp>
    </p:spTree>
    <p:extLst>
      <p:ext uri="{BB962C8B-B14F-4D97-AF65-F5344CB8AC3E}">
        <p14:creationId xmlns:p14="http://schemas.microsoft.com/office/powerpoint/2010/main" val="31027128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4.2 </a:t>
            </a:r>
            <a:r>
              <a:rPr lang="en-US" altLang="ko-KR" dirty="0" smtClean="0"/>
              <a:t>Project Work Break Down</a:t>
            </a: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1835592983"/>
              </p:ext>
            </p:extLst>
          </p:nvPr>
        </p:nvGraphicFramePr>
        <p:xfrm>
          <a:off x="468846" y="836712"/>
          <a:ext cx="8216353" cy="5544617"/>
        </p:xfrm>
        <a:graphic>
          <a:graphicData uri="http://schemas.openxmlformats.org/drawingml/2006/table">
            <a:tbl>
              <a:tblPr>
                <a:tableStyleId>{5C22544A-7EE6-4342-B048-85BDC9FD1C3A}</a:tableStyleId>
              </a:tblPr>
              <a:tblGrid>
                <a:gridCol w="1295375"/>
                <a:gridCol w="2159707"/>
                <a:gridCol w="4761271"/>
              </a:tblGrid>
              <a:tr h="382676">
                <a:tc>
                  <a:txBody>
                    <a:bodyPr/>
                    <a:lstStyle/>
                    <a:p>
                      <a:pPr algn="ctr" fontAlgn="ctr"/>
                      <a:r>
                        <a:rPr lang="en-US" sz="1400" b="1" i="0" u="none" strike="noStrike"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Stage</a:t>
                      </a:r>
                      <a:endParaRPr lang="en-US" sz="14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a:txBody>
                    <a:bodyPr/>
                    <a:lstStyle/>
                    <a:p>
                      <a:pPr algn="ctr" fontAlgn="ctr"/>
                      <a:r>
                        <a:rPr lang="en-US" sz="1400" b="1" i="0" u="none" strike="noStrike"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Task</a:t>
                      </a:r>
                      <a:endParaRPr lang="en-US" sz="14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a:txBody>
                    <a:bodyPr/>
                    <a:lstStyle/>
                    <a:p>
                      <a:pPr algn="ctr" fontAlgn="ctr"/>
                      <a:r>
                        <a:rPr lang="en-US" altLang="ko-KR" sz="1400" b="1" i="0" u="none" strike="noStrike" dirty="0" smtClean="0">
                          <a:solidFill>
                            <a:srgbClr val="000000"/>
                          </a:solidFill>
                          <a:effectLst/>
                          <a:latin typeface="Tahoma" panose="020B0604030504040204" pitchFamily="34" charset="0"/>
                          <a:cs typeface="Tahoma" panose="020B0604030504040204" pitchFamily="34" charset="0"/>
                        </a:rPr>
                        <a:t>Description</a:t>
                      </a:r>
                      <a:endParaRPr lang="ko-KR" altLang="en-US" sz="1400" b="1"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410359">
                <a:tc rowSpan="9">
                  <a:txBody>
                    <a:bodyPr/>
                    <a:lstStyle/>
                    <a:p>
                      <a:pPr algn="l" fontAlgn="ctr"/>
                      <a:r>
                        <a:rPr lang="en-US" sz="1200" u="none" strike="noStrike" dirty="0" smtClean="0">
                          <a:effectLst/>
                          <a:latin typeface="Tahoma" panose="020B0604030504040204" pitchFamily="34" charset="0"/>
                          <a:ea typeface="Tahoma" panose="020B0604030504040204" pitchFamily="34" charset="0"/>
                          <a:cs typeface="Tahoma" panose="020B0604030504040204" pitchFamily="34" charset="0"/>
                        </a:rPr>
                        <a:t>Plan &amp;</a:t>
                      </a:r>
                      <a:r>
                        <a:rPr lang="en-US" sz="1200" u="none" strike="noStrike"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u="none" strike="noStrike" dirty="0" smtClean="0">
                          <a:effectLst/>
                          <a:latin typeface="Tahoma" panose="020B0604030504040204" pitchFamily="34" charset="0"/>
                          <a:ea typeface="Tahoma" panose="020B0604030504040204" pitchFamily="34" charset="0"/>
                          <a:cs typeface="Tahoma" panose="020B0604030504040204" pitchFamily="34" charset="0"/>
                        </a:rPr>
                        <a:t>analysis</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b="0" i="0" u="none" strike="noStrike"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Project</a:t>
                      </a:r>
                      <a:r>
                        <a:rPr lang="en-US" sz="1200" b="0" i="0" u="none" strike="noStrike" baseline="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 scope</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Define</a:t>
                      </a: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 project scope. So find out contexts of market, business, organization, technology.</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algn="l" fontAlgn="ct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b="0" i="0" u="none" strike="noStrike"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Team</a:t>
                      </a:r>
                      <a:r>
                        <a:rPr lang="en-US" sz="1200" b="0" i="0" u="none" strike="noStrike" baseline="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 Building</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Confirm</a:t>
                      </a: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 roles and responsibility of each members</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algn="l" fontAlgn="ct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b="0" i="0" u="none" strike="noStrike"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Work</a:t>
                      </a:r>
                      <a:r>
                        <a:rPr lang="en-US" sz="1200" b="0" i="0" u="none" strike="noStrike" baseline="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 Break Down</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Tear down project work task</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algn="l" fontAlgn="ct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b="0" i="0" u="none" strike="noStrike"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Overall Schedule</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Set</a:t>
                      </a: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 up a plan of schedule</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algn="l" fontAlgn="ct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requirement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Find out functional requirement</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algn="l" fontAlgn="ct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feasibility</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Check spec. of Arduino and IDE</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algn="l" fontAlgn="ct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use case </a:t>
                      </a:r>
                      <a:r>
                        <a:rPr lang="en-US" sz="1200" u="none" strike="noStrike" dirty="0" smtClean="0">
                          <a:effectLst/>
                          <a:latin typeface="Tahoma" panose="020B0604030504040204" pitchFamily="34" charset="0"/>
                          <a:ea typeface="Tahoma" panose="020B0604030504040204" pitchFamily="34" charset="0"/>
                          <a:cs typeface="Tahoma" panose="020B0604030504040204" pitchFamily="34" charset="0"/>
                        </a:rPr>
                        <a:t>scenario</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Make sample</a:t>
                      </a: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 </a:t>
                      </a: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use-case scenarios</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algn="l" fontAlgn="ct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quality attribute constraint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Find out quality</a:t>
                      </a: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 attributes</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algn="l" fontAlgn="ct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b="0" i="0" u="none" strike="noStrike"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Risk</a:t>
                      </a:r>
                      <a:r>
                        <a:rPr lang="en-US" sz="1200" b="0" i="0" u="none" strike="noStrike" baseline="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 analysis</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Analyze and track</a:t>
                      </a: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 risks of project</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rowSpan="4">
                  <a:txBody>
                    <a:bodyPr/>
                    <a:lstStyle/>
                    <a:p>
                      <a:pPr algn="l" fontAlgn="ctr"/>
                      <a:r>
                        <a:rPr lang="en-US" sz="1200" u="none" strike="noStrike" dirty="0" smtClean="0">
                          <a:effectLst/>
                          <a:latin typeface="Tahoma" panose="020B0604030504040204" pitchFamily="34" charset="0"/>
                          <a:ea typeface="Tahoma" panose="020B0604030504040204" pitchFamily="34" charset="0"/>
                          <a:cs typeface="Tahoma" panose="020B0604030504040204" pitchFamily="34" charset="0"/>
                        </a:rPr>
                        <a:t>Design</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use case description</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Make</a:t>
                      </a: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 use case description</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a:effectLst/>
                          <a:latin typeface="Tahoma" panose="020B0604030504040204" pitchFamily="34" charset="0"/>
                          <a:ea typeface="Tahoma" panose="020B0604030504040204" pitchFamily="34" charset="0"/>
                          <a:cs typeface="Tahoma" panose="020B0604030504040204" pitchFamily="34" charset="0"/>
                        </a:rPr>
                        <a:t>domain model</a:t>
                      </a:r>
                      <a:endParaRPr lang="en-US" sz="12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Make domain</a:t>
                      </a: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 model</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a:effectLst/>
                          <a:latin typeface="Tahoma" panose="020B0604030504040204" pitchFamily="34" charset="0"/>
                          <a:ea typeface="Tahoma" panose="020B0604030504040204" pitchFamily="34" charset="0"/>
                          <a:cs typeface="Tahoma" panose="020B0604030504040204" pitchFamily="34" charset="0"/>
                        </a:rPr>
                        <a:t>sequence diagram</a:t>
                      </a:r>
                      <a:endParaRPr lang="en-US" sz="12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Find</a:t>
                      </a: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 out sequences of system process and make diagram</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a:effectLst/>
                          <a:latin typeface="Tahoma" panose="020B0604030504040204" pitchFamily="34" charset="0"/>
                          <a:ea typeface="Tahoma" panose="020B0604030504040204" pitchFamily="34" charset="0"/>
                          <a:cs typeface="Tahoma" panose="020B0604030504040204" pitchFamily="34" charset="0"/>
                        </a:rPr>
                        <a:t>class diagram</a:t>
                      </a:r>
                      <a:endParaRPr lang="en-US" sz="12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Architect</a:t>
                      </a: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 and design the system.</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rowSpan="10">
                  <a:txBody>
                    <a:bodyPr/>
                    <a:lstStyle/>
                    <a:p>
                      <a:pPr algn="l" fontAlgn="ctr"/>
                      <a:r>
                        <a:rPr lang="en-US" sz="1200" u="none" strike="noStrike" dirty="0" smtClean="0">
                          <a:effectLst/>
                          <a:latin typeface="Tahoma" panose="020B0604030504040204" pitchFamily="34" charset="0"/>
                          <a:ea typeface="Tahoma" panose="020B0604030504040204" pitchFamily="34" charset="0"/>
                          <a:cs typeface="Tahoma" panose="020B0604030504040204" pitchFamily="34" charset="0"/>
                        </a:rPr>
                        <a:t>Implementation</a:t>
                      </a: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
                      </a:r>
                      <a:br>
                        <a:rPr lang="en-US" sz="1200" u="none" strike="noStrike" dirty="0">
                          <a:effectLst/>
                          <a:latin typeface="Tahoma" panose="020B0604030504040204" pitchFamily="34" charset="0"/>
                          <a:ea typeface="Tahoma" panose="020B0604030504040204" pitchFamily="34" charset="0"/>
                          <a:cs typeface="Tahoma" panose="020B0604030504040204" pitchFamily="34" charset="0"/>
                        </a:rPr>
                      </a:b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&amp;</a:t>
                      </a:r>
                      <a:br>
                        <a:rPr lang="en-US" sz="1200" u="none" strike="noStrike" dirty="0">
                          <a:effectLst/>
                          <a:latin typeface="Tahoma" panose="020B0604030504040204" pitchFamily="34" charset="0"/>
                          <a:ea typeface="Tahoma" panose="020B0604030504040204" pitchFamily="34" charset="0"/>
                          <a:cs typeface="Tahoma" panose="020B0604030504040204" pitchFamily="34" charset="0"/>
                        </a:rPr>
                      </a:br>
                      <a:r>
                        <a:rPr lang="en-US" sz="1200" u="none" strike="noStrike" dirty="0" smtClean="0">
                          <a:effectLst/>
                          <a:latin typeface="Tahoma" panose="020B0604030504040204" pitchFamily="34" charset="0"/>
                          <a:ea typeface="Tahoma" panose="020B0604030504040204" pitchFamily="34" charset="0"/>
                          <a:cs typeface="Tahoma" panose="020B0604030504040204" pitchFamily="34" charset="0"/>
                        </a:rPr>
                        <a:t>Testing</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communication unit test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10">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Implement each</a:t>
                      </a: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 functions with testing units.</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logging unit test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ct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user command unit test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ct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rule unit test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ct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application unit test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ct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login unit test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ct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register node unit test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ct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setup unit test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ct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integration test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ct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system test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ct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31</a:t>
            </a:fld>
            <a:r>
              <a:rPr lang="en-US" altLang="ko-KR" smtClean="0"/>
              <a:t>/50</a:t>
            </a:r>
            <a:endParaRPr lang="ko-KR" altLang="en-US" dirty="0"/>
          </a:p>
        </p:txBody>
      </p:sp>
    </p:spTree>
    <p:extLst>
      <p:ext uri="{BB962C8B-B14F-4D97-AF65-F5344CB8AC3E}">
        <p14:creationId xmlns:p14="http://schemas.microsoft.com/office/powerpoint/2010/main" val="17695894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4.3 Overall Project Schedule</a:t>
            </a: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2415977490"/>
              </p:ext>
            </p:extLst>
          </p:nvPr>
        </p:nvGraphicFramePr>
        <p:xfrm>
          <a:off x="324294" y="980728"/>
          <a:ext cx="8568186" cy="5184576"/>
        </p:xfrm>
        <a:graphic>
          <a:graphicData uri="http://schemas.openxmlformats.org/drawingml/2006/table">
            <a:tbl>
              <a:tblPr firstRow="1" bandRow="1"/>
              <a:tblGrid>
                <a:gridCol w="1452623"/>
                <a:gridCol w="1016509"/>
                <a:gridCol w="1016509"/>
                <a:gridCol w="1016509"/>
                <a:gridCol w="1016509"/>
                <a:gridCol w="1016509"/>
                <a:gridCol w="1016509"/>
                <a:gridCol w="1016509"/>
              </a:tblGrid>
              <a:tr h="405715">
                <a:tc rowSpan="2">
                  <a:txBody>
                    <a:bodyPr/>
                    <a:lstStyle/>
                    <a:p>
                      <a:pPr algn="ctr" latinLnBrk="1"/>
                      <a:r>
                        <a:rPr lang="en-US" altLang="ko-KR" sz="1400" dirty="0" smtClean="0">
                          <a:solidFill>
                            <a:schemeClr val="bg1"/>
                          </a:solidFill>
                          <a:latin typeface="Tahoma" panose="020B0604030504040204" pitchFamily="34" charset="0"/>
                          <a:ea typeface="맑은 고딕" panose="020B0503020000020004" pitchFamily="50" charset="-127"/>
                        </a:rPr>
                        <a:t>Activity</a:t>
                      </a:r>
                      <a:endParaRPr lang="ko-KR" altLang="en-US" sz="1400" dirty="0">
                        <a:solidFill>
                          <a:schemeClr val="bg1"/>
                        </a:solidFill>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latinLnBrk="1"/>
                      <a:r>
                        <a:rPr lang="en-US" altLang="ko-KR" sz="1400" dirty="0" smtClean="0">
                          <a:solidFill>
                            <a:schemeClr val="bg1"/>
                          </a:solidFill>
                          <a:latin typeface="Tahoma" panose="020B0604030504040204" pitchFamily="34" charset="0"/>
                          <a:ea typeface="맑은 고딕" panose="020B0503020000020004" pitchFamily="50" charset="-127"/>
                        </a:rPr>
                        <a:t>5.2W</a:t>
                      </a:r>
                      <a:endParaRPr lang="ko-KR" altLang="en-US" sz="1400" dirty="0">
                        <a:solidFill>
                          <a:schemeClr val="bg1"/>
                        </a:solidFill>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latinLnBrk="1"/>
                      <a:r>
                        <a:rPr lang="en-US" altLang="ko-KR" sz="1400" dirty="0" smtClean="0">
                          <a:solidFill>
                            <a:schemeClr val="bg1"/>
                          </a:solidFill>
                          <a:latin typeface="Tahoma" panose="020B0604030504040204" pitchFamily="34" charset="0"/>
                          <a:ea typeface="맑은 고딕" panose="020B0503020000020004" pitchFamily="50" charset="-127"/>
                        </a:rPr>
                        <a:t>5.3W</a:t>
                      </a:r>
                      <a:endParaRPr lang="ko-KR" altLang="en-US" sz="1400" dirty="0">
                        <a:solidFill>
                          <a:schemeClr val="bg1"/>
                        </a:solidFill>
                        <a:latin typeface="Tahoma" panose="020B0604030504040204" pitchFamily="34" charset="0"/>
                        <a:ea typeface="맑은 고딕" panose="020B0503020000020004" pitchFamily="50" charset="-127"/>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latinLnBrk="1"/>
                      <a:r>
                        <a:rPr lang="en-US" altLang="ko-KR" sz="1400" dirty="0" smtClean="0">
                          <a:solidFill>
                            <a:schemeClr val="bg1"/>
                          </a:solidFill>
                          <a:latin typeface="Tahoma" panose="020B0604030504040204" pitchFamily="34" charset="0"/>
                          <a:ea typeface="맑은 고딕" panose="020B0503020000020004" pitchFamily="50" charset="-127"/>
                        </a:rPr>
                        <a:t>5.4W</a:t>
                      </a:r>
                      <a:endParaRPr lang="ko-KR" altLang="en-US" sz="1400" dirty="0">
                        <a:solidFill>
                          <a:schemeClr val="bg1"/>
                        </a:solidFill>
                        <a:latin typeface="Tahoma" panose="020B0604030504040204" pitchFamily="34" charset="0"/>
                        <a:ea typeface="맑은 고딕" panose="020B0503020000020004" pitchFamily="50" charset="-127"/>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latinLnBrk="1"/>
                      <a:r>
                        <a:rPr lang="en-US" altLang="ko-KR" sz="1400" dirty="0" smtClean="0">
                          <a:solidFill>
                            <a:schemeClr val="bg1"/>
                          </a:solidFill>
                          <a:latin typeface="Tahoma" panose="020B0604030504040204" pitchFamily="34" charset="0"/>
                          <a:ea typeface="맑은 고딕" panose="020B0503020000020004" pitchFamily="50" charset="-127"/>
                        </a:rPr>
                        <a:t>6.1W</a:t>
                      </a:r>
                      <a:endParaRPr lang="ko-KR" altLang="en-US" sz="1400" dirty="0">
                        <a:solidFill>
                          <a:schemeClr val="bg1"/>
                        </a:solidFill>
                        <a:latin typeface="Tahoma" panose="020B0604030504040204" pitchFamily="34" charset="0"/>
                        <a:ea typeface="맑은 고딕" panose="020B0503020000020004" pitchFamily="50" charset="-127"/>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latinLnBrk="1"/>
                      <a:r>
                        <a:rPr lang="en-US" altLang="ko-KR" sz="1400" dirty="0" smtClean="0">
                          <a:solidFill>
                            <a:schemeClr val="bg1"/>
                          </a:solidFill>
                          <a:latin typeface="Tahoma" panose="020B0604030504040204" pitchFamily="34" charset="0"/>
                          <a:ea typeface="맑은 고딕" panose="020B0503020000020004" pitchFamily="50" charset="-127"/>
                        </a:rPr>
                        <a:t>6.2W</a:t>
                      </a:r>
                      <a:endParaRPr lang="ko-KR" altLang="en-US" sz="1400" dirty="0">
                        <a:solidFill>
                          <a:schemeClr val="bg1"/>
                        </a:solidFill>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latinLnBrk="1"/>
                      <a:r>
                        <a:rPr lang="en-US" altLang="ko-KR" sz="1400" dirty="0" smtClean="0">
                          <a:solidFill>
                            <a:schemeClr val="bg1"/>
                          </a:solidFill>
                          <a:latin typeface="Tahoma" panose="020B0604030504040204" pitchFamily="34" charset="0"/>
                          <a:ea typeface="맑은 고딕" panose="020B0503020000020004" pitchFamily="50" charset="-127"/>
                        </a:rPr>
                        <a:t>6.3W</a:t>
                      </a:r>
                      <a:endParaRPr lang="ko-KR" altLang="en-US" sz="1400" dirty="0">
                        <a:solidFill>
                          <a:schemeClr val="bg1"/>
                        </a:solidFill>
                        <a:latin typeface="Tahoma" panose="020B0604030504040204" pitchFamily="34" charset="0"/>
                        <a:ea typeface="맑은 고딕" panose="020B0503020000020004" pitchFamily="50" charset="-127"/>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latinLnBrk="1"/>
                      <a:r>
                        <a:rPr lang="en-US" altLang="ko-KR" sz="1400" dirty="0" smtClean="0">
                          <a:solidFill>
                            <a:schemeClr val="bg1"/>
                          </a:solidFill>
                          <a:latin typeface="Tahoma" panose="020B0604030504040204" pitchFamily="34" charset="0"/>
                          <a:ea typeface="맑은 고딕" panose="020B0503020000020004" pitchFamily="50" charset="-127"/>
                        </a:rPr>
                        <a:t>6.4W</a:t>
                      </a:r>
                      <a:endParaRPr lang="ko-KR" altLang="en-US" sz="1400" dirty="0">
                        <a:solidFill>
                          <a:schemeClr val="bg1"/>
                        </a:solidFill>
                        <a:latin typeface="Tahoma" panose="020B0604030504040204" pitchFamily="34" charset="0"/>
                        <a:ea typeface="맑은 고딕" panose="020B0503020000020004" pitchFamily="50" charset="-127"/>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r>
              <a:tr h="488719">
                <a:tc vMerge="1">
                  <a:txBody>
                    <a:bodyPr/>
                    <a:lstStyle/>
                    <a:p>
                      <a:pPr latinLnBrk="1"/>
                      <a:endParaRPr lang="ko-KR" altLang="en-US" sz="1400" dirty="0">
                        <a:latin typeface="+mj-lt"/>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latinLnBrk="1"/>
                      <a:endParaRPr lang="en-US" altLang="ko-KR" sz="1200" b="1" dirty="0" smtClean="0">
                        <a:latin typeface="Tahoma" panose="020B0604030504040204" pitchFamily="34" charset="0"/>
                        <a:ea typeface="맑은 고딕" panose="020B0503020000020004" pitchFamily="50" charset="-127"/>
                      </a:endParaRPr>
                    </a:p>
                    <a:p>
                      <a:pPr algn="ctr" latinLnBrk="1"/>
                      <a:r>
                        <a:rPr lang="en-US" altLang="ko-KR" sz="1200" b="0" dirty="0" smtClean="0">
                          <a:latin typeface="Tahoma" panose="020B0604030504040204" pitchFamily="34" charset="0"/>
                          <a:ea typeface="맑은 고딕" panose="020B0503020000020004" pitchFamily="50" charset="-127"/>
                        </a:rPr>
                        <a:t>(in Korea)</a:t>
                      </a:r>
                      <a:endParaRPr lang="ko-KR" altLang="en-US" sz="1200" b="0" dirty="0">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latinLnBrk="1"/>
                      <a:endParaRPr lang="ko-KR" altLang="en-US" sz="1200" dirty="0"/>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latinLnBrk="1"/>
                      <a:endParaRPr lang="en-US" altLang="ko-KR" sz="1200" b="1" dirty="0" smtClean="0">
                        <a:latin typeface="Tahoma" panose="020B0604030504040204" pitchFamily="34" charset="0"/>
                        <a:ea typeface="맑은 고딕" panose="020B0503020000020004" pitchFamily="50" charset="-127"/>
                      </a:endParaRP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smtClean="0">
                          <a:latin typeface="Tahoma" panose="020B0604030504040204" pitchFamily="34" charset="0"/>
                          <a:ea typeface="맑은 고딕" panose="020B0503020000020004" pitchFamily="50" charset="-127"/>
                        </a:rPr>
                        <a:t>(in CMU)</a:t>
                      </a:r>
                      <a:endParaRPr lang="ko-KR" altLang="en-US" sz="1200" b="0" dirty="0" smtClean="0">
                        <a:latin typeface="Tahoma" panose="020B0604030504040204" pitchFamily="34" charset="0"/>
                        <a:ea typeface="맑은 고딕" panose="020B0503020000020004" pitchFamily="50" charset="-127"/>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1" dirty="0"/>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ctr" latinLnBrk="1"/>
                      <a:r>
                        <a:rPr lang="en-US" altLang="ko-KR" sz="1200" b="1" dirty="0" smtClean="0">
                          <a:latin typeface="Tahoma" panose="020B0604030504040204" pitchFamily="34" charset="0"/>
                          <a:ea typeface="맑은 고딕" panose="020B0503020000020004" pitchFamily="50" charset="-127"/>
                        </a:rPr>
                        <a:t>Increment 2</a:t>
                      </a:r>
                    </a:p>
                    <a:p>
                      <a:pPr algn="ctr" latinLnBrk="1"/>
                      <a:r>
                        <a:rPr lang="en-US" altLang="ko-KR" sz="1200" b="0" dirty="0" smtClean="0">
                          <a:latin typeface="Tahoma" panose="020B0604030504040204" pitchFamily="34" charset="0"/>
                          <a:ea typeface="맑은 고딕" panose="020B0503020000020004" pitchFamily="50" charset="-127"/>
                        </a:rPr>
                        <a:t>(in CMU)</a:t>
                      </a:r>
                      <a:endParaRPr lang="ko-KR" altLang="en-US" sz="1200" b="0" dirty="0">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1"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400" dirty="0"/>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753854">
                <a:tc>
                  <a:txBody>
                    <a:bodyPr/>
                    <a:lstStyle/>
                    <a:p>
                      <a:pPr algn="ctr" latinLnBrk="1"/>
                      <a:r>
                        <a:rPr lang="en-US" altLang="ko-KR" sz="1400" b="1" dirty="0" smtClean="0">
                          <a:latin typeface="Tahoma" panose="020B0604030504040204" pitchFamily="34" charset="0"/>
                          <a:ea typeface="맑은 고딕" panose="020B0503020000020004" pitchFamily="50" charset="-127"/>
                        </a:rPr>
                        <a:t>Planning</a:t>
                      </a:r>
                      <a:endParaRPr lang="ko-KR" altLang="en-US" sz="1400" b="1" dirty="0">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200" dirty="0">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latinLnBrk="1"/>
                      <a:endParaRPr lang="ko-KR" altLang="en-US" sz="1200" dirty="0">
                        <a:latin typeface="Tahoma" panose="020B0604030504040204" pitchFamily="34" charset="0"/>
                        <a:ea typeface="맑은 고딕" panose="020B0503020000020004" pitchFamily="50" charset="-127"/>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latinLnBrk="1"/>
                      <a:endParaRPr lang="ko-KR" altLang="en-US" sz="1200" dirty="0">
                        <a:latin typeface="Tahoma" panose="020B0604030504040204" pitchFamily="34" charset="0"/>
                        <a:ea typeface="맑은 고딕" panose="020B0503020000020004" pitchFamily="50" charset="-127"/>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200" dirty="0">
                        <a:latin typeface="Tahoma" panose="020B0604030504040204" pitchFamily="34" charset="0"/>
                        <a:ea typeface="맑은 고딕" panose="020B0503020000020004" pitchFamily="50" charset="-127"/>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200" dirty="0">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200" dirty="0">
                        <a:latin typeface="Tahoma" panose="020B0604030504040204" pitchFamily="34" charset="0"/>
                        <a:ea typeface="맑은 고딕" panose="020B0503020000020004" pitchFamily="50" charset="-127"/>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200" dirty="0">
                        <a:latin typeface="Tahoma" panose="020B0604030504040204" pitchFamily="34" charset="0"/>
                        <a:ea typeface="맑은 고딕" panose="020B0503020000020004" pitchFamily="50" charset="-127"/>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84072">
                <a:tc>
                  <a:txBody>
                    <a:bodyPr/>
                    <a:lstStyle/>
                    <a:p>
                      <a:pPr algn="ctr" latinLnBrk="1"/>
                      <a:r>
                        <a:rPr lang="en-US" altLang="ko-KR" sz="1400" b="1" dirty="0" smtClean="0">
                          <a:latin typeface="Tahoma" panose="020B0604030504040204" pitchFamily="34" charset="0"/>
                          <a:ea typeface="맑은 고딕" panose="020B0503020000020004" pitchFamily="50" charset="-127"/>
                        </a:rPr>
                        <a:t>Requirement</a:t>
                      </a:r>
                      <a:r>
                        <a:rPr lang="en-US" altLang="ko-KR" sz="1400" b="1" baseline="0" dirty="0" smtClean="0">
                          <a:latin typeface="Tahoma" panose="020B0604030504040204" pitchFamily="34" charset="0"/>
                          <a:ea typeface="맑은 고딕" panose="020B0503020000020004" pitchFamily="50" charset="-127"/>
                        </a:rPr>
                        <a:t> Analysis</a:t>
                      </a:r>
                      <a:endParaRPr lang="ko-KR" altLang="en-US" sz="1400" b="1" dirty="0">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84072">
                <a:tc>
                  <a:txBody>
                    <a:bodyPr/>
                    <a:lstStyle/>
                    <a:p>
                      <a:pPr algn="ctr" latinLnBrk="1"/>
                      <a:r>
                        <a:rPr lang="en-US" altLang="ko-KR" sz="1400" b="1" dirty="0" smtClean="0">
                          <a:latin typeface="Tahoma" panose="020B0604030504040204" pitchFamily="34" charset="0"/>
                          <a:ea typeface="맑은 고딕" panose="020B0503020000020004" pitchFamily="50" charset="-127"/>
                        </a:rPr>
                        <a:t>Design</a:t>
                      </a:r>
                      <a:endParaRPr lang="ko-KR" altLang="en-US" sz="1400" b="1" dirty="0">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a:latin typeface="Tahoma" panose="020B0604030504040204" pitchFamily="34" charset="0"/>
                        <a:ea typeface="맑은 고딕" panose="020B05030200000200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84072">
                <a:tc>
                  <a:txBody>
                    <a:bodyPr/>
                    <a:lstStyle/>
                    <a:p>
                      <a:pPr algn="ctr" latinLnBrk="1"/>
                      <a:r>
                        <a:rPr lang="en-US" altLang="ko-KR" sz="1400" b="1" dirty="0" smtClean="0">
                          <a:latin typeface="Tahoma" panose="020B0604030504040204" pitchFamily="34" charset="0"/>
                          <a:ea typeface="맑은 고딕" panose="020B0503020000020004" pitchFamily="50" charset="-127"/>
                        </a:rPr>
                        <a:t>Implementation</a:t>
                      </a:r>
                      <a:endParaRPr lang="ko-KR" altLang="en-US" sz="1400" b="1" dirty="0">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a:latin typeface="Tahoma" panose="020B0604030504040204" pitchFamily="34" charset="0"/>
                        <a:ea typeface="맑은 고딕" panose="020B05030200000200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84072">
                <a:tc>
                  <a:txBody>
                    <a:bodyPr/>
                    <a:lstStyle/>
                    <a:p>
                      <a:pPr algn="ctr" latinLnBrk="1"/>
                      <a:r>
                        <a:rPr lang="en-US" altLang="ko-KR" sz="1400" b="1" dirty="0" smtClean="0">
                          <a:latin typeface="Tahoma" panose="020B0604030504040204" pitchFamily="34" charset="0"/>
                          <a:ea typeface="맑은 고딕" panose="020B0503020000020004" pitchFamily="50" charset="-127"/>
                        </a:rPr>
                        <a:t>Testing</a:t>
                      </a:r>
                      <a:endParaRPr lang="ko-KR" altLang="en-US" sz="1400" b="1" dirty="0">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5" name="Line 25"/>
          <p:cNvSpPr>
            <a:spLocks noChangeShapeType="1"/>
          </p:cNvSpPr>
          <p:nvPr/>
        </p:nvSpPr>
        <p:spPr bwMode="auto">
          <a:xfrm flipV="1">
            <a:off x="1817093" y="2254748"/>
            <a:ext cx="982328" cy="0"/>
          </a:xfrm>
          <a:prstGeom prst="line">
            <a:avLst/>
          </a:prstGeom>
          <a:noFill/>
          <a:ln w="28575">
            <a:solidFill>
              <a:srgbClr val="000000"/>
            </a:solidFill>
            <a:round/>
            <a:headEnd type="oval" w="med" len="me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4000" b="0" i="0" u="none" strike="noStrike" kern="0" cap="none" spc="0" normalizeH="0" baseline="0" noProof="0">
              <a:ln>
                <a:noFill/>
              </a:ln>
              <a:solidFill>
                <a:sysClr val="windowText" lastClr="000000"/>
              </a:solidFill>
              <a:effectLst/>
              <a:uLnTx/>
              <a:uFillTx/>
              <a:latin typeface="Tahoma" panose="020B0604030504040204" pitchFamily="34" charset="0"/>
              <a:ea typeface="맑은 고딕" panose="020B0503020000020004" pitchFamily="50" charset="-127"/>
            </a:endParaRPr>
          </a:p>
        </p:txBody>
      </p:sp>
      <p:sp>
        <p:nvSpPr>
          <p:cNvPr id="6" name="Line 26"/>
          <p:cNvSpPr>
            <a:spLocks noChangeShapeType="1"/>
          </p:cNvSpPr>
          <p:nvPr/>
        </p:nvSpPr>
        <p:spPr bwMode="auto">
          <a:xfrm>
            <a:off x="1807230" y="2938170"/>
            <a:ext cx="1464425" cy="0"/>
          </a:xfrm>
          <a:prstGeom prst="line">
            <a:avLst/>
          </a:prstGeom>
          <a:noFill/>
          <a:ln w="28575">
            <a:solidFill>
              <a:srgbClr val="000000"/>
            </a:solidFill>
            <a:round/>
            <a:headEnd type="oval" w="med" len="me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4000" b="0" i="0" u="none" strike="noStrike" kern="0" cap="none" spc="0" normalizeH="0" baseline="0" noProof="0">
              <a:ln>
                <a:noFill/>
              </a:ln>
              <a:solidFill>
                <a:sysClr val="windowText" lastClr="000000"/>
              </a:solidFill>
              <a:effectLst/>
              <a:uLnTx/>
              <a:uFillTx/>
              <a:latin typeface="Tahoma" panose="020B0604030504040204" pitchFamily="34" charset="0"/>
              <a:ea typeface="맑은 고딕" panose="020B0503020000020004" pitchFamily="50" charset="-127"/>
            </a:endParaRPr>
          </a:p>
        </p:txBody>
      </p:sp>
      <p:sp>
        <p:nvSpPr>
          <p:cNvPr id="7" name="Line 27"/>
          <p:cNvSpPr>
            <a:spLocks noChangeShapeType="1"/>
          </p:cNvSpPr>
          <p:nvPr/>
        </p:nvSpPr>
        <p:spPr bwMode="auto">
          <a:xfrm>
            <a:off x="2824784" y="3929576"/>
            <a:ext cx="2000009" cy="0"/>
          </a:xfrm>
          <a:prstGeom prst="line">
            <a:avLst/>
          </a:prstGeom>
          <a:noFill/>
          <a:ln w="28575">
            <a:solidFill>
              <a:srgbClr val="000000"/>
            </a:solidFill>
            <a:round/>
            <a:headEnd type="oval" w="med" len="me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4000" b="0" i="0" u="none" strike="noStrike" kern="0" cap="none" spc="0" normalizeH="0" baseline="0" noProof="0">
              <a:ln>
                <a:noFill/>
              </a:ln>
              <a:solidFill>
                <a:sysClr val="windowText" lastClr="000000"/>
              </a:solidFill>
              <a:effectLst/>
              <a:uLnTx/>
              <a:uFillTx/>
              <a:latin typeface="Tahoma" panose="020B0604030504040204" pitchFamily="34" charset="0"/>
              <a:ea typeface="맑은 고딕" panose="020B0503020000020004" pitchFamily="50" charset="-127"/>
            </a:endParaRPr>
          </a:p>
        </p:txBody>
      </p:sp>
      <p:sp>
        <p:nvSpPr>
          <p:cNvPr id="12" name="Text Box 48"/>
          <p:cNvSpPr txBox="1">
            <a:spLocks noChangeArrowheads="1"/>
          </p:cNvSpPr>
          <p:nvPr/>
        </p:nvSpPr>
        <p:spPr bwMode="auto">
          <a:xfrm>
            <a:off x="2988565" y="2672788"/>
            <a:ext cx="566181" cy="276999"/>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ko-KR" sz="1200" b="1" dirty="0" smtClean="0">
                <a:latin typeface="Tahoma" panose="020B0604030504040204" pitchFamily="34" charset="0"/>
                <a:ea typeface="맑은 고딕" panose="020B0503020000020004" pitchFamily="50" charset="-127"/>
              </a:rPr>
              <a:t>5/20</a:t>
            </a:r>
            <a:endParaRPr lang="en-US" altLang="ko-KR" sz="1200" b="1" dirty="0">
              <a:latin typeface="Tahoma" panose="020B0604030504040204" pitchFamily="34" charset="0"/>
              <a:ea typeface="맑은 고딕" panose="020B0503020000020004" pitchFamily="50" charset="-127"/>
            </a:endParaRPr>
          </a:p>
        </p:txBody>
      </p:sp>
      <p:sp>
        <p:nvSpPr>
          <p:cNvPr id="13" name="Text Box 51"/>
          <p:cNvSpPr txBox="1">
            <a:spLocks noChangeArrowheads="1"/>
          </p:cNvSpPr>
          <p:nvPr/>
        </p:nvSpPr>
        <p:spPr bwMode="auto">
          <a:xfrm>
            <a:off x="2327414" y="1974888"/>
            <a:ext cx="566181" cy="276999"/>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ko-KR" sz="1200" b="1" dirty="0" smtClean="0">
                <a:latin typeface="Tahoma" panose="020B0604030504040204" pitchFamily="34" charset="0"/>
                <a:ea typeface="맑은 고딕" panose="020B0503020000020004" pitchFamily="50" charset="-127"/>
              </a:rPr>
              <a:t>5/15</a:t>
            </a:r>
            <a:endParaRPr lang="en-US" altLang="ko-KR" sz="1200" b="1" dirty="0">
              <a:latin typeface="Tahoma" panose="020B0604030504040204" pitchFamily="34" charset="0"/>
              <a:ea typeface="맑은 고딕" panose="020B0503020000020004" pitchFamily="50" charset="-127"/>
            </a:endParaRPr>
          </a:p>
        </p:txBody>
      </p:sp>
      <p:sp>
        <p:nvSpPr>
          <p:cNvPr id="14" name="Text Box 53"/>
          <p:cNvSpPr txBox="1">
            <a:spLocks noChangeArrowheads="1"/>
          </p:cNvSpPr>
          <p:nvPr/>
        </p:nvSpPr>
        <p:spPr bwMode="auto">
          <a:xfrm>
            <a:off x="1851929" y="2276669"/>
            <a:ext cx="900759" cy="276999"/>
          </a:xfrm>
          <a:prstGeom prst="rect">
            <a:avLst/>
          </a:prstGeom>
          <a:noFill/>
          <a:ln w="9525">
            <a:noFill/>
            <a:miter lim="800000"/>
            <a:headEnd/>
            <a:tailEnd/>
          </a:ln>
          <a:effectLst/>
        </p:spPr>
        <p:txBody>
          <a:bodyPr wrap="none">
            <a:spAutoFit/>
          </a:bodyPr>
          <a:lstStyle/>
          <a:p>
            <a:pPr>
              <a:defRPr/>
            </a:pPr>
            <a:r>
              <a:rPr lang="en-US" altLang="ko-KR" sz="1200" dirty="0" smtClean="0">
                <a:latin typeface="Tahoma" panose="020B0604030504040204" pitchFamily="34" charset="0"/>
                <a:ea typeface="맑은 고딕" panose="020B0503020000020004" pitchFamily="50" charset="-127"/>
              </a:rPr>
              <a:t>Initial Plan</a:t>
            </a:r>
            <a:endParaRPr lang="en-US" altLang="ko-KR" sz="1200" dirty="0">
              <a:latin typeface="Tahoma" panose="020B0604030504040204" pitchFamily="34" charset="0"/>
              <a:ea typeface="맑은 고딕" panose="020B0503020000020004" pitchFamily="50" charset="-127"/>
            </a:endParaRPr>
          </a:p>
        </p:txBody>
      </p:sp>
      <p:sp>
        <p:nvSpPr>
          <p:cNvPr id="55" name="직사각형 54"/>
          <p:cNvSpPr/>
          <p:nvPr/>
        </p:nvSpPr>
        <p:spPr>
          <a:xfrm>
            <a:off x="3224923" y="1409295"/>
            <a:ext cx="1140057" cy="276999"/>
          </a:xfrm>
          <a:prstGeom prst="rect">
            <a:avLst/>
          </a:prstGeom>
        </p:spPr>
        <p:txBody>
          <a:bodyPr wrap="none">
            <a:spAutoFit/>
          </a:bodyPr>
          <a:lstStyle/>
          <a:p>
            <a:pPr lvl="0" algn="ctr" latinLnBrk="1"/>
            <a:r>
              <a:rPr lang="en-US" altLang="ko-KR" sz="1200" b="1" dirty="0" smtClean="0">
                <a:solidFill>
                  <a:prstClr val="black"/>
                </a:solidFill>
                <a:latin typeface="Tahoma" panose="020B0604030504040204" pitchFamily="34" charset="0"/>
                <a:ea typeface="맑은 고딕" panose="020B0503020000020004" pitchFamily="50" charset="-127"/>
              </a:rPr>
              <a:t>Increment 1</a:t>
            </a:r>
            <a:endParaRPr lang="ko-KR" altLang="en-US" sz="1200" b="1" dirty="0">
              <a:solidFill>
                <a:prstClr val="black"/>
              </a:solidFill>
              <a:latin typeface="Tahoma" panose="020B0604030504040204" pitchFamily="34" charset="0"/>
              <a:ea typeface="맑은 고딕" panose="020B0503020000020004" pitchFamily="50" charset="-127"/>
            </a:endParaRPr>
          </a:p>
        </p:txBody>
      </p:sp>
      <p:sp>
        <p:nvSpPr>
          <p:cNvPr id="61" name="이등변 삼각형 60"/>
          <p:cNvSpPr/>
          <p:nvPr/>
        </p:nvSpPr>
        <p:spPr>
          <a:xfrm>
            <a:off x="2714852" y="2938307"/>
            <a:ext cx="185013" cy="149575"/>
          </a:xfrm>
          <a:prstGeom prst="triangle">
            <a:avLst/>
          </a:prstGeom>
          <a:solidFill>
            <a:srgbClr val="FF0000"/>
          </a:solidFill>
          <a:ln w="3175"/>
          <a:effectLst/>
          <a:scene3d>
            <a:camera prst="orthographicFront"/>
            <a:lightRig rig="threePt" dir="t"/>
          </a:scene3d>
          <a:sp3d>
            <a:bevelT w="63500" h="63500"/>
          </a:sp3d>
        </p:spPr>
        <p:style>
          <a:lnRef idx="1">
            <a:schemeClr val="dk1"/>
          </a:lnRef>
          <a:fillRef idx="2">
            <a:schemeClr val="dk1"/>
          </a:fillRef>
          <a:effectRef idx="1">
            <a:schemeClr val="dk1"/>
          </a:effectRef>
          <a:fontRef idx="minor">
            <a:schemeClr val="dk1"/>
          </a:fontRef>
        </p:style>
        <p:txBody>
          <a:bodyPr rtlCol="0" anchor="ctr"/>
          <a:lstStyle/>
          <a:p>
            <a:pPr algn="ctr"/>
            <a:endParaRPr lang="ko-KR" altLang="en-US">
              <a:solidFill>
                <a:schemeClr val="dk1"/>
              </a:solidFill>
              <a:latin typeface="Tahoma" panose="020B0604030504040204" pitchFamily="34" charset="0"/>
              <a:ea typeface="맑은 고딕" panose="020B0503020000020004" pitchFamily="50" charset="-127"/>
            </a:endParaRPr>
          </a:p>
        </p:txBody>
      </p:sp>
      <p:sp>
        <p:nvSpPr>
          <p:cNvPr id="62" name="Line 27"/>
          <p:cNvSpPr>
            <a:spLocks noChangeShapeType="1"/>
          </p:cNvSpPr>
          <p:nvPr/>
        </p:nvSpPr>
        <p:spPr bwMode="auto">
          <a:xfrm>
            <a:off x="3824788" y="5613849"/>
            <a:ext cx="5067692" cy="0"/>
          </a:xfrm>
          <a:prstGeom prst="line">
            <a:avLst/>
          </a:prstGeom>
          <a:noFill/>
          <a:ln w="28575">
            <a:solidFill>
              <a:srgbClr val="000000"/>
            </a:solidFill>
            <a:round/>
            <a:headEnd type="oval" w="med" len="me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4000" b="0" i="0" u="none" strike="noStrike" kern="0" cap="none" spc="0" normalizeH="0" baseline="0" noProof="0">
              <a:ln>
                <a:noFill/>
              </a:ln>
              <a:solidFill>
                <a:sysClr val="windowText" lastClr="000000"/>
              </a:solidFill>
              <a:effectLst/>
              <a:uLnTx/>
              <a:uFillTx/>
              <a:latin typeface="Tahoma" panose="020B0604030504040204" pitchFamily="34" charset="0"/>
              <a:ea typeface="맑은 고딕" panose="020B0503020000020004" pitchFamily="50" charset="-127"/>
            </a:endParaRPr>
          </a:p>
        </p:txBody>
      </p:sp>
      <p:sp>
        <p:nvSpPr>
          <p:cNvPr id="63" name="Line 27"/>
          <p:cNvSpPr>
            <a:spLocks noChangeShapeType="1"/>
          </p:cNvSpPr>
          <p:nvPr/>
        </p:nvSpPr>
        <p:spPr bwMode="auto">
          <a:xfrm>
            <a:off x="3824788" y="4787173"/>
            <a:ext cx="2012454" cy="0"/>
          </a:xfrm>
          <a:prstGeom prst="line">
            <a:avLst/>
          </a:prstGeom>
          <a:noFill/>
          <a:ln w="28575">
            <a:solidFill>
              <a:srgbClr val="000000"/>
            </a:solidFill>
            <a:round/>
            <a:headEnd type="oval" w="med" len="me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4000" b="0" i="0" u="none" strike="noStrike" kern="0" cap="none" spc="0" normalizeH="0" baseline="0" noProof="0">
              <a:ln>
                <a:noFill/>
              </a:ln>
              <a:solidFill>
                <a:sysClr val="windowText" lastClr="000000"/>
              </a:solidFill>
              <a:effectLst/>
              <a:uLnTx/>
              <a:uFillTx/>
              <a:latin typeface="Tahoma" panose="020B0604030504040204" pitchFamily="34" charset="0"/>
              <a:ea typeface="맑은 고딕" panose="020B0503020000020004" pitchFamily="50" charset="-127"/>
            </a:endParaRPr>
          </a:p>
        </p:txBody>
      </p:sp>
      <p:sp>
        <p:nvSpPr>
          <p:cNvPr id="64" name="Line 26"/>
          <p:cNvSpPr>
            <a:spLocks noChangeShapeType="1"/>
          </p:cNvSpPr>
          <p:nvPr/>
        </p:nvSpPr>
        <p:spPr bwMode="auto">
          <a:xfrm>
            <a:off x="5837243" y="2949787"/>
            <a:ext cx="581100" cy="0"/>
          </a:xfrm>
          <a:prstGeom prst="line">
            <a:avLst/>
          </a:prstGeom>
          <a:noFill/>
          <a:ln w="28575">
            <a:solidFill>
              <a:srgbClr val="000000"/>
            </a:solidFill>
            <a:round/>
            <a:headEnd type="oval" w="med" len="me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4000" b="0" i="0" u="none" strike="noStrike" kern="0" cap="none" spc="0" normalizeH="0" baseline="0" noProof="0">
              <a:ln>
                <a:noFill/>
              </a:ln>
              <a:solidFill>
                <a:sysClr val="windowText" lastClr="000000"/>
              </a:solidFill>
              <a:effectLst/>
              <a:uLnTx/>
              <a:uFillTx/>
              <a:latin typeface="Tahoma" panose="020B0604030504040204" pitchFamily="34" charset="0"/>
              <a:ea typeface="맑은 고딕" panose="020B0503020000020004" pitchFamily="50" charset="-127"/>
            </a:endParaRPr>
          </a:p>
        </p:txBody>
      </p:sp>
      <p:sp>
        <p:nvSpPr>
          <p:cNvPr id="66" name="Text Box 48"/>
          <p:cNvSpPr txBox="1">
            <a:spLocks noChangeArrowheads="1"/>
          </p:cNvSpPr>
          <p:nvPr/>
        </p:nvSpPr>
        <p:spPr bwMode="auto">
          <a:xfrm>
            <a:off x="4527188" y="3632268"/>
            <a:ext cx="566181" cy="276999"/>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ko-KR" sz="1200" b="1" dirty="0" smtClean="0">
                <a:latin typeface="Tahoma" panose="020B0604030504040204" pitchFamily="34" charset="0"/>
                <a:ea typeface="맑은 고딕" panose="020B0503020000020004" pitchFamily="50" charset="-127"/>
              </a:rPr>
              <a:t>5/29</a:t>
            </a:r>
            <a:endParaRPr lang="en-US" altLang="ko-KR" sz="1200" b="1" dirty="0">
              <a:latin typeface="Tahoma" panose="020B0604030504040204" pitchFamily="34" charset="0"/>
              <a:ea typeface="맑은 고딕" panose="020B0503020000020004" pitchFamily="50" charset="-127"/>
            </a:endParaRPr>
          </a:p>
        </p:txBody>
      </p:sp>
      <p:sp>
        <p:nvSpPr>
          <p:cNvPr id="67" name="Text Box 48"/>
          <p:cNvSpPr txBox="1">
            <a:spLocks noChangeArrowheads="1"/>
          </p:cNvSpPr>
          <p:nvPr/>
        </p:nvSpPr>
        <p:spPr bwMode="auto">
          <a:xfrm>
            <a:off x="5472284" y="4506319"/>
            <a:ext cx="468398" cy="276999"/>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ko-KR" sz="1200" b="1" dirty="0" smtClean="0">
                <a:latin typeface="Tahoma" panose="020B0604030504040204" pitchFamily="34" charset="0"/>
                <a:ea typeface="맑은 고딕" panose="020B0503020000020004" pitchFamily="50" charset="-127"/>
              </a:rPr>
              <a:t>6/5</a:t>
            </a:r>
            <a:endParaRPr lang="en-US" altLang="ko-KR" sz="1200" b="1" dirty="0">
              <a:latin typeface="Tahoma" panose="020B0604030504040204" pitchFamily="34" charset="0"/>
              <a:ea typeface="맑은 고딕" panose="020B0503020000020004" pitchFamily="50" charset="-127"/>
            </a:endParaRPr>
          </a:p>
        </p:txBody>
      </p:sp>
      <p:sp>
        <p:nvSpPr>
          <p:cNvPr id="68" name="Text Box 48"/>
          <p:cNvSpPr txBox="1">
            <a:spLocks noChangeArrowheads="1"/>
          </p:cNvSpPr>
          <p:nvPr/>
        </p:nvSpPr>
        <p:spPr bwMode="auto">
          <a:xfrm>
            <a:off x="6642823" y="3659688"/>
            <a:ext cx="566181" cy="276999"/>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ko-KR" sz="1200" b="1" dirty="0" smtClean="0">
                <a:latin typeface="Tahoma" panose="020B0604030504040204" pitchFamily="34" charset="0"/>
                <a:ea typeface="맑은 고딕" panose="020B0503020000020004" pitchFamily="50" charset="-127"/>
              </a:rPr>
              <a:t>6/12</a:t>
            </a:r>
            <a:endParaRPr lang="en-US" altLang="ko-KR" sz="1200" b="1" dirty="0">
              <a:latin typeface="Tahoma" panose="020B0604030504040204" pitchFamily="34" charset="0"/>
              <a:ea typeface="맑은 고딕" panose="020B0503020000020004" pitchFamily="50" charset="-127"/>
            </a:endParaRPr>
          </a:p>
        </p:txBody>
      </p:sp>
      <p:sp>
        <p:nvSpPr>
          <p:cNvPr id="69" name="Text Box 48"/>
          <p:cNvSpPr txBox="1">
            <a:spLocks noChangeArrowheads="1"/>
          </p:cNvSpPr>
          <p:nvPr/>
        </p:nvSpPr>
        <p:spPr bwMode="auto">
          <a:xfrm>
            <a:off x="6076642" y="2655707"/>
            <a:ext cx="566181" cy="276999"/>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ko-KR" sz="1200" b="1" dirty="0" smtClean="0">
                <a:latin typeface="Tahoma" panose="020B0604030504040204" pitchFamily="34" charset="0"/>
                <a:ea typeface="맑은 고딕" panose="020B0503020000020004" pitchFamily="50" charset="-127"/>
              </a:rPr>
              <a:t>6/10</a:t>
            </a:r>
            <a:endParaRPr lang="en-US" altLang="ko-KR" sz="1200" b="1" dirty="0">
              <a:latin typeface="Tahoma" panose="020B0604030504040204" pitchFamily="34" charset="0"/>
              <a:ea typeface="맑은 고딕" panose="020B0503020000020004" pitchFamily="50" charset="-127"/>
            </a:endParaRPr>
          </a:p>
        </p:txBody>
      </p:sp>
      <p:sp>
        <p:nvSpPr>
          <p:cNvPr id="70" name="Line 27"/>
          <p:cNvSpPr>
            <a:spLocks noChangeShapeType="1"/>
          </p:cNvSpPr>
          <p:nvPr/>
        </p:nvSpPr>
        <p:spPr bwMode="auto">
          <a:xfrm>
            <a:off x="6413483" y="4783318"/>
            <a:ext cx="2095625" cy="0"/>
          </a:xfrm>
          <a:prstGeom prst="line">
            <a:avLst/>
          </a:prstGeom>
          <a:noFill/>
          <a:ln w="28575">
            <a:solidFill>
              <a:srgbClr val="000000"/>
            </a:solidFill>
            <a:round/>
            <a:headEnd type="oval" w="med" len="me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4000" b="0" i="0" u="none" strike="noStrike" kern="0" cap="none" spc="0" normalizeH="0" baseline="0" noProof="0">
              <a:ln>
                <a:noFill/>
              </a:ln>
              <a:solidFill>
                <a:sysClr val="windowText" lastClr="000000"/>
              </a:solidFill>
              <a:effectLst/>
              <a:uLnTx/>
              <a:uFillTx/>
              <a:latin typeface="Tahoma" panose="020B0604030504040204" pitchFamily="34" charset="0"/>
              <a:ea typeface="맑은 고딕" panose="020B0503020000020004" pitchFamily="50" charset="-127"/>
            </a:endParaRPr>
          </a:p>
        </p:txBody>
      </p:sp>
      <p:sp>
        <p:nvSpPr>
          <p:cNvPr id="71" name="Line 27"/>
          <p:cNvSpPr>
            <a:spLocks noChangeShapeType="1"/>
          </p:cNvSpPr>
          <p:nvPr/>
        </p:nvSpPr>
        <p:spPr bwMode="auto">
          <a:xfrm>
            <a:off x="6428078" y="3957601"/>
            <a:ext cx="424494" cy="0"/>
          </a:xfrm>
          <a:prstGeom prst="line">
            <a:avLst/>
          </a:prstGeom>
          <a:noFill/>
          <a:ln w="28575">
            <a:solidFill>
              <a:srgbClr val="000000"/>
            </a:solidFill>
            <a:round/>
            <a:headEnd type="oval" w="med" len="me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4000" b="0" i="0" u="none" strike="noStrike" kern="0" cap="none" spc="0" normalizeH="0" baseline="0" noProof="0">
              <a:ln>
                <a:noFill/>
              </a:ln>
              <a:solidFill>
                <a:sysClr val="windowText" lastClr="000000"/>
              </a:solidFill>
              <a:effectLst/>
              <a:uLnTx/>
              <a:uFillTx/>
              <a:latin typeface="Tahoma" panose="020B0604030504040204" pitchFamily="34" charset="0"/>
              <a:ea typeface="맑은 고딕" panose="020B0503020000020004" pitchFamily="50" charset="-127"/>
            </a:endParaRPr>
          </a:p>
        </p:txBody>
      </p:sp>
      <p:sp>
        <p:nvSpPr>
          <p:cNvPr id="72" name="Text Box 48"/>
          <p:cNvSpPr txBox="1">
            <a:spLocks noChangeArrowheads="1"/>
          </p:cNvSpPr>
          <p:nvPr/>
        </p:nvSpPr>
        <p:spPr bwMode="auto">
          <a:xfrm>
            <a:off x="8127940" y="4506318"/>
            <a:ext cx="566181" cy="276999"/>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ko-KR" sz="1200" b="1" dirty="0" smtClean="0">
                <a:latin typeface="Tahoma" panose="020B0604030504040204" pitchFamily="34" charset="0"/>
                <a:ea typeface="맑은 고딕" panose="020B0503020000020004" pitchFamily="50" charset="-127"/>
              </a:rPr>
              <a:t>6/24</a:t>
            </a:r>
            <a:endParaRPr lang="en-US" altLang="ko-KR" sz="1200" b="1" dirty="0">
              <a:latin typeface="Tahoma" panose="020B0604030504040204" pitchFamily="34" charset="0"/>
              <a:ea typeface="맑은 고딕" panose="020B0503020000020004" pitchFamily="50" charset="-127"/>
            </a:endParaRPr>
          </a:p>
        </p:txBody>
      </p:sp>
      <p:sp>
        <p:nvSpPr>
          <p:cNvPr id="73" name="Text Box 48"/>
          <p:cNvSpPr txBox="1">
            <a:spLocks noChangeArrowheads="1"/>
          </p:cNvSpPr>
          <p:nvPr/>
        </p:nvSpPr>
        <p:spPr bwMode="auto">
          <a:xfrm>
            <a:off x="8398869" y="5336850"/>
            <a:ext cx="566181" cy="276999"/>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ko-KR" sz="1200" b="1" dirty="0" smtClean="0">
                <a:latin typeface="Tahoma" panose="020B0604030504040204" pitchFamily="34" charset="0"/>
                <a:ea typeface="맑은 고딕" panose="020B0503020000020004" pitchFamily="50" charset="-127"/>
              </a:rPr>
              <a:t>6/25</a:t>
            </a:r>
            <a:endParaRPr lang="en-US" altLang="ko-KR" sz="1200" b="1" dirty="0">
              <a:latin typeface="Tahoma" panose="020B0604030504040204" pitchFamily="34" charset="0"/>
              <a:ea typeface="맑은 고딕" panose="020B0503020000020004" pitchFamily="50" charset="-127"/>
            </a:endParaRPr>
          </a:p>
        </p:txBody>
      </p:sp>
      <p:sp>
        <p:nvSpPr>
          <p:cNvPr id="74" name="이등변 삼각형 73"/>
          <p:cNvSpPr/>
          <p:nvPr/>
        </p:nvSpPr>
        <p:spPr>
          <a:xfrm>
            <a:off x="5744736" y="5638099"/>
            <a:ext cx="185013" cy="149575"/>
          </a:xfrm>
          <a:prstGeom prst="triangle">
            <a:avLst/>
          </a:prstGeom>
          <a:solidFill>
            <a:srgbClr val="FF0000"/>
          </a:solidFill>
          <a:ln w="3175"/>
          <a:effectLst/>
          <a:scene3d>
            <a:camera prst="orthographicFront"/>
            <a:lightRig rig="threePt" dir="t"/>
          </a:scene3d>
          <a:sp3d>
            <a:bevelT w="63500" h="63500"/>
          </a:sp3d>
        </p:spPr>
        <p:style>
          <a:lnRef idx="1">
            <a:schemeClr val="dk1"/>
          </a:lnRef>
          <a:fillRef idx="2">
            <a:schemeClr val="dk1"/>
          </a:fillRef>
          <a:effectRef idx="1">
            <a:schemeClr val="dk1"/>
          </a:effectRef>
          <a:fontRef idx="minor">
            <a:schemeClr val="dk1"/>
          </a:fontRef>
        </p:style>
        <p:txBody>
          <a:bodyPr rtlCol="0" anchor="ctr"/>
          <a:lstStyle/>
          <a:p>
            <a:pPr algn="ctr"/>
            <a:endParaRPr lang="ko-KR" altLang="en-US">
              <a:solidFill>
                <a:schemeClr val="dk1"/>
              </a:solidFill>
              <a:latin typeface="Tahoma" panose="020B0604030504040204" pitchFamily="34" charset="0"/>
              <a:ea typeface="맑은 고딕" panose="020B0503020000020004" pitchFamily="50" charset="-127"/>
            </a:endParaRPr>
          </a:p>
        </p:txBody>
      </p:sp>
      <p:sp>
        <p:nvSpPr>
          <p:cNvPr id="75" name="Text Box 53"/>
          <p:cNvSpPr txBox="1">
            <a:spLocks noChangeArrowheads="1"/>
          </p:cNvSpPr>
          <p:nvPr/>
        </p:nvSpPr>
        <p:spPr bwMode="auto">
          <a:xfrm>
            <a:off x="5241292" y="5816297"/>
            <a:ext cx="1260410" cy="276999"/>
          </a:xfrm>
          <a:prstGeom prst="rect">
            <a:avLst/>
          </a:prstGeom>
          <a:noFill/>
          <a:ln w="9525">
            <a:noFill/>
            <a:miter lim="800000"/>
            <a:headEnd/>
            <a:tailEnd/>
          </a:ln>
          <a:effectLst/>
        </p:spPr>
        <p:txBody>
          <a:bodyPr wrap="none">
            <a:spAutoFit/>
          </a:bodyPr>
          <a:lstStyle/>
          <a:p>
            <a:pPr>
              <a:defRPr/>
            </a:pPr>
            <a:r>
              <a:rPr lang="en-US" altLang="ko-KR" sz="1200" dirty="0" smtClean="0">
                <a:latin typeface="Tahoma" panose="020B0604030504040204" pitchFamily="34" charset="0"/>
                <a:ea typeface="맑은 고딕" panose="020B0503020000020004" pitchFamily="50" charset="-127"/>
              </a:rPr>
              <a:t>Integration Test</a:t>
            </a:r>
            <a:endParaRPr lang="en-US" altLang="ko-KR" sz="1200" dirty="0">
              <a:latin typeface="Tahoma" panose="020B0604030504040204" pitchFamily="34" charset="0"/>
              <a:ea typeface="맑은 고딕" panose="020B0503020000020004" pitchFamily="50" charset="-127"/>
            </a:endParaRPr>
          </a:p>
        </p:txBody>
      </p:sp>
      <p:sp>
        <p:nvSpPr>
          <p:cNvPr id="76" name="Text Box 53"/>
          <p:cNvSpPr txBox="1">
            <a:spLocks noChangeArrowheads="1"/>
          </p:cNvSpPr>
          <p:nvPr/>
        </p:nvSpPr>
        <p:spPr bwMode="auto">
          <a:xfrm>
            <a:off x="3909519" y="5640841"/>
            <a:ext cx="783228" cy="276999"/>
          </a:xfrm>
          <a:prstGeom prst="rect">
            <a:avLst/>
          </a:prstGeom>
          <a:noFill/>
          <a:ln w="9525">
            <a:noFill/>
            <a:miter lim="800000"/>
            <a:headEnd/>
            <a:tailEnd/>
          </a:ln>
          <a:effectLst/>
        </p:spPr>
        <p:txBody>
          <a:bodyPr wrap="none">
            <a:spAutoFit/>
          </a:bodyPr>
          <a:lstStyle/>
          <a:p>
            <a:pPr>
              <a:defRPr/>
            </a:pPr>
            <a:r>
              <a:rPr lang="en-US" altLang="ko-KR" sz="1200" dirty="0" smtClean="0">
                <a:latin typeface="Tahoma" panose="020B0604030504040204" pitchFamily="34" charset="0"/>
                <a:ea typeface="맑은 고딕" panose="020B0503020000020004" pitchFamily="50" charset="-127"/>
              </a:rPr>
              <a:t>Unit Test</a:t>
            </a:r>
            <a:endParaRPr lang="en-US" altLang="ko-KR" sz="1200" dirty="0">
              <a:latin typeface="Tahoma" panose="020B0604030504040204" pitchFamily="34" charset="0"/>
              <a:ea typeface="맑은 고딕" panose="020B0503020000020004" pitchFamily="50" charset="-127"/>
            </a:endParaRPr>
          </a:p>
        </p:txBody>
      </p:sp>
      <p:sp>
        <p:nvSpPr>
          <p:cNvPr id="77" name="이등변 삼각형 76"/>
          <p:cNvSpPr/>
          <p:nvPr/>
        </p:nvSpPr>
        <p:spPr>
          <a:xfrm>
            <a:off x="8344882" y="5638099"/>
            <a:ext cx="185013" cy="149575"/>
          </a:xfrm>
          <a:prstGeom prst="triangle">
            <a:avLst/>
          </a:prstGeom>
          <a:solidFill>
            <a:srgbClr val="FF0000"/>
          </a:solidFill>
          <a:ln w="3175"/>
          <a:effectLst/>
          <a:scene3d>
            <a:camera prst="orthographicFront"/>
            <a:lightRig rig="threePt" dir="t"/>
          </a:scene3d>
          <a:sp3d>
            <a:bevelT w="63500" h="63500"/>
          </a:sp3d>
        </p:spPr>
        <p:style>
          <a:lnRef idx="1">
            <a:schemeClr val="dk1"/>
          </a:lnRef>
          <a:fillRef idx="2">
            <a:schemeClr val="dk1"/>
          </a:fillRef>
          <a:effectRef idx="1">
            <a:schemeClr val="dk1"/>
          </a:effectRef>
          <a:fontRef idx="minor">
            <a:schemeClr val="dk1"/>
          </a:fontRef>
        </p:style>
        <p:txBody>
          <a:bodyPr rtlCol="0" anchor="ctr"/>
          <a:lstStyle/>
          <a:p>
            <a:pPr algn="ctr"/>
            <a:endParaRPr lang="ko-KR" altLang="en-US">
              <a:solidFill>
                <a:schemeClr val="dk1"/>
              </a:solidFill>
              <a:latin typeface="Tahoma" panose="020B0604030504040204" pitchFamily="34" charset="0"/>
              <a:ea typeface="맑은 고딕" panose="020B0503020000020004" pitchFamily="50" charset="-127"/>
            </a:endParaRPr>
          </a:p>
        </p:txBody>
      </p:sp>
      <p:sp>
        <p:nvSpPr>
          <p:cNvPr id="78" name="Text Box 53"/>
          <p:cNvSpPr txBox="1">
            <a:spLocks noChangeArrowheads="1"/>
          </p:cNvSpPr>
          <p:nvPr/>
        </p:nvSpPr>
        <p:spPr bwMode="auto">
          <a:xfrm>
            <a:off x="7884368" y="5816297"/>
            <a:ext cx="1000338" cy="276999"/>
          </a:xfrm>
          <a:prstGeom prst="rect">
            <a:avLst/>
          </a:prstGeom>
          <a:noFill/>
          <a:ln w="9525">
            <a:noFill/>
            <a:miter lim="800000"/>
            <a:headEnd/>
            <a:tailEnd/>
          </a:ln>
          <a:effectLst/>
        </p:spPr>
        <p:txBody>
          <a:bodyPr wrap="none">
            <a:spAutoFit/>
          </a:bodyPr>
          <a:lstStyle/>
          <a:p>
            <a:pPr>
              <a:defRPr/>
            </a:pPr>
            <a:r>
              <a:rPr lang="en-US" altLang="ko-KR" sz="1200" dirty="0" smtClean="0">
                <a:latin typeface="Tahoma" panose="020B0604030504040204" pitchFamily="34" charset="0"/>
                <a:ea typeface="맑은 고딕" panose="020B0503020000020004" pitchFamily="50" charset="-127"/>
              </a:rPr>
              <a:t>System Test</a:t>
            </a:r>
            <a:endParaRPr lang="en-US" altLang="ko-KR" sz="1200" dirty="0">
              <a:latin typeface="Tahoma" panose="020B0604030504040204" pitchFamily="34" charset="0"/>
              <a:ea typeface="맑은 고딕" panose="020B0503020000020004" pitchFamily="50" charset="-127"/>
            </a:endParaRPr>
          </a:p>
        </p:txBody>
      </p:sp>
      <p:sp>
        <p:nvSpPr>
          <p:cNvPr id="80" name="Text Box 53"/>
          <p:cNvSpPr txBox="1">
            <a:spLocks noChangeArrowheads="1"/>
          </p:cNvSpPr>
          <p:nvPr/>
        </p:nvSpPr>
        <p:spPr bwMode="auto">
          <a:xfrm>
            <a:off x="6251209" y="4016097"/>
            <a:ext cx="1480726" cy="276999"/>
          </a:xfrm>
          <a:prstGeom prst="rect">
            <a:avLst/>
          </a:prstGeom>
          <a:noFill/>
          <a:ln w="9525">
            <a:noFill/>
            <a:miter lim="800000"/>
            <a:headEnd/>
            <a:tailEnd/>
          </a:ln>
          <a:effectLst/>
        </p:spPr>
        <p:txBody>
          <a:bodyPr wrap="none">
            <a:spAutoFit/>
          </a:bodyPr>
          <a:lstStyle/>
          <a:p>
            <a:pPr>
              <a:defRPr/>
            </a:pPr>
            <a:r>
              <a:rPr lang="en-US" altLang="ko-KR" sz="1200" dirty="0" smtClean="0">
                <a:latin typeface="Tahoma" panose="020B0604030504040204" pitchFamily="34" charset="0"/>
                <a:ea typeface="맑은 고딕" panose="020B0503020000020004" pitchFamily="50" charset="-127"/>
              </a:rPr>
              <a:t>Architecture Refine</a:t>
            </a:r>
            <a:endParaRPr lang="en-US" altLang="ko-KR" sz="1200" dirty="0">
              <a:latin typeface="Tahoma" panose="020B0604030504040204" pitchFamily="34" charset="0"/>
              <a:ea typeface="맑은 고딕" panose="020B0503020000020004" pitchFamily="50" charset="-127"/>
            </a:endParaRPr>
          </a:p>
        </p:txBody>
      </p:sp>
      <p:sp>
        <p:nvSpPr>
          <p:cNvPr id="81" name="Text Box 53"/>
          <p:cNvSpPr txBox="1">
            <a:spLocks noChangeArrowheads="1"/>
          </p:cNvSpPr>
          <p:nvPr/>
        </p:nvSpPr>
        <p:spPr bwMode="auto">
          <a:xfrm>
            <a:off x="2986051" y="3974717"/>
            <a:ext cx="1513941" cy="276999"/>
          </a:xfrm>
          <a:prstGeom prst="rect">
            <a:avLst/>
          </a:prstGeom>
          <a:noFill/>
          <a:ln w="9525">
            <a:noFill/>
            <a:miter lim="800000"/>
            <a:headEnd/>
            <a:tailEnd/>
          </a:ln>
          <a:effectLst/>
        </p:spPr>
        <p:txBody>
          <a:bodyPr wrap="none">
            <a:spAutoFit/>
          </a:bodyPr>
          <a:lstStyle/>
          <a:p>
            <a:pPr>
              <a:defRPr/>
            </a:pPr>
            <a:r>
              <a:rPr lang="en-US" altLang="ko-KR" sz="1200" dirty="0" smtClean="0">
                <a:latin typeface="Tahoma" panose="020B0604030504040204" pitchFamily="34" charset="0"/>
                <a:ea typeface="맑은 고딕" panose="020B0503020000020004" pitchFamily="50" charset="-127"/>
              </a:rPr>
              <a:t>Architecture Design</a:t>
            </a:r>
            <a:endParaRPr lang="en-US" altLang="ko-KR" sz="1200" dirty="0">
              <a:latin typeface="Tahoma" panose="020B0604030504040204" pitchFamily="34" charset="0"/>
              <a:ea typeface="맑은 고딕" panose="020B0503020000020004" pitchFamily="50" charset="-127"/>
            </a:endParaRPr>
          </a:p>
        </p:txBody>
      </p:sp>
      <p:sp>
        <p:nvSpPr>
          <p:cNvPr id="82" name="Text Box 53"/>
          <p:cNvSpPr txBox="1">
            <a:spLocks noChangeArrowheads="1"/>
          </p:cNvSpPr>
          <p:nvPr/>
        </p:nvSpPr>
        <p:spPr bwMode="auto">
          <a:xfrm>
            <a:off x="1705632" y="2967335"/>
            <a:ext cx="1053173" cy="461665"/>
          </a:xfrm>
          <a:prstGeom prst="rect">
            <a:avLst/>
          </a:prstGeom>
          <a:noFill/>
          <a:ln w="9525">
            <a:noFill/>
            <a:miter lim="800000"/>
            <a:headEnd/>
            <a:tailEnd/>
          </a:ln>
          <a:effectLst/>
        </p:spPr>
        <p:txBody>
          <a:bodyPr wrap="none">
            <a:spAutoFit/>
          </a:bodyPr>
          <a:lstStyle/>
          <a:p>
            <a:pPr>
              <a:defRPr/>
            </a:pPr>
            <a:r>
              <a:rPr lang="en-US" altLang="ko-KR" sz="1200" dirty="0" smtClean="0">
                <a:latin typeface="Tahoma" panose="020B0604030504040204" pitchFamily="34" charset="0"/>
                <a:ea typeface="맑은 고딕" panose="020B0503020000020004" pitchFamily="50" charset="-127"/>
              </a:rPr>
              <a:t>Requirement</a:t>
            </a:r>
          </a:p>
          <a:p>
            <a:pPr>
              <a:defRPr/>
            </a:pPr>
            <a:r>
              <a:rPr lang="en-US" altLang="ko-KR" sz="1200" dirty="0" smtClean="0">
                <a:latin typeface="Tahoma" panose="020B0604030504040204" pitchFamily="34" charset="0"/>
                <a:ea typeface="맑은 고딕" panose="020B0503020000020004" pitchFamily="50" charset="-127"/>
              </a:rPr>
              <a:t>Analysis</a:t>
            </a:r>
            <a:endParaRPr lang="en-US" altLang="ko-KR" sz="1200" dirty="0">
              <a:latin typeface="Tahoma" panose="020B0604030504040204" pitchFamily="34" charset="0"/>
              <a:ea typeface="맑은 고딕" panose="020B0503020000020004" pitchFamily="50" charset="-127"/>
            </a:endParaRPr>
          </a:p>
        </p:txBody>
      </p:sp>
      <p:sp>
        <p:nvSpPr>
          <p:cNvPr id="83" name="Text Box 53"/>
          <p:cNvSpPr txBox="1">
            <a:spLocks noChangeArrowheads="1"/>
          </p:cNvSpPr>
          <p:nvPr/>
        </p:nvSpPr>
        <p:spPr bwMode="auto">
          <a:xfrm>
            <a:off x="5782568" y="2990812"/>
            <a:ext cx="1655238" cy="276999"/>
          </a:xfrm>
          <a:prstGeom prst="rect">
            <a:avLst/>
          </a:prstGeom>
          <a:noFill/>
          <a:ln w="9525">
            <a:noFill/>
            <a:miter lim="800000"/>
            <a:headEnd/>
            <a:tailEnd/>
          </a:ln>
          <a:effectLst/>
        </p:spPr>
        <p:txBody>
          <a:bodyPr wrap="square">
            <a:spAutoFit/>
          </a:bodyPr>
          <a:lstStyle/>
          <a:p>
            <a:pPr>
              <a:defRPr/>
            </a:pPr>
            <a:r>
              <a:rPr lang="en-US" altLang="ko-KR" sz="1200" dirty="0" smtClean="0">
                <a:latin typeface="Tahoma" panose="020B0604030504040204" pitchFamily="34" charset="0"/>
                <a:ea typeface="맑은 고딕" panose="020B0503020000020004" pitchFamily="50" charset="-127"/>
              </a:rPr>
              <a:t>Requirement Refine</a:t>
            </a:r>
            <a:endParaRPr lang="en-US" altLang="ko-KR" sz="1200" dirty="0">
              <a:latin typeface="Tahoma" panose="020B0604030504040204" pitchFamily="34" charset="0"/>
              <a:ea typeface="맑은 고딕" panose="020B0503020000020004" pitchFamily="50" charset="-127"/>
            </a:endParaRPr>
          </a:p>
        </p:txBody>
      </p:sp>
      <p:sp>
        <p:nvSpPr>
          <p:cNvPr id="84" name="Text Box 53"/>
          <p:cNvSpPr txBox="1">
            <a:spLocks noChangeArrowheads="1"/>
          </p:cNvSpPr>
          <p:nvPr/>
        </p:nvSpPr>
        <p:spPr bwMode="auto">
          <a:xfrm>
            <a:off x="2583629" y="3098825"/>
            <a:ext cx="729687" cy="461665"/>
          </a:xfrm>
          <a:prstGeom prst="rect">
            <a:avLst/>
          </a:prstGeom>
          <a:noFill/>
          <a:ln w="9525">
            <a:noFill/>
            <a:miter lim="800000"/>
            <a:headEnd/>
            <a:tailEnd/>
          </a:ln>
          <a:effectLst/>
        </p:spPr>
        <p:txBody>
          <a:bodyPr wrap="none">
            <a:spAutoFit/>
          </a:bodyPr>
          <a:lstStyle/>
          <a:p>
            <a:pPr>
              <a:defRPr/>
            </a:pPr>
            <a:r>
              <a:rPr lang="en-US" altLang="ko-KR" sz="1200" dirty="0" smtClean="0">
                <a:latin typeface="Tahoma" panose="020B0604030504040204" pitchFamily="34" charset="0"/>
                <a:ea typeface="맑은 고딕" panose="020B0503020000020004" pitchFamily="50" charset="-127"/>
              </a:rPr>
              <a:t>Analysis</a:t>
            </a:r>
          </a:p>
          <a:p>
            <a:pPr>
              <a:defRPr/>
            </a:pPr>
            <a:r>
              <a:rPr lang="en-US" altLang="ko-KR" sz="1200" dirty="0" smtClean="0">
                <a:latin typeface="Tahoma" panose="020B0604030504040204" pitchFamily="34" charset="0"/>
                <a:ea typeface="맑은 고딕" panose="020B0503020000020004" pitchFamily="50" charset="-127"/>
              </a:rPr>
              <a:t>Review</a:t>
            </a:r>
            <a:endParaRPr lang="en-US" altLang="ko-KR" sz="1200" dirty="0">
              <a:latin typeface="Tahoma" panose="020B0604030504040204" pitchFamily="34" charset="0"/>
              <a:ea typeface="맑은 고딕" panose="020B0503020000020004" pitchFamily="50" charset="-127"/>
            </a:endParaRPr>
          </a:p>
        </p:txBody>
      </p:sp>
      <p:sp>
        <p:nvSpPr>
          <p:cNvPr id="85" name="Text Box 53"/>
          <p:cNvSpPr txBox="1">
            <a:spLocks noChangeArrowheads="1"/>
          </p:cNvSpPr>
          <p:nvPr/>
        </p:nvSpPr>
        <p:spPr bwMode="auto">
          <a:xfrm>
            <a:off x="3824788" y="4791938"/>
            <a:ext cx="1390958" cy="276999"/>
          </a:xfrm>
          <a:prstGeom prst="rect">
            <a:avLst/>
          </a:prstGeom>
          <a:noFill/>
          <a:ln w="9525">
            <a:noFill/>
            <a:miter lim="800000"/>
            <a:headEnd/>
            <a:tailEnd/>
          </a:ln>
          <a:effectLst/>
        </p:spPr>
        <p:txBody>
          <a:bodyPr wrap="none">
            <a:spAutoFit/>
          </a:bodyPr>
          <a:lstStyle/>
          <a:p>
            <a:pPr>
              <a:defRPr/>
            </a:pPr>
            <a:r>
              <a:rPr lang="en-US" altLang="ko-KR" sz="1200" dirty="0" smtClean="0">
                <a:latin typeface="Tahoma" panose="020B0604030504040204" pitchFamily="34" charset="0"/>
                <a:ea typeface="맑은 고딕" panose="020B0503020000020004" pitchFamily="50" charset="-127"/>
              </a:rPr>
              <a:t>Implementation 1</a:t>
            </a:r>
            <a:endParaRPr lang="en-US" altLang="ko-KR" sz="1200" dirty="0">
              <a:latin typeface="Tahoma" panose="020B0604030504040204" pitchFamily="34" charset="0"/>
              <a:ea typeface="맑은 고딕" panose="020B0503020000020004" pitchFamily="50" charset="-127"/>
            </a:endParaRPr>
          </a:p>
        </p:txBody>
      </p:sp>
      <p:sp>
        <p:nvSpPr>
          <p:cNvPr id="87" name="Text Box 53"/>
          <p:cNvSpPr txBox="1">
            <a:spLocks noChangeArrowheads="1"/>
          </p:cNvSpPr>
          <p:nvPr/>
        </p:nvSpPr>
        <p:spPr bwMode="auto">
          <a:xfrm>
            <a:off x="6411322" y="4808185"/>
            <a:ext cx="1439048" cy="276999"/>
          </a:xfrm>
          <a:prstGeom prst="rect">
            <a:avLst/>
          </a:prstGeom>
          <a:noFill/>
          <a:ln w="9525">
            <a:noFill/>
            <a:miter lim="800000"/>
            <a:headEnd/>
            <a:tailEnd/>
          </a:ln>
          <a:effectLst/>
        </p:spPr>
        <p:txBody>
          <a:bodyPr wrap="none">
            <a:spAutoFit/>
          </a:bodyPr>
          <a:lstStyle/>
          <a:p>
            <a:pPr>
              <a:defRPr/>
            </a:pPr>
            <a:r>
              <a:rPr lang="en-US" altLang="ko-KR" sz="1200" dirty="0" smtClean="0">
                <a:latin typeface="Tahoma" panose="020B0604030504040204" pitchFamily="34" charset="0"/>
                <a:ea typeface="맑은 고딕" panose="020B0503020000020004" pitchFamily="50" charset="-127"/>
              </a:rPr>
              <a:t>Implementation 2 </a:t>
            </a:r>
            <a:endParaRPr lang="en-US" altLang="ko-KR" sz="1200" dirty="0">
              <a:latin typeface="Tahoma" panose="020B0604030504040204" pitchFamily="34" charset="0"/>
              <a:ea typeface="맑은 고딕" panose="020B0503020000020004" pitchFamily="50" charset="-127"/>
            </a:endParaRPr>
          </a:p>
        </p:txBody>
      </p:sp>
      <p:sp>
        <p:nvSpPr>
          <p:cNvPr id="35" name="이등변 삼각형 34"/>
          <p:cNvSpPr/>
          <p:nvPr/>
        </p:nvSpPr>
        <p:spPr>
          <a:xfrm flipH="1" flipV="1">
            <a:off x="4572000" y="1333936"/>
            <a:ext cx="183414" cy="130353"/>
          </a:xfrm>
          <a:prstGeom prst="triangle">
            <a:avLst/>
          </a:prstGeom>
          <a:solidFill>
            <a:srgbClr val="FF0000"/>
          </a:solidFill>
          <a:ln w="3175"/>
          <a:effectLst/>
          <a:scene3d>
            <a:camera prst="orthographicFront"/>
            <a:lightRig rig="threePt" dir="t"/>
          </a:scene3d>
          <a:sp3d>
            <a:bevelT w="63500" h="63500"/>
          </a:sp3d>
        </p:spPr>
        <p:style>
          <a:lnRef idx="1">
            <a:schemeClr val="dk1"/>
          </a:lnRef>
          <a:fillRef idx="2">
            <a:schemeClr val="dk1"/>
          </a:fillRef>
          <a:effectRef idx="1">
            <a:schemeClr val="dk1"/>
          </a:effectRef>
          <a:fontRef idx="minor">
            <a:schemeClr val="dk1"/>
          </a:fontRef>
        </p:style>
        <p:txBody>
          <a:bodyPr rtlCol="0" anchor="ctr"/>
          <a:lstStyle/>
          <a:p>
            <a:pPr algn="ctr"/>
            <a:endParaRPr lang="ko-KR" altLang="en-US">
              <a:solidFill>
                <a:schemeClr val="dk1"/>
              </a:solidFill>
              <a:latin typeface="Tahoma" panose="020B0604030504040204" pitchFamily="34" charset="0"/>
              <a:ea typeface="맑은 고딕" panose="020B0503020000020004" pitchFamily="50" charset="-127"/>
            </a:endParaRPr>
          </a:p>
        </p:txBody>
      </p:sp>
      <p:cxnSp>
        <p:nvCxnSpPr>
          <p:cNvPr id="8" name="직선 연결선 7"/>
          <p:cNvCxnSpPr>
            <a:stCxn id="35" idx="0"/>
            <a:endCxn id="9" idx="0"/>
          </p:cNvCxnSpPr>
          <p:nvPr/>
        </p:nvCxnSpPr>
        <p:spPr>
          <a:xfrm>
            <a:off x="4663707" y="1464289"/>
            <a:ext cx="27114" cy="476369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직사각형 8"/>
          <p:cNvSpPr/>
          <p:nvPr/>
        </p:nvSpPr>
        <p:spPr>
          <a:xfrm>
            <a:off x="4414423" y="6227984"/>
            <a:ext cx="552795" cy="225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슬라이드 번호 개체 틀 2"/>
          <p:cNvSpPr>
            <a:spLocks noGrp="1"/>
          </p:cNvSpPr>
          <p:nvPr>
            <p:ph type="sldNum" sz="quarter" idx="12"/>
          </p:nvPr>
        </p:nvSpPr>
        <p:spPr/>
        <p:txBody>
          <a:bodyPr/>
          <a:lstStyle/>
          <a:p>
            <a:fld id="{887F5A62-5D57-4BBA-9485-2C5A6728F77D}" type="slidenum">
              <a:rPr lang="ko-KR" altLang="en-US" smtClean="0"/>
              <a:pPr/>
              <a:t>32</a:t>
            </a:fld>
            <a:r>
              <a:rPr lang="en-US" altLang="ko-KR" smtClean="0"/>
              <a:t>/50</a:t>
            </a:r>
            <a:endParaRPr lang="ko-KR" altLang="en-US" dirty="0"/>
          </a:p>
        </p:txBody>
      </p:sp>
    </p:spTree>
    <p:extLst>
      <p:ext uri="{BB962C8B-B14F-4D97-AF65-F5344CB8AC3E}">
        <p14:creationId xmlns:p14="http://schemas.microsoft.com/office/powerpoint/2010/main" val="37225539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4.4 Project Risk </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3805117414"/>
              </p:ext>
            </p:extLst>
          </p:nvPr>
        </p:nvGraphicFramePr>
        <p:xfrm>
          <a:off x="467545" y="980728"/>
          <a:ext cx="8208144" cy="4536504"/>
        </p:xfrm>
        <a:graphic>
          <a:graphicData uri="http://schemas.openxmlformats.org/drawingml/2006/table">
            <a:tbl>
              <a:tblPr firstRow="1" firstCol="1" bandRow="1" bandCol="1">
                <a:effectLst/>
                <a:tableStyleId>{5940675A-B579-460E-94D1-54222C63F5DA}</a:tableStyleId>
              </a:tblPr>
              <a:tblGrid>
                <a:gridCol w="3240359"/>
                <a:gridCol w="3312368"/>
                <a:gridCol w="576064"/>
                <a:gridCol w="504056"/>
                <a:gridCol w="575297"/>
              </a:tblGrid>
              <a:tr h="324036">
                <a:tc>
                  <a:txBody>
                    <a:bodyPr/>
                    <a:lstStyle/>
                    <a:p>
                      <a:pPr algn="ctr">
                        <a:lnSpc>
                          <a:spcPct val="100000"/>
                        </a:lnSpc>
                        <a:spcBef>
                          <a:spcPts val="600"/>
                        </a:spcBef>
                        <a:spcAft>
                          <a:spcPts val="0"/>
                        </a:spcAft>
                      </a:pPr>
                      <a:r>
                        <a:rPr lang="en-US" sz="1200" b="1" cap="all" dirty="0">
                          <a:effectLst/>
                          <a:latin typeface="Arial Unicode MS" panose="020B0604020202020204" pitchFamily="50" charset="-127"/>
                          <a:ea typeface="Arial Unicode MS" panose="020B0604020202020204" pitchFamily="50" charset="-127"/>
                          <a:cs typeface="Arial Unicode MS" panose="020B0604020202020204" pitchFamily="50" charset="-127"/>
                        </a:rPr>
                        <a:t>Risk</a:t>
                      </a:r>
                      <a:endParaRPr lang="ko-KR" sz="1200" b="1" cap="all"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lumMod val="6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smtClean="0">
                          <a:effectLst/>
                          <a:latin typeface="Tahoma" panose="020B0604030504040204" pitchFamily="34" charset="0"/>
                          <a:ea typeface="맑은 고딕" panose="020B0503020000020004" pitchFamily="50" charset="-127"/>
                          <a:cs typeface="Arial Unicode MS" panose="020B0604020202020204" pitchFamily="50" charset="-127"/>
                        </a:rPr>
                        <a:t>Mitigation Plan</a:t>
                      </a:r>
                      <a:endParaRPr lang="ko-KR" altLang="ko-KR" sz="1200" b="1" dirty="0" smtClean="0">
                        <a:effectLst/>
                        <a:latin typeface="Tahoma" panose="020B0604030504040204" pitchFamily="34" charset="0"/>
                        <a:ea typeface="맑은 고딕" panose="020B0503020000020004" pitchFamily="50" charset="-127"/>
                        <a:cs typeface="Arial Unicode MS" panose="020B0604020202020204" pitchFamily="50" charset="-127"/>
                      </a:endParaRPr>
                    </a:p>
                  </a:txBody>
                  <a:tcPr marL="68580" marR="68580" marT="0" marB="0" anchor="ctr">
                    <a:solidFill>
                      <a:schemeClr val="bg1">
                        <a:lumMod val="65000"/>
                      </a:schemeClr>
                    </a:solidFill>
                  </a:tcPr>
                </a:tc>
                <a:tc>
                  <a:txBody>
                    <a:bodyPr/>
                    <a:lstStyle/>
                    <a:p>
                      <a:pPr algn="ctr">
                        <a:lnSpc>
                          <a:spcPct val="100000"/>
                        </a:lnSpc>
                        <a:spcAft>
                          <a:spcPts val="0"/>
                        </a:spcAft>
                      </a:pPr>
                      <a:r>
                        <a:rPr lang="en-US" sz="1200" b="1"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Impact</a:t>
                      </a:r>
                      <a:endParaRPr lang="ko-KR" sz="1200" b="1"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0" marR="0" marT="0" marB="0" anchor="ctr">
                    <a:solidFill>
                      <a:schemeClr val="bg1">
                        <a:lumMod val="65000"/>
                      </a:schemeClr>
                    </a:solidFill>
                  </a:tcPr>
                </a:tc>
                <a:tc>
                  <a:txBody>
                    <a:bodyPr/>
                    <a:lstStyle/>
                    <a:p>
                      <a:pPr algn="ctr">
                        <a:lnSpc>
                          <a:spcPct val="100000"/>
                        </a:lnSpc>
                        <a:spcAft>
                          <a:spcPts val="0"/>
                        </a:spcAft>
                      </a:pPr>
                      <a:r>
                        <a:rPr lang="en-US" sz="1200" b="1"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Prob.</a:t>
                      </a:r>
                      <a:endParaRPr lang="ko-KR" sz="1200" b="1"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0" marR="0" marT="0" marB="0" anchor="ctr">
                    <a:solidFill>
                      <a:schemeClr val="bg1">
                        <a:lumMod val="65000"/>
                      </a:schemeClr>
                    </a:solidFill>
                  </a:tcPr>
                </a:tc>
                <a:tc>
                  <a:txBody>
                    <a:bodyPr/>
                    <a:lstStyle/>
                    <a:p>
                      <a:pPr algn="ctr">
                        <a:lnSpc>
                          <a:spcPct val="100000"/>
                        </a:lnSpc>
                        <a:spcAft>
                          <a:spcPts val="0"/>
                        </a:spcAft>
                      </a:pPr>
                      <a:r>
                        <a:rPr lang="en-US" sz="1200" b="1"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Score</a:t>
                      </a:r>
                      <a:endParaRPr lang="ko-KR" sz="1200" b="1"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0" marR="0" marT="0" marB="0" anchor="ctr">
                    <a:solidFill>
                      <a:schemeClr val="bg1">
                        <a:lumMod val="65000"/>
                      </a:schemeClr>
                    </a:solidFill>
                  </a:tcPr>
                </a:tc>
              </a:tr>
              <a:tr h="648072">
                <a:tc>
                  <a:txBody>
                    <a:bodyPr/>
                    <a:lstStyle/>
                    <a:p>
                      <a:pP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No prior experience on Arduino </a:t>
                      </a:r>
                      <a:r>
                        <a:rPr lang="en-US" altLang="ko-KR" sz="1200"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development</a:t>
                      </a:r>
                      <a:r>
                        <a:rPr lang="en-US" altLang="ko-KR" sz="1200" baseline="0" dirty="0">
                          <a:effectLst/>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200"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for sensors/actuators</a:t>
                      </a:r>
                    </a:p>
                  </a:txBody>
                  <a:tcPr marL="68580" marR="68580" marT="0" marB="0" anchor="ctr">
                    <a:solidFill>
                      <a:schemeClr val="bg1"/>
                    </a:solidFill>
                  </a:tcPr>
                </a:tc>
                <a:tc>
                  <a:txBody>
                    <a:bodyPr/>
                    <a:lstStyle/>
                    <a:p>
                      <a:pPr algn="l">
                        <a:lnSpc>
                          <a:spcPct val="100000"/>
                        </a:lnSpc>
                        <a:spcAft>
                          <a:spcPts val="0"/>
                        </a:spcAft>
                      </a:pPr>
                      <a:r>
                        <a:rPr lang="en-US" altLang="ko-KR" sz="1200" dirty="0" smtClean="0">
                          <a:effectLst/>
                          <a:latin typeface="Tahoma" panose="020B0604030504040204" pitchFamily="34" charset="0"/>
                          <a:ea typeface="맑은 고딕" panose="020B0503020000020004" pitchFamily="50" charset="-127"/>
                          <a:cs typeface="Arial Unicode MS" panose="020B0604020202020204" pitchFamily="50" charset="-127"/>
                        </a:rPr>
                        <a:t>Try experiments for</a:t>
                      </a:r>
                      <a:r>
                        <a:rPr lang="en-US" altLang="ko-KR" sz="1200" baseline="0" dirty="0" smtClean="0">
                          <a:effectLst/>
                          <a:latin typeface="Tahoma" panose="020B0604030504040204" pitchFamily="34" charset="0"/>
                          <a:ea typeface="맑은 고딕" panose="020B0503020000020004" pitchFamily="50" charset="-127"/>
                          <a:cs typeface="Arial Unicode MS" panose="020B0604020202020204" pitchFamily="50" charset="-127"/>
                        </a:rPr>
                        <a:t> early 2 weeks at CMU</a:t>
                      </a:r>
                      <a:endParaRPr lang="ko-KR" sz="1200" dirty="0">
                        <a:effectLst/>
                        <a:latin typeface="Tahoma" panose="020B0604030504040204" pitchFamily="34" charset="0"/>
                        <a:ea typeface="맑은 고딕" panose="020B0503020000020004" pitchFamily="50" charset="-127"/>
                        <a:cs typeface="Arial Unicode MS" panose="020B0604020202020204" pitchFamily="50" charset="-127"/>
                      </a:endParaRPr>
                    </a:p>
                  </a:txBody>
                  <a:tcPr marL="68400" marR="68580" marT="0" marB="0" anchor="ctr">
                    <a:solidFill>
                      <a:schemeClr val="bg1"/>
                    </a:solidFill>
                  </a:tcPr>
                </a:tc>
                <a:tc>
                  <a:txBody>
                    <a:bodyPr/>
                    <a:lstStyle/>
                    <a:p>
                      <a:pPr algn="ctr">
                        <a:lnSpc>
                          <a:spcPct val="100000"/>
                        </a:lnSpc>
                        <a:spcAft>
                          <a:spcPts val="0"/>
                        </a:spcAft>
                      </a:pPr>
                      <a:r>
                        <a:rPr lang="en-US" sz="1200" smtClean="0">
                          <a:effectLst/>
                          <a:latin typeface="Arial Unicode MS" panose="020B0604020202020204" pitchFamily="50" charset="-127"/>
                          <a:ea typeface="Arial Unicode MS" panose="020B0604020202020204" pitchFamily="50" charset="-127"/>
                          <a:cs typeface="Arial Unicode MS" panose="020B0604020202020204" pitchFamily="50" charset="-127"/>
                        </a:rPr>
                        <a:t>3</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algn="ctr">
                        <a:lnSpc>
                          <a:spcPct val="100000"/>
                        </a:lnSpc>
                        <a:spcAft>
                          <a:spcPts val="0"/>
                        </a:spcAft>
                      </a:pPr>
                      <a:r>
                        <a:rPr lang="en-US" altLang="ko-KR" sz="1200" smtClean="0">
                          <a:effectLst/>
                          <a:latin typeface="Arial Unicode MS" panose="020B0604020202020204" pitchFamily="50" charset="-127"/>
                          <a:ea typeface="Arial Unicode MS" panose="020B0604020202020204" pitchFamily="50" charset="-127"/>
                          <a:cs typeface="Arial Unicode MS" panose="020B0604020202020204" pitchFamily="50" charset="-127"/>
                        </a:rPr>
                        <a:t>5</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15</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rgbClr val="FF0000"/>
                    </a:solidFill>
                  </a:tcPr>
                </a:tc>
              </a:tr>
              <a:tr h="1296144">
                <a:tc>
                  <a:txBody>
                    <a:bodyPr/>
                    <a:lstStyle/>
                    <a:p>
                      <a:pP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No prior experience on Arduino </a:t>
                      </a:r>
                      <a:r>
                        <a:rPr lang="en-US" altLang="ko-KR" sz="1200"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development</a:t>
                      </a:r>
                      <a:r>
                        <a:rPr lang="en-US" altLang="ko-KR" sz="1200" baseline="0" dirty="0">
                          <a:effectLst/>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200"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for sensors/actuators</a:t>
                      </a:r>
                    </a:p>
                  </a:txBody>
                  <a:tcPr marL="68580" marR="68580" marT="0" marB="0" anchor="ctr">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aseline="0" dirty="0" smtClean="0">
                          <a:effectLst/>
                          <a:latin typeface="Tahoma" panose="020B0604030504040204" pitchFamily="34" charset="0"/>
                          <a:ea typeface="맑은 고딕" panose="020B0503020000020004" pitchFamily="50" charset="-127"/>
                          <a:cs typeface="Arial Unicode MS" panose="020B0604020202020204" pitchFamily="50" charset="-127"/>
                        </a:rPr>
                        <a:t>Design with r</a:t>
                      </a:r>
                      <a:r>
                        <a:rPr lang="en-US" altLang="ko-KR" sz="1200" dirty="0" smtClean="0">
                          <a:effectLst/>
                          <a:latin typeface="Tahoma" panose="020B0604030504040204" pitchFamily="34" charset="0"/>
                          <a:ea typeface="맑은 고딕" panose="020B0503020000020004" pitchFamily="50" charset="-127"/>
                          <a:cs typeface="Arial Unicode MS" panose="020B0604020202020204" pitchFamily="50" charset="-127"/>
                        </a:rPr>
                        <a:t>educing Arduino</a:t>
                      </a:r>
                      <a:r>
                        <a:rPr lang="en-US" altLang="ko-KR" sz="1200" baseline="0" dirty="0" smtClean="0">
                          <a:effectLst/>
                          <a:latin typeface="Tahoma" panose="020B0604030504040204" pitchFamily="34" charset="0"/>
                          <a:ea typeface="맑은 고딕" panose="020B0503020000020004" pitchFamily="50" charset="-127"/>
                          <a:cs typeface="Arial Unicode MS" panose="020B0604020202020204" pitchFamily="50" charset="-127"/>
                        </a:rPr>
                        <a:t> side responsibility</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aseline="0" dirty="0" smtClean="0">
                          <a:effectLst/>
                          <a:latin typeface="Tahoma" panose="020B0604030504040204" pitchFamily="34" charset="0"/>
                          <a:ea typeface="맑은 고딕" panose="020B0503020000020004" pitchFamily="50" charset="-127"/>
                          <a:cs typeface="Arial Unicode MS" panose="020B0604020202020204" pitchFamily="50" charset="-127"/>
                        </a:rPr>
                        <a:t>(i.e. Arduino is responsible for controlling sensors/actuators and communication.)</a:t>
                      </a:r>
                    </a:p>
                  </a:txBody>
                  <a:tcPr marL="6840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5</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5</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25</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rgbClr val="FF0000"/>
                    </a:solidFill>
                  </a:tcPr>
                </a:tc>
              </a:tr>
              <a:tr h="648072">
                <a:tc>
                  <a:txBody>
                    <a:bodyPr/>
                    <a:lstStyle/>
                    <a:p>
                      <a:pP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Too</a:t>
                      </a:r>
                      <a:r>
                        <a:rPr lang="en-US" altLang="ko-KR" sz="1200"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 low computation power of Arduino</a:t>
                      </a:r>
                    </a:p>
                  </a:txBody>
                  <a:tcPr marL="68580" marR="68580" marT="0" marB="0" anchor="ctr">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aseline="0" dirty="0" smtClean="0">
                          <a:effectLst/>
                          <a:latin typeface="Tahoma" panose="020B0604030504040204" pitchFamily="34" charset="0"/>
                          <a:ea typeface="맑은 고딕" panose="020B0503020000020004" pitchFamily="50" charset="-127"/>
                          <a:cs typeface="Arial Unicode MS" panose="020B0604020202020204" pitchFamily="50" charset="-127"/>
                        </a:rPr>
                        <a:t>Design with r</a:t>
                      </a:r>
                      <a:r>
                        <a:rPr lang="en-US" altLang="ko-KR" sz="1200" dirty="0" smtClean="0">
                          <a:effectLst/>
                          <a:latin typeface="Tahoma" panose="020B0604030504040204" pitchFamily="34" charset="0"/>
                          <a:ea typeface="맑은 고딕" panose="020B0503020000020004" pitchFamily="50" charset="-127"/>
                          <a:cs typeface="Arial Unicode MS" panose="020B0604020202020204" pitchFamily="50" charset="-127"/>
                        </a:rPr>
                        <a:t>educing Arduino</a:t>
                      </a:r>
                      <a:r>
                        <a:rPr lang="en-US" altLang="ko-KR" sz="1200" baseline="0" dirty="0" smtClean="0">
                          <a:effectLst/>
                          <a:latin typeface="Tahoma" panose="020B0604030504040204" pitchFamily="34" charset="0"/>
                          <a:ea typeface="맑은 고딕" panose="020B0503020000020004" pitchFamily="50" charset="-127"/>
                          <a:cs typeface="Arial Unicode MS" panose="020B0604020202020204" pitchFamily="50" charset="-127"/>
                        </a:rPr>
                        <a:t> side responsibility</a:t>
                      </a:r>
                    </a:p>
                  </a:txBody>
                  <a:tcPr marL="6840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3</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3</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9</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rgbClr val="FFFF00"/>
                    </a:solidFill>
                  </a:tcPr>
                </a:tc>
              </a:tr>
              <a:tr h="972108">
                <a:tc>
                  <a:txBody>
                    <a:bodyPr/>
                    <a:lstStyle/>
                    <a:p>
                      <a:pP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Short development</a:t>
                      </a:r>
                      <a:r>
                        <a:rPr lang="en-US" altLang="ko-KR" sz="1200"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time</a:t>
                      </a:r>
                      <a:endParaRPr lang="ko-KR" alt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effectLst/>
                          <a:latin typeface="Tahoma" panose="020B0604030504040204" pitchFamily="34" charset="0"/>
                          <a:ea typeface="맑은 고딕" panose="020B0503020000020004" pitchFamily="50" charset="-127"/>
                          <a:cs typeface="Arial Unicode MS" panose="020B0604020202020204" pitchFamily="50" charset="-127"/>
                        </a:rPr>
                        <a:t>Make well scheduled plan and manage tightly</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effectLst/>
                          <a:latin typeface="Tahoma" panose="020B0604030504040204" pitchFamily="34" charset="0"/>
                          <a:ea typeface="맑은 고딕" panose="020B0503020000020004" pitchFamily="50" charset="-127"/>
                          <a:cs typeface="Arial Unicode MS" panose="020B0604020202020204" pitchFamily="50" charset="-127"/>
                        </a:rPr>
                        <a:t>Split</a:t>
                      </a:r>
                      <a:r>
                        <a:rPr lang="en-US" altLang="ko-KR" sz="1200" baseline="0" dirty="0" smtClean="0">
                          <a:effectLst/>
                          <a:latin typeface="Tahoma" panose="020B0604030504040204" pitchFamily="34" charset="0"/>
                          <a:ea typeface="맑은 고딕" panose="020B0503020000020004" pitchFamily="50" charset="-127"/>
                          <a:cs typeface="Arial Unicode MS" panose="020B0604020202020204" pitchFamily="50" charset="-127"/>
                        </a:rPr>
                        <a:t> target goals or features and make partially concurrent development</a:t>
                      </a:r>
                      <a:endParaRPr lang="ko-KR" altLang="ko-KR" sz="1200" dirty="0" smtClean="0">
                        <a:effectLst/>
                        <a:latin typeface="Tahoma" panose="020B0604030504040204" pitchFamily="34" charset="0"/>
                        <a:ea typeface="맑은 고딕" panose="020B0503020000020004" pitchFamily="50" charset="-127"/>
                        <a:cs typeface="Arial Unicode MS" panose="020B0604020202020204" pitchFamily="50" charset="-127"/>
                      </a:endParaRPr>
                    </a:p>
                  </a:txBody>
                  <a:tcPr marL="6840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3</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3</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6</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rgbClr val="FFFF00"/>
                    </a:solidFill>
                  </a:tcPr>
                </a:tc>
              </a:tr>
              <a:tr h="648072">
                <a:tc>
                  <a:txBody>
                    <a:bodyPr/>
                    <a:lstStyle/>
                    <a:p>
                      <a:pPr>
                        <a:lnSpc>
                          <a:spcPct val="100000"/>
                        </a:lnSpc>
                        <a:spcAft>
                          <a:spcPts val="0"/>
                        </a:spcAft>
                      </a:pPr>
                      <a:r>
                        <a:rPr lang="en-US" altLang="ko-KR" sz="1200"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Misunderstand stakeholder’s requirement</a:t>
                      </a:r>
                      <a:endParaRPr lang="ko-KR" alt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aseline="0" dirty="0" smtClean="0">
                          <a:effectLst/>
                          <a:latin typeface="Tahoma" panose="020B0604030504040204" pitchFamily="34" charset="0"/>
                          <a:ea typeface="맑은 고딕" panose="020B0503020000020004" pitchFamily="50" charset="-127"/>
                          <a:cs typeface="Arial Unicode MS" panose="020B0604020202020204" pitchFamily="50" charset="-127"/>
                        </a:rPr>
                        <a:t> Try to query and make sure of meanings of messages</a:t>
                      </a:r>
                      <a:endParaRPr lang="en-US" altLang="ko-KR" sz="1200" dirty="0" smtClean="0">
                        <a:effectLst/>
                        <a:latin typeface="Tahoma" panose="020B0604030504040204" pitchFamily="34" charset="0"/>
                        <a:ea typeface="맑은 고딕" panose="020B0503020000020004" pitchFamily="50" charset="-127"/>
                        <a:cs typeface="Arial Unicode MS" panose="020B0604020202020204" pitchFamily="50" charset="-127"/>
                      </a:endParaRPr>
                    </a:p>
                  </a:txBody>
                  <a:tcPr marL="6840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3</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3</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9</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rgbClr val="FFFF00"/>
                    </a:solidFill>
                  </a:tcPr>
                </a:tc>
              </a:tr>
            </a:tbl>
          </a:graphicData>
        </a:graphic>
      </p:graphicFrame>
      <p:sp>
        <p:nvSpPr>
          <p:cNvPr id="7" name="Text Box 13"/>
          <p:cNvSpPr txBox="1">
            <a:spLocks noChangeArrowheads="1"/>
          </p:cNvSpPr>
          <p:nvPr/>
        </p:nvSpPr>
        <p:spPr bwMode="auto">
          <a:xfrm>
            <a:off x="3059832" y="5949279"/>
            <a:ext cx="305083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200" dirty="0" smtClean="0">
                <a:solidFill>
                  <a:schemeClr val="bg1"/>
                </a:solidFill>
                <a:latin typeface="Tahoma" panose="020B0604030504040204" pitchFamily="34" charset="0"/>
                <a:ea typeface="맑은 고딕" panose="020B0503020000020004" pitchFamily="50" charset="-127"/>
              </a:rPr>
              <a:t>Probability: 5(Imminent) --- 1(Impossible)</a:t>
            </a:r>
            <a:endParaRPr lang="en-US" altLang="ko-KR" sz="1200" dirty="0">
              <a:solidFill>
                <a:schemeClr val="bg1"/>
              </a:solidFill>
              <a:latin typeface="Tahoma" panose="020B0604030504040204" pitchFamily="34" charset="0"/>
              <a:ea typeface="맑은 고딕" panose="020B0503020000020004" pitchFamily="50" charset="-127"/>
            </a:endParaRPr>
          </a:p>
        </p:txBody>
      </p:sp>
      <p:sp>
        <p:nvSpPr>
          <p:cNvPr id="9" name="Text Box 13"/>
          <p:cNvSpPr txBox="1">
            <a:spLocks noChangeArrowheads="1"/>
          </p:cNvSpPr>
          <p:nvPr/>
        </p:nvSpPr>
        <p:spPr bwMode="auto">
          <a:xfrm>
            <a:off x="468313" y="5949280"/>
            <a:ext cx="246291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200" dirty="0">
                <a:solidFill>
                  <a:schemeClr val="bg1"/>
                </a:solidFill>
                <a:latin typeface="Tahoma" panose="020B0604030504040204" pitchFamily="34" charset="0"/>
                <a:ea typeface="맑은 고딕" panose="020B0503020000020004" pitchFamily="50" charset="-127"/>
              </a:rPr>
              <a:t>Impact: </a:t>
            </a:r>
            <a:r>
              <a:rPr lang="en-US" altLang="ko-KR" sz="1200" dirty="0" smtClean="0">
                <a:solidFill>
                  <a:schemeClr val="bg1"/>
                </a:solidFill>
                <a:latin typeface="Tahoma" panose="020B0604030504040204" pitchFamily="34" charset="0"/>
                <a:ea typeface="맑은 고딕" panose="020B0503020000020004" pitchFamily="50" charset="-127"/>
              </a:rPr>
              <a:t>5(Critical) --- 1(Marginal)</a:t>
            </a:r>
            <a:endParaRPr lang="en-US" altLang="ko-KR" sz="1200" dirty="0">
              <a:solidFill>
                <a:schemeClr val="bg1"/>
              </a:solidFill>
              <a:latin typeface="Tahoma" panose="020B0604030504040204" pitchFamily="34" charset="0"/>
              <a:ea typeface="맑은 고딕" panose="020B0503020000020004" pitchFamily="50" charset="-127"/>
            </a:endParaRPr>
          </a:p>
        </p:txBody>
      </p:sp>
      <p:sp>
        <p:nvSpPr>
          <p:cNvPr id="10" name="Text Box 13"/>
          <p:cNvSpPr txBox="1">
            <a:spLocks noChangeArrowheads="1"/>
          </p:cNvSpPr>
          <p:nvPr/>
        </p:nvSpPr>
        <p:spPr bwMode="auto">
          <a:xfrm>
            <a:off x="468313" y="6226278"/>
            <a:ext cx="339233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200" dirty="0" smtClean="0">
                <a:solidFill>
                  <a:schemeClr val="bg1"/>
                </a:solidFill>
                <a:latin typeface="Tahoma" panose="020B0604030504040204" pitchFamily="34" charset="0"/>
                <a:ea typeface="맑은 고딕" panose="020B0503020000020004" pitchFamily="50" charset="-127"/>
              </a:rPr>
              <a:t>Score: </a:t>
            </a:r>
            <a:r>
              <a:rPr lang="en-US" altLang="ko-KR" sz="1200" dirty="0" smtClean="0">
                <a:solidFill>
                  <a:srgbClr val="00B050"/>
                </a:solidFill>
                <a:latin typeface="Tahoma" panose="020B0604030504040204" pitchFamily="34" charset="0"/>
                <a:ea typeface="맑은 고딕" panose="020B0503020000020004" pitchFamily="50" charset="-127"/>
              </a:rPr>
              <a:t>Green(1~5)</a:t>
            </a:r>
            <a:r>
              <a:rPr lang="en-US" altLang="ko-KR" sz="1200" dirty="0" smtClean="0">
                <a:solidFill>
                  <a:schemeClr val="bg1"/>
                </a:solidFill>
                <a:latin typeface="Tahoma" panose="020B0604030504040204" pitchFamily="34" charset="0"/>
                <a:ea typeface="맑은 고딕" panose="020B0503020000020004" pitchFamily="50" charset="-127"/>
              </a:rPr>
              <a:t>, </a:t>
            </a:r>
            <a:r>
              <a:rPr lang="en-US" altLang="ko-KR" sz="1200" dirty="0" smtClean="0">
                <a:solidFill>
                  <a:srgbClr val="FFFF00"/>
                </a:solidFill>
                <a:latin typeface="Tahoma" panose="020B0604030504040204" pitchFamily="34" charset="0"/>
                <a:ea typeface="맑은 고딕" panose="020B0503020000020004" pitchFamily="50" charset="-127"/>
              </a:rPr>
              <a:t>Yellow(6~12)</a:t>
            </a:r>
            <a:r>
              <a:rPr lang="en-US" altLang="ko-KR" sz="1200" dirty="0" smtClean="0">
                <a:solidFill>
                  <a:schemeClr val="bg1"/>
                </a:solidFill>
                <a:latin typeface="Tahoma" panose="020B0604030504040204" pitchFamily="34" charset="0"/>
                <a:ea typeface="맑은 고딕" panose="020B0503020000020004" pitchFamily="50" charset="-127"/>
              </a:rPr>
              <a:t>, </a:t>
            </a:r>
            <a:r>
              <a:rPr lang="en-US" altLang="ko-KR" sz="1200" dirty="0" smtClean="0">
                <a:solidFill>
                  <a:srgbClr val="FF0000"/>
                </a:solidFill>
                <a:latin typeface="Tahoma" panose="020B0604030504040204" pitchFamily="34" charset="0"/>
                <a:ea typeface="맑은 고딕" panose="020B0503020000020004" pitchFamily="50" charset="-127"/>
              </a:rPr>
              <a:t>Red(13~25)</a:t>
            </a:r>
            <a:endParaRPr lang="en-US" altLang="ko-KR" sz="1200" dirty="0">
              <a:solidFill>
                <a:srgbClr val="FF0000"/>
              </a:solidFill>
              <a:latin typeface="Tahoma" panose="020B0604030504040204" pitchFamily="34" charset="0"/>
              <a:ea typeface="맑은 고딕" panose="020B0503020000020004" pitchFamily="50" charset="-127"/>
            </a:endParaRPr>
          </a:p>
        </p:txBody>
      </p:sp>
      <p:sp>
        <p:nvSpPr>
          <p:cNvPr id="3" name="슬라이드 번호 개체 틀 2"/>
          <p:cNvSpPr>
            <a:spLocks noGrp="1"/>
          </p:cNvSpPr>
          <p:nvPr>
            <p:ph type="sldNum" sz="quarter" idx="12"/>
          </p:nvPr>
        </p:nvSpPr>
        <p:spPr/>
        <p:txBody>
          <a:bodyPr/>
          <a:lstStyle/>
          <a:p>
            <a:fld id="{887F5A62-5D57-4BBA-9485-2C5A6728F77D}" type="slidenum">
              <a:rPr lang="ko-KR" altLang="en-US" smtClean="0"/>
              <a:pPr/>
              <a:t>33</a:t>
            </a:fld>
            <a:r>
              <a:rPr lang="en-US" altLang="ko-KR" smtClean="0"/>
              <a:t>/50</a:t>
            </a:r>
            <a:endParaRPr lang="ko-KR" altLang="en-US" dirty="0"/>
          </a:p>
        </p:txBody>
      </p:sp>
    </p:spTree>
    <p:extLst>
      <p:ext uri="{BB962C8B-B14F-4D97-AF65-F5344CB8AC3E}">
        <p14:creationId xmlns:p14="http://schemas.microsoft.com/office/powerpoint/2010/main" val="2826890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4.5 Role &amp; Responsibility</a:t>
            </a: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3489114875"/>
              </p:ext>
            </p:extLst>
          </p:nvPr>
        </p:nvGraphicFramePr>
        <p:xfrm>
          <a:off x="467544" y="1052736"/>
          <a:ext cx="8208912" cy="5022239"/>
        </p:xfrm>
        <a:graphic>
          <a:graphicData uri="http://schemas.openxmlformats.org/drawingml/2006/table">
            <a:tbl>
              <a:tblPr>
                <a:tableStyleId>{5C22544A-7EE6-4342-B048-85BDC9FD1C3A}</a:tableStyleId>
              </a:tblPr>
              <a:tblGrid>
                <a:gridCol w="2088232"/>
                <a:gridCol w="4392488"/>
                <a:gridCol w="1728192"/>
              </a:tblGrid>
              <a:tr h="531496">
                <a:tc>
                  <a:txBody>
                    <a:bodyPr/>
                    <a:lstStyle/>
                    <a:p>
                      <a:pPr algn="ctr" fontAlgn="ctr"/>
                      <a:r>
                        <a:rPr lang="en-US" sz="14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Role</a:t>
                      </a:r>
                      <a:endParaRPr lang="en-US" sz="14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ctr"/>
                      <a:r>
                        <a:rPr lang="en-US" sz="1400" u="none" strike="noStrike">
                          <a:effectLst/>
                          <a:latin typeface="Tahoma" panose="020B0604030504040204" pitchFamily="34" charset="0"/>
                          <a:ea typeface="맑은 고딕" panose="020B0503020000020004" pitchFamily="50" charset="-127"/>
                          <a:cs typeface="Arial Unicode MS" panose="020B0604020202020204" pitchFamily="50" charset="-127"/>
                        </a:rPr>
                        <a:t>Responsibility</a:t>
                      </a:r>
                      <a:endParaRPr lang="en-US" sz="1400" b="0" i="0" u="none" strike="noStrike">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ctr"/>
                      <a:r>
                        <a:rPr lang="en-US" sz="14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Assign</a:t>
                      </a:r>
                      <a:endParaRPr lang="en-US" sz="14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638911">
                <a:tc>
                  <a:txBody>
                    <a:body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Project 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Risk &amp; Issue Management, Schedule Management </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JONGHYUN HAN</a:t>
                      </a: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638911">
                <a:tc>
                  <a:txBody>
                    <a:body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Architect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Requirement Analysis, Architecture Design </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YOUK KWON</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071002">
                <a:tc rowSpan="2">
                  <a:txBody>
                    <a:body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Development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Analysis, </a:t>
                      </a: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Detailed Design, Coding, Testing,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Debugging</a:t>
                      </a:r>
                      <a:b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b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Especially </a:t>
                      </a:r>
                      <a:r>
                        <a:rPr lang="en-US" altLang="ko-KR"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Server Side</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DONGOG MIN</a:t>
                      </a:r>
                    </a:p>
                    <a:p>
                      <a:pPr algn="ctr" fontAlgn="ctr"/>
                      <a:r>
                        <a:rPr 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YOUK KWON</a:t>
                      </a:r>
                    </a:p>
                    <a:p>
                      <a:pPr algn="ctr" fontAlgn="ctr"/>
                      <a:r>
                        <a:rPr 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JONGHYUN HAN</a:t>
                      </a:r>
                    </a:p>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JUNG BO HYUN</a:t>
                      </a: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864096">
                <a:tc vMerge="1">
                  <a:txBody>
                    <a:bodyPr/>
                    <a:lstStyle/>
                    <a:p>
                      <a:pPr algn="l" fontAlgn="ctr"/>
                      <a:endParaRPr lang="en-US" sz="1400" b="0" i="0" u="none" strike="noStrike" dirty="0">
                        <a:solidFill>
                          <a:srgbClr val="000000"/>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Analysis, Detailed Design, Coding, Testing, Debugging</a:t>
                      </a:r>
                      <a:br>
                        <a:rPr lang="en-US" altLang="ko-KR"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br>
                      <a:r>
                        <a:rPr lang="en-US" altLang="ko-KR"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Especially Arduino Side</a:t>
                      </a:r>
                      <a:endPar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JANG YOUNGKEUN</a:t>
                      </a:r>
                    </a:p>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HYUN JIN WOOK</a:t>
                      </a: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19456">
                <a:tc>
                  <a:txBody>
                    <a:bodyPr/>
                    <a:lstStyle/>
                    <a:p>
                      <a:pPr algn="ctr" fontAlgn="ctr"/>
                      <a:r>
                        <a:rPr lang="en-US" altLang="ko-KR"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Requirement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altLang="ko-KR"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Requirement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Management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JANG YOUNGKEUN</a:t>
                      </a:r>
                      <a:endParaRPr lang="ko-KR" alt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19456">
                <a:tc>
                  <a:txBody>
                    <a:body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Test 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Test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Strategy, </a:t>
                      </a: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Test Plan, Test Management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DONGOG MIN</a:t>
                      </a: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638911">
                <a:tc>
                  <a:txBody>
                    <a:bodyPr/>
                    <a:lstStyle/>
                    <a:p>
                      <a:pPr algn="ctr" fontAlgn="ctr"/>
                      <a:r>
                        <a:rPr 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Time Log</a:t>
                      </a:r>
                      <a:r>
                        <a:rPr lang="en-US"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 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Time log</a:t>
                      </a:r>
                      <a:r>
                        <a:rPr lang="fr-F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 management, Earned value management</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JUNG BO HYUN</a:t>
                      </a:r>
                    </a:p>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HYUN JIN WOOK</a:t>
                      </a:r>
                      <a:endParaRPr lang="ko-KR" alt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34</a:t>
            </a:fld>
            <a:r>
              <a:rPr lang="en-US" altLang="ko-KR" smtClean="0"/>
              <a:t>/50</a:t>
            </a:r>
            <a:endParaRPr lang="ko-KR" altLang="en-US" dirty="0"/>
          </a:p>
        </p:txBody>
      </p:sp>
    </p:spTree>
    <p:extLst>
      <p:ext uri="{BB962C8B-B14F-4D97-AF65-F5344CB8AC3E}">
        <p14:creationId xmlns:p14="http://schemas.microsoft.com/office/powerpoint/2010/main" val="26282863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4.6 Time Logs &amp; Project Tracking</a:t>
            </a:r>
            <a:endParaRPr lang="ko-KR" altLang="en-US" dirty="0"/>
          </a:p>
        </p:txBody>
      </p:sp>
      <p:sp>
        <p:nvSpPr>
          <p:cNvPr id="3" name="내용 개체 틀 2"/>
          <p:cNvSpPr>
            <a:spLocks noGrp="1"/>
          </p:cNvSpPr>
          <p:nvPr>
            <p:ph type="body" sz="quarter" idx="10"/>
          </p:nvPr>
        </p:nvSpPr>
        <p:spPr/>
        <p:txBody>
          <a:bodyPr/>
          <a:lstStyle/>
          <a:p>
            <a:r>
              <a:rPr lang="en-US" altLang="ko-KR" dirty="0" smtClean="0"/>
              <a:t>Time log management based on individual</a:t>
            </a:r>
            <a:r>
              <a:rPr lang="ko-KR" altLang="en-US" dirty="0" smtClean="0"/>
              <a:t> </a:t>
            </a:r>
            <a:r>
              <a:rPr lang="en-US" altLang="ko-KR" dirty="0" smtClean="0"/>
              <a:t>activity</a:t>
            </a:r>
          </a:p>
          <a:p>
            <a:pPr lvl="1"/>
            <a:r>
              <a:rPr lang="en-US" altLang="ko-KR" dirty="0" smtClean="0"/>
              <a:t>Time : start time / end time</a:t>
            </a:r>
          </a:p>
          <a:p>
            <a:pPr lvl="1"/>
            <a:r>
              <a:rPr lang="en-US" altLang="ko-KR" dirty="0" smtClean="0"/>
              <a:t>Place</a:t>
            </a:r>
          </a:p>
          <a:p>
            <a:pPr lvl="1"/>
            <a:r>
              <a:rPr lang="en-US" altLang="ko-KR" dirty="0" smtClean="0"/>
              <a:t>Stage : Planning / Requirement / Analysis / Design / Implementation / Testing</a:t>
            </a:r>
          </a:p>
          <a:p>
            <a:pPr lvl="1"/>
            <a:r>
              <a:rPr lang="en-US" altLang="ko-KR" dirty="0" smtClean="0"/>
              <a:t>Task </a:t>
            </a:r>
          </a:p>
          <a:p>
            <a:pPr lvl="1"/>
            <a:r>
              <a:rPr lang="en-US" altLang="ko-KR" dirty="0" smtClean="0"/>
              <a:t>Description</a:t>
            </a:r>
          </a:p>
          <a:p>
            <a:pPr lvl="1"/>
            <a:r>
              <a:rPr lang="en-US" altLang="ko-KR" dirty="0" smtClean="0"/>
              <a:t>Time spent of members</a:t>
            </a:r>
          </a:p>
          <a:p>
            <a:pPr lvl="1"/>
            <a:r>
              <a:rPr lang="en-US" altLang="ko-KR" dirty="0" smtClean="0"/>
              <a:t>Output : document , artifact</a:t>
            </a:r>
          </a:p>
          <a:p>
            <a:pPr lvl="2"/>
            <a:endParaRPr lang="en-US" altLang="ko-KR" dirty="0" smtClean="0"/>
          </a:p>
          <a:p>
            <a:pPr lvl="2"/>
            <a:endParaRPr lang="en-US" altLang="ko-KR" dirty="0"/>
          </a:p>
          <a:p>
            <a:endParaRPr lang="en-US" altLang="ko-KR" dirty="0"/>
          </a:p>
          <a:p>
            <a:r>
              <a:rPr lang="en-US" altLang="ko-KR" dirty="0" smtClean="0"/>
              <a:t>Project tracking using earned value</a:t>
            </a:r>
          </a:p>
          <a:p>
            <a:pPr lvl="1"/>
            <a:r>
              <a:rPr lang="en-US" altLang="ko-KR" dirty="0" smtClean="0"/>
              <a:t>Each developer records the actual time log</a:t>
            </a:r>
          </a:p>
          <a:p>
            <a:pPr lvl="1"/>
            <a:r>
              <a:rPr lang="en-US" altLang="ko-KR" dirty="0" smtClean="0"/>
              <a:t>Estimate earned value  (Planed Value)</a:t>
            </a:r>
          </a:p>
          <a:p>
            <a:pPr lvl="1"/>
            <a:r>
              <a:rPr lang="en-US" altLang="ko-KR" dirty="0" smtClean="0"/>
              <a:t>Tracking project performance (Gap analysis)</a:t>
            </a:r>
          </a:p>
          <a:p>
            <a:pPr lvl="1"/>
            <a:endParaRPr lang="en-US" altLang="ko-KR" dirty="0" smtClean="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35</a:t>
            </a:fld>
            <a:r>
              <a:rPr lang="en-US" altLang="ko-KR" smtClean="0"/>
              <a:t>/50</a:t>
            </a:r>
            <a:endParaRPr lang="ko-KR" altLang="en-US" dirty="0"/>
          </a:p>
        </p:txBody>
      </p:sp>
    </p:spTree>
    <p:extLst>
      <p:ext uri="{BB962C8B-B14F-4D97-AF65-F5344CB8AC3E}">
        <p14:creationId xmlns:p14="http://schemas.microsoft.com/office/powerpoint/2010/main" val="20027081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4.7 Time Logs </a:t>
            </a:r>
            <a:endParaRPr lang="ko-KR" altLang="en-US" dirty="0"/>
          </a:p>
        </p:txBody>
      </p:sp>
      <p:pic>
        <p:nvPicPr>
          <p:cNvPr id="1027" name="Picture 3"/>
          <p:cNvPicPr>
            <a:picLocks noChangeAspect="1" noChangeArrowheads="1"/>
          </p:cNvPicPr>
          <p:nvPr/>
        </p:nvPicPr>
        <p:blipFill>
          <a:blip r:embed="rId2" cstate="print"/>
          <a:srcRect/>
          <a:stretch>
            <a:fillRect/>
          </a:stretch>
        </p:blipFill>
        <p:spPr bwMode="auto">
          <a:xfrm>
            <a:off x="431728" y="835025"/>
            <a:ext cx="8243960" cy="3688718"/>
          </a:xfrm>
          <a:prstGeom prst="rect">
            <a:avLst/>
          </a:prstGeom>
          <a:noFill/>
          <a:ln w="9525">
            <a:noFill/>
            <a:miter lim="800000"/>
            <a:headEnd/>
            <a:tailEnd/>
          </a:ln>
        </p:spPr>
      </p:pic>
      <p:sp>
        <p:nvSpPr>
          <p:cNvPr id="3" name="슬라이드 번호 개체 틀 2"/>
          <p:cNvSpPr>
            <a:spLocks noGrp="1"/>
          </p:cNvSpPr>
          <p:nvPr>
            <p:ph type="sldNum" sz="quarter" idx="11"/>
          </p:nvPr>
        </p:nvSpPr>
        <p:spPr/>
        <p:txBody>
          <a:bodyPr/>
          <a:lstStyle/>
          <a:p>
            <a:fld id="{887F5A62-5D57-4BBA-9485-2C5A6728F77D}" type="slidenum">
              <a:rPr lang="ko-KR" altLang="en-US" smtClean="0"/>
              <a:pPr/>
              <a:t>36</a:t>
            </a:fld>
            <a:r>
              <a:rPr lang="en-US" altLang="ko-KR" smtClean="0"/>
              <a:t>/50</a:t>
            </a:r>
            <a:endParaRPr lang="ko-KR" altLang="en-US" dirty="0"/>
          </a:p>
        </p:txBody>
      </p:sp>
    </p:spTree>
    <p:extLst>
      <p:ext uri="{BB962C8B-B14F-4D97-AF65-F5344CB8AC3E}">
        <p14:creationId xmlns:p14="http://schemas.microsoft.com/office/powerpoint/2010/main" val="20027081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4.8 Earn Value</a:t>
            </a:r>
            <a:endParaRPr lang="ko-KR" altLang="en-US" dirty="0"/>
          </a:p>
        </p:txBody>
      </p:sp>
      <p:sp>
        <p:nvSpPr>
          <p:cNvPr id="5" name="슬라이드 번호 개체 틀 4"/>
          <p:cNvSpPr>
            <a:spLocks noGrp="1"/>
          </p:cNvSpPr>
          <p:nvPr>
            <p:ph type="sldNum" sz="quarter" idx="11"/>
          </p:nvPr>
        </p:nvSpPr>
        <p:spPr/>
        <p:txBody>
          <a:bodyPr/>
          <a:lstStyle/>
          <a:p>
            <a:fld id="{887F5A62-5D57-4BBA-9485-2C5A6728F77D}" type="slidenum">
              <a:rPr lang="ko-KR" altLang="en-US" smtClean="0"/>
              <a:pPr/>
              <a:t>37</a:t>
            </a:fld>
            <a:r>
              <a:rPr lang="en-US" altLang="ko-KR" smtClean="0"/>
              <a:t>/50</a:t>
            </a:r>
            <a:endParaRPr lang="ko-KR"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035" y="1124742"/>
            <a:ext cx="8126413" cy="393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13649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 </a:t>
            </a:r>
            <a:r>
              <a:rPr lang="en-US" altLang="ko-KR" dirty="0" smtClean="0">
                <a:latin typeface="Microsoft Sans Serif" panose="020B0604020202020204" pitchFamily="34" charset="0"/>
                <a:cs typeface="Microsoft Sans Serif" panose="020B0604020202020204" pitchFamily="34" charset="0"/>
              </a:rPr>
              <a:t>Design</a:t>
            </a:r>
            <a:endParaRPr lang="ko-KR" altLang="en-US" dirty="0"/>
          </a:p>
        </p:txBody>
      </p:sp>
      <p:sp>
        <p:nvSpPr>
          <p:cNvPr id="3" name="내용 개체 틀 2"/>
          <p:cNvSpPr>
            <a:spLocks noGrp="1"/>
          </p:cNvSpPr>
          <p:nvPr>
            <p:ph type="body" sz="quarter" idx="10"/>
          </p:nvPr>
        </p:nvSpPr>
        <p:spPr>
          <a:xfrm>
            <a:off x="503548" y="1074440"/>
            <a:ext cx="7956884" cy="4586808"/>
          </a:xfrm>
        </p:spPr>
        <p:txBody>
          <a:bodyPr>
            <a:noAutofit/>
          </a:bodyPr>
          <a:lstStyle/>
          <a:p>
            <a:pPr marL="0" lvl="1" indent="0">
              <a:lnSpc>
                <a:spcPct val="15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5.1. System Context Diagram</a:t>
            </a:r>
          </a:p>
          <a:p>
            <a:pPr marL="0" lvl="1" indent="0">
              <a:lnSpc>
                <a:spcPct val="15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5.2. Module View</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38</a:t>
            </a:fld>
            <a:r>
              <a:rPr lang="en-US" altLang="ko-KR" smtClean="0"/>
              <a:t>/50</a:t>
            </a:r>
            <a:endParaRPr lang="ko-KR" altLang="en-US" dirty="0"/>
          </a:p>
        </p:txBody>
      </p:sp>
    </p:spTree>
    <p:extLst>
      <p:ext uri="{BB962C8B-B14F-4D97-AF65-F5344CB8AC3E}">
        <p14:creationId xmlns:p14="http://schemas.microsoft.com/office/powerpoint/2010/main" val="30230938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5.1 System Context Diagram</a:t>
            </a:r>
            <a:endParaRPr lang="ko-KR" altLang="en-US" dirty="0"/>
          </a:p>
        </p:txBody>
      </p:sp>
      <p:sp>
        <p:nvSpPr>
          <p:cNvPr id="4" name="모서리가 둥근 직사각형 3"/>
          <p:cNvSpPr/>
          <p:nvPr/>
        </p:nvSpPr>
        <p:spPr>
          <a:xfrm>
            <a:off x="3980582" y="983536"/>
            <a:ext cx="1167482" cy="4245663"/>
          </a:xfrm>
          <a:prstGeom prst="round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smtClean="0">
                <a:solidFill>
                  <a:schemeClr val="bg1"/>
                </a:solidFill>
                <a:latin typeface="HY견고딕" pitchFamily="18" charset="-127"/>
                <a:ea typeface="HY견고딕" pitchFamily="18" charset="-127"/>
              </a:rPr>
              <a:t>IoTMS</a:t>
            </a:r>
          </a:p>
        </p:txBody>
      </p:sp>
      <p:sp>
        <p:nvSpPr>
          <p:cNvPr id="6" name="모서리가 둥근 직사각형 5"/>
          <p:cNvSpPr/>
          <p:nvPr/>
        </p:nvSpPr>
        <p:spPr>
          <a:xfrm>
            <a:off x="436836" y="986288"/>
            <a:ext cx="1023466" cy="4242937"/>
          </a:xfrm>
          <a:prstGeom prst="round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smtClean="0">
                <a:solidFill>
                  <a:schemeClr val="bg1"/>
                </a:solidFill>
                <a:latin typeface="HY견고딕" pitchFamily="18" charset="-127"/>
                <a:ea typeface="HY견고딕" pitchFamily="18" charset="-127"/>
              </a:rPr>
              <a:t>Node</a:t>
            </a:r>
            <a:endParaRPr lang="ko-KR" altLang="en-US" sz="2000" dirty="0">
              <a:solidFill>
                <a:schemeClr val="bg1"/>
              </a:solidFill>
              <a:latin typeface="HY견고딕" pitchFamily="18" charset="-127"/>
              <a:ea typeface="HY견고딕" pitchFamily="18" charset="-127"/>
            </a:endParaRPr>
          </a:p>
        </p:txBody>
      </p:sp>
      <p:sp>
        <p:nvSpPr>
          <p:cNvPr id="7" name="모서리가 둥근 직사각형 6"/>
          <p:cNvSpPr/>
          <p:nvPr/>
        </p:nvSpPr>
        <p:spPr>
          <a:xfrm>
            <a:off x="7652990" y="980727"/>
            <a:ext cx="1023466" cy="4248497"/>
          </a:xfrm>
          <a:prstGeom prst="round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smtClean="0">
                <a:solidFill>
                  <a:schemeClr val="bg1"/>
                </a:solidFill>
                <a:latin typeface="HY견고딕" pitchFamily="18" charset="-127"/>
                <a:ea typeface="HY견고딕" pitchFamily="18" charset="-127"/>
              </a:rPr>
              <a:t>User</a:t>
            </a:r>
            <a:endParaRPr lang="ko-KR" altLang="en-US" sz="2000" dirty="0">
              <a:solidFill>
                <a:schemeClr val="bg1"/>
              </a:solidFill>
              <a:latin typeface="HY견고딕" pitchFamily="18" charset="-127"/>
              <a:ea typeface="HY견고딕" pitchFamily="18" charset="-127"/>
            </a:endParaRPr>
          </a:p>
        </p:txBody>
      </p:sp>
      <p:sp>
        <p:nvSpPr>
          <p:cNvPr id="8" name="직사각형 7"/>
          <p:cNvSpPr/>
          <p:nvPr/>
        </p:nvSpPr>
        <p:spPr>
          <a:xfrm>
            <a:off x="5940152" y="5589240"/>
            <a:ext cx="2592288" cy="72008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latin typeface="HY견고딕" pitchFamily="18" charset="-127"/>
              <a:ea typeface="HY견고딕" pitchFamily="18" charset="-127"/>
            </a:endParaRPr>
          </a:p>
        </p:txBody>
      </p:sp>
      <p:sp>
        <p:nvSpPr>
          <p:cNvPr id="9" name="모서리가 둥근 직사각형 8"/>
          <p:cNvSpPr/>
          <p:nvPr/>
        </p:nvSpPr>
        <p:spPr>
          <a:xfrm>
            <a:off x="6084168" y="5661248"/>
            <a:ext cx="648072" cy="360040"/>
          </a:xfrm>
          <a:prstGeom prst="round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solidFill>
                <a:schemeClr val="bg1"/>
              </a:solidFill>
              <a:latin typeface="HY견고딕" pitchFamily="18" charset="-127"/>
              <a:ea typeface="HY견고딕" pitchFamily="18" charset="-127"/>
            </a:endParaRPr>
          </a:p>
        </p:txBody>
      </p:sp>
      <p:cxnSp>
        <p:nvCxnSpPr>
          <p:cNvPr id="10" name="직선 화살표 연결선 9"/>
          <p:cNvCxnSpPr/>
          <p:nvPr/>
        </p:nvCxnSpPr>
        <p:spPr>
          <a:xfrm>
            <a:off x="1532310" y="2852936"/>
            <a:ext cx="2376264"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flipH="1">
            <a:off x="1532310" y="3068960"/>
            <a:ext cx="2376264"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p:nvPr/>
        </p:nvCxnSpPr>
        <p:spPr>
          <a:xfrm>
            <a:off x="5204718" y="2852936"/>
            <a:ext cx="2376264"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직선 화살표 연결선 12"/>
          <p:cNvCxnSpPr/>
          <p:nvPr/>
        </p:nvCxnSpPr>
        <p:spPr>
          <a:xfrm flipH="1">
            <a:off x="5204718" y="3068960"/>
            <a:ext cx="2376264"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748334" y="3068960"/>
            <a:ext cx="1080120" cy="246221"/>
          </a:xfrm>
          <a:prstGeom prst="rect">
            <a:avLst/>
          </a:prstGeom>
          <a:noFill/>
        </p:spPr>
        <p:txBody>
          <a:bodyPr wrap="square" rtlCol="0">
            <a:spAutoFit/>
          </a:bodyPr>
          <a:lstStyle/>
          <a:p>
            <a:pPr>
              <a:buFontTx/>
              <a:buChar char="-"/>
            </a:pPr>
            <a:r>
              <a:rPr lang="en-US" altLang="ko-KR" sz="1000" dirty="0" smtClean="0"/>
              <a:t>  Command</a:t>
            </a:r>
          </a:p>
        </p:txBody>
      </p:sp>
      <p:sp>
        <p:nvSpPr>
          <p:cNvPr id="15" name="TextBox 14"/>
          <p:cNvSpPr txBox="1"/>
          <p:nvPr/>
        </p:nvSpPr>
        <p:spPr>
          <a:xfrm>
            <a:off x="1748334" y="2145050"/>
            <a:ext cx="2016224" cy="707886"/>
          </a:xfrm>
          <a:prstGeom prst="rect">
            <a:avLst/>
          </a:prstGeom>
          <a:noFill/>
        </p:spPr>
        <p:txBody>
          <a:bodyPr wrap="square" rtlCol="0">
            <a:spAutoFit/>
          </a:bodyPr>
          <a:lstStyle/>
          <a:p>
            <a:pPr>
              <a:buFontTx/>
              <a:buChar char="-"/>
            </a:pPr>
            <a:r>
              <a:rPr lang="en-US" altLang="ko-KR" sz="1000" dirty="0" smtClean="0"/>
              <a:t> Event</a:t>
            </a:r>
          </a:p>
          <a:p>
            <a:pPr>
              <a:buFontTx/>
              <a:buChar char="-"/>
            </a:pPr>
            <a:r>
              <a:rPr lang="en-US" altLang="ko-KR" sz="1000" dirty="0" smtClean="0"/>
              <a:t> Sensing Data</a:t>
            </a:r>
            <a:br>
              <a:rPr lang="en-US" altLang="ko-KR" sz="1000" dirty="0" smtClean="0"/>
            </a:br>
            <a:r>
              <a:rPr lang="en-US" altLang="ko-KR" sz="1000" dirty="0" smtClean="0"/>
              <a:t>  Temperature/Humidity/Door</a:t>
            </a:r>
            <a:br>
              <a:rPr lang="en-US" altLang="ko-KR" sz="1000" dirty="0" smtClean="0"/>
            </a:br>
            <a:r>
              <a:rPr lang="en-US" altLang="ko-KR" sz="1000" dirty="0" smtClean="0"/>
              <a:t>  /Presence(proximity)</a:t>
            </a:r>
          </a:p>
        </p:txBody>
      </p:sp>
      <p:sp>
        <p:nvSpPr>
          <p:cNvPr id="16" name="TextBox 15"/>
          <p:cNvSpPr txBox="1"/>
          <p:nvPr/>
        </p:nvSpPr>
        <p:spPr>
          <a:xfrm>
            <a:off x="6804248" y="5699348"/>
            <a:ext cx="1440160" cy="276999"/>
          </a:xfrm>
          <a:prstGeom prst="rect">
            <a:avLst/>
          </a:prstGeom>
          <a:noFill/>
        </p:spPr>
        <p:txBody>
          <a:bodyPr wrap="square" rtlCol="0">
            <a:spAutoFit/>
          </a:bodyPr>
          <a:lstStyle/>
          <a:p>
            <a:r>
              <a:rPr lang="en-US" altLang="ko-KR" sz="1200" dirty="0" smtClean="0"/>
              <a:t>: System Element</a:t>
            </a:r>
            <a:endParaRPr lang="ko-KR" altLang="en-US" sz="1200" dirty="0"/>
          </a:p>
        </p:txBody>
      </p:sp>
      <p:cxnSp>
        <p:nvCxnSpPr>
          <p:cNvPr id="17" name="직선 화살표 연결선 16"/>
          <p:cNvCxnSpPr/>
          <p:nvPr/>
        </p:nvCxnSpPr>
        <p:spPr>
          <a:xfrm>
            <a:off x="6012160" y="6165304"/>
            <a:ext cx="792088"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804248" y="5994985"/>
            <a:ext cx="1440160" cy="276999"/>
          </a:xfrm>
          <a:prstGeom prst="rect">
            <a:avLst/>
          </a:prstGeom>
          <a:noFill/>
        </p:spPr>
        <p:txBody>
          <a:bodyPr wrap="square" rtlCol="0">
            <a:spAutoFit/>
          </a:bodyPr>
          <a:lstStyle/>
          <a:p>
            <a:r>
              <a:rPr lang="en-US" altLang="ko-KR" sz="1200" dirty="0" smtClean="0"/>
              <a:t>: Data flow</a:t>
            </a:r>
            <a:endParaRPr lang="ko-KR" altLang="en-US" sz="1200" dirty="0"/>
          </a:p>
        </p:txBody>
      </p:sp>
      <p:sp>
        <p:nvSpPr>
          <p:cNvPr id="19" name="TextBox 18"/>
          <p:cNvSpPr txBox="1"/>
          <p:nvPr/>
        </p:nvSpPr>
        <p:spPr>
          <a:xfrm>
            <a:off x="5636766" y="3068960"/>
            <a:ext cx="1872208" cy="1169551"/>
          </a:xfrm>
          <a:prstGeom prst="rect">
            <a:avLst/>
          </a:prstGeom>
          <a:noFill/>
        </p:spPr>
        <p:txBody>
          <a:bodyPr wrap="square" rtlCol="0">
            <a:spAutoFit/>
          </a:bodyPr>
          <a:lstStyle/>
          <a:p>
            <a:pPr>
              <a:buFontTx/>
              <a:buChar char="-"/>
            </a:pPr>
            <a:r>
              <a:rPr lang="en-US" altLang="ko-KR" sz="1000" dirty="0" smtClean="0"/>
              <a:t> Log In</a:t>
            </a:r>
          </a:p>
          <a:p>
            <a:pPr>
              <a:buFontTx/>
              <a:buChar char="-"/>
            </a:pPr>
            <a:r>
              <a:rPr lang="en-US" altLang="ko-KR" sz="1000" dirty="0" smtClean="0"/>
              <a:t> Register User</a:t>
            </a:r>
          </a:p>
          <a:p>
            <a:pPr>
              <a:buFontTx/>
              <a:buChar char="-"/>
            </a:pPr>
            <a:r>
              <a:rPr lang="en-US" altLang="ko-KR" sz="1000" dirty="0"/>
              <a:t> </a:t>
            </a:r>
            <a:r>
              <a:rPr lang="en-US" altLang="ko-KR" sz="1000" dirty="0" smtClean="0"/>
              <a:t>Add, Delete Node</a:t>
            </a:r>
          </a:p>
          <a:p>
            <a:pPr>
              <a:buFontTx/>
              <a:buChar char="-"/>
            </a:pPr>
            <a:r>
              <a:rPr lang="en-US" altLang="ko-KR" sz="1000" dirty="0"/>
              <a:t> </a:t>
            </a:r>
            <a:r>
              <a:rPr lang="en-US" altLang="ko-KR" sz="1000" dirty="0" smtClean="0"/>
              <a:t>Set Customize rule</a:t>
            </a:r>
          </a:p>
          <a:p>
            <a:pPr>
              <a:buFontTx/>
              <a:buChar char="-"/>
            </a:pPr>
            <a:r>
              <a:rPr lang="en-US" altLang="ko-KR" sz="1000" dirty="0"/>
              <a:t> </a:t>
            </a:r>
            <a:r>
              <a:rPr lang="en-US" altLang="ko-KR" sz="1000" dirty="0" smtClean="0"/>
              <a:t>Log information</a:t>
            </a:r>
          </a:p>
          <a:p>
            <a:pPr>
              <a:buFontTx/>
              <a:buChar char="-"/>
            </a:pPr>
            <a:r>
              <a:rPr lang="en-US" altLang="ko-KR" sz="1000" dirty="0" smtClean="0"/>
              <a:t> Set Alarm mode</a:t>
            </a:r>
            <a:br>
              <a:rPr lang="en-US" altLang="ko-KR" sz="1000" dirty="0" smtClean="0"/>
            </a:br>
            <a:r>
              <a:rPr lang="en-US" altLang="ko-KR" sz="1000" dirty="0" smtClean="0"/>
              <a:t>  (Secure / Unsecure)</a:t>
            </a:r>
          </a:p>
        </p:txBody>
      </p:sp>
      <p:sp>
        <p:nvSpPr>
          <p:cNvPr id="20" name="TextBox 19"/>
          <p:cNvSpPr txBox="1"/>
          <p:nvPr/>
        </p:nvSpPr>
        <p:spPr>
          <a:xfrm>
            <a:off x="5276726" y="2145050"/>
            <a:ext cx="2520280" cy="707886"/>
          </a:xfrm>
          <a:prstGeom prst="rect">
            <a:avLst/>
          </a:prstGeom>
          <a:noFill/>
        </p:spPr>
        <p:txBody>
          <a:bodyPr wrap="square" rtlCol="0">
            <a:spAutoFit/>
          </a:bodyPr>
          <a:lstStyle/>
          <a:p>
            <a:pPr>
              <a:buFontTx/>
              <a:buChar char="-"/>
            </a:pPr>
            <a:r>
              <a:rPr lang="en-US" altLang="ko-KR" sz="1000" dirty="0" smtClean="0"/>
              <a:t> User Authorization Success / Fail</a:t>
            </a:r>
          </a:p>
          <a:p>
            <a:pPr>
              <a:buFontTx/>
              <a:buChar char="-"/>
            </a:pPr>
            <a:r>
              <a:rPr lang="en-US" altLang="ko-KR" sz="1000" dirty="0"/>
              <a:t> </a:t>
            </a:r>
            <a:r>
              <a:rPr lang="en-US" altLang="ko-KR" sz="1000" dirty="0" smtClean="0"/>
              <a:t>Node Authorization Success / Fail</a:t>
            </a:r>
          </a:p>
          <a:p>
            <a:pPr>
              <a:buFontTx/>
              <a:buChar char="-"/>
            </a:pPr>
            <a:r>
              <a:rPr lang="en-US" altLang="ko-KR" sz="1000" dirty="0"/>
              <a:t> </a:t>
            </a:r>
            <a:r>
              <a:rPr lang="en-US" altLang="ko-KR" sz="1000" dirty="0" smtClean="0"/>
              <a:t>Set Rule Success / Fail</a:t>
            </a:r>
          </a:p>
          <a:p>
            <a:pPr>
              <a:buFontTx/>
              <a:buChar char="-"/>
            </a:pPr>
            <a:r>
              <a:rPr lang="en-US" altLang="ko-KR" sz="1000" dirty="0"/>
              <a:t> </a:t>
            </a:r>
            <a:r>
              <a:rPr lang="en-US" altLang="ko-KR" sz="1000" dirty="0" smtClean="0"/>
              <a:t>Display Log information</a:t>
            </a:r>
          </a:p>
        </p:txBody>
      </p:sp>
      <p:sp>
        <p:nvSpPr>
          <p:cNvPr id="3" name="슬라이드 번호 개체 틀 2"/>
          <p:cNvSpPr>
            <a:spLocks noGrp="1"/>
          </p:cNvSpPr>
          <p:nvPr>
            <p:ph type="sldNum" sz="quarter" idx="11"/>
          </p:nvPr>
        </p:nvSpPr>
        <p:spPr/>
        <p:txBody>
          <a:bodyPr/>
          <a:lstStyle/>
          <a:p>
            <a:fld id="{887F5A62-5D57-4BBA-9485-2C5A6728F77D}" type="slidenum">
              <a:rPr lang="ko-KR" altLang="en-US" smtClean="0"/>
              <a:pPr/>
              <a:t>39</a:t>
            </a:fld>
            <a:r>
              <a:rPr lang="en-US" altLang="ko-KR" smtClean="0"/>
              <a:t>/50</a:t>
            </a:r>
            <a:endParaRPr lang="ko-KR" altLang="en-US" dirty="0"/>
          </a:p>
        </p:txBody>
      </p:sp>
    </p:spTree>
    <p:extLst>
      <p:ext uri="{BB962C8B-B14F-4D97-AF65-F5344CB8AC3E}">
        <p14:creationId xmlns:p14="http://schemas.microsoft.com/office/powerpoint/2010/main" val="7674119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모서리가 둥근 직사각형 2"/>
          <p:cNvSpPr/>
          <p:nvPr/>
        </p:nvSpPr>
        <p:spPr>
          <a:xfrm>
            <a:off x="1460212" y="3011554"/>
            <a:ext cx="5704076" cy="3150166"/>
          </a:xfrm>
          <a:prstGeom prst="roundRect">
            <a:avLst>
              <a:gd name="adj" fmla="val 3154"/>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7"/>
          <p:cNvSpPr>
            <a:spLocks noGrp="1"/>
          </p:cNvSpPr>
          <p:nvPr>
            <p:ph type="title"/>
          </p:nvPr>
        </p:nvSpPr>
        <p:spPr/>
        <p:txBody>
          <a:bodyPr/>
          <a:lstStyle/>
          <a:p>
            <a:pPr marL="0" lvl="0" algn="l" defTabSz="885826" eaLnBrk="1" latinLnBrk="0" hangingPunct="1">
              <a:spcBef>
                <a:spcPct val="0"/>
              </a:spcBef>
              <a:buNone/>
              <a:defRPr lang="ko-KR" altLang="en-US"/>
            </a:pPr>
            <a:r>
              <a:rPr lang="en-US" altLang="ko-KR" sz="5000" b="1" i="0" u="none" kern="1200" spc="-150">
                <a:gradFill flip="xy" rotWithShape="1">
                  <a:gsLst>
                    <a:gs pos="100000">
                      <a:schemeClr val="bg1">
                        <a:lumMod val="65000"/>
                        <a:lumOff val="35000"/>
                      </a:schemeClr>
                    </a:gs>
                    <a:gs pos="50000">
                      <a:schemeClr val="tx1">
                        <a:lumMod val="85000"/>
                      </a:schemeClr>
                    </a:gs>
                    <a:gs pos="1000">
                      <a:schemeClr val="tx1">
                        <a:lumMod val="95000"/>
                      </a:schemeClr>
                    </a:gs>
                  </a:gsLst>
                  <a:lin ang="5400000" scaled="1"/>
                  <a:tileRect/>
                </a:gradFill>
                <a:uLnTx/>
                <a:uFillTx/>
                <a:latin typeface="Tahoma"/>
                <a:ea typeface="맑은 고딕"/>
                <a:cs typeface="Tahoma"/>
              </a:rPr>
              <a:t>1. Project Overview</a:t>
            </a:r>
          </a:p>
        </p:txBody>
      </p:sp>
      <p:sp>
        <p:nvSpPr>
          <p:cNvPr id="4" name="텍스트 개체 틀 2"/>
          <p:cNvSpPr>
            <a:spLocks noGrp="1"/>
          </p:cNvSpPr>
          <p:nvPr/>
        </p:nvSpPr>
        <p:spPr>
          <a:xfrm>
            <a:off x="503548" y="1074440"/>
            <a:ext cx="8172140" cy="2138536"/>
          </a:xfrm>
          <a:prstGeom prst="rect">
            <a:avLst/>
          </a:prstGeom>
        </p:spPr>
        <p:txBody>
          <a:bodyPr vert="horz" lIns="91440" tIns="45720" rIns="91440" bIns="45720">
            <a:noAutofit/>
          </a:bodyPr>
          <a:lstStyle/>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2000" b="1" i="0" u="none" kern="1200" spc="0" dirty="0" smtClean="0">
                <a:solidFill>
                  <a:schemeClr val="tx1">
                    <a:lumMod val="95000"/>
                  </a:schemeClr>
                </a:solidFill>
                <a:uLnTx/>
                <a:uFillTx/>
                <a:latin typeface="Tahoma"/>
                <a:ea typeface="맑은 고딕"/>
                <a:cs typeface="Arial"/>
              </a:rPr>
              <a:t>Environment of project</a:t>
            </a:r>
            <a:endParaRPr lang="en-US" altLang="ko-KR" sz="2000" b="1" i="0" u="none" kern="1200" spc="0" dirty="0">
              <a:solidFill>
                <a:schemeClr val="tx1">
                  <a:lumMod val="95000"/>
                </a:schemeClr>
              </a:solidFill>
              <a:uLnTx/>
              <a:uFillTx/>
              <a:latin typeface="Tahoma"/>
              <a:ea typeface="맑은 고딕"/>
              <a:cs typeface="Arial"/>
            </a:endParaRPr>
          </a:p>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smtClean="0">
                <a:solidFill>
                  <a:schemeClr val="tx1">
                    <a:lumMod val="95000"/>
                  </a:schemeClr>
                </a:solidFill>
                <a:uLnTx/>
                <a:uFillTx/>
                <a:latin typeface="Tahoma"/>
                <a:ea typeface="맑은 고딕"/>
                <a:cs typeface="Arial"/>
              </a:rPr>
              <a:t> The </a:t>
            </a:r>
            <a:r>
              <a:rPr lang="en-US" altLang="ko-KR" sz="1800" b="0" i="0" u="none" kern="1200" spc="0" dirty="0">
                <a:solidFill>
                  <a:schemeClr val="tx1">
                    <a:lumMod val="95000"/>
                  </a:schemeClr>
                </a:solidFill>
                <a:uLnTx/>
                <a:uFillTx/>
                <a:latin typeface="Tahoma"/>
                <a:ea typeface="맑은 고딕"/>
                <a:cs typeface="Arial"/>
              </a:rPr>
              <a:t>home or business uses the internet with standard Wi-Fi router.</a:t>
            </a:r>
          </a:p>
          <a:p>
            <a:pPr marL="0" indent="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a:solidFill>
                  <a:schemeClr val="tx1">
                    <a:lumMod val="95000"/>
                  </a:schemeClr>
                </a:solidFill>
                <a:uLnTx/>
                <a:uFillTx/>
                <a:latin typeface="Tahoma"/>
                <a:ea typeface="맑은 고딕"/>
                <a:cs typeface="Arial"/>
              </a:rPr>
              <a:t>Sensors / actuators can connect to the home or business network with Arduino microcontroller enabled </a:t>
            </a:r>
            <a:r>
              <a:rPr lang="en-US" altLang="ko-KR" sz="1800" b="0" i="0" u="none" kern="1200" spc="0" dirty="0" smtClean="0">
                <a:solidFill>
                  <a:schemeClr val="tx1">
                    <a:lumMod val="95000"/>
                  </a:schemeClr>
                </a:solidFill>
                <a:uLnTx/>
                <a:uFillTx/>
                <a:latin typeface="Tahoma"/>
                <a:ea typeface="맑은 고딕"/>
                <a:cs typeface="Arial"/>
              </a:rPr>
              <a:t>Wi-Fi.</a:t>
            </a:r>
            <a:endParaRPr lang="en-US" altLang="ko-KR" sz="1800" b="0" i="0" u="none" kern="1200" spc="0" dirty="0">
              <a:solidFill>
                <a:schemeClr val="tx1">
                  <a:lumMod val="95000"/>
                </a:schemeClr>
              </a:solidFill>
              <a:uLnTx/>
              <a:uFillTx/>
              <a:latin typeface="Tahoma"/>
              <a:ea typeface="맑은 고딕"/>
              <a:cs typeface="Arial"/>
            </a:endParaRPr>
          </a:p>
        </p:txBody>
      </p:sp>
      <p:pic>
        <p:nvPicPr>
          <p:cNvPr id="5" name="Picture 16" descr="http://thumbs.dreamstime.com/z/dwelling-house-18047266.jpg"/>
          <p:cNvPicPr>
            <a:picLocks noChangeAspect="1" noChangeArrowheads="1"/>
          </p:cNvPicPr>
          <p:nvPr/>
        </p:nvPicPr>
        <p:blipFill rotWithShape="1">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b="9253"/>
          <a:stretch/>
        </p:blipFill>
        <p:spPr bwMode="auto">
          <a:xfrm>
            <a:off x="2484807" y="3143462"/>
            <a:ext cx="3815385" cy="28064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http://arthurschmitt.com/wp-content/uploads/2012/10/Arduino-vector-isometri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22690" y="4365104"/>
            <a:ext cx="853288" cy="5589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8" descr="http://www.clipartbest.com/cliparts/niB/XKz/niBXKzRq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96482" y="4834970"/>
            <a:ext cx="829169" cy="829169"/>
          </a:xfrm>
          <a:prstGeom prst="rect">
            <a:avLst/>
          </a:prstGeom>
          <a:noFill/>
          <a:extLst>
            <a:ext uri="{909E8E84-426E-40DD-AFC4-6F175D3DCCD1}">
              <a14:hiddenFill xmlns:a14="http://schemas.microsoft.com/office/drawing/2010/main">
                <a:solidFill>
                  <a:srgbClr val="FFFFFF"/>
                </a:solidFill>
              </a14:hiddenFill>
            </a:ext>
          </a:extLst>
        </p:spPr>
      </p:pic>
      <p:sp>
        <p:nvSpPr>
          <p:cNvPr id="18" name="모서리가 둥근 직사각형 17"/>
          <p:cNvSpPr/>
          <p:nvPr/>
        </p:nvSpPr>
        <p:spPr>
          <a:xfrm>
            <a:off x="3392099"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Presence</a:t>
            </a:r>
          </a:p>
          <a:p>
            <a:pPr algn="ctr"/>
            <a:r>
              <a:rPr lang="en-US" altLang="ko-KR" sz="1000" dirty="0" smtClean="0">
                <a:solidFill>
                  <a:schemeClr val="bg1"/>
                </a:solidFill>
              </a:rPr>
              <a:t>Sensor</a:t>
            </a:r>
            <a:endParaRPr lang="en-US" altLang="ko-KR" sz="1000" dirty="0">
              <a:solidFill>
                <a:schemeClr val="bg1"/>
              </a:solidFill>
            </a:endParaRPr>
          </a:p>
        </p:txBody>
      </p:sp>
      <p:pic>
        <p:nvPicPr>
          <p:cNvPr id="19" name="Picture 28" descr="http://onthehouse.com/wp-content/uploads/2015/02/WEB_Icon_Motion-Sensor-with-caption-e1423749584126.jpg"/>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7723" t="5445" r="8702" b="27653"/>
          <a:stretch/>
        </p:blipFill>
        <p:spPr bwMode="auto">
          <a:xfrm>
            <a:off x="3550951" y="3392954"/>
            <a:ext cx="429723" cy="428855"/>
          </a:xfrm>
          <a:prstGeom prst="rect">
            <a:avLst/>
          </a:prstGeom>
          <a:noFill/>
          <a:extLst>
            <a:ext uri="{909E8E84-426E-40DD-AFC4-6F175D3DCCD1}">
              <a14:hiddenFill xmlns:a14="http://schemas.microsoft.com/office/drawing/2010/main">
                <a:solidFill>
                  <a:srgbClr val="FFFFFF"/>
                </a:solidFill>
              </a14:hiddenFill>
            </a:ext>
          </a:extLst>
        </p:spPr>
      </p:pic>
      <p:sp>
        <p:nvSpPr>
          <p:cNvPr id="20" name="모서리가 둥근 직사각형 19"/>
          <p:cNvSpPr/>
          <p:nvPr/>
        </p:nvSpPr>
        <p:spPr>
          <a:xfrm>
            <a:off x="4225485" y="334806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Light</a:t>
            </a:r>
            <a:endParaRPr lang="en-US" altLang="ko-KR" sz="1000" dirty="0">
              <a:solidFill>
                <a:schemeClr val="bg1"/>
              </a:solidFill>
            </a:endParaRPr>
          </a:p>
        </p:txBody>
      </p:sp>
      <p:pic>
        <p:nvPicPr>
          <p:cNvPr id="22" name="Picture 2" descr="https://cdn4.iconfinder.com/data/icons/SHINE7/general/256/bulb.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33866" y="3380221"/>
            <a:ext cx="530667" cy="530667"/>
          </a:xfrm>
          <a:prstGeom prst="rect">
            <a:avLst/>
          </a:prstGeom>
          <a:noFill/>
          <a:extLst>
            <a:ext uri="{909E8E84-426E-40DD-AFC4-6F175D3DCCD1}">
              <a14:hiddenFill xmlns:a14="http://schemas.microsoft.com/office/drawing/2010/main">
                <a:solidFill>
                  <a:srgbClr val="FFFFFF"/>
                </a:solidFill>
              </a14:hiddenFill>
            </a:ext>
          </a:extLst>
        </p:spPr>
      </p:pic>
      <p:sp>
        <p:nvSpPr>
          <p:cNvPr id="23" name="모서리가 둥근 직사각형 22"/>
          <p:cNvSpPr/>
          <p:nvPr/>
        </p:nvSpPr>
        <p:spPr>
          <a:xfrm>
            <a:off x="3005087" y="5136925"/>
            <a:ext cx="994827"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Door</a:t>
            </a:r>
          </a:p>
          <a:p>
            <a:pPr algn="ctr"/>
            <a:r>
              <a:rPr lang="en-US" altLang="ko-KR" sz="1000" dirty="0" smtClean="0">
                <a:solidFill>
                  <a:schemeClr val="bg1"/>
                </a:solidFill>
              </a:rPr>
              <a:t>Open-Close</a:t>
            </a:r>
          </a:p>
        </p:txBody>
      </p:sp>
      <p:sp>
        <p:nvSpPr>
          <p:cNvPr id="26" name="모서리가 둥근 직사각형 25"/>
          <p:cNvSpPr/>
          <p:nvPr/>
        </p:nvSpPr>
        <p:spPr>
          <a:xfrm>
            <a:off x="2558265"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Temp.</a:t>
            </a:r>
          </a:p>
          <a:p>
            <a:pPr algn="ctr"/>
            <a:r>
              <a:rPr lang="en-US" altLang="ko-KR" sz="1000" dirty="0" smtClean="0">
                <a:solidFill>
                  <a:schemeClr val="bg1"/>
                </a:solidFill>
              </a:rPr>
              <a:t>sensor</a:t>
            </a:r>
            <a:endParaRPr lang="en-US" altLang="ko-KR" sz="1000" dirty="0">
              <a:solidFill>
                <a:schemeClr val="bg1"/>
              </a:solidFill>
            </a:endParaRPr>
          </a:p>
        </p:txBody>
      </p:sp>
      <p:pic>
        <p:nvPicPr>
          <p:cNvPr id="27" name="Picture 22" descr="http://www.zilogic.com/blog/images/temperature-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47328" y="3404375"/>
            <a:ext cx="369301" cy="369301"/>
          </a:xfrm>
          <a:prstGeom prst="rect">
            <a:avLst/>
          </a:prstGeom>
          <a:noFill/>
          <a:extLst>
            <a:ext uri="{909E8E84-426E-40DD-AFC4-6F175D3DCCD1}">
              <a14:hiddenFill xmlns:a14="http://schemas.microsoft.com/office/drawing/2010/main">
                <a:solidFill>
                  <a:srgbClr val="FFFFFF"/>
                </a:solidFill>
              </a14:hiddenFill>
            </a:ext>
          </a:extLst>
        </p:spPr>
      </p:pic>
      <p:sp>
        <p:nvSpPr>
          <p:cNvPr id="28" name="모서리가 둥근 직사각형 27"/>
          <p:cNvSpPr/>
          <p:nvPr/>
        </p:nvSpPr>
        <p:spPr>
          <a:xfrm>
            <a:off x="2558265" y="422150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Humidity</a:t>
            </a:r>
            <a:endParaRPr lang="en-US" altLang="ko-KR" sz="1000" dirty="0">
              <a:solidFill>
                <a:schemeClr val="bg1"/>
              </a:solidFill>
            </a:endParaRPr>
          </a:p>
          <a:p>
            <a:pPr algn="ctr"/>
            <a:r>
              <a:rPr lang="en-US" altLang="ko-KR" sz="1000" dirty="0" smtClean="0">
                <a:solidFill>
                  <a:schemeClr val="bg1"/>
                </a:solidFill>
              </a:rPr>
              <a:t>sensor</a:t>
            </a:r>
            <a:endParaRPr lang="en-US" altLang="ko-KR" sz="1000" dirty="0">
              <a:solidFill>
                <a:schemeClr val="bg1"/>
              </a:solidFill>
            </a:endParaRPr>
          </a:p>
        </p:txBody>
      </p:sp>
      <p:pic>
        <p:nvPicPr>
          <p:cNvPr id="29" name="Picture 22" descr="http://www.zilogic.com/blog/images/temperature-icon.png"/>
          <p:cNvPicPr>
            <a:picLocks noChangeAspect="1" noChangeArrowheads="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7328" y="4268889"/>
            <a:ext cx="369301" cy="36930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4" descr="http://www.ontruimingen-klokken-versterkers.nl/wp-content/uploads/open_geslot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82820" y="5249555"/>
            <a:ext cx="639359" cy="290907"/>
          </a:xfrm>
          <a:prstGeom prst="rect">
            <a:avLst/>
          </a:prstGeom>
          <a:noFill/>
          <a:extLst>
            <a:ext uri="{909E8E84-426E-40DD-AFC4-6F175D3DCCD1}">
              <a14:hiddenFill xmlns:a14="http://schemas.microsoft.com/office/drawing/2010/main">
                <a:solidFill>
                  <a:srgbClr val="FFFFFF"/>
                </a:solidFill>
              </a14:hiddenFill>
            </a:ext>
          </a:extLst>
        </p:spPr>
      </p:pic>
      <p:sp>
        <p:nvSpPr>
          <p:cNvPr id="33" name="모서리가 둥근 직사각형 32"/>
          <p:cNvSpPr/>
          <p:nvPr/>
        </p:nvSpPr>
        <p:spPr>
          <a:xfrm>
            <a:off x="5052686" y="3365071"/>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Secure Alarm</a:t>
            </a:r>
          </a:p>
        </p:txBody>
      </p:sp>
      <p:pic>
        <p:nvPicPr>
          <p:cNvPr id="34" name="Picture 4" descr="http://www.loxone.com/tl_files/loxone/Content_images/icons/large/red/burglar_alarm.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242400" y="3391395"/>
            <a:ext cx="437634" cy="381566"/>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직선 연결선 31"/>
          <p:cNvCxnSpPr>
            <a:stCxn id="18" idx="2"/>
          </p:cNvCxnSpPr>
          <p:nvPr/>
        </p:nvCxnSpPr>
        <p:spPr>
          <a:xfrm>
            <a:off x="3765813" y="4169347"/>
            <a:ext cx="214861" cy="3773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직선 연결선 36"/>
          <p:cNvCxnSpPr/>
          <p:nvPr/>
        </p:nvCxnSpPr>
        <p:spPr>
          <a:xfrm>
            <a:off x="3305693" y="4160421"/>
            <a:ext cx="567550" cy="42621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직선 연결선 39"/>
          <p:cNvCxnSpPr>
            <a:endCxn id="6" idx="1"/>
          </p:cNvCxnSpPr>
          <p:nvPr/>
        </p:nvCxnSpPr>
        <p:spPr>
          <a:xfrm>
            <a:off x="3341635" y="4551650"/>
            <a:ext cx="381055" cy="9290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직선 연결선 42"/>
          <p:cNvCxnSpPr>
            <a:stCxn id="23" idx="0"/>
          </p:cNvCxnSpPr>
          <p:nvPr/>
        </p:nvCxnSpPr>
        <p:spPr>
          <a:xfrm flipV="1">
            <a:off x="3502501" y="4778984"/>
            <a:ext cx="319678" cy="357941"/>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6" name="직선 연결선 45"/>
          <p:cNvCxnSpPr>
            <a:endCxn id="20" idx="2"/>
          </p:cNvCxnSpPr>
          <p:nvPr/>
        </p:nvCxnSpPr>
        <p:spPr>
          <a:xfrm flipV="1">
            <a:off x="4225485" y="4160421"/>
            <a:ext cx="373714" cy="2931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9" name="직선 연결선 48"/>
          <p:cNvCxnSpPr>
            <a:endCxn id="33" idx="2"/>
          </p:cNvCxnSpPr>
          <p:nvPr/>
        </p:nvCxnSpPr>
        <p:spPr>
          <a:xfrm flipV="1">
            <a:off x="4392499" y="4177426"/>
            <a:ext cx="1033901" cy="352742"/>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pic>
        <p:nvPicPr>
          <p:cNvPr id="1030" name="Picture 6" descr="http://inwallspeakers1.com/wp-content/uploads/2014/12/wifi-signal-icon-png.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6665687">
            <a:off x="4490417" y="4574813"/>
            <a:ext cx="371991" cy="371991"/>
          </a:xfrm>
          <a:prstGeom prst="rect">
            <a:avLst/>
          </a:prstGeom>
          <a:noFill/>
          <a:extLst>
            <a:ext uri="{909E8E84-426E-40DD-AFC4-6F175D3DCCD1}">
              <a14:hiddenFill xmlns:a14="http://schemas.microsoft.com/office/drawing/2010/main">
                <a:solidFill>
                  <a:srgbClr val="FFFFFF"/>
                </a:solidFill>
              </a14:hiddenFill>
            </a:ext>
          </a:extLst>
        </p:spPr>
      </p:pic>
      <p:sp>
        <p:nvSpPr>
          <p:cNvPr id="50" name="직사각형 49"/>
          <p:cNvSpPr/>
          <p:nvPr/>
        </p:nvSpPr>
        <p:spPr>
          <a:xfrm>
            <a:off x="3766739" y="4872494"/>
            <a:ext cx="728390" cy="226591"/>
          </a:xfrm>
          <a:prstGeom prst="rect">
            <a:avLst/>
          </a:prstGeom>
        </p:spPr>
        <p:txBody>
          <a:bodyPr tIns="36000" bIns="36000">
            <a:spAutoFit/>
          </a:bodyPr>
          <a:lstStyle/>
          <a:p>
            <a:pPr lvl="0" algn="ctr"/>
            <a:r>
              <a:rPr lang="en-US" altLang="ko-KR" sz="1000" b="1" dirty="0" smtClean="0">
                <a:solidFill>
                  <a:schemeClr val="bg1"/>
                </a:solidFill>
              </a:rPr>
              <a:t>Arduino</a:t>
            </a:r>
            <a:endParaRPr lang="en-US" altLang="ko-KR" sz="1000" b="1" dirty="0">
              <a:solidFill>
                <a:schemeClr val="bg1"/>
              </a:solidFill>
            </a:endParaRPr>
          </a:p>
        </p:txBody>
      </p:sp>
      <p:sp>
        <p:nvSpPr>
          <p:cNvPr id="55" name="직사각형 54"/>
          <p:cNvSpPr/>
          <p:nvPr/>
        </p:nvSpPr>
        <p:spPr>
          <a:xfrm>
            <a:off x="5046871" y="5654195"/>
            <a:ext cx="728390" cy="380480"/>
          </a:xfrm>
          <a:prstGeom prst="rect">
            <a:avLst/>
          </a:prstGeom>
        </p:spPr>
        <p:txBody>
          <a:bodyPr tIns="36000" bIns="36000">
            <a:spAutoFit/>
          </a:bodyPr>
          <a:lstStyle/>
          <a:p>
            <a:pPr lvl="0" algn="ctr"/>
            <a:r>
              <a:rPr lang="en-US" altLang="ko-KR" sz="1000" b="1" dirty="0" smtClean="0">
                <a:solidFill>
                  <a:schemeClr val="bg1"/>
                </a:solidFill>
              </a:rPr>
              <a:t>Wi-Fi</a:t>
            </a:r>
          </a:p>
          <a:p>
            <a:pPr lvl="0" algn="ctr"/>
            <a:r>
              <a:rPr lang="en-US" altLang="ko-KR" sz="1000" b="1" dirty="0" smtClean="0">
                <a:solidFill>
                  <a:schemeClr val="bg1"/>
                </a:solidFill>
              </a:rPr>
              <a:t>router</a:t>
            </a:r>
            <a:endParaRPr lang="en-US" altLang="ko-KR" sz="1000" b="1" dirty="0">
              <a:solidFill>
                <a:schemeClr val="bg1"/>
              </a:solidFill>
            </a:endParaRPr>
          </a:p>
        </p:txBody>
      </p:sp>
      <p:sp>
        <p:nvSpPr>
          <p:cNvPr id="8" name="슬라이드 번호 개체 틀 7"/>
          <p:cNvSpPr>
            <a:spLocks noGrp="1"/>
          </p:cNvSpPr>
          <p:nvPr>
            <p:ph type="sldNum" sz="quarter" idx="11"/>
          </p:nvPr>
        </p:nvSpPr>
        <p:spPr/>
        <p:txBody>
          <a:bodyPr/>
          <a:lstStyle/>
          <a:p>
            <a:fld id="{887F5A62-5D57-4BBA-9485-2C5A6728F77D}" type="slidenum">
              <a:rPr lang="ko-KR" altLang="en-US" smtClean="0"/>
              <a:pPr/>
              <a:t>4</a:t>
            </a:fld>
            <a:r>
              <a:rPr lang="en-US" altLang="ko-KR" smtClean="0"/>
              <a:t>/50</a:t>
            </a:r>
            <a:endParaRPr lang="ko-KR" alt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p:cNvSpPr/>
          <p:nvPr/>
        </p:nvSpPr>
        <p:spPr>
          <a:xfrm>
            <a:off x="4499992" y="2564904"/>
            <a:ext cx="3947120" cy="3744416"/>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normAutofit fontScale="90000"/>
          </a:bodyPr>
          <a:lstStyle/>
          <a:p>
            <a:r>
              <a:rPr lang="en-US" altLang="ko-KR" dirty="0" smtClean="0"/>
              <a:t>5.2 Module View</a:t>
            </a:r>
            <a:endParaRPr lang="ko-KR" altLang="en-US" dirty="0"/>
          </a:p>
        </p:txBody>
      </p:sp>
      <p:sp>
        <p:nvSpPr>
          <p:cNvPr id="4" name="내용 개체 틀 2"/>
          <p:cNvSpPr>
            <a:spLocks noGrp="1"/>
          </p:cNvSpPr>
          <p:nvPr>
            <p:ph type="body" sz="quarter" idx="10"/>
          </p:nvPr>
        </p:nvSpPr>
        <p:spPr>
          <a:xfrm>
            <a:off x="309440" y="760512"/>
            <a:ext cx="8511032" cy="5548808"/>
          </a:xfrm>
        </p:spPr>
        <p:txBody>
          <a:bodyPr/>
          <a:lstStyle/>
          <a:p>
            <a:r>
              <a:rPr lang="en-US" altLang="ko-KR" dirty="0" smtClean="0"/>
              <a:t>Decomposition Style of </a:t>
            </a:r>
            <a:r>
              <a:rPr lang="en-US" altLang="ko-KR" b="1" i="1" dirty="0" err="1" smtClean="0"/>
              <a:t>IoTMS</a:t>
            </a:r>
            <a:endParaRPr lang="en-US" altLang="ko-KR" b="1" i="1" dirty="0" smtClean="0"/>
          </a:p>
          <a:p>
            <a:pPr lvl="1"/>
            <a:r>
              <a:rPr lang="en-US" altLang="ko-KR" dirty="0" err="1" smtClean="0"/>
              <a:t>IoTMS</a:t>
            </a:r>
            <a:r>
              <a:rPr lang="en-US" altLang="ko-KR" dirty="0" smtClean="0"/>
              <a:t> has 5 modules as following</a:t>
            </a:r>
          </a:p>
          <a:p>
            <a:pPr lvl="2"/>
            <a:r>
              <a:rPr lang="en-US" altLang="ko-KR" dirty="0" smtClean="0"/>
              <a:t>View : Display User Interface</a:t>
            </a:r>
          </a:p>
          <a:p>
            <a:pPr lvl="2"/>
            <a:r>
              <a:rPr lang="en-US" altLang="ko-KR" dirty="0" smtClean="0"/>
              <a:t>UI Controller : Control user command and include logic</a:t>
            </a:r>
          </a:p>
          <a:p>
            <a:pPr lvl="2"/>
            <a:r>
              <a:rPr lang="en-US" altLang="ko-KR" dirty="0" smtClean="0"/>
              <a:t>Model : Logic implementation</a:t>
            </a:r>
          </a:p>
          <a:p>
            <a:pPr lvl="2"/>
            <a:r>
              <a:rPr lang="en-US" altLang="ko-KR" dirty="0" err="1" smtClean="0"/>
              <a:t>EventBus</a:t>
            </a:r>
            <a:r>
              <a:rPr lang="en-US" altLang="ko-KR" dirty="0" smtClean="0"/>
              <a:t> : Communicate between</a:t>
            </a:r>
          </a:p>
          <a:p>
            <a:pPr marL="363537" lvl="2" indent="0">
              <a:buNone/>
            </a:pPr>
            <a:r>
              <a:rPr lang="en-US" altLang="ko-KR" dirty="0" smtClean="0"/>
              <a:t>    UI Controller and Model</a:t>
            </a:r>
          </a:p>
          <a:p>
            <a:pPr lvl="2"/>
            <a:r>
              <a:rPr lang="en-US" altLang="ko-KR" dirty="0" smtClean="0"/>
              <a:t>Communication : Communicate </a:t>
            </a:r>
            <a:r>
              <a:rPr lang="en-US" altLang="ko-KR" dirty="0" err="1" smtClean="0"/>
              <a:t>betw</a:t>
            </a:r>
            <a:r>
              <a:rPr lang="en-US" altLang="ko-KR" dirty="0" smtClean="0"/>
              <a:t>-</a:t>
            </a:r>
            <a:endParaRPr lang="en-US" altLang="ko-KR" dirty="0" smtClean="0"/>
          </a:p>
          <a:p>
            <a:pPr marL="363537" lvl="2" indent="0">
              <a:buNone/>
            </a:pPr>
            <a:r>
              <a:rPr lang="en-US" altLang="ko-KR" dirty="0"/>
              <a:t> </a:t>
            </a:r>
            <a:r>
              <a:rPr lang="en-US" altLang="ko-KR" dirty="0" smtClean="0"/>
              <a:t>   </a:t>
            </a:r>
            <a:r>
              <a:rPr lang="en-US" altLang="ko-KR" dirty="0" err="1" smtClean="0"/>
              <a:t>een</a:t>
            </a:r>
            <a:r>
              <a:rPr lang="en-US" altLang="ko-KR" dirty="0" smtClean="0"/>
              <a:t> </a:t>
            </a:r>
            <a:r>
              <a:rPr lang="en-US" altLang="ko-KR" dirty="0" smtClean="0"/>
              <a:t>Model and SA Node</a:t>
            </a:r>
          </a:p>
        </p:txBody>
      </p:sp>
      <p:pic>
        <p:nvPicPr>
          <p:cNvPr id="3" name="그림 2"/>
          <p:cNvPicPr>
            <a:picLocks noChangeAspect="1"/>
          </p:cNvPicPr>
          <p:nvPr/>
        </p:nvPicPr>
        <p:blipFill>
          <a:blip r:embed="rId2" cstate="print"/>
          <a:stretch>
            <a:fillRect/>
          </a:stretch>
        </p:blipFill>
        <p:spPr>
          <a:xfrm>
            <a:off x="4757234" y="2743844"/>
            <a:ext cx="3312368" cy="3256631"/>
          </a:xfrm>
          <a:prstGeom prst="rect">
            <a:avLst/>
          </a:prstGeom>
        </p:spPr>
      </p:pic>
      <p:sp>
        <p:nvSpPr>
          <p:cNvPr id="8" name="직사각형 7"/>
          <p:cNvSpPr/>
          <p:nvPr/>
        </p:nvSpPr>
        <p:spPr>
          <a:xfrm>
            <a:off x="4499992" y="2276871"/>
            <a:ext cx="1642864" cy="28803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bg1">
                    <a:lumMod val="75000"/>
                    <a:lumOff val="25000"/>
                  </a:schemeClr>
                </a:solidFill>
              </a:rPr>
              <a:t>Static Perspective</a:t>
            </a:r>
            <a:endParaRPr lang="ko-KR" altLang="en-US" sz="1200">
              <a:solidFill>
                <a:schemeClr val="bg1">
                  <a:lumMod val="75000"/>
                  <a:lumOff val="25000"/>
                </a:schemeClr>
              </a:solidFill>
            </a:endParaRPr>
          </a:p>
        </p:txBody>
      </p:sp>
      <p:sp>
        <p:nvSpPr>
          <p:cNvPr id="6" name="슬라이드 번호 개체 틀 5"/>
          <p:cNvSpPr>
            <a:spLocks noGrp="1"/>
          </p:cNvSpPr>
          <p:nvPr>
            <p:ph type="sldNum" sz="quarter" idx="11"/>
          </p:nvPr>
        </p:nvSpPr>
        <p:spPr/>
        <p:txBody>
          <a:bodyPr/>
          <a:lstStyle/>
          <a:p>
            <a:fld id="{887F5A62-5D57-4BBA-9485-2C5A6728F77D}" type="slidenum">
              <a:rPr lang="ko-KR" altLang="en-US" smtClean="0"/>
              <a:pPr/>
              <a:t>40</a:t>
            </a:fld>
            <a:r>
              <a:rPr lang="en-US" altLang="ko-KR" smtClean="0"/>
              <a:t>/50</a:t>
            </a:r>
            <a:endParaRPr lang="ko-KR" altLang="en-US" dirty="0"/>
          </a:p>
        </p:txBody>
      </p:sp>
      <p:grpSp>
        <p:nvGrpSpPr>
          <p:cNvPr id="16" name="그룹 15"/>
          <p:cNvGrpSpPr/>
          <p:nvPr/>
        </p:nvGrpSpPr>
        <p:grpSpPr>
          <a:xfrm>
            <a:off x="7236296" y="5878238"/>
            <a:ext cx="1089803" cy="327788"/>
            <a:chOff x="7236296" y="5878238"/>
            <a:chExt cx="1089803" cy="327788"/>
          </a:xfrm>
        </p:grpSpPr>
        <p:sp>
          <p:nvSpPr>
            <p:cNvPr id="13" name="직사각형 12"/>
            <p:cNvSpPr/>
            <p:nvPr/>
          </p:nvSpPr>
          <p:spPr>
            <a:xfrm>
              <a:off x="7236296" y="5878238"/>
              <a:ext cx="1089803" cy="327788"/>
            </a:xfrm>
            <a:prstGeom prst="rect">
              <a:avLst/>
            </a:prstGeom>
            <a:solidFill>
              <a:schemeClr val="tx1"/>
            </a:solidFill>
            <a:ln w="63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1000" dirty="0" smtClean="0">
                  <a:solidFill>
                    <a:schemeClr val="bg1">
                      <a:lumMod val="75000"/>
                      <a:lumOff val="25000"/>
                    </a:schemeClr>
                  </a:solidFill>
                </a:rPr>
                <a:t>: module</a:t>
              </a:r>
              <a:endParaRPr lang="ko-KR" altLang="en-US" sz="1000">
                <a:solidFill>
                  <a:schemeClr val="bg1">
                    <a:lumMod val="75000"/>
                    <a:lumOff val="25000"/>
                  </a:schemeClr>
                </a:solidFill>
              </a:endParaRPr>
            </a:p>
          </p:txBody>
        </p:sp>
        <p:grpSp>
          <p:nvGrpSpPr>
            <p:cNvPr id="15" name="그룹 14"/>
            <p:cNvGrpSpPr/>
            <p:nvPr/>
          </p:nvGrpSpPr>
          <p:grpSpPr>
            <a:xfrm>
              <a:off x="7308304" y="5943080"/>
              <a:ext cx="316208" cy="209938"/>
              <a:chOff x="1672072" y="5085184"/>
              <a:chExt cx="432048" cy="360040"/>
            </a:xfrm>
          </p:grpSpPr>
          <p:sp>
            <p:nvSpPr>
              <p:cNvPr id="5" name="직사각형 4"/>
              <p:cNvSpPr/>
              <p:nvPr/>
            </p:nvSpPr>
            <p:spPr>
              <a:xfrm>
                <a:off x="1672072" y="5085184"/>
                <a:ext cx="288032" cy="108012"/>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p:cNvSpPr/>
              <p:nvPr/>
            </p:nvSpPr>
            <p:spPr>
              <a:xfrm>
                <a:off x="1672072" y="5193196"/>
                <a:ext cx="432048" cy="252028"/>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val="36273812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직사각형 13"/>
          <p:cNvSpPr/>
          <p:nvPr/>
        </p:nvSpPr>
        <p:spPr>
          <a:xfrm>
            <a:off x="4499992" y="2564904"/>
            <a:ext cx="3947120" cy="3744416"/>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4499992" y="2276871"/>
            <a:ext cx="1642864" cy="28803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bg1">
                    <a:lumMod val="75000"/>
                    <a:lumOff val="25000"/>
                  </a:schemeClr>
                </a:solidFill>
              </a:rPr>
              <a:t>Static Perspective</a:t>
            </a:r>
            <a:endParaRPr lang="ko-KR" altLang="en-US" sz="1200">
              <a:solidFill>
                <a:schemeClr val="bg1">
                  <a:lumMod val="75000"/>
                  <a:lumOff val="25000"/>
                </a:schemeClr>
              </a:solidFill>
            </a:endParaRPr>
          </a:p>
        </p:txBody>
      </p:sp>
      <p:sp>
        <p:nvSpPr>
          <p:cNvPr id="2" name="제목 1"/>
          <p:cNvSpPr>
            <a:spLocks noGrp="1"/>
          </p:cNvSpPr>
          <p:nvPr>
            <p:ph type="title"/>
          </p:nvPr>
        </p:nvSpPr>
        <p:spPr/>
        <p:txBody>
          <a:bodyPr>
            <a:normAutofit fontScale="90000"/>
          </a:bodyPr>
          <a:lstStyle/>
          <a:p>
            <a:r>
              <a:rPr lang="en-US" altLang="ko-KR" dirty="0" smtClean="0"/>
              <a:t>5.2 Module View</a:t>
            </a:r>
            <a:endParaRPr lang="ko-KR" altLang="en-US" dirty="0"/>
          </a:p>
        </p:txBody>
      </p:sp>
      <p:sp>
        <p:nvSpPr>
          <p:cNvPr id="4" name="내용 개체 틀 2"/>
          <p:cNvSpPr>
            <a:spLocks noGrp="1"/>
          </p:cNvSpPr>
          <p:nvPr>
            <p:ph type="body" sz="quarter" idx="10"/>
          </p:nvPr>
        </p:nvSpPr>
        <p:spPr>
          <a:xfrm>
            <a:off x="309440" y="760512"/>
            <a:ext cx="8511032" cy="5548808"/>
          </a:xfrm>
        </p:spPr>
        <p:txBody>
          <a:bodyPr/>
          <a:lstStyle/>
          <a:p>
            <a:r>
              <a:rPr lang="en-US" altLang="ko-KR" dirty="0" smtClean="0"/>
              <a:t>1</a:t>
            </a:r>
            <a:r>
              <a:rPr lang="en-US" altLang="ko-KR" baseline="30000" dirty="0" smtClean="0"/>
              <a:t>st</a:t>
            </a:r>
            <a:r>
              <a:rPr lang="en-US" altLang="ko-KR" dirty="0" smtClean="0"/>
              <a:t> decomposition of </a:t>
            </a:r>
            <a:r>
              <a:rPr lang="en-US" altLang="ko-KR" b="1" i="1" dirty="0" smtClean="0"/>
              <a:t>Model module</a:t>
            </a:r>
          </a:p>
          <a:p>
            <a:pPr lvl="1"/>
            <a:r>
              <a:rPr lang="en-US" altLang="ko-KR" dirty="0" smtClean="0"/>
              <a:t>Model module has 5 sub-modules as following</a:t>
            </a:r>
          </a:p>
          <a:p>
            <a:pPr lvl="2"/>
            <a:r>
              <a:rPr lang="en-US" altLang="ko-KR" dirty="0" smtClean="0"/>
              <a:t>Logger : Logging user command or sensor values</a:t>
            </a:r>
          </a:p>
          <a:p>
            <a:pPr lvl="2"/>
            <a:r>
              <a:rPr lang="en-US" altLang="ko-KR" dirty="0" smtClean="0"/>
              <a:t>Rule Manager : Manage pre-defined rule and custom rule defined by user</a:t>
            </a:r>
          </a:p>
          <a:p>
            <a:pPr lvl="2"/>
            <a:r>
              <a:rPr lang="en-US" altLang="ko-KR" dirty="0" smtClean="0"/>
              <a:t>Node Manager : Manage nodes and things</a:t>
            </a:r>
          </a:p>
          <a:p>
            <a:pPr lvl="2"/>
            <a:r>
              <a:rPr lang="en-US" altLang="ko-KR" dirty="0" smtClean="0"/>
              <a:t>Message : E-mail and SMS object for</a:t>
            </a:r>
          </a:p>
          <a:p>
            <a:pPr marL="363537" lvl="2" indent="0">
              <a:buNone/>
            </a:pPr>
            <a:r>
              <a:rPr lang="en-US" altLang="ko-KR" dirty="0"/>
              <a:t> </a:t>
            </a:r>
            <a:r>
              <a:rPr lang="en-US" altLang="ko-KR" dirty="0" smtClean="0"/>
              <a:t>   sending emergency messages</a:t>
            </a:r>
          </a:p>
          <a:p>
            <a:pPr lvl="2"/>
            <a:endParaRPr lang="en-US" altLang="ko-KR" dirty="0" smtClean="0"/>
          </a:p>
        </p:txBody>
      </p:sp>
      <p:pic>
        <p:nvPicPr>
          <p:cNvPr id="9" name="그림 8"/>
          <p:cNvPicPr>
            <a:picLocks noChangeAspect="1"/>
          </p:cNvPicPr>
          <p:nvPr/>
        </p:nvPicPr>
        <p:blipFill>
          <a:blip r:embed="rId2" cstate="print"/>
          <a:stretch>
            <a:fillRect/>
          </a:stretch>
        </p:blipFill>
        <p:spPr>
          <a:xfrm>
            <a:off x="4993035" y="3327449"/>
            <a:ext cx="3067050" cy="2219325"/>
          </a:xfrm>
          <a:prstGeom prst="rect">
            <a:avLst/>
          </a:prstGeom>
        </p:spPr>
      </p:pic>
      <p:pic>
        <p:nvPicPr>
          <p:cNvPr id="10" name="그림 9"/>
          <p:cNvPicPr>
            <a:picLocks noChangeAspect="1"/>
          </p:cNvPicPr>
          <p:nvPr/>
        </p:nvPicPr>
        <p:blipFill>
          <a:blip r:embed="rId3" cstate="print"/>
          <a:stretch>
            <a:fillRect/>
          </a:stretch>
        </p:blipFill>
        <p:spPr>
          <a:xfrm>
            <a:off x="564724" y="3212976"/>
            <a:ext cx="2685192" cy="2640008"/>
          </a:xfrm>
          <a:prstGeom prst="rect">
            <a:avLst/>
          </a:prstGeom>
        </p:spPr>
      </p:pic>
      <p:cxnSp>
        <p:nvCxnSpPr>
          <p:cNvPr id="12" name="직선 연결선 11"/>
          <p:cNvCxnSpPr/>
          <p:nvPr/>
        </p:nvCxnSpPr>
        <p:spPr>
          <a:xfrm flipV="1">
            <a:off x="1907320" y="3434430"/>
            <a:ext cx="3085715" cy="858666"/>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1907320" y="4984698"/>
            <a:ext cx="3085715" cy="562076"/>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직사각형 16"/>
          <p:cNvSpPr/>
          <p:nvPr/>
        </p:nvSpPr>
        <p:spPr>
          <a:xfrm>
            <a:off x="827584" y="4293096"/>
            <a:ext cx="1079736" cy="691602"/>
          </a:xfrm>
          <a:prstGeom prst="rect">
            <a:avLst/>
          </a:pr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슬라이드 번호 개체 틀 2"/>
          <p:cNvSpPr>
            <a:spLocks noGrp="1"/>
          </p:cNvSpPr>
          <p:nvPr>
            <p:ph type="sldNum" sz="quarter" idx="11"/>
          </p:nvPr>
        </p:nvSpPr>
        <p:spPr/>
        <p:txBody>
          <a:bodyPr/>
          <a:lstStyle/>
          <a:p>
            <a:fld id="{887F5A62-5D57-4BBA-9485-2C5A6728F77D}" type="slidenum">
              <a:rPr lang="ko-KR" altLang="en-US" smtClean="0"/>
              <a:pPr/>
              <a:t>41</a:t>
            </a:fld>
            <a:r>
              <a:rPr lang="en-US" altLang="ko-KR" smtClean="0"/>
              <a:t>/50</a:t>
            </a:r>
            <a:endParaRPr lang="ko-KR" altLang="en-US" dirty="0"/>
          </a:p>
        </p:txBody>
      </p:sp>
      <p:grpSp>
        <p:nvGrpSpPr>
          <p:cNvPr id="30" name="그룹 29"/>
          <p:cNvGrpSpPr/>
          <p:nvPr/>
        </p:nvGrpSpPr>
        <p:grpSpPr>
          <a:xfrm>
            <a:off x="7236296" y="5878238"/>
            <a:ext cx="1089803" cy="327788"/>
            <a:chOff x="7236296" y="5878238"/>
            <a:chExt cx="1089803" cy="327788"/>
          </a:xfrm>
        </p:grpSpPr>
        <p:sp>
          <p:nvSpPr>
            <p:cNvPr id="31" name="직사각형 30"/>
            <p:cNvSpPr/>
            <p:nvPr/>
          </p:nvSpPr>
          <p:spPr>
            <a:xfrm>
              <a:off x="7236296" y="5878238"/>
              <a:ext cx="1089803" cy="327788"/>
            </a:xfrm>
            <a:prstGeom prst="rect">
              <a:avLst/>
            </a:prstGeom>
            <a:solidFill>
              <a:schemeClr val="tx1"/>
            </a:solidFill>
            <a:ln w="63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1000" dirty="0" smtClean="0">
                  <a:solidFill>
                    <a:schemeClr val="bg1">
                      <a:lumMod val="75000"/>
                      <a:lumOff val="25000"/>
                    </a:schemeClr>
                  </a:solidFill>
                </a:rPr>
                <a:t>: module</a:t>
              </a:r>
              <a:endParaRPr lang="ko-KR" altLang="en-US" sz="1000">
                <a:solidFill>
                  <a:schemeClr val="bg1">
                    <a:lumMod val="75000"/>
                    <a:lumOff val="25000"/>
                  </a:schemeClr>
                </a:solidFill>
              </a:endParaRPr>
            </a:p>
          </p:txBody>
        </p:sp>
        <p:grpSp>
          <p:nvGrpSpPr>
            <p:cNvPr id="32" name="그룹 31"/>
            <p:cNvGrpSpPr/>
            <p:nvPr/>
          </p:nvGrpSpPr>
          <p:grpSpPr>
            <a:xfrm>
              <a:off x="7308304" y="5943080"/>
              <a:ext cx="316208" cy="209938"/>
              <a:chOff x="1672072" y="5085184"/>
              <a:chExt cx="432048" cy="360040"/>
            </a:xfrm>
          </p:grpSpPr>
          <p:sp>
            <p:nvSpPr>
              <p:cNvPr id="33" name="직사각형 32"/>
              <p:cNvSpPr/>
              <p:nvPr/>
            </p:nvSpPr>
            <p:spPr>
              <a:xfrm>
                <a:off x="1672072" y="5085184"/>
                <a:ext cx="288032" cy="108012"/>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a:off x="1672072" y="5193196"/>
                <a:ext cx="432048" cy="252028"/>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val="18493245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직사각형 12"/>
          <p:cNvSpPr/>
          <p:nvPr/>
        </p:nvSpPr>
        <p:spPr>
          <a:xfrm>
            <a:off x="4499992" y="2564904"/>
            <a:ext cx="3947120" cy="3744416"/>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normAutofit fontScale="90000"/>
          </a:bodyPr>
          <a:lstStyle/>
          <a:p>
            <a:r>
              <a:rPr lang="en-US" altLang="ko-KR" dirty="0" smtClean="0"/>
              <a:t>5.2 Module View</a:t>
            </a:r>
            <a:endParaRPr lang="ko-KR" altLang="en-US" dirty="0"/>
          </a:p>
        </p:txBody>
      </p:sp>
      <p:sp>
        <p:nvSpPr>
          <p:cNvPr id="4" name="내용 개체 틀 2"/>
          <p:cNvSpPr>
            <a:spLocks noGrp="1"/>
          </p:cNvSpPr>
          <p:nvPr>
            <p:ph type="body" sz="quarter" idx="10"/>
          </p:nvPr>
        </p:nvSpPr>
        <p:spPr>
          <a:xfrm>
            <a:off x="309440" y="760512"/>
            <a:ext cx="8511032" cy="5548808"/>
          </a:xfrm>
        </p:spPr>
        <p:txBody>
          <a:bodyPr/>
          <a:lstStyle/>
          <a:p>
            <a:r>
              <a:rPr lang="en-US" altLang="ko-KR" dirty="0" smtClean="0"/>
              <a:t>1</a:t>
            </a:r>
            <a:r>
              <a:rPr lang="en-US" altLang="ko-KR" baseline="30000" dirty="0" smtClean="0"/>
              <a:t>st</a:t>
            </a:r>
            <a:r>
              <a:rPr lang="en-US" altLang="ko-KR" dirty="0" smtClean="0"/>
              <a:t> decomposition of </a:t>
            </a:r>
            <a:r>
              <a:rPr lang="en-US" altLang="ko-KR" b="1" i="1" dirty="0" smtClean="0"/>
              <a:t>Communication module</a:t>
            </a:r>
          </a:p>
          <a:p>
            <a:pPr lvl="1"/>
            <a:r>
              <a:rPr lang="en-US" altLang="ko-KR" dirty="0" smtClean="0"/>
              <a:t>Communication module has 4 sub-modules as following</a:t>
            </a:r>
          </a:p>
          <a:p>
            <a:pPr lvl="2"/>
            <a:r>
              <a:rPr lang="en-US" altLang="ko-KR" dirty="0" smtClean="0"/>
              <a:t>Security for Network : Security Library for communicating</a:t>
            </a:r>
          </a:p>
          <a:p>
            <a:pPr lvl="2"/>
            <a:r>
              <a:rPr lang="en-US" altLang="ko-KR" dirty="0" smtClean="0"/>
              <a:t>Modbus : to support Modbus</a:t>
            </a:r>
          </a:p>
          <a:p>
            <a:pPr lvl="2"/>
            <a:r>
              <a:rPr lang="en-US" altLang="ko-KR" dirty="0" err="1" smtClean="0"/>
              <a:t>Zigbee</a:t>
            </a:r>
            <a:r>
              <a:rPr lang="en-US" altLang="ko-KR" dirty="0" smtClean="0"/>
              <a:t> : to support </a:t>
            </a:r>
            <a:r>
              <a:rPr lang="en-US" altLang="ko-KR" dirty="0" err="1" smtClean="0"/>
              <a:t>Zigbee</a:t>
            </a:r>
            <a:endParaRPr lang="en-US" altLang="ko-KR" dirty="0" smtClean="0"/>
          </a:p>
          <a:p>
            <a:pPr lvl="2"/>
            <a:r>
              <a:rPr lang="en-US" altLang="ko-KR" dirty="0" smtClean="0"/>
              <a:t>Custom(BT and </a:t>
            </a:r>
            <a:r>
              <a:rPr lang="en-US" altLang="ko-KR" dirty="0" err="1" smtClean="0"/>
              <a:t>WiFi</a:t>
            </a:r>
            <a:r>
              <a:rPr lang="en-US" altLang="ko-KR" dirty="0" smtClean="0"/>
              <a:t>) : to support </a:t>
            </a:r>
          </a:p>
          <a:p>
            <a:pPr marL="363537" lvl="2" indent="0">
              <a:buNone/>
            </a:pPr>
            <a:r>
              <a:rPr lang="en-US" altLang="ko-KR" dirty="0"/>
              <a:t> </a:t>
            </a:r>
            <a:r>
              <a:rPr lang="en-US" altLang="ko-KR" dirty="0" smtClean="0"/>
              <a:t>   Bluetooth and </a:t>
            </a:r>
            <a:r>
              <a:rPr lang="en-US" altLang="ko-KR" dirty="0" err="1" smtClean="0"/>
              <a:t>WiFi</a:t>
            </a:r>
            <a:endParaRPr lang="en-US" altLang="ko-KR" dirty="0" smtClean="0"/>
          </a:p>
          <a:p>
            <a:pPr lvl="2"/>
            <a:endParaRPr lang="en-US" altLang="ko-KR" dirty="0" smtClean="0"/>
          </a:p>
        </p:txBody>
      </p:sp>
      <p:pic>
        <p:nvPicPr>
          <p:cNvPr id="6" name="그림 5"/>
          <p:cNvPicPr>
            <a:picLocks noChangeAspect="1"/>
          </p:cNvPicPr>
          <p:nvPr/>
        </p:nvPicPr>
        <p:blipFill>
          <a:blip r:embed="rId2" cstate="print"/>
          <a:stretch>
            <a:fillRect/>
          </a:stretch>
        </p:blipFill>
        <p:spPr>
          <a:xfrm>
            <a:off x="4720952" y="3251867"/>
            <a:ext cx="3505200" cy="2562225"/>
          </a:xfrm>
          <a:prstGeom prst="rect">
            <a:avLst/>
          </a:prstGeom>
        </p:spPr>
      </p:pic>
      <p:pic>
        <p:nvPicPr>
          <p:cNvPr id="9" name="그림 8"/>
          <p:cNvPicPr>
            <a:picLocks noChangeAspect="1"/>
          </p:cNvPicPr>
          <p:nvPr/>
        </p:nvPicPr>
        <p:blipFill>
          <a:blip r:embed="rId3" cstate="print"/>
          <a:stretch>
            <a:fillRect/>
          </a:stretch>
        </p:blipFill>
        <p:spPr>
          <a:xfrm>
            <a:off x="564724" y="3212976"/>
            <a:ext cx="2685192" cy="2640008"/>
          </a:xfrm>
          <a:prstGeom prst="rect">
            <a:avLst/>
          </a:prstGeom>
        </p:spPr>
      </p:pic>
      <p:cxnSp>
        <p:nvCxnSpPr>
          <p:cNvPr id="10" name="직선 연결선 9"/>
          <p:cNvCxnSpPr/>
          <p:nvPr/>
        </p:nvCxnSpPr>
        <p:spPr>
          <a:xfrm flipV="1">
            <a:off x="1907320" y="3251867"/>
            <a:ext cx="2952712" cy="1732831"/>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a:off x="1907320" y="5704780"/>
            <a:ext cx="2952712" cy="28476"/>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2" name="직사각형 11"/>
          <p:cNvSpPr/>
          <p:nvPr/>
        </p:nvSpPr>
        <p:spPr>
          <a:xfrm>
            <a:off x="827584" y="5013176"/>
            <a:ext cx="1079736" cy="691602"/>
          </a:xfrm>
          <a:prstGeom prst="rect">
            <a:avLst/>
          </a:pr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슬라이드 번호 개체 틀 2"/>
          <p:cNvSpPr>
            <a:spLocks noGrp="1"/>
          </p:cNvSpPr>
          <p:nvPr>
            <p:ph type="sldNum" sz="quarter" idx="11"/>
          </p:nvPr>
        </p:nvSpPr>
        <p:spPr/>
        <p:txBody>
          <a:bodyPr/>
          <a:lstStyle/>
          <a:p>
            <a:fld id="{887F5A62-5D57-4BBA-9485-2C5A6728F77D}" type="slidenum">
              <a:rPr lang="ko-KR" altLang="en-US" smtClean="0"/>
              <a:pPr/>
              <a:t>42</a:t>
            </a:fld>
            <a:r>
              <a:rPr lang="en-US" altLang="ko-KR" smtClean="0"/>
              <a:t>/50</a:t>
            </a:r>
            <a:endParaRPr lang="ko-KR" altLang="en-US" dirty="0"/>
          </a:p>
        </p:txBody>
      </p:sp>
      <p:sp>
        <p:nvSpPr>
          <p:cNvPr id="14" name="직사각형 13"/>
          <p:cNvSpPr/>
          <p:nvPr/>
        </p:nvSpPr>
        <p:spPr>
          <a:xfrm>
            <a:off x="4499992" y="2276871"/>
            <a:ext cx="1642864" cy="28803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bg1">
                    <a:lumMod val="75000"/>
                    <a:lumOff val="25000"/>
                  </a:schemeClr>
                </a:solidFill>
              </a:rPr>
              <a:t>Static Perspective</a:t>
            </a:r>
            <a:endParaRPr lang="ko-KR" altLang="en-US" sz="1200">
              <a:solidFill>
                <a:schemeClr val="bg1">
                  <a:lumMod val="75000"/>
                  <a:lumOff val="25000"/>
                </a:schemeClr>
              </a:solidFill>
            </a:endParaRPr>
          </a:p>
        </p:txBody>
      </p:sp>
      <p:grpSp>
        <p:nvGrpSpPr>
          <p:cNvPr id="26" name="그룹 25"/>
          <p:cNvGrpSpPr/>
          <p:nvPr/>
        </p:nvGrpSpPr>
        <p:grpSpPr>
          <a:xfrm>
            <a:off x="7236296" y="5878238"/>
            <a:ext cx="1089803" cy="327788"/>
            <a:chOff x="7236296" y="5878238"/>
            <a:chExt cx="1089803" cy="327788"/>
          </a:xfrm>
        </p:grpSpPr>
        <p:sp>
          <p:nvSpPr>
            <p:cNvPr id="27" name="직사각형 26"/>
            <p:cNvSpPr/>
            <p:nvPr/>
          </p:nvSpPr>
          <p:spPr>
            <a:xfrm>
              <a:off x="7236296" y="5878238"/>
              <a:ext cx="1089803" cy="327788"/>
            </a:xfrm>
            <a:prstGeom prst="rect">
              <a:avLst/>
            </a:prstGeom>
            <a:solidFill>
              <a:schemeClr val="tx1"/>
            </a:solidFill>
            <a:ln w="63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1000" dirty="0" smtClean="0">
                  <a:solidFill>
                    <a:schemeClr val="bg1">
                      <a:lumMod val="75000"/>
                      <a:lumOff val="25000"/>
                    </a:schemeClr>
                  </a:solidFill>
                </a:rPr>
                <a:t>: module</a:t>
              </a:r>
              <a:endParaRPr lang="ko-KR" altLang="en-US" sz="1000">
                <a:solidFill>
                  <a:schemeClr val="bg1">
                    <a:lumMod val="75000"/>
                    <a:lumOff val="25000"/>
                  </a:schemeClr>
                </a:solidFill>
              </a:endParaRPr>
            </a:p>
          </p:txBody>
        </p:sp>
        <p:grpSp>
          <p:nvGrpSpPr>
            <p:cNvPr id="28" name="그룹 27"/>
            <p:cNvGrpSpPr/>
            <p:nvPr/>
          </p:nvGrpSpPr>
          <p:grpSpPr>
            <a:xfrm>
              <a:off x="7308304" y="5943080"/>
              <a:ext cx="316208" cy="209938"/>
              <a:chOff x="1672072" y="5085184"/>
              <a:chExt cx="432048" cy="360040"/>
            </a:xfrm>
          </p:grpSpPr>
          <p:sp>
            <p:nvSpPr>
              <p:cNvPr id="29" name="직사각형 28"/>
              <p:cNvSpPr/>
              <p:nvPr/>
            </p:nvSpPr>
            <p:spPr>
              <a:xfrm>
                <a:off x="1672072" y="5085184"/>
                <a:ext cx="288032" cy="108012"/>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1672072" y="5193196"/>
                <a:ext cx="432048" cy="252028"/>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val="14517560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직사각형 36"/>
          <p:cNvSpPr/>
          <p:nvPr/>
        </p:nvSpPr>
        <p:spPr>
          <a:xfrm>
            <a:off x="4499992" y="2564904"/>
            <a:ext cx="3947120" cy="3744416"/>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a:off x="4499992" y="2276871"/>
            <a:ext cx="1642864" cy="28803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bg1">
                    <a:lumMod val="75000"/>
                    <a:lumOff val="25000"/>
                  </a:schemeClr>
                </a:solidFill>
              </a:rPr>
              <a:t>Static Perspective</a:t>
            </a:r>
            <a:endParaRPr lang="ko-KR" altLang="en-US" sz="1200">
              <a:solidFill>
                <a:schemeClr val="bg1">
                  <a:lumMod val="75000"/>
                  <a:lumOff val="25000"/>
                </a:schemeClr>
              </a:solidFill>
            </a:endParaRPr>
          </a:p>
        </p:txBody>
      </p:sp>
      <p:sp>
        <p:nvSpPr>
          <p:cNvPr id="2" name="제목 1"/>
          <p:cNvSpPr>
            <a:spLocks noGrp="1"/>
          </p:cNvSpPr>
          <p:nvPr>
            <p:ph type="title"/>
          </p:nvPr>
        </p:nvSpPr>
        <p:spPr/>
        <p:txBody>
          <a:bodyPr>
            <a:normAutofit fontScale="90000"/>
          </a:bodyPr>
          <a:lstStyle/>
          <a:p>
            <a:r>
              <a:rPr lang="en-US" altLang="ko-KR" dirty="0" smtClean="0"/>
              <a:t>5.2 Module View</a:t>
            </a:r>
            <a:endParaRPr lang="ko-KR" altLang="en-US" dirty="0"/>
          </a:p>
        </p:txBody>
      </p:sp>
      <p:sp>
        <p:nvSpPr>
          <p:cNvPr id="4" name="내용 개체 틀 2"/>
          <p:cNvSpPr>
            <a:spLocks noGrp="1"/>
          </p:cNvSpPr>
          <p:nvPr>
            <p:ph type="body" sz="quarter" idx="10"/>
          </p:nvPr>
        </p:nvSpPr>
        <p:spPr>
          <a:xfrm>
            <a:off x="309440" y="760512"/>
            <a:ext cx="8511032" cy="5548808"/>
          </a:xfrm>
        </p:spPr>
        <p:txBody>
          <a:bodyPr/>
          <a:lstStyle/>
          <a:p>
            <a:r>
              <a:rPr lang="en-US" altLang="ko-KR" dirty="0" smtClean="0"/>
              <a:t>1</a:t>
            </a:r>
            <a:r>
              <a:rPr lang="en-US" altLang="ko-KR" baseline="30000" dirty="0" smtClean="0"/>
              <a:t>st</a:t>
            </a:r>
            <a:r>
              <a:rPr lang="en-US" altLang="ko-KR" dirty="0" smtClean="0"/>
              <a:t> decomposition of </a:t>
            </a:r>
            <a:r>
              <a:rPr lang="en-US" altLang="ko-KR" b="1" i="1" dirty="0" smtClean="0"/>
              <a:t>View module</a:t>
            </a:r>
          </a:p>
          <a:p>
            <a:pPr lvl="1"/>
            <a:r>
              <a:rPr lang="en-US" altLang="ko-KR" dirty="0" smtClean="0"/>
              <a:t>View module has 3 sub-modules as following</a:t>
            </a:r>
          </a:p>
          <a:p>
            <a:pPr lvl="2"/>
            <a:r>
              <a:rPr lang="en-US" altLang="ko-KR" dirty="0" smtClean="0"/>
              <a:t>User View</a:t>
            </a:r>
          </a:p>
          <a:p>
            <a:pPr lvl="2"/>
            <a:r>
              <a:rPr lang="en-US" altLang="ko-KR" dirty="0" smtClean="0"/>
              <a:t>Rule View</a:t>
            </a:r>
          </a:p>
          <a:p>
            <a:pPr lvl="2"/>
            <a:r>
              <a:rPr lang="en-US" altLang="ko-KR" dirty="0" smtClean="0"/>
              <a:t>Node View</a:t>
            </a:r>
          </a:p>
          <a:p>
            <a:pPr lvl="2"/>
            <a:endParaRPr lang="en-US" altLang="ko-KR" dirty="0" smtClean="0"/>
          </a:p>
        </p:txBody>
      </p:sp>
      <p:sp>
        <p:nvSpPr>
          <p:cNvPr id="9" name="Rectangle 16"/>
          <p:cNvSpPr>
            <a:spLocks noChangeArrowheads="1"/>
          </p:cNvSpPr>
          <p:nvPr/>
        </p:nvSpPr>
        <p:spPr bwMode="auto">
          <a:xfrm>
            <a:off x="4847796" y="3285503"/>
            <a:ext cx="3478303" cy="2478088"/>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98525">
              <a:defRPr kumimoji="1" sz="1200">
                <a:solidFill>
                  <a:schemeClr val="tx1"/>
                </a:solidFill>
                <a:latin typeface="함초롬돋움" charset="-127"/>
                <a:ea typeface="함초롬돋움" charset="-127"/>
              </a:defRPr>
            </a:lvl1pPr>
            <a:lvl2pPr marL="989013" indent="-449263" defTabSz="898525">
              <a:defRPr kumimoji="1" sz="1200">
                <a:solidFill>
                  <a:schemeClr val="tx1"/>
                </a:solidFill>
                <a:latin typeface="함초롬돋움" charset="-127"/>
                <a:ea typeface="함초롬돋움" charset="-127"/>
              </a:defRPr>
            </a:lvl2pPr>
            <a:lvl3pPr marL="1528763" indent="-449263" defTabSz="898525">
              <a:defRPr kumimoji="1" sz="1200">
                <a:solidFill>
                  <a:schemeClr val="tx1"/>
                </a:solidFill>
                <a:latin typeface="함초롬돋움" charset="-127"/>
                <a:ea typeface="함초롬돋움" charset="-127"/>
              </a:defRPr>
            </a:lvl3pPr>
            <a:lvl4pPr marL="2068513" indent="-449263" defTabSz="898525">
              <a:defRPr kumimoji="1" sz="1200">
                <a:solidFill>
                  <a:schemeClr val="tx1"/>
                </a:solidFill>
                <a:latin typeface="함초롬돋움" charset="-127"/>
                <a:ea typeface="함초롬돋움" charset="-127"/>
              </a:defRPr>
            </a:lvl4pPr>
            <a:lvl5pPr marL="2608263" indent="-449263" defTabSz="898525">
              <a:defRPr kumimoji="1" sz="1200">
                <a:solidFill>
                  <a:schemeClr val="tx1"/>
                </a:solidFill>
                <a:latin typeface="함초롬돋움" charset="-127"/>
                <a:ea typeface="함초롬돋움" charset="-127"/>
              </a:defRPr>
            </a:lvl5pPr>
            <a:lvl6pPr marL="3065463" indent="-449263" defTabSz="898525" fontAlgn="base">
              <a:spcBef>
                <a:spcPct val="30000"/>
              </a:spcBef>
              <a:spcAft>
                <a:spcPct val="0"/>
              </a:spcAft>
              <a:defRPr kumimoji="1" sz="1200">
                <a:solidFill>
                  <a:schemeClr val="tx1"/>
                </a:solidFill>
                <a:latin typeface="함초롬돋움" charset="-127"/>
                <a:ea typeface="함초롬돋움" charset="-127"/>
              </a:defRPr>
            </a:lvl6pPr>
            <a:lvl7pPr marL="3522663" indent="-449263" defTabSz="898525" fontAlgn="base">
              <a:spcBef>
                <a:spcPct val="30000"/>
              </a:spcBef>
              <a:spcAft>
                <a:spcPct val="0"/>
              </a:spcAft>
              <a:defRPr kumimoji="1" sz="1200">
                <a:solidFill>
                  <a:schemeClr val="tx1"/>
                </a:solidFill>
                <a:latin typeface="함초롬돋움" charset="-127"/>
                <a:ea typeface="함초롬돋움" charset="-127"/>
              </a:defRPr>
            </a:lvl7pPr>
            <a:lvl8pPr marL="3979863" indent="-449263" defTabSz="898525" fontAlgn="base">
              <a:spcBef>
                <a:spcPct val="30000"/>
              </a:spcBef>
              <a:spcAft>
                <a:spcPct val="0"/>
              </a:spcAft>
              <a:defRPr kumimoji="1" sz="1200">
                <a:solidFill>
                  <a:schemeClr val="tx1"/>
                </a:solidFill>
                <a:latin typeface="함초롬돋움" charset="-127"/>
                <a:ea typeface="함초롬돋움" charset="-127"/>
              </a:defRPr>
            </a:lvl8pPr>
            <a:lvl9pPr marL="4437063" indent="-449263" defTabSz="898525" fontAlgn="base">
              <a:spcBef>
                <a:spcPct val="30000"/>
              </a:spcBef>
              <a:spcAft>
                <a:spcPct val="0"/>
              </a:spcAft>
              <a:defRPr kumimoji="1" sz="1200">
                <a:solidFill>
                  <a:schemeClr val="tx1"/>
                </a:solidFill>
                <a:latin typeface="함초롬돋움" charset="-127"/>
                <a:ea typeface="함초롬돋움" charset="-127"/>
              </a:defRPr>
            </a:lvl9pPr>
          </a:lstStyle>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View</a:t>
            </a:r>
          </a:p>
        </p:txBody>
      </p:sp>
      <p:sp>
        <p:nvSpPr>
          <p:cNvPr id="10" name="Rectangle 20"/>
          <p:cNvSpPr>
            <a:spLocks noChangeArrowheads="1"/>
          </p:cNvSpPr>
          <p:nvPr/>
        </p:nvSpPr>
        <p:spPr bwMode="auto">
          <a:xfrm>
            <a:off x="4849866" y="2930349"/>
            <a:ext cx="1438275" cy="358775"/>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sz="1200">
              <a:latin typeface="Tahoma" panose="020B0604030504040204" pitchFamily="34" charset="0"/>
              <a:cs typeface="Tahoma" panose="020B0604030504040204" pitchFamily="34" charset="0"/>
            </a:endParaRPr>
          </a:p>
        </p:txBody>
      </p:sp>
      <p:sp>
        <p:nvSpPr>
          <p:cNvPr id="11" name="Rectangle 21"/>
          <p:cNvSpPr>
            <a:spLocks noChangeArrowheads="1"/>
          </p:cNvSpPr>
          <p:nvPr/>
        </p:nvSpPr>
        <p:spPr bwMode="auto">
          <a:xfrm>
            <a:off x="5004048" y="3977653"/>
            <a:ext cx="1511300" cy="647700"/>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defTabSz="898525">
              <a:defRPr kumimoji="1" sz="1200">
                <a:solidFill>
                  <a:schemeClr val="tx1"/>
                </a:solidFill>
                <a:latin typeface="함초롬돋움" charset="-127"/>
                <a:ea typeface="함초롬돋움" charset="-127"/>
              </a:defRPr>
            </a:lvl1pPr>
            <a:lvl2pPr marL="989013" indent="-449263" defTabSz="898525">
              <a:defRPr kumimoji="1" sz="1200">
                <a:solidFill>
                  <a:schemeClr val="tx1"/>
                </a:solidFill>
                <a:latin typeface="함초롬돋움" charset="-127"/>
                <a:ea typeface="함초롬돋움" charset="-127"/>
              </a:defRPr>
            </a:lvl2pPr>
            <a:lvl3pPr marL="1528763" indent="-449263" defTabSz="898525">
              <a:defRPr kumimoji="1" sz="1200">
                <a:solidFill>
                  <a:schemeClr val="tx1"/>
                </a:solidFill>
                <a:latin typeface="함초롬돋움" charset="-127"/>
                <a:ea typeface="함초롬돋움" charset="-127"/>
              </a:defRPr>
            </a:lvl3pPr>
            <a:lvl4pPr marL="2068513" indent="-449263" defTabSz="898525">
              <a:defRPr kumimoji="1" sz="1200">
                <a:solidFill>
                  <a:schemeClr val="tx1"/>
                </a:solidFill>
                <a:latin typeface="함초롬돋움" charset="-127"/>
                <a:ea typeface="함초롬돋움" charset="-127"/>
              </a:defRPr>
            </a:lvl4pPr>
            <a:lvl5pPr marL="2608263" indent="-449263" defTabSz="898525">
              <a:defRPr kumimoji="1" sz="1200">
                <a:solidFill>
                  <a:schemeClr val="tx1"/>
                </a:solidFill>
                <a:latin typeface="함초롬돋움" charset="-127"/>
                <a:ea typeface="함초롬돋움" charset="-127"/>
              </a:defRPr>
            </a:lvl5pPr>
            <a:lvl6pPr marL="3065463" indent="-449263" defTabSz="898525" fontAlgn="base">
              <a:spcBef>
                <a:spcPct val="30000"/>
              </a:spcBef>
              <a:spcAft>
                <a:spcPct val="0"/>
              </a:spcAft>
              <a:defRPr kumimoji="1" sz="1200">
                <a:solidFill>
                  <a:schemeClr val="tx1"/>
                </a:solidFill>
                <a:latin typeface="함초롬돋움" charset="-127"/>
                <a:ea typeface="함초롬돋움" charset="-127"/>
              </a:defRPr>
            </a:lvl6pPr>
            <a:lvl7pPr marL="3522663" indent="-449263" defTabSz="898525" fontAlgn="base">
              <a:spcBef>
                <a:spcPct val="30000"/>
              </a:spcBef>
              <a:spcAft>
                <a:spcPct val="0"/>
              </a:spcAft>
              <a:defRPr kumimoji="1" sz="1200">
                <a:solidFill>
                  <a:schemeClr val="tx1"/>
                </a:solidFill>
                <a:latin typeface="함초롬돋움" charset="-127"/>
                <a:ea typeface="함초롬돋움" charset="-127"/>
              </a:defRPr>
            </a:lvl7pPr>
            <a:lvl8pPr marL="3979863" indent="-449263" defTabSz="898525" fontAlgn="base">
              <a:spcBef>
                <a:spcPct val="30000"/>
              </a:spcBef>
              <a:spcAft>
                <a:spcPct val="0"/>
              </a:spcAft>
              <a:defRPr kumimoji="1" sz="1200">
                <a:solidFill>
                  <a:schemeClr val="tx1"/>
                </a:solidFill>
                <a:latin typeface="함초롬돋움" charset="-127"/>
                <a:ea typeface="함초롬돋움" charset="-127"/>
              </a:defRPr>
            </a:lvl8pPr>
            <a:lvl9pPr marL="4437063" indent="-449263" defTabSz="898525" fontAlgn="base">
              <a:spcBef>
                <a:spcPct val="30000"/>
              </a:spcBef>
              <a:spcAft>
                <a:spcPct val="0"/>
              </a:spcAft>
              <a:defRPr kumimoji="1" sz="1200">
                <a:solidFill>
                  <a:schemeClr val="tx1"/>
                </a:solidFill>
                <a:latin typeface="함초롬돋움" charset="-127"/>
                <a:ea typeface="함초롬돋움" charset="-127"/>
              </a:defRPr>
            </a:lvl9pPr>
          </a:lstStyle>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User View</a:t>
            </a:r>
          </a:p>
        </p:txBody>
      </p:sp>
      <p:sp>
        <p:nvSpPr>
          <p:cNvPr id="12" name="Rectangle 22"/>
          <p:cNvSpPr>
            <a:spLocks noChangeArrowheads="1"/>
          </p:cNvSpPr>
          <p:nvPr/>
        </p:nvSpPr>
        <p:spPr bwMode="auto">
          <a:xfrm>
            <a:off x="5004048" y="3798266"/>
            <a:ext cx="584200" cy="179387"/>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sz="1200">
              <a:latin typeface="Tahoma" panose="020B0604030504040204" pitchFamily="34" charset="0"/>
              <a:cs typeface="Tahoma" panose="020B0604030504040204" pitchFamily="34" charset="0"/>
            </a:endParaRPr>
          </a:p>
        </p:txBody>
      </p:sp>
      <p:sp>
        <p:nvSpPr>
          <p:cNvPr id="13" name="Rectangle 23"/>
          <p:cNvSpPr>
            <a:spLocks noChangeArrowheads="1"/>
          </p:cNvSpPr>
          <p:nvPr/>
        </p:nvSpPr>
        <p:spPr bwMode="auto">
          <a:xfrm>
            <a:off x="5004048" y="4949203"/>
            <a:ext cx="1511300" cy="647700"/>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defTabSz="898525">
              <a:defRPr kumimoji="1" sz="1200">
                <a:solidFill>
                  <a:schemeClr val="tx1"/>
                </a:solidFill>
                <a:latin typeface="함초롬돋움" charset="-127"/>
                <a:ea typeface="함초롬돋움" charset="-127"/>
              </a:defRPr>
            </a:lvl1pPr>
            <a:lvl2pPr marL="989013" indent="-449263" defTabSz="898525">
              <a:defRPr kumimoji="1" sz="1200">
                <a:solidFill>
                  <a:schemeClr val="tx1"/>
                </a:solidFill>
                <a:latin typeface="함초롬돋움" charset="-127"/>
                <a:ea typeface="함초롬돋움" charset="-127"/>
              </a:defRPr>
            </a:lvl2pPr>
            <a:lvl3pPr marL="1528763" indent="-449263" defTabSz="898525">
              <a:defRPr kumimoji="1" sz="1200">
                <a:solidFill>
                  <a:schemeClr val="tx1"/>
                </a:solidFill>
                <a:latin typeface="함초롬돋움" charset="-127"/>
                <a:ea typeface="함초롬돋움" charset="-127"/>
              </a:defRPr>
            </a:lvl3pPr>
            <a:lvl4pPr marL="2068513" indent="-449263" defTabSz="898525">
              <a:defRPr kumimoji="1" sz="1200">
                <a:solidFill>
                  <a:schemeClr val="tx1"/>
                </a:solidFill>
                <a:latin typeface="함초롬돋움" charset="-127"/>
                <a:ea typeface="함초롬돋움" charset="-127"/>
              </a:defRPr>
            </a:lvl4pPr>
            <a:lvl5pPr marL="2608263" indent="-449263" defTabSz="898525">
              <a:defRPr kumimoji="1" sz="1200">
                <a:solidFill>
                  <a:schemeClr val="tx1"/>
                </a:solidFill>
                <a:latin typeface="함초롬돋움" charset="-127"/>
                <a:ea typeface="함초롬돋움" charset="-127"/>
              </a:defRPr>
            </a:lvl5pPr>
            <a:lvl6pPr marL="3065463" indent="-449263" defTabSz="898525" fontAlgn="base">
              <a:spcBef>
                <a:spcPct val="30000"/>
              </a:spcBef>
              <a:spcAft>
                <a:spcPct val="0"/>
              </a:spcAft>
              <a:defRPr kumimoji="1" sz="1200">
                <a:solidFill>
                  <a:schemeClr val="tx1"/>
                </a:solidFill>
                <a:latin typeface="함초롬돋움" charset="-127"/>
                <a:ea typeface="함초롬돋움" charset="-127"/>
              </a:defRPr>
            </a:lvl6pPr>
            <a:lvl7pPr marL="3522663" indent="-449263" defTabSz="898525" fontAlgn="base">
              <a:spcBef>
                <a:spcPct val="30000"/>
              </a:spcBef>
              <a:spcAft>
                <a:spcPct val="0"/>
              </a:spcAft>
              <a:defRPr kumimoji="1" sz="1200">
                <a:solidFill>
                  <a:schemeClr val="tx1"/>
                </a:solidFill>
                <a:latin typeface="함초롬돋움" charset="-127"/>
                <a:ea typeface="함초롬돋움" charset="-127"/>
              </a:defRPr>
            </a:lvl7pPr>
            <a:lvl8pPr marL="3979863" indent="-449263" defTabSz="898525" fontAlgn="base">
              <a:spcBef>
                <a:spcPct val="30000"/>
              </a:spcBef>
              <a:spcAft>
                <a:spcPct val="0"/>
              </a:spcAft>
              <a:defRPr kumimoji="1" sz="1200">
                <a:solidFill>
                  <a:schemeClr val="tx1"/>
                </a:solidFill>
                <a:latin typeface="함초롬돋움" charset="-127"/>
                <a:ea typeface="함초롬돋움" charset="-127"/>
              </a:defRPr>
            </a:lvl8pPr>
            <a:lvl9pPr marL="4437063" indent="-449263" defTabSz="898525" fontAlgn="base">
              <a:spcBef>
                <a:spcPct val="30000"/>
              </a:spcBef>
              <a:spcAft>
                <a:spcPct val="0"/>
              </a:spcAft>
              <a:defRPr kumimoji="1" sz="1200">
                <a:solidFill>
                  <a:schemeClr val="tx1"/>
                </a:solidFill>
                <a:latin typeface="함초롬돋움" charset="-127"/>
                <a:ea typeface="함초롬돋움" charset="-127"/>
              </a:defRPr>
            </a:lvl9pPr>
          </a:lstStyle>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Node</a:t>
            </a:r>
          </a:p>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View</a:t>
            </a:r>
          </a:p>
        </p:txBody>
      </p:sp>
      <p:sp>
        <p:nvSpPr>
          <p:cNvPr id="14" name="Rectangle 24"/>
          <p:cNvSpPr>
            <a:spLocks noChangeArrowheads="1"/>
          </p:cNvSpPr>
          <p:nvPr/>
        </p:nvSpPr>
        <p:spPr bwMode="auto">
          <a:xfrm>
            <a:off x="5004048" y="4769816"/>
            <a:ext cx="584200" cy="179387"/>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sz="1200">
              <a:latin typeface="Tahoma" panose="020B0604030504040204" pitchFamily="34" charset="0"/>
              <a:cs typeface="Tahoma" panose="020B0604030504040204" pitchFamily="34" charset="0"/>
            </a:endParaRPr>
          </a:p>
        </p:txBody>
      </p:sp>
      <p:sp>
        <p:nvSpPr>
          <p:cNvPr id="15" name="Rectangle 25"/>
          <p:cNvSpPr>
            <a:spLocks noChangeArrowheads="1"/>
          </p:cNvSpPr>
          <p:nvPr/>
        </p:nvSpPr>
        <p:spPr bwMode="auto">
          <a:xfrm>
            <a:off x="6659811" y="3977653"/>
            <a:ext cx="1511300" cy="647700"/>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defTabSz="898525">
              <a:defRPr kumimoji="1" sz="1200">
                <a:solidFill>
                  <a:schemeClr val="tx1"/>
                </a:solidFill>
                <a:latin typeface="함초롬돋움" charset="-127"/>
                <a:ea typeface="함초롬돋움" charset="-127"/>
              </a:defRPr>
            </a:lvl1pPr>
            <a:lvl2pPr marL="989013" indent="-449263" defTabSz="898525">
              <a:defRPr kumimoji="1" sz="1200">
                <a:solidFill>
                  <a:schemeClr val="tx1"/>
                </a:solidFill>
                <a:latin typeface="함초롬돋움" charset="-127"/>
                <a:ea typeface="함초롬돋움" charset="-127"/>
              </a:defRPr>
            </a:lvl2pPr>
            <a:lvl3pPr marL="1528763" indent="-449263" defTabSz="898525">
              <a:defRPr kumimoji="1" sz="1200">
                <a:solidFill>
                  <a:schemeClr val="tx1"/>
                </a:solidFill>
                <a:latin typeface="함초롬돋움" charset="-127"/>
                <a:ea typeface="함초롬돋움" charset="-127"/>
              </a:defRPr>
            </a:lvl3pPr>
            <a:lvl4pPr marL="2068513" indent="-449263" defTabSz="898525">
              <a:defRPr kumimoji="1" sz="1200">
                <a:solidFill>
                  <a:schemeClr val="tx1"/>
                </a:solidFill>
                <a:latin typeface="함초롬돋움" charset="-127"/>
                <a:ea typeface="함초롬돋움" charset="-127"/>
              </a:defRPr>
            </a:lvl4pPr>
            <a:lvl5pPr marL="2608263" indent="-449263" defTabSz="898525">
              <a:defRPr kumimoji="1" sz="1200">
                <a:solidFill>
                  <a:schemeClr val="tx1"/>
                </a:solidFill>
                <a:latin typeface="함초롬돋움" charset="-127"/>
                <a:ea typeface="함초롬돋움" charset="-127"/>
              </a:defRPr>
            </a:lvl5pPr>
            <a:lvl6pPr marL="3065463" indent="-449263" defTabSz="898525" fontAlgn="base">
              <a:spcBef>
                <a:spcPct val="30000"/>
              </a:spcBef>
              <a:spcAft>
                <a:spcPct val="0"/>
              </a:spcAft>
              <a:defRPr kumimoji="1" sz="1200">
                <a:solidFill>
                  <a:schemeClr val="tx1"/>
                </a:solidFill>
                <a:latin typeface="함초롬돋움" charset="-127"/>
                <a:ea typeface="함초롬돋움" charset="-127"/>
              </a:defRPr>
            </a:lvl6pPr>
            <a:lvl7pPr marL="3522663" indent="-449263" defTabSz="898525" fontAlgn="base">
              <a:spcBef>
                <a:spcPct val="30000"/>
              </a:spcBef>
              <a:spcAft>
                <a:spcPct val="0"/>
              </a:spcAft>
              <a:defRPr kumimoji="1" sz="1200">
                <a:solidFill>
                  <a:schemeClr val="tx1"/>
                </a:solidFill>
                <a:latin typeface="함초롬돋움" charset="-127"/>
                <a:ea typeface="함초롬돋움" charset="-127"/>
              </a:defRPr>
            </a:lvl7pPr>
            <a:lvl8pPr marL="3979863" indent="-449263" defTabSz="898525" fontAlgn="base">
              <a:spcBef>
                <a:spcPct val="30000"/>
              </a:spcBef>
              <a:spcAft>
                <a:spcPct val="0"/>
              </a:spcAft>
              <a:defRPr kumimoji="1" sz="1200">
                <a:solidFill>
                  <a:schemeClr val="tx1"/>
                </a:solidFill>
                <a:latin typeface="함초롬돋움" charset="-127"/>
                <a:ea typeface="함초롬돋움" charset="-127"/>
              </a:defRPr>
            </a:lvl8pPr>
            <a:lvl9pPr marL="4437063" indent="-449263" defTabSz="898525" fontAlgn="base">
              <a:spcBef>
                <a:spcPct val="30000"/>
              </a:spcBef>
              <a:spcAft>
                <a:spcPct val="0"/>
              </a:spcAft>
              <a:defRPr kumimoji="1" sz="1200">
                <a:solidFill>
                  <a:schemeClr val="tx1"/>
                </a:solidFill>
                <a:latin typeface="함초롬돋움" charset="-127"/>
                <a:ea typeface="함초롬돋움" charset="-127"/>
              </a:defRPr>
            </a:lvl9pPr>
          </a:lstStyle>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Rule</a:t>
            </a:r>
          </a:p>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View</a:t>
            </a:r>
          </a:p>
        </p:txBody>
      </p:sp>
      <p:sp>
        <p:nvSpPr>
          <p:cNvPr id="16" name="Rectangle 26"/>
          <p:cNvSpPr>
            <a:spLocks noChangeArrowheads="1"/>
          </p:cNvSpPr>
          <p:nvPr/>
        </p:nvSpPr>
        <p:spPr bwMode="auto">
          <a:xfrm>
            <a:off x="6659811" y="3798266"/>
            <a:ext cx="582612" cy="179387"/>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sz="1200">
              <a:latin typeface="Tahoma" panose="020B0604030504040204" pitchFamily="34" charset="0"/>
              <a:cs typeface="Tahoma" panose="020B0604030504040204" pitchFamily="34" charset="0"/>
            </a:endParaRPr>
          </a:p>
        </p:txBody>
      </p:sp>
      <p:pic>
        <p:nvPicPr>
          <p:cNvPr id="17" name="그림 16"/>
          <p:cNvPicPr>
            <a:picLocks noChangeAspect="1"/>
          </p:cNvPicPr>
          <p:nvPr/>
        </p:nvPicPr>
        <p:blipFill>
          <a:blip r:embed="rId2" cstate="print"/>
          <a:stretch>
            <a:fillRect/>
          </a:stretch>
        </p:blipFill>
        <p:spPr>
          <a:xfrm>
            <a:off x="564724" y="3212976"/>
            <a:ext cx="2685192" cy="2640008"/>
          </a:xfrm>
          <a:prstGeom prst="rect">
            <a:avLst/>
          </a:prstGeom>
        </p:spPr>
      </p:pic>
      <p:cxnSp>
        <p:nvCxnSpPr>
          <p:cNvPr id="18" name="직선 연결선 17"/>
          <p:cNvCxnSpPr/>
          <p:nvPr/>
        </p:nvCxnSpPr>
        <p:spPr>
          <a:xfrm flipV="1">
            <a:off x="1907320" y="2930349"/>
            <a:ext cx="2940476" cy="642667"/>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직선 연결선 18"/>
          <p:cNvCxnSpPr/>
          <p:nvPr/>
        </p:nvCxnSpPr>
        <p:spPr>
          <a:xfrm>
            <a:off x="1907320" y="4264618"/>
            <a:ext cx="2952265" cy="1498973"/>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직사각형 19"/>
          <p:cNvSpPr/>
          <p:nvPr/>
        </p:nvSpPr>
        <p:spPr>
          <a:xfrm>
            <a:off x="827584" y="3573016"/>
            <a:ext cx="1079736" cy="691602"/>
          </a:xfrm>
          <a:prstGeom prst="rect">
            <a:avLst/>
          </a:pr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슬라이드 번호 개체 틀 2"/>
          <p:cNvSpPr>
            <a:spLocks noGrp="1"/>
          </p:cNvSpPr>
          <p:nvPr>
            <p:ph type="sldNum" sz="quarter" idx="11"/>
          </p:nvPr>
        </p:nvSpPr>
        <p:spPr/>
        <p:txBody>
          <a:bodyPr/>
          <a:lstStyle/>
          <a:p>
            <a:fld id="{887F5A62-5D57-4BBA-9485-2C5A6728F77D}" type="slidenum">
              <a:rPr lang="ko-KR" altLang="en-US" smtClean="0"/>
              <a:pPr/>
              <a:t>43</a:t>
            </a:fld>
            <a:r>
              <a:rPr lang="en-US" altLang="ko-KR" smtClean="0"/>
              <a:t>/50</a:t>
            </a:r>
            <a:endParaRPr lang="ko-KR" altLang="en-US" dirty="0"/>
          </a:p>
        </p:txBody>
      </p:sp>
      <p:grpSp>
        <p:nvGrpSpPr>
          <p:cNvPr id="49" name="그룹 48"/>
          <p:cNvGrpSpPr/>
          <p:nvPr/>
        </p:nvGrpSpPr>
        <p:grpSpPr>
          <a:xfrm>
            <a:off x="7236296" y="5878238"/>
            <a:ext cx="1089803" cy="327788"/>
            <a:chOff x="7236296" y="5878238"/>
            <a:chExt cx="1089803" cy="327788"/>
          </a:xfrm>
        </p:grpSpPr>
        <p:sp>
          <p:nvSpPr>
            <p:cNvPr id="50" name="직사각형 49"/>
            <p:cNvSpPr/>
            <p:nvPr/>
          </p:nvSpPr>
          <p:spPr>
            <a:xfrm>
              <a:off x="7236296" y="5878238"/>
              <a:ext cx="1089803" cy="327788"/>
            </a:xfrm>
            <a:prstGeom prst="rect">
              <a:avLst/>
            </a:prstGeom>
            <a:solidFill>
              <a:schemeClr val="tx1"/>
            </a:solidFill>
            <a:ln w="63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1000" dirty="0" smtClean="0">
                  <a:solidFill>
                    <a:schemeClr val="bg1">
                      <a:lumMod val="75000"/>
                      <a:lumOff val="25000"/>
                    </a:schemeClr>
                  </a:solidFill>
                </a:rPr>
                <a:t>: module</a:t>
              </a:r>
              <a:endParaRPr lang="ko-KR" altLang="en-US" sz="1000">
                <a:solidFill>
                  <a:schemeClr val="bg1">
                    <a:lumMod val="75000"/>
                    <a:lumOff val="25000"/>
                  </a:schemeClr>
                </a:solidFill>
              </a:endParaRPr>
            </a:p>
          </p:txBody>
        </p:sp>
        <p:grpSp>
          <p:nvGrpSpPr>
            <p:cNvPr id="51" name="그룹 50"/>
            <p:cNvGrpSpPr/>
            <p:nvPr/>
          </p:nvGrpSpPr>
          <p:grpSpPr>
            <a:xfrm>
              <a:off x="7308304" y="5943080"/>
              <a:ext cx="316208" cy="209938"/>
              <a:chOff x="1672072" y="5085184"/>
              <a:chExt cx="432048" cy="360040"/>
            </a:xfrm>
          </p:grpSpPr>
          <p:sp>
            <p:nvSpPr>
              <p:cNvPr id="52" name="직사각형 51"/>
              <p:cNvSpPr/>
              <p:nvPr/>
            </p:nvSpPr>
            <p:spPr>
              <a:xfrm>
                <a:off x="1672072" y="5085184"/>
                <a:ext cx="288032" cy="108012"/>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직사각형 52"/>
              <p:cNvSpPr/>
              <p:nvPr/>
            </p:nvSpPr>
            <p:spPr>
              <a:xfrm>
                <a:off x="1672072" y="5193196"/>
                <a:ext cx="432048" cy="252028"/>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val="42658239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직사각형 36"/>
          <p:cNvSpPr/>
          <p:nvPr/>
        </p:nvSpPr>
        <p:spPr>
          <a:xfrm>
            <a:off x="4499992" y="2564904"/>
            <a:ext cx="3947120" cy="3744416"/>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a:off x="4499992" y="2276871"/>
            <a:ext cx="1642864" cy="28803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bg1">
                    <a:lumMod val="75000"/>
                    <a:lumOff val="25000"/>
                  </a:schemeClr>
                </a:solidFill>
              </a:rPr>
              <a:t>Static Perspective</a:t>
            </a:r>
            <a:endParaRPr lang="ko-KR" altLang="en-US" sz="1200">
              <a:solidFill>
                <a:schemeClr val="bg1">
                  <a:lumMod val="75000"/>
                  <a:lumOff val="25000"/>
                </a:schemeClr>
              </a:solidFill>
            </a:endParaRPr>
          </a:p>
        </p:txBody>
      </p:sp>
      <p:sp>
        <p:nvSpPr>
          <p:cNvPr id="2" name="제목 1"/>
          <p:cNvSpPr>
            <a:spLocks noGrp="1"/>
          </p:cNvSpPr>
          <p:nvPr>
            <p:ph type="title"/>
          </p:nvPr>
        </p:nvSpPr>
        <p:spPr/>
        <p:txBody>
          <a:bodyPr>
            <a:normAutofit fontScale="90000"/>
          </a:bodyPr>
          <a:lstStyle/>
          <a:p>
            <a:r>
              <a:rPr lang="en-US" altLang="ko-KR" dirty="0" smtClean="0"/>
              <a:t>5.2 Module View</a:t>
            </a:r>
            <a:endParaRPr lang="ko-KR" altLang="en-US" dirty="0"/>
          </a:p>
        </p:txBody>
      </p:sp>
      <p:sp>
        <p:nvSpPr>
          <p:cNvPr id="4" name="내용 개체 틀 2"/>
          <p:cNvSpPr>
            <a:spLocks noGrp="1"/>
          </p:cNvSpPr>
          <p:nvPr>
            <p:ph type="body" sz="quarter" idx="10"/>
          </p:nvPr>
        </p:nvSpPr>
        <p:spPr>
          <a:xfrm>
            <a:off x="309440" y="760512"/>
            <a:ext cx="8511032" cy="5548808"/>
          </a:xfrm>
        </p:spPr>
        <p:txBody>
          <a:bodyPr/>
          <a:lstStyle/>
          <a:p>
            <a:r>
              <a:rPr lang="en-US" altLang="ko-KR" dirty="0" smtClean="0"/>
              <a:t>1</a:t>
            </a:r>
            <a:r>
              <a:rPr lang="en-US" altLang="ko-KR" baseline="30000" dirty="0" smtClean="0"/>
              <a:t>st</a:t>
            </a:r>
            <a:r>
              <a:rPr lang="en-US" altLang="ko-KR" dirty="0" smtClean="0"/>
              <a:t> decomposition of </a:t>
            </a:r>
            <a:r>
              <a:rPr lang="en-US" altLang="ko-KR" b="1" i="1" dirty="0" smtClean="0"/>
              <a:t>UI Controller module</a:t>
            </a:r>
          </a:p>
          <a:p>
            <a:pPr lvl="1"/>
            <a:r>
              <a:rPr lang="en-US" altLang="ko-KR" dirty="0" smtClean="0"/>
              <a:t>UI Controller module has 3 sub-modules as following</a:t>
            </a:r>
          </a:p>
          <a:p>
            <a:pPr lvl="2"/>
            <a:r>
              <a:rPr lang="en-US" altLang="ko-KR" dirty="0" smtClean="0"/>
              <a:t>User Controller</a:t>
            </a:r>
          </a:p>
          <a:p>
            <a:pPr lvl="2"/>
            <a:r>
              <a:rPr lang="en-US" altLang="ko-KR" dirty="0" smtClean="0"/>
              <a:t>Rule Controller</a:t>
            </a:r>
          </a:p>
          <a:p>
            <a:pPr lvl="2"/>
            <a:r>
              <a:rPr lang="en-US" altLang="ko-KR" dirty="0" smtClean="0"/>
              <a:t>Node Controller</a:t>
            </a:r>
          </a:p>
          <a:p>
            <a:pPr lvl="2"/>
            <a:endParaRPr lang="en-US" altLang="ko-KR" dirty="0" smtClean="0"/>
          </a:p>
        </p:txBody>
      </p:sp>
      <p:sp>
        <p:nvSpPr>
          <p:cNvPr id="18" name="Rectangle 4"/>
          <p:cNvSpPr>
            <a:spLocks noChangeArrowheads="1"/>
          </p:cNvSpPr>
          <p:nvPr/>
        </p:nvSpPr>
        <p:spPr bwMode="auto">
          <a:xfrm>
            <a:off x="4716016" y="3310321"/>
            <a:ext cx="3509443" cy="2478088"/>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98525">
              <a:defRPr kumimoji="1" sz="1200">
                <a:solidFill>
                  <a:schemeClr val="tx1"/>
                </a:solidFill>
                <a:latin typeface="함초롬돋움" charset="-127"/>
                <a:ea typeface="함초롬돋움" charset="-127"/>
              </a:defRPr>
            </a:lvl1pPr>
            <a:lvl2pPr marL="989013" indent="-449263" defTabSz="898525">
              <a:defRPr kumimoji="1" sz="1200">
                <a:solidFill>
                  <a:schemeClr val="tx1"/>
                </a:solidFill>
                <a:latin typeface="함초롬돋움" charset="-127"/>
                <a:ea typeface="함초롬돋움" charset="-127"/>
              </a:defRPr>
            </a:lvl2pPr>
            <a:lvl3pPr marL="1528763" indent="-449263" defTabSz="898525">
              <a:defRPr kumimoji="1" sz="1200">
                <a:solidFill>
                  <a:schemeClr val="tx1"/>
                </a:solidFill>
                <a:latin typeface="함초롬돋움" charset="-127"/>
                <a:ea typeface="함초롬돋움" charset="-127"/>
              </a:defRPr>
            </a:lvl3pPr>
            <a:lvl4pPr marL="2068513" indent="-449263" defTabSz="898525">
              <a:defRPr kumimoji="1" sz="1200">
                <a:solidFill>
                  <a:schemeClr val="tx1"/>
                </a:solidFill>
                <a:latin typeface="함초롬돋움" charset="-127"/>
                <a:ea typeface="함초롬돋움" charset="-127"/>
              </a:defRPr>
            </a:lvl4pPr>
            <a:lvl5pPr marL="2608263" indent="-449263" defTabSz="898525">
              <a:defRPr kumimoji="1" sz="1200">
                <a:solidFill>
                  <a:schemeClr val="tx1"/>
                </a:solidFill>
                <a:latin typeface="함초롬돋움" charset="-127"/>
                <a:ea typeface="함초롬돋움" charset="-127"/>
              </a:defRPr>
            </a:lvl5pPr>
            <a:lvl6pPr marL="3065463" indent="-449263" defTabSz="898525" fontAlgn="base">
              <a:spcBef>
                <a:spcPct val="30000"/>
              </a:spcBef>
              <a:spcAft>
                <a:spcPct val="0"/>
              </a:spcAft>
              <a:defRPr kumimoji="1" sz="1200">
                <a:solidFill>
                  <a:schemeClr val="tx1"/>
                </a:solidFill>
                <a:latin typeface="함초롬돋움" charset="-127"/>
                <a:ea typeface="함초롬돋움" charset="-127"/>
              </a:defRPr>
            </a:lvl6pPr>
            <a:lvl7pPr marL="3522663" indent="-449263" defTabSz="898525" fontAlgn="base">
              <a:spcBef>
                <a:spcPct val="30000"/>
              </a:spcBef>
              <a:spcAft>
                <a:spcPct val="0"/>
              </a:spcAft>
              <a:defRPr kumimoji="1" sz="1200">
                <a:solidFill>
                  <a:schemeClr val="tx1"/>
                </a:solidFill>
                <a:latin typeface="함초롬돋움" charset="-127"/>
                <a:ea typeface="함초롬돋움" charset="-127"/>
              </a:defRPr>
            </a:lvl7pPr>
            <a:lvl8pPr marL="3979863" indent="-449263" defTabSz="898525" fontAlgn="base">
              <a:spcBef>
                <a:spcPct val="30000"/>
              </a:spcBef>
              <a:spcAft>
                <a:spcPct val="0"/>
              </a:spcAft>
              <a:defRPr kumimoji="1" sz="1200">
                <a:solidFill>
                  <a:schemeClr val="tx1"/>
                </a:solidFill>
                <a:latin typeface="함초롬돋움" charset="-127"/>
                <a:ea typeface="함초롬돋움" charset="-127"/>
              </a:defRPr>
            </a:lvl8pPr>
            <a:lvl9pPr marL="4437063" indent="-449263" defTabSz="898525" fontAlgn="base">
              <a:spcBef>
                <a:spcPct val="30000"/>
              </a:spcBef>
              <a:spcAft>
                <a:spcPct val="0"/>
              </a:spcAft>
              <a:defRPr kumimoji="1" sz="1200">
                <a:solidFill>
                  <a:schemeClr val="tx1"/>
                </a:solidFill>
                <a:latin typeface="함초롬돋움" charset="-127"/>
                <a:ea typeface="함초롬돋움" charset="-127"/>
              </a:defRPr>
            </a:lvl9pPr>
          </a:lstStyle>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UI Controller</a:t>
            </a:r>
          </a:p>
        </p:txBody>
      </p:sp>
      <p:sp>
        <p:nvSpPr>
          <p:cNvPr id="19" name="Rectangle 5"/>
          <p:cNvSpPr>
            <a:spLocks noChangeArrowheads="1"/>
          </p:cNvSpPr>
          <p:nvPr/>
        </p:nvSpPr>
        <p:spPr bwMode="auto">
          <a:xfrm>
            <a:off x="4720778" y="2953686"/>
            <a:ext cx="1438275" cy="360362"/>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sz="1200">
              <a:latin typeface="Tahoma" panose="020B0604030504040204" pitchFamily="34" charset="0"/>
              <a:cs typeface="Tahoma" panose="020B0604030504040204" pitchFamily="34" charset="0"/>
            </a:endParaRPr>
          </a:p>
        </p:txBody>
      </p:sp>
      <p:sp>
        <p:nvSpPr>
          <p:cNvPr id="20" name="Rectangle 8"/>
          <p:cNvSpPr>
            <a:spLocks noChangeArrowheads="1"/>
          </p:cNvSpPr>
          <p:nvPr/>
        </p:nvSpPr>
        <p:spPr bwMode="auto">
          <a:xfrm>
            <a:off x="4913091" y="4002471"/>
            <a:ext cx="1511300" cy="647700"/>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defTabSz="898525">
              <a:defRPr kumimoji="1" sz="1200">
                <a:solidFill>
                  <a:schemeClr val="tx1"/>
                </a:solidFill>
                <a:latin typeface="함초롬돋움" charset="-127"/>
                <a:ea typeface="함초롬돋움" charset="-127"/>
              </a:defRPr>
            </a:lvl1pPr>
            <a:lvl2pPr marL="989013" indent="-449263" defTabSz="898525">
              <a:defRPr kumimoji="1" sz="1200">
                <a:solidFill>
                  <a:schemeClr val="tx1"/>
                </a:solidFill>
                <a:latin typeface="함초롬돋움" charset="-127"/>
                <a:ea typeface="함초롬돋움" charset="-127"/>
              </a:defRPr>
            </a:lvl2pPr>
            <a:lvl3pPr marL="1528763" indent="-449263" defTabSz="898525">
              <a:defRPr kumimoji="1" sz="1200">
                <a:solidFill>
                  <a:schemeClr val="tx1"/>
                </a:solidFill>
                <a:latin typeface="함초롬돋움" charset="-127"/>
                <a:ea typeface="함초롬돋움" charset="-127"/>
              </a:defRPr>
            </a:lvl3pPr>
            <a:lvl4pPr marL="2068513" indent="-449263" defTabSz="898525">
              <a:defRPr kumimoji="1" sz="1200">
                <a:solidFill>
                  <a:schemeClr val="tx1"/>
                </a:solidFill>
                <a:latin typeface="함초롬돋움" charset="-127"/>
                <a:ea typeface="함초롬돋움" charset="-127"/>
              </a:defRPr>
            </a:lvl4pPr>
            <a:lvl5pPr marL="2608263" indent="-449263" defTabSz="898525">
              <a:defRPr kumimoji="1" sz="1200">
                <a:solidFill>
                  <a:schemeClr val="tx1"/>
                </a:solidFill>
                <a:latin typeface="함초롬돋움" charset="-127"/>
                <a:ea typeface="함초롬돋움" charset="-127"/>
              </a:defRPr>
            </a:lvl5pPr>
            <a:lvl6pPr marL="3065463" indent="-449263" defTabSz="898525" fontAlgn="base">
              <a:spcBef>
                <a:spcPct val="30000"/>
              </a:spcBef>
              <a:spcAft>
                <a:spcPct val="0"/>
              </a:spcAft>
              <a:defRPr kumimoji="1" sz="1200">
                <a:solidFill>
                  <a:schemeClr val="tx1"/>
                </a:solidFill>
                <a:latin typeface="함초롬돋움" charset="-127"/>
                <a:ea typeface="함초롬돋움" charset="-127"/>
              </a:defRPr>
            </a:lvl6pPr>
            <a:lvl7pPr marL="3522663" indent="-449263" defTabSz="898525" fontAlgn="base">
              <a:spcBef>
                <a:spcPct val="30000"/>
              </a:spcBef>
              <a:spcAft>
                <a:spcPct val="0"/>
              </a:spcAft>
              <a:defRPr kumimoji="1" sz="1200">
                <a:solidFill>
                  <a:schemeClr val="tx1"/>
                </a:solidFill>
                <a:latin typeface="함초롬돋움" charset="-127"/>
                <a:ea typeface="함초롬돋움" charset="-127"/>
              </a:defRPr>
            </a:lvl7pPr>
            <a:lvl8pPr marL="3979863" indent="-449263" defTabSz="898525" fontAlgn="base">
              <a:spcBef>
                <a:spcPct val="30000"/>
              </a:spcBef>
              <a:spcAft>
                <a:spcPct val="0"/>
              </a:spcAft>
              <a:defRPr kumimoji="1" sz="1200">
                <a:solidFill>
                  <a:schemeClr val="tx1"/>
                </a:solidFill>
                <a:latin typeface="함초롬돋움" charset="-127"/>
                <a:ea typeface="함초롬돋움" charset="-127"/>
              </a:defRPr>
            </a:lvl8pPr>
            <a:lvl9pPr marL="4437063" indent="-449263" defTabSz="898525" fontAlgn="base">
              <a:spcBef>
                <a:spcPct val="30000"/>
              </a:spcBef>
              <a:spcAft>
                <a:spcPct val="0"/>
              </a:spcAft>
              <a:defRPr kumimoji="1" sz="1200">
                <a:solidFill>
                  <a:schemeClr val="tx1"/>
                </a:solidFill>
                <a:latin typeface="함초롬돋움" charset="-127"/>
                <a:ea typeface="함초롬돋움" charset="-127"/>
              </a:defRPr>
            </a:lvl9pPr>
          </a:lstStyle>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User Controller</a:t>
            </a:r>
          </a:p>
        </p:txBody>
      </p:sp>
      <p:sp>
        <p:nvSpPr>
          <p:cNvPr id="21" name="Rectangle 9"/>
          <p:cNvSpPr>
            <a:spLocks noChangeArrowheads="1"/>
          </p:cNvSpPr>
          <p:nvPr/>
        </p:nvSpPr>
        <p:spPr bwMode="auto">
          <a:xfrm>
            <a:off x="4913091" y="3821496"/>
            <a:ext cx="584200" cy="180975"/>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sz="1200">
              <a:latin typeface="Tahoma" panose="020B0604030504040204" pitchFamily="34" charset="0"/>
              <a:cs typeface="Tahoma" panose="020B0604030504040204" pitchFamily="34" charset="0"/>
            </a:endParaRPr>
          </a:p>
        </p:txBody>
      </p:sp>
      <p:sp>
        <p:nvSpPr>
          <p:cNvPr id="22" name="Rectangle 10"/>
          <p:cNvSpPr>
            <a:spLocks noChangeArrowheads="1"/>
          </p:cNvSpPr>
          <p:nvPr/>
        </p:nvSpPr>
        <p:spPr bwMode="auto">
          <a:xfrm>
            <a:off x="4913091" y="4974021"/>
            <a:ext cx="1511300" cy="647700"/>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defTabSz="898525">
              <a:defRPr kumimoji="1" sz="1200">
                <a:solidFill>
                  <a:schemeClr val="tx1"/>
                </a:solidFill>
                <a:latin typeface="함초롬돋움" charset="-127"/>
                <a:ea typeface="함초롬돋움" charset="-127"/>
              </a:defRPr>
            </a:lvl1pPr>
            <a:lvl2pPr marL="989013" indent="-449263" defTabSz="898525">
              <a:defRPr kumimoji="1" sz="1200">
                <a:solidFill>
                  <a:schemeClr val="tx1"/>
                </a:solidFill>
                <a:latin typeface="함초롬돋움" charset="-127"/>
                <a:ea typeface="함초롬돋움" charset="-127"/>
              </a:defRPr>
            </a:lvl2pPr>
            <a:lvl3pPr marL="1528763" indent="-449263" defTabSz="898525">
              <a:defRPr kumimoji="1" sz="1200">
                <a:solidFill>
                  <a:schemeClr val="tx1"/>
                </a:solidFill>
                <a:latin typeface="함초롬돋움" charset="-127"/>
                <a:ea typeface="함초롬돋움" charset="-127"/>
              </a:defRPr>
            </a:lvl3pPr>
            <a:lvl4pPr marL="2068513" indent="-449263" defTabSz="898525">
              <a:defRPr kumimoji="1" sz="1200">
                <a:solidFill>
                  <a:schemeClr val="tx1"/>
                </a:solidFill>
                <a:latin typeface="함초롬돋움" charset="-127"/>
                <a:ea typeface="함초롬돋움" charset="-127"/>
              </a:defRPr>
            </a:lvl4pPr>
            <a:lvl5pPr marL="2608263" indent="-449263" defTabSz="898525">
              <a:defRPr kumimoji="1" sz="1200">
                <a:solidFill>
                  <a:schemeClr val="tx1"/>
                </a:solidFill>
                <a:latin typeface="함초롬돋움" charset="-127"/>
                <a:ea typeface="함초롬돋움" charset="-127"/>
              </a:defRPr>
            </a:lvl5pPr>
            <a:lvl6pPr marL="3065463" indent="-449263" defTabSz="898525" fontAlgn="base">
              <a:spcBef>
                <a:spcPct val="30000"/>
              </a:spcBef>
              <a:spcAft>
                <a:spcPct val="0"/>
              </a:spcAft>
              <a:defRPr kumimoji="1" sz="1200">
                <a:solidFill>
                  <a:schemeClr val="tx1"/>
                </a:solidFill>
                <a:latin typeface="함초롬돋움" charset="-127"/>
                <a:ea typeface="함초롬돋움" charset="-127"/>
              </a:defRPr>
            </a:lvl6pPr>
            <a:lvl7pPr marL="3522663" indent="-449263" defTabSz="898525" fontAlgn="base">
              <a:spcBef>
                <a:spcPct val="30000"/>
              </a:spcBef>
              <a:spcAft>
                <a:spcPct val="0"/>
              </a:spcAft>
              <a:defRPr kumimoji="1" sz="1200">
                <a:solidFill>
                  <a:schemeClr val="tx1"/>
                </a:solidFill>
                <a:latin typeface="함초롬돋움" charset="-127"/>
                <a:ea typeface="함초롬돋움" charset="-127"/>
              </a:defRPr>
            </a:lvl7pPr>
            <a:lvl8pPr marL="3979863" indent="-449263" defTabSz="898525" fontAlgn="base">
              <a:spcBef>
                <a:spcPct val="30000"/>
              </a:spcBef>
              <a:spcAft>
                <a:spcPct val="0"/>
              </a:spcAft>
              <a:defRPr kumimoji="1" sz="1200">
                <a:solidFill>
                  <a:schemeClr val="tx1"/>
                </a:solidFill>
                <a:latin typeface="함초롬돋움" charset="-127"/>
                <a:ea typeface="함초롬돋움" charset="-127"/>
              </a:defRPr>
            </a:lvl8pPr>
            <a:lvl9pPr marL="4437063" indent="-449263" defTabSz="898525" fontAlgn="base">
              <a:spcBef>
                <a:spcPct val="30000"/>
              </a:spcBef>
              <a:spcAft>
                <a:spcPct val="0"/>
              </a:spcAft>
              <a:defRPr kumimoji="1" sz="1200">
                <a:solidFill>
                  <a:schemeClr val="tx1"/>
                </a:solidFill>
                <a:latin typeface="함초롬돋움" charset="-127"/>
                <a:ea typeface="함초롬돋움" charset="-127"/>
              </a:defRPr>
            </a:lvl9pPr>
          </a:lstStyle>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Node</a:t>
            </a:r>
          </a:p>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Controller</a:t>
            </a:r>
          </a:p>
        </p:txBody>
      </p:sp>
      <p:sp>
        <p:nvSpPr>
          <p:cNvPr id="23" name="Rectangle 11"/>
          <p:cNvSpPr>
            <a:spLocks noChangeArrowheads="1"/>
          </p:cNvSpPr>
          <p:nvPr/>
        </p:nvSpPr>
        <p:spPr bwMode="auto">
          <a:xfrm>
            <a:off x="4913091" y="4793046"/>
            <a:ext cx="584200" cy="180975"/>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sz="1200">
              <a:latin typeface="Tahoma" panose="020B0604030504040204" pitchFamily="34" charset="0"/>
              <a:cs typeface="Tahoma" panose="020B0604030504040204" pitchFamily="34" charset="0"/>
            </a:endParaRPr>
          </a:p>
        </p:txBody>
      </p:sp>
      <p:sp>
        <p:nvSpPr>
          <p:cNvPr id="24" name="Rectangle 12"/>
          <p:cNvSpPr>
            <a:spLocks noChangeArrowheads="1"/>
          </p:cNvSpPr>
          <p:nvPr/>
        </p:nvSpPr>
        <p:spPr bwMode="auto">
          <a:xfrm>
            <a:off x="6568853" y="4002471"/>
            <a:ext cx="1511300" cy="647700"/>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defTabSz="898525">
              <a:defRPr kumimoji="1" sz="1200">
                <a:solidFill>
                  <a:schemeClr val="tx1"/>
                </a:solidFill>
                <a:latin typeface="함초롬돋움" charset="-127"/>
                <a:ea typeface="함초롬돋움" charset="-127"/>
              </a:defRPr>
            </a:lvl1pPr>
            <a:lvl2pPr marL="989013" indent="-449263" defTabSz="898525">
              <a:defRPr kumimoji="1" sz="1200">
                <a:solidFill>
                  <a:schemeClr val="tx1"/>
                </a:solidFill>
                <a:latin typeface="함초롬돋움" charset="-127"/>
                <a:ea typeface="함초롬돋움" charset="-127"/>
              </a:defRPr>
            </a:lvl2pPr>
            <a:lvl3pPr marL="1528763" indent="-449263" defTabSz="898525">
              <a:defRPr kumimoji="1" sz="1200">
                <a:solidFill>
                  <a:schemeClr val="tx1"/>
                </a:solidFill>
                <a:latin typeface="함초롬돋움" charset="-127"/>
                <a:ea typeface="함초롬돋움" charset="-127"/>
              </a:defRPr>
            </a:lvl3pPr>
            <a:lvl4pPr marL="2068513" indent="-449263" defTabSz="898525">
              <a:defRPr kumimoji="1" sz="1200">
                <a:solidFill>
                  <a:schemeClr val="tx1"/>
                </a:solidFill>
                <a:latin typeface="함초롬돋움" charset="-127"/>
                <a:ea typeface="함초롬돋움" charset="-127"/>
              </a:defRPr>
            </a:lvl4pPr>
            <a:lvl5pPr marL="2608263" indent="-449263" defTabSz="898525">
              <a:defRPr kumimoji="1" sz="1200">
                <a:solidFill>
                  <a:schemeClr val="tx1"/>
                </a:solidFill>
                <a:latin typeface="함초롬돋움" charset="-127"/>
                <a:ea typeface="함초롬돋움" charset="-127"/>
              </a:defRPr>
            </a:lvl5pPr>
            <a:lvl6pPr marL="3065463" indent="-449263" defTabSz="898525" fontAlgn="base">
              <a:spcBef>
                <a:spcPct val="30000"/>
              </a:spcBef>
              <a:spcAft>
                <a:spcPct val="0"/>
              </a:spcAft>
              <a:defRPr kumimoji="1" sz="1200">
                <a:solidFill>
                  <a:schemeClr val="tx1"/>
                </a:solidFill>
                <a:latin typeface="함초롬돋움" charset="-127"/>
                <a:ea typeface="함초롬돋움" charset="-127"/>
              </a:defRPr>
            </a:lvl6pPr>
            <a:lvl7pPr marL="3522663" indent="-449263" defTabSz="898525" fontAlgn="base">
              <a:spcBef>
                <a:spcPct val="30000"/>
              </a:spcBef>
              <a:spcAft>
                <a:spcPct val="0"/>
              </a:spcAft>
              <a:defRPr kumimoji="1" sz="1200">
                <a:solidFill>
                  <a:schemeClr val="tx1"/>
                </a:solidFill>
                <a:latin typeface="함초롬돋움" charset="-127"/>
                <a:ea typeface="함초롬돋움" charset="-127"/>
              </a:defRPr>
            </a:lvl7pPr>
            <a:lvl8pPr marL="3979863" indent="-449263" defTabSz="898525" fontAlgn="base">
              <a:spcBef>
                <a:spcPct val="30000"/>
              </a:spcBef>
              <a:spcAft>
                <a:spcPct val="0"/>
              </a:spcAft>
              <a:defRPr kumimoji="1" sz="1200">
                <a:solidFill>
                  <a:schemeClr val="tx1"/>
                </a:solidFill>
                <a:latin typeface="함초롬돋움" charset="-127"/>
                <a:ea typeface="함초롬돋움" charset="-127"/>
              </a:defRPr>
            </a:lvl8pPr>
            <a:lvl9pPr marL="4437063" indent="-449263" defTabSz="898525" fontAlgn="base">
              <a:spcBef>
                <a:spcPct val="30000"/>
              </a:spcBef>
              <a:spcAft>
                <a:spcPct val="0"/>
              </a:spcAft>
              <a:defRPr kumimoji="1" sz="1200">
                <a:solidFill>
                  <a:schemeClr val="tx1"/>
                </a:solidFill>
                <a:latin typeface="함초롬돋움" charset="-127"/>
                <a:ea typeface="함초롬돋움" charset="-127"/>
              </a:defRPr>
            </a:lvl9pPr>
          </a:lstStyle>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Rule</a:t>
            </a:r>
          </a:p>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Controller</a:t>
            </a:r>
          </a:p>
        </p:txBody>
      </p:sp>
      <p:sp>
        <p:nvSpPr>
          <p:cNvPr id="25" name="Rectangle 13"/>
          <p:cNvSpPr>
            <a:spLocks noChangeArrowheads="1"/>
          </p:cNvSpPr>
          <p:nvPr/>
        </p:nvSpPr>
        <p:spPr bwMode="auto">
          <a:xfrm>
            <a:off x="6568853" y="3821496"/>
            <a:ext cx="582613" cy="180975"/>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sz="1200">
              <a:latin typeface="Tahoma" panose="020B0604030504040204" pitchFamily="34" charset="0"/>
              <a:cs typeface="Tahoma" panose="020B0604030504040204" pitchFamily="34" charset="0"/>
            </a:endParaRPr>
          </a:p>
        </p:txBody>
      </p:sp>
      <p:pic>
        <p:nvPicPr>
          <p:cNvPr id="26" name="그림 25"/>
          <p:cNvPicPr>
            <a:picLocks noChangeAspect="1"/>
          </p:cNvPicPr>
          <p:nvPr/>
        </p:nvPicPr>
        <p:blipFill>
          <a:blip r:embed="rId2" cstate="print"/>
          <a:stretch>
            <a:fillRect/>
          </a:stretch>
        </p:blipFill>
        <p:spPr>
          <a:xfrm>
            <a:off x="564724" y="3212976"/>
            <a:ext cx="2685192" cy="2640008"/>
          </a:xfrm>
          <a:prstGeom prst="rect">
            <a:avLst/>
          </a:prstGeom>
        </p:spPr>
      </p:pic>
      <p:cxnSp>
        <p:nvCxnSpPr>
          <p:cNvPr id="27" name="직선 연결선 26"/>
          <p:cNvCxnSpPr/>
          <p:nvPr/>
        </p:nvCxnSpPr>
        <p:spPr>
          <a:xfrm flipV="1">
            <a:off x="3059832" y="2953686"/>
            <a:ext cx="1656184" cy="619332"/>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3059832" y="4264618"/>
            <a:ext cx="1656184" cy="1523791"/>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29" name="직사각형 28"/>
          <p:cNvSpPr/>
          <p:nvPr/>
        </p:nvSpPr>
        <p:spPr>
          <a:xfrm>
            <a:off x="1980096" y="3573016"/>
            <a:ext cx="1079736" cy="691602"/>
          </a:xfrm>
          <a:prstGeom prst="rect">
            <a:avLst/>
          </a:pr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슬라이드 번호 개체 틀 2"/>
          <p:cNvSpPr>
            <a:spLocks noGrp="1"/>
          </p:cNvSpPr>
          <p:nvPr>
            <p:ph type="sldNum" sz="quarter" idx="11"/>
          </p:nvPr>
        </p:nvSpPr>
        <p:spPr/>
        <p:txBody>
          <a:bodyPr/>
          <a:lstStyle/>
          <a:p>
            <a:fld id="{887F5A62-5D57-4BBA-9485-2C5A6728F77D}" type="slidenum">
              <a:rPr lang="ko-KR" altLang="en-US" smtClean="0"/>
              <a:pPr/>
              <a:t>44</a:t>
            </a:fld>
            <a:r>
              <a:rPr lang="en-US" altLang="ko-KR" smtClean="0"/>
              <a:t>/50</a:t>
            </a:r>
            <a:endParaRPr lang="ko-KR" altLang="en-US" dirty="0"/>
          </a:p>
        </p:txBody>
      </p:sp>
      <p:grpSp>
        <p:nvGrpSpPr>
          <p:cNvPr id="44" name="그룹 43"/>
          <p:cNvGrpSpPr/>
          <p:nvPr/>
        </p:nvGrpSpPr>
        <p:grpSpPr>
          <a:xfrm>
            <a:off x="7236296" y="5878238"/>
            <a:ext cx="1089803" cy="327788"/>
            <a:chOff x="7236296" y="5878238"/>
            <a:chExt cx="1089803" cy="327788"/>
          </a:xfrm>
        </p:grpSpPr>
        <p:sp>
          <p:nvSpPr>
            <p:cNvPr id="45" name="직사각형 44"/>
            <p:cNvSpPr/>
            <p:nvPr/>
          </p:nvSpPr>
          <p:spPr>
            <a:xfrm>
              <a:off x="7236296" y="5878238"/>
              <a:ext cx="1089803" cy="327788"/>
            </a:xfrm>
            <a:prstGeom prst="rect">
              <a:avLst/>
            </a:prstGeom>
            <a:solidFill>
              <a:schemeClr val="tx1"/>
            </a:solidFill>
            <a:ln w="63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1000" dirty="0" smtClean="0">
                  <a:solidFill>
                    <a:schemeClr val="bg1">
                      <a:lumMod val="75000"/>
                      <a:lumOff val="25000"/>
                    </a:schemeClr>
                  </a:solidFill>
                </a:rPr>
                <a:t>: module</a:t>
              </a:r>
              <a:endParaRPr lang="ko-KR" altLang="en-US" sz="1000">
                <a:solidFill>
                  <a:schemeClr val="bg1">
                    <a:lumMod val="75000"/>
                    <a:lumOff val="25000"/>
                  </a:schemeClr>
                </a:solidFill>
              </a:endParaRPr>
            </a:p>
          </p:txBody>
        </p:sp>
        <p:grpSp>
          <p:nvGrpSpPr>
            <p:cNvPr id="46" name="그룹 45"/>
            <p:cNvGrpSpPr/>
            <p:nvPr/>
          </p:nvGrpSpPr>
          <p:grpSpPr>
            <a:xfrm>
              <a:off x="7308304" y="5943080"/>
              <a:ext cx="316208" cy="209938"/>
              <a:chOff x="1672072" y="5085184"/>
              <a:chExt cx="432048" cy="360040"/>
            </a:xfrm>
          </p:grpSpPr>
          <p:sp>
            <p:nvSpPr>
              <p:cNvPr id="47" name="직사각형 46"/>
              <p:cNvSpPr/>
              <p:nvPr/>
            </p:nvSpPr>
            <p:spPr>
              <a:xfrm>
                <a:off x="1672072" y="5085184"/>
                <a:ext cx="288032" cy="108012"/>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직사각형 47"/>
              <p:cNvSpPr/>
              <p:nvPr/>
            </p:nvSpPr>
            <p:spPr>
              <a:xfrm>
                <a:off x="1672072" y="5193196"/>
                <a:ext cx="432048" cy="252028"/>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val="28481149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p:cNvSpPr/>
          <p:nvPr/>
        </p:nvSpPr>
        <p:spPr>
          <a:xfrm>
            <a:off x="4499992" y="2564904"/>
            <a:ext cx="3947120" cy="3744416"/>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a:off x="4499992" y="2276871"/>
            <a:ext cx="1642864" cy="28803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bg1">
                    <a:lumMod val="75000"/>
                    <a:lumOff val="25000"/>
                  </a:schemeClr>
                </a:solidFill>
              </a:rPr>
              <a:t>Static Perspective</a:t>
            </a:r>
            <a:endParaRPr lang="ko-KR" altLang="en-US" sz="1200">
              <a:solidFill>
                <a:schemeClr val="bg1">
                  <a:lumMod val="75000"/>
                  <a:lumOff val="25000"/>
                </a:schemeClr>
              </a:solidFill>
            </a:endParaRPr>
          </a:p>
        </p:txBody>
      </p:sp>
      <p:pic>
        <p:nvPicPr>
          <p:cNvPr id="14" name="그림 13"/>
          <p:cNvPicPr>
            <a:picLocks noChangeAspect="1"/>
          </p:cNvPicPr>
          <p:nvPr/>
        </p:nvPicPr>
        <p:blipFill>
          <a:blip r:embed="rId2" cstate="print"/>
          <a:stretch>
            <a:fillRect/>
          </a:stretch>
        </p:blipFill>
        <p:spPr>
          <a:xfrm>
            <a:off x="559489" y="3554016"/>
            <a:ext cx="2402034" cy="1738118"/>
          </a:xfrm>
          <a:prstGeom prst="rect">
            <a:avLst/>
          </a:prstGeom>
        </p:spPr>
      </p:pic>
      <p:sp>
        <p:nvSpPr>
          <p:cNvPr id="2" name="제목 1"/>
          <p:cNvSpPr>
            <a:spLocks noGrp="1"/>
          </p:cNvSpPr>
          <p:nvPr>
            <p:ph type="title"/>
          </p:nvPr>
        </p:nvSpPr>
        <p:spPr/>
        <p:txBody>
          <a:bodyPr>
            <a:normAutofit fontScale="90000"/>
          </a:bodyPr>
          <a:lstStyle/>
          <a:p>
            <a:r>
              <a:rPr lang="en-US" altLang="ko-KR" dirty="0" smtClean="0"/>
              <a:t>5.2 Module View</a:t>
            </a:r>
            <a:endParaRPr lang="ko-KR" altLang="en-US" dirty="0"/>
          </a:p>
        </p:txBody>
      </p:sp>
      <p:sp>
        <p:nvSpPr>
          <p:cNvPr id="4" name="내용 개체 틀 2"/>
          <p:cNvSpPr>
            <a:spLocks noGrp="1"/>
          </p:cNvSpPr>
          <p:nvPr>
            <p:ph type="body" sz="quarter" idx="10"/>
          </p:nvPr>
        </p:nvSpPr>
        <p:spPr>
          <a:xfrm>
            <a:off x="309440" y="760512"/>
            <a:ext cx="8511032" cy="5548808"/>
          </a:xfrm>
        </p:spPr>
        <p:txBody>
          <a:bodyPr/>
          <a:lstStyle/>
          <a:p>
            <a:r>
              <a:rPr lang="en-US" altLang="ko-KR" dirty="0" smtClean="0"/>
              <a:t>2</a:t>
            </a:r>
            <a:r>
              <a:rPr lang="en-US" altLang="ko-KR" baseline="30000" dirty="0" smtClean="0"/>
              <a:t>nd</a:t>
            </a:r>
            <a:r>
              <a:rPr lang="en-US" altLang="ko-KR" dirty="0" smtClean="0"/>
              <a:t> decomposition of </a:t>
            </a:r>
            <a:r>
              <a:rPr lang="en-US" altLang="ko-KR" b="1" i="1" dirty="0" err="1" smtClean="0"/>
              <a:t>NodeManager</a:t>
            </a:r>
            <a:r>
              <a:rPr lang="en-US" altLang="ko-KR" b="1" i="1" dirty="0" smtClean="0"/>
              <a:t> module</a:t>
            </a:r>
          </a:p>
          <a:p>
            <a:pPr lvl="1"/>
            <a:r>
              <a:rPr lang="en-US" altLang="ko-KR" dirty="0" err="1" smtClean="0"/>
              <a:t>NodeManager</a:t>
            </a:r>
            <a:r>
              <a:rPr lang="en-US" altLang="ko-KR" dirty="0" smtClean="0"/>
              <a:t> module has 2 sub-modules as following</a:t>
            </a:r>
          </a:p>
          <a:p>
            <a:pPr lvl="2"/>
            <a:r>
              <a:rPr lang="en-US" altLang="ko-KR" dirty="0" smtClean="0"/>
              <a:t>Node : Manage nodes. Node can be none or one more.</a:t>
            </a:r>
          </a:p>
          <a:p>
            <a:pPr lvl="2"/>
            <a:r>
              <a:rPr lang="en-US" altLang="ko-KR" dirty="0" smtClean="0"/>
              <a:t>Thing : Manage Things which is included Node. Things can be none or one more.</a:t>
            </a:r>
          </a:p>
        </p:txBody>
      </p:sp>
      <p:pic>
        <p:nvPicPr>
          <p:cNvPr id="3" name="그림 2"/>
          <p:cNvPicPr>
            <a:picLocks noChangeAspect="1"/>
          </p:cNvPicPr>
          <p:nvPr/>
        </p:nvPicPr>
        <p:blipFill>
          <a:blip r:embed="rId3" cstate="print"/>
          <a:stretch>
            <a:fillRect/>
          </a:stretch>
        </p:blipFill>
        <p:spPr>
          <a:xfrm>
            <a:off x="4572000" y="3190960"/>
            <a:ext cx="3752850" cy="2638425"/>
          </a:xfrm>
          <a:prstGeom prst="rect">
            <a:avLst/>
          </a:prstGeom>
        </p:spPr>
      </p:pic>
      <p:cxnSp>
        <p:nvCxnSpPr>
          <p:cNvPr id="11" name="직선 연결선 10"/>
          <p:cNvCxnSpPr/>
          <p:nvPr/>
        </p:nvCxnSpPr>
        <p:spPr>
          <a:xfrm flipV="1">
            <a:off x="2699792" y="3190960"/>
            <a:ext cx="1872208" cy="1411850"/>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p:nvCxnSpPr>
        <p:spPr>
          <a:xfrm>
            <a:off x="2699792" y="4939988"/>
            <a:ext cx="1872208" cy="889397"/>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3" name="직사각형 12"/>
          <p:cNvSpPr/>
          <p:nvPr/>
        </p:nvSpPr>
        <p:spPr>
          <a:xfrm>
            <a:off x="1835696" y="4594380"/>
            <a:ext cx="864096" cy="337178"/>
          </a:xfrm>
          <a:prstGeom prst="rect">
            <a:avLst/>
          </a:pr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슬라이드 번호 개체 틀 5"/>
          <p:cNvSpPr>
            <a:spLocks noGrp="1"/>
          </p:cNvSpPr>
          <p:nvPr>
            <p:ph type="sldNum" sz="quarter" idx="11"/>
          </p:nvPr>
        </p:nvSpPr>
        <p:spPr/>
        <p:txBody>
          <a:bodyPr/>
          <a:lstStyle/>
          <a:p>
            <a:fld id="{887F5A62-5D57-4BBA-9485-2C5A6728F77D}" type="slidenum">
              <a:rPr lang="ko-KR" altLang="en-US" smtClean="0"/>
              <a:pPr/>
              <a:t>45</a:t>
            </a:fld>
            <a:r>
              <a:rPr lang="en-US" altLang="ko-KR" smtClean="0"/>
              <a:t>/50</a:t>
            </a:r>
            <a:endParaRPr lang="ko-KR" altLang="en-US" dirty="0"/>
          </a:p>
        </p:txBody>
      </p:sp>
      <p:grpSp>
        <p:nvGrpSpPr>
          <p:cNvPr id="30" name="그룹 29"/>
          <p:cNvGrpSpPr/>
          <p:nvPr/>
        </p:nvGrpSpPr>
        <p:grpSpPr>
          <a:xfrm>
            <a:off x="7236296" y="5878238"/>
            <a:ext cx="1089803" cy="327788"/>
            <a:chOff x="7236296" y="5878238"/>
            <a:chExt cx="1089803" cy="327788"/>
          </a:xfrm>
        </p:grpSpPr>
        <p:sp>
          <p:nvSpPr>
            <p:cNvPr id="31" name="직사각형 30"/>
            <p:cNvSpPr/>
            <p:nvPr/>
          </p:nvSpPr>
          <p:spPr>
            <a:xfrm>
              <a:off x="7236296" y="5878238"/>
              <a:ext cx="1089803" cy="327788"/>
            </a:xfrm>
            <a:prstGeom prst="rect">
              <a:avLst/>
            </a:prstGeom>
            <a:solidFill>
              <a:schemeClr val="tx1"/>
            </a:solidFill>
            <a:ln w="63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1000" dirty="0" smtClean="0">
                  <a:solidFill>
                    <a:schemeClr val="bg1">
                      <a:lumMod val="75000"/>
                      <a:lumOff val="25000"/>
                    </a:schemeClr>
                  </a:solidFill>
                </a:rPr>
                <a:t>: module</a:t>
              </a:r>
              <a:endParaRPr lang="ko-KR" altLang="en-US" sz="1000">
                <a:solidFill>
                  <a:schemeClr val="bg1">
                    <a:lumMod val="75000"/>
                    <a:lumOff val="25000"/>
                  </a:schemeClr>
                </a:solidFill>
              </a:endParaRPr>
            </a:p>
          </p:txBody>
        </p:sp>
        <p:grpSp>
          <p:nvGrpSpPr>
            <p:cNvPr id="32" name="그룹 31"/>
            <p:cNvGrpSpPr/>
            <p:nvPr/>
          </p:nvGrpSpPr>
          <p:grpSpPr>
            <a:xfrm>
              <a:off x="7308304" y="5943080"/>
              <a:ext cx="316208" cy="209938"/>
              <a:chOff x="1672072" y="5085184"/>
              <a:chExt cx="432048" cy="360040"/>
            </a:xfrm>
          </p:grpSpPr>
          <p:sp>
            <p:nvSpPr>
              <p:cNvPr id="33" name="직사각형 32"/>
              <p:cNvSpPr/>
              <p:nvPr/>
            </p:nvSpPr>
            <p:spPr>
              <a:xfrm>
                <a:off x="1672072" y="5085184"/>
                <a:ext cx="288032" cy="108012"/>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a:off x="1672072" y="5193196"/>
                <a:ext cx="432048" cy="252028"/>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val="8211540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직사각형 124"/>
          <p:cNvSpPr/>
          <p:nvPr/>
        </p:nvSpPr>
        <p:spPr>
          <a:xfrm>
            <a:off x="836290" y="2060848"/>
            <a:ext cx="7840166" cy="388843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normAutofit fontScale="90000"/>
          </a:bodyPr>
          <a:lstStyle/>
          <a:p>
            <a:r>
              <a:rPr lang="en-US" altLang="ko-KR" dirty="0" smtClean="0"/>
              <a:t>5.2 Module View</a:t>
            </a:r>
            <a:endParaRPr lang="ko-KR" altLang="en-US" dirty="0"/>
          </a:p>
        </p:txBody>
      </p:sp>
      <p:sp>
        <p:nvSpPr>
          <p:cNvPr id="4" name="내용 개체 틀 2"/>
          <p:cNvSpPr>
            <a:spLocks noGrp="1"/>
          </p:cNvSpPr>
          <p:nvPr>
            <p:ph type="body" sz="quarter" idx="10"/>
          </p:nvPr>
        </p:nvSpPr>
        <p:spPr>
          <a:xfrm>
            <a:off x="309440" y="760512"/>
            <a:ext cx="8511032" cy="5548808"/>
          </a:xfrm>
        </p:spPr>
        <p:txBody>
          <a:bodyPr/>
          <a:lstStyle/>
          <a:p>
            <a:r>
              <a:rPr lang="en-US" altLang="ko-KR" dirty="0" smtClean="0"/>
              <a:t>Generalization style of </a:t>
            </a:r>
            <a:r>
              <a:rPr lang="en-US" altLang="ko-KR" b="1" i="1" dirty="0" err="1" smtClean="0"/>
              <a:t>NodeManager</a:t>
            </a:r>
            <a:r>
              <a:rPr lang="en-US" altLang="ko-KR" b="1" i="1" dirty="0" smtClean="0"/>
              <a:t> module</a:t>
            </a:r>
          </a:p>
          <a:p>
            <a:pPr lvl="1"/>
            <a:r>
              <a:rPr lang="en-US" altLang="ko-KR" dirty="0" err="1" smtClean="0"/>
              <a:t>NodeManager</a:t>
            </a:r>
            <a:endParaRPr lang="en-US" altLang="ko-KR" dirty="0" smtClean="0"/>
          </a:p>
        </p:txBody>
      </p:sp>
      <p:sp>
        <p:nvSpPr>
          <p:cNvPr id="8" name="직사각형 7"/>
          <p:cNvSpPr/>
          <p:nvPr/>
        </p:nvSpPr>
        <p:spPr>
          <a:xfrm>
            <a:off x="836290" y="1772816"/>
            <a:ext cx="1642864" cy="28803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bg1">
                    <a:lumMod val="75000"/>
                    <a:lumOff val="25000"/>
                  </a:schemeClr>
                </a:solidFill>
              </a:rPr>
              <a:t>Static Perspective</a:t>
            </a:r>
            <a:endParaRPr lang="ko-KR" altLang="en-US" sz="1200">
              <a:solidFill>
                <a:schemeClr val="bg1">
                  <a:lumMod val="75000"/>
                  <a:lumOff val="25000"/>
                </a:schemeClr>
              </a:solidFill>
            </a:endParaRPr>
          </a:p>
        </p:txBody>
      </p:sp>
      <p:pic>
        <p:nvPicPr>
          <p:cNvPr id="10" name="그림 9"/>
          <p:cNvPicPr>
            <a:picLocks noChangeAspect="1"/>
          </p:cNvPicPr>
          <p:nvPr/>
        </p:nvPicPr>
        <p:blipFill>
          <a:blip r:embed="rId2" cstate="print"/>
          <a:stretch>
            <a:fillRect/>
          </a:stretch>
        </p:blipFill>
        <p:spPr>
          <a:xfrm>
            <a:off x="7083500" y="2310781"/>
            <a:ext cx="1324070" cy="864095"/>
          </a:xfrm>
          <a:prstGeom prst="rect">
            <a:avLst/>
          </a:prstGeom>
          <a:ln w="3175">
            <a:solidFill>
              <a:schemeClr val="bg1">
                <a:lumMod val="75000"/>
                <a:lumOff val="25000"/>
              </a:schemeClr>
            </a:solidFill>
          </a:ln>
        </p:spPr>
      </p:pic>
      <p:pic>
        <p:nvPicPr>
          <p:cNvPr id="123" name="그림 122"/>
          <p:cNvPicPr>
            <a:picLocks noChangeAspect="1"/>
          </p:cNvPicPr>
          <p:nvPr/>
        </p:nvPicPr>
        <p:blipFill>
          <a:blip r:embed="rId3" cstate="print"/>
          <a:stretch>
            <a:fillRect/>
          </a:stretch>
        </p:blipFill>
        <p:spPr>
          <a:xfrm>
            <a:off x="2950184" y="2348880"/>
            <a:ext cx="3864430" cy="3312368"/>
          </a:xfrm>
          <a:prstGeom prst="rect">
            <a:avLst/>
          </a:prstGeom>
        </p:spPr>
      </p:pic>
      <p:sp>
        <p:nvSpPr>
          <p:cNvPr id="3" name="슬라이드 번호 개체 틀 2"/>
          <p:cNvSpPr>
            <a:spLocks noGrp="1"/>
          </p:cNvSpPr>
          <p:nvPr>
            <p:ph type="sldNum" sz="quarter" idx="11"/>
          </p:nvPr>
        </p:nvSpPr>
        <p:spPr/>
        <p:txBody>
          <a:bodyPr/>
          <a:lstStyle/>
          <a:p>
            <a:fld id="{887F5A62-5D57-4BBA-9485-2C5A6728F77D}" type="slidenum">
              <a:rPr lang="ko-KR" altLang="en-US" smtClean="0"/>
              <a:pPr/>
              <a:t>46</a:t>
            </a:fld>
            <a:r>
              <a:rPr lang="en-US" altLang="ko-KR" smtClean="0"/>
              <a:t>/50</a:t>
            </a:r>
            <a:endParaRPr lang="ko-KR" altLang="en-US" dirty="0"/>
          </a:p>
        </p:txBody>
      </p:sp>
    </p:spTree>
    <p:extLst>
      <p:ext uri="{BB962C8B-B14F-4D97-AF65-F5344CB8AC3E}">
        <p14:creationId xmlns:p14="http://schemas.microsoft.com/office/powerpoint/2010/main" val="327941168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직사각형 20"/>
          <p:cNvSpPr/>
          <p:nvPr/>
        </p:nvSpPr>
        <p:spPr>
          <a:xfrm>
            <a:off x="4499992" y="2564904"/>
            <a:ext cx="3947120" cy="3744416"/>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p:cNvSpPr/>
          <p:nvPr/>
        </p:nvSpPr>
        <p:spPr>
          <a:xfrm>
            <a:off x="4499992" y="2276871"/>
            <a:ext cx="1642864" cy="28803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bg1">
                    <a:lumMod val="75000"/>
                    <a:lumOff val="25000"/>
                  </a:schemeClr>
                </a:solidFill>
              </a:rPr>
              <a:t>Static Perspective</a:t>
            </a:r>
            <a:endParaRPr lang="ko-KR" altLang="en-US" sz="1200">
              <a:solidFill>
                <a:schemeClr val="bg1">
                  <a:lumMod val="75000"/>
                  <a:lumOff val="25000"/>
                </a:schemeClr>
              </a:solidFill>
            </a:endParaRPr>
          </a:p>
        </p:txBody>
      </p:sp>
      <p:sp>
        <p:nvSpPr>
          <p:cNvPr id="2" name="제목 1"/>
          <p:cNvSpPr>
            <a:spLocks noGrp="1"/>
          </p:cNvSpPr>
          <p:nvPr>
            <p:ph type="title"/>
          </p:nvPr>
        </p:nvSpPr>
        <p:spPr/>
        <p:txBody>
          <a:bodyPr>
            <a:normAutofit fontScale="90000"/>
          </a:bodyPr>
          <a:lstStyle/>
          <a:p>
            <a:r>
              <a:rPr lang="en-US" altLang="ko-KR" dirty="0" smtClean="0"/>
              <a:t>5.2 Module View</a:t>
            </a:r>
            <a:endParaRPr lang="ko-KR" altLang="en-US" dirty="0"/>
          </a:p>
        </p:txBody>
      </p:sp>
      <p:sp>
        <p:nvSpPr>
          <p:cNvPr id="4" name="내용 개체 틀 2"/>
          <p:cNvSpPr>
            <a:spLocks noGrp="1"/>
          </p:cNvSpPr>
          <p:nvPr>
            <p:ph type="body" sz="quarter" idx="10"/>
          </p:nvPr>
        </p:nvSpPr>
        <p:spPr>
          <a:xfrm>
            <a:off x="309440" y="760512"/>
            <a:ext cx="8511032" cy="5548808"/>
          </a:xfrm>
        </p:spPr>
        <p:txBody>
          <a:bodyPr/>
          <a:lstStyle/>
          <a:p>
            <a:r>
              <a:rPr lang="en-US" altLang="ko-KR" dirty="0" smtClean="0"/>
              <a:t>2</a:t>
            </a:r>
            <a:r>
              <a:rPr lang="en-US" altLang="ko-KR" baseline="30000" dirty="0" smtClean="0"/>
              <a:t>nd</a:t>
            </a:r>
            <a:r>
              <a:rPr lang="en-US" altLang="ko-KR" dirty="0" smtClean="0"/>
              <a:t> decomposition of </a:t>
            </a:r>
            <a:r>
              <a:rPr lang="en-US" altLang="ko-KR" b="1" i="1" dirty="0" err="1" smtClean="0"/>
              <a:t>RuleManager</a:t>
            </a:r>
            <a:r>
              <a:rPr lang="en-US" altLang="ko-KR" b="1" i="1" dirty="0" smtClean="0"/>
              <a:t> module</a:t>
            </a:r>
          </a:p>
          <a:p>
            <a:pPr lvl="1"/>
            <a:r>
              <a:rPr lang="en-US" altLang="ko-KR" dirty="0" err="1" smtClean="0"/>
              <a:t>RuleManager</a:t>
            </a:r>
            <a:r>
              <a:rPr lang="en-US" altLang="ko-KR" dirty="0" smtClean="0"/>
              <a:t> module has 3 sub-modules as following</a:t>
            </a:r>
          </a:p>
          <a:p>
            <a:pPr lvl="2"/>
            <a:r>
              <a:rPr lang="en-US" altLang="ko-KR" dirty="0" smtClean="0"/>
              <a:t>Event</a:t>
            </a:r>
          </a:p>
          <a:p>
            <a:pPr lvl="2"/>
            <a:r>
              <a:rPr lang="en-US" altLang="ko-KR" dirty="0" err="1" smtClean="0"/>
              <a:t>RuleSet</a:t>
            </a:r>
            <a:endParaRPr lang="en-US" altLang="ko-KR" dirty="0" smtClean="0"/>
          </a:p>
          <a:p>
            <a:pPr lvl="2"/>
            <a:r>
              <a:rPr lang="en-US" altLang="ko-KR" dirty="0" smtClean="0"/>
              <a:t>Scheduler</a:t>
            </a:r>
          </a:p>
          <a:p>
            <a:pPr lvl="2"/>
            <a:endParaRPr lang="en-US" altLang="ko-KR" dirty="0" smtClean="0"/>
          </a:p>
        </p:txBody>
      </p:sp>
      <p:pic>
        <p:nvPicPr>
          <p:cNvPr id="3" name="그림 2"/>
          <p:cNvPicPr>
            <a:picLocks noChangeAspect="1"/>
          </p:cNvPicPr>
          <p:nvPr/>
        </p:nvPicPr>
        <p:blipFill>
          <a:blip r:embed="rId2" cstate="print"/>
          <a:stretch>
            <a:fillRect/>
          </a:stretch>
        </p:blipFill>
        <p:spPr>
          <a:xfrm>
            <a:off x="4644008" y="3200400"/>
            <a:ext cx="3663523" cy="2543348"/>
          </a:xfrm>
          <a:prstGeom prst="rect">
            <a:avLst/>
          </a:prstGeom>
        </p:spPr>
      </p:pic>
      <p:pic>
        <p:nvPicPr>
          <p:cNvPr id="17" name="그림 16"/>
          <p:cNvPicPr>
            <a:picLocks noChangeAspect="1"/>
          </p:cNvPicPr>
          <p:nvPr/>
        </p:nvPicPr>
        <p:blipFill>
          <a:blip r:embed="rId3" cstate="print"/>
          <a:stretch>
            <a:fillRect/>
          </a:stretch>
        </p:blipFill>
        <p:spPr>
          <a:xfrm>
            <a:off x="559489" y="3554016"/>
            <a:ext cx="2402034" cy="1738118"/>
          </a:xfrm>
          <a:prstGeom prst="rect">
            <a:avLst/>
          </a:prstGeom>
        </p:spPr>
      </p:pic>
      <p:cxnSp>
        <p:nvCxnSpPr>
          <p:cNvPr id="26" name="직선 연결선 25"/>
          <p:cNvCxnSpPr/>
          <p:nvPr/>
        </p:nvCxnSpPr>
        <p:spPr>
          <a:xfrm flipV="1">
            <a:off x="2699792" y="3200400"/>
            <a:ext cx="1944216" cy="899536"/>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2699792" y="4437112"/>
            <a:ext cx="1944216" cy="1306636"/>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직사각형 27"/>
          <p:cNvSpPr/>
          <p:nvPr/>
        </p:nvSpPr>
        <p:spPr>
          <a:xfrm>
            <a:off x="1835696" y="4099934"/>
            <a:ext cx="864096" cy="337178"/>
          </a:xfrm>
          <a:prstGeom prst="rect">
            <a:avLst/>
          </a:pr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슬라이드 번호 개체 틀 5"/>
          <p:cNvSpPr>
            <a:spLocks noGrp="1"/>
          </p:cNvSpPr>
          <p:nvPr>
            <p:ph type="sldNum" sz="quarter" idx="11"/>
          </p:nvPr>
        </p:nvSpPr>
        <p:spPr/>
        <p:txBody>
          <a:bodyPr/>
          <a:lstStyle/>
          <a:p>
            <a:fld id="{887F5A62-5D57-4BBA-9485-2C5A6728F77D}" type="slidenum">
              <a:rPr lang="ko-KR" altLang="en-US" smtClean="0"/>
              <a:pPr/>
              <a:t>47</a:t>
            </a:fld>
            <a:r>
              <a:rPr lang="en-US" altLang="ko-KR" smtClean="0"/>
              <a:t>/50</a:t>
            </a:r>
            <a:endParaRPr lang="ko-KR" altLang="en-US" dirty="0"/>
          </a:p>
        </p:txBody>
      </p:sp>
      <p:grpSp>
        <p:nvGrpSpPr>
          <p:cNvPr id="31" name="그룹 30"/>
          <p:cNvGrpSpPr/>
          <p:nvPr/>
        </p:nvGrpSpPr>
        <p:grpSpPr>
          <a:xfrm>
            <a:off x="7236296" y="5878238"/>
            <a:ext cx="1089803" cy="327788"/>
            <a:chOff x="7236296" y="5878238"/>
            <a:chExt cx="1089803" cy="327788"/>
          </a:xfrm>
        </p:grpSpPr>
        <p:sp>
          <p:nvSpPr>
            <p:cNvPr id="32" name="직사각형 31"/>
            <p:cNvSpPr/>
            <p:nvPr/>
          </p:nvSpPr>
          <p:spPr>
            <a:xfrm>
              <a:off x="7236296" y="5878238"/>
              <a:ext cx="1089803" cy="327788"/>
            </a:xfrm>
            <a:prstGeom prst="rect">
              <a:avLst/>
            </a:prstGeom>
            <a:solidFill>
              <a:schemeClr val="tx1"/>
            </a:solidFill>
            <a:ln w="63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1000" dirty="0" smtClean="0">
                  <a:solidFill>
                    <a:schemeClr val="bg1">
                      <a:lumMod val="75000"/>
                      <a:lumOff val="25000"/>
                    </a:schemeClr>
                  </a:solidFill>
                </a:rPr>
                <a:t>: module</a:t>
              </a:r>
              <a:endParaRPr lang="ko-KR" altLang="en-US" sz="1000">
                <a:solidFill>
                  <a:schemeClr val="bg1">
                    <a:lumMod val="75000"/>
                    <a:lumOff val="25000"/>
                  </a:schemeClr>
                </a:solidFill>
              </a:endParaRPr>
            </a:p>
          </p:txBody>
        </p:sp>
        <p:grpSp>
          <p:nvGrpSpPr>
            <p:cNvPr id="33" name="그룹 32"/>
            <p:cNvGrpSpPr/>
            <p:nvPr/>
          </p:nvGrpSpPr>
          <p:grpSpPr>
            <a:xfrm>
              <a:off x="7308304" y="5943080"/>
              <a:ext cx="316208" cy="209938"/>
              <a:chOff x="1672072" y="5085184"/>
              <a:chExt cx="432048" cy="360040"/>
            </a:xfrm>
          </p:grpSpPr>
          <p:sp>
            <p:nvSpPr>
              <p:cNvPr id="34" name="직사각형 33"/>
              <p:cNvSpPr/>
              <p:nvPr/>
            </p:nvSpPr>
            <p:spPr>
              <a:xfrm>
                <a:off x="1672072" y="5085184"/>
                <a:ext cx="288032" cy="108012"/>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p:cNvSpPr/>
              <p:nvPr/>
            </p:nvSpPr>
            <p:spPr>
              <a:xfrm>
                <a:off x="1672072" y="5193196"/>
                <a:ext cx="432048" cy="252028"/>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val="14122164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p:cNvSpPr/>
          <p:nvPr/>
        </p:nvSpPr>
        <p:spPr>
          <a:xfrm>
            <a:off x="836290" y="2203225"/>
            <a:ext cx="7840166" cy="3600400"/>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normAutofit fontScale="90000"/>
          </a:bodyPr>
          <a:lstStyle/>
          <a:p>
            <a:r>
              <a:rPr lang="en-US" altLang="ko-KR" dirty="0" smtClean="0"/>
              <a:t>5.2 Module View</a:t>
            </a:r>
            <a:endParaRPr lang="ko-KR" altLang="en-US" dirty="0"/>
          </a:p>
        </p:txBody>
      </p:sp>
      <p:sp>
        <p:nvSpPr>
          <p:cNvPr id="4" name="내용 개체 틀 2"/>
          <p:cNvSpPr>
            <a:spLocks noGrp="1"/>
          </p:cNvSpPr>
          <p:nvPr>
            <p:ph type="body" sz="quarter" idx="10"/>
          </p:nvPr>
        </p:nvSpPr>
        <p:spPr>
          <a:xfrm>
            <a:off x="309440" y="760512"/>
            <a:ext cx="8511032" cy="5548808"/>
          </a:xfrm>
        </p:spPr>
        <p:txBody>
          <a:bodyPr/>
          <a:lstStyle/>
          <a:p>
            <a:r>
              <a:rPr lang="en-US" altLang="ko-KR" dirty="0" smtClean="0"/>
              <a:t>Generalization of </a:t>
            </a:r>
            <a:r>
              <a:rPr lang="en-US" altLang="ko-KR" b="1" i="1" dirty="0" err="1" smtClean="0"/>
              <a:t>RuleManager</a:t>
            </a:r>
            <a:r>
              <a:rPr lang="en-US" altLang="ko-KR" b="1" i="1" dirty="0" smtClean="0"/>
              <a:t> module</a:t>
            </a:r>
          </a:p>
          <a:p>
            <a:pPr lvl="1"/>
            <a:r>
              <a:rPr lang="en-US" altLang="ko-KR" dirty="0" err="1" smtClean="0"/>
              <a:t>RuleManager</a:t>
            </a:r>
            <a:endParaRPr lang="en-US" altLang="ko-KR" dirty="0" smtClean="0"/>
          </a:p>
        </p:txBody>
      </p:sp>
      <p:sp>
        <p:nvSpPr>
          <p:cNvPr id="8" name="직사각형 7"/>
          <p:cNvSpPr/>
          <p:nvPr/>
        </p:nvSpPr>
        <p:spPr>
          <a:xfrm>
            <a:off x="836290" y="1916832"/>
            <a:ext cx="1642864" cy="28803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bg1">
                    <a:lumMod val="75000"/>
                    <a:lumOff val="25000"/>
                  </a:schemeClr>
                </a:solidFill>
              </a:rPr>
              <a:t>Static Perspective</a:t>
            </a:r>
            <a:endParaRPr lang="ko-KR" altLang="en-US" sz="1200">
              <a:solidFill>
                <a:schemeClr val="bg1">
                  <a:lumMod val="75000"/>
                  <a:lumOff val="25000"/>
                </a:schemeClr>
              </a:solidFill>
            </a:endParaRPr>
          </a:p>
        </p:txBody>
      </p:sp>
      <p:pic>
        <p:nvPicPr>
          <p:cNvPr id="10" name="그림 9"/>
          <p:cNvPicPr>
            <a:picLocks noChangeAspect="1"/>
          </p:cNvPicPr>
          <p:nvPr/>
        </p:nvPicPr>
        <p:blipFill>
          <a:blip r:embed="rId2" cstate="print"/>
          <a:stretch>
            <a:fillRect/>
          </a:stretch>
        </p:blipFill>
        <p:spPr>
          <a:xfrm>
            <a:off x="1054438" y="2665073"/>
            <a:ext cx="7613312" cy="2976398"/>
          </a:xfrm>
          <a:prstGeom prst="rect">
            <a:avLst/>
          </a:prstGeom>
        </p:spPr>
      </p:pic>
      <p:pic>
        <p:nvPicPr>
          <p:cNvPr id="155" name="그림 154"/>
          <p:cNvPicPr>
            <a:picLocks noChangeAspect="1"/>
          </p:cNvPicPr>
          <p:nvPr/>
        </p:nvPicPr>
        <p:blipFill>
          <a:blip r:embed="rId3" cstate="print"/>
          <a:stretch>
            <a:fillRect/>
          </a:stretch>
        </p:blipFill>
        <p:spPr>
          <a:xfrm>
            <a:off x="7164288" y="2347241"/>
            <a:ext cx="1324070" cy="864095"/>
          </a:xfrm>
          <a:prstGeom prst="rect">
            <a:avLst/>
          </a:prstGeom>
          <a:ln w="3175">
            <a:solidFill>
              <a:schemeClr val="bg1">
                <a:lumMod val="75000"/>
                <a:lumOff val="25000"/>
              </a:schemeClr>
            </a:solidFill>
          </a:ln>
        </p:spPr>
      </p:pic>
      <p:sp>
        <p:nvSpPr>
          <p:cNvPr id="3" name="슬라이드 번호 개체 틀 2"/>
          <p:cNvSpPr>
            <a:spLocks noGrp="1"/>
          </p:cNvSpPr>
          <p:nvPr>
            <p:ph type="sldNum" sz="quarter" idx="11"/>
          </p:nvPr>
        </p:nvSpPr>
        <p:spPr/>
        <p:txBody>
          <a:bodyPr/>
          <a:lstStyle/>
          <a:p>
            <a:fld id="{887F5A62-5D57-4BBA-9485-2C5A6728F77D}" type="slidenum">
              <a:rPr lang="ko-KR" altLang="en-US" smtClean="0"/>
              <a:pPr/>
              <a:t>48</a:t>
            </a:fld>
            <a:r>
              <a:rPr lang="en-US" altLang="ko-KR" smtClean="0"/>
              <a:t>/50</a:t>
            </a:r>
            <a:endParaRPr lang="ko-KR" altLang="en-US" dirty="0"/>
          </a:p>
        </p:txBody>
      </p:sp>
    </p:spTree>
    <p:extLst>
      <p:ext uri="{BB962C8B-B14F-4D97-AF65-F5344CB8AC3E}">
        <p14:creationId xmlns:p14="http://schemas.microsoft.com/office/powerpoint/2010/main" val="7395351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p:cNvSpPr/>
          <p:nvPr/>
        </p:nvSpPr>
        <p:spPr>
          <a:xfrm>
            <a:off x="836290" y="1700808"/>
            <a:ext cx="7840166" cy="460851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normAutofit fontScale="90000"/>
          </a:bodyPr>
          <a:lstStyle/>
          <a:p>
            <a:r>
              <a:rPr lang="en-US" altLang="ko-KR" dirty="0" smtClean="0"/>
              <a:t>5.2 Module View</a:t>
            </a:r>
            <a:endParaRPr lang="ko-KR" altLang="en-US" dirty="0"/>
          </a:p>
        </p:txBody>
      </p:sp>
      <p:sp>
        <p:nvSpPr>
          <p:cNvPr id="4" name="내용 개체 틀 2"/>
          <p:cNvSpPr>
            <a:spLocks noGrp="1"/>
          </p:cNvSpPr>
          <p:nvPr>
            <p:ph type="body" sz="quarter" idx="10"/>
          </p:nvPr>
        </p:nvSpPr>
        <p:spPr>
          <a:xfrm>
            <a:off x="309440" y="760512"/>
            <a:ext cx="8511032" cy="5548808"/>
          </a:xfrm>
        </p:spPr>
        <p:txBody>
          <a:bodyPr/>
          <a:lstStyle/>
          <a:p>
            <a:r>
              <a:rPr lang="en-US" altLang="ko-KR" dirty="0" smtClean="0"/>
              <a:t>Generalization of </a:t>
            </a:r>
            <a:r>
              <a:rPr lang="en-US" altLang="ko-KR" b="1" i="1" dirty="0" smtClean="0"/>
              <a:t>Communication module</a:t>
            </a:r>
          </a:p>
          <a:p>
            <a:pPr lvl="1"/>
            <a:r>
              <a:rPr lang="en-US" altLang="ko-KR" dirty="0" smtClean="0"/>
              <a:t>Communication</a:t>
            </a:r>
            <a:endParaRPr lang="en-US" altLang="ko-KR" dirty="0"/>
          </a:p>
          <a:p>
            <a:pPr lvl="2"/>
            <a:endParaRPr lang="en-US" altLang="ko-KR" dirty="0" smtClean="0"/>
          </a:p>
        </p:txBody>
      </p:sp>
      <p:sp>
        <p:nvSpPr>
          <p:cNvPr id="8" name="직사각형 7"/>
          <p:cNvSpPr/>
          <p:nvPr/>
        </p:nvSpPr>
        <p:spPr>
          <a:xfrm>
            <a:off x="836290" y="1412776"/>
            <a:ext cx="1642864" cy="28803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bg1">
                    <a:lumMod val="75000"/>
                    <a:lumOff val="25000"/>
                  </a:schemeClr>
                </a:solidFill>
              </a:rPr>
              <a:t>Static Perspective</a:t>
            </a:r>
            <a:endParaRPr lang="ko-KR" altLang="en-US" sz="1200">
              <a:solidFill>
                <a:schemeClr val="bg1">
                  <a:lumMod val="75000"/>
                  <a:lumOff val="25000"/>
                </a:schemeClr>
              </a:solidFill>
            </a:endParaRPr>
          </a:p>
        </p:txBody>
      </p:sp>
      <p:pic>
        <p:nvPicPr>
          <p:cNvPr id="155" name="그림 154"/>
          <p:cNvPicPr>
            <a:picLocks noChangeAspect="1"/>
          </p:cNvPicPr>
          <p:nvPr/>
        </p:nvPicPr>
        <p:blipFill>
          <a:blip r:embed="rId2" cstate="print"/>
          <a:stretch>
            <a:fillRect/>
          </a:stretch>
        </p:blipFill>
        <p:spPr>
          <a:xfrm>
            <a:off x="7205263" y="2780928"/>
            <a:ext cx="1324070" cy="864095"/>
          </a:xfrm>
          <a:prstGeom prst="rect">
            <a:avLst/>
          </a:prstGeom>
          <a:ln w="3175">
            <a:solidFill>
              <a:schemeClr val="bg1">
                <a:lumMod val="75000"/>
                <a:lumOff val="25000"/>
              </a:schemeClr>
            </a:solidFill>
          </a:ln>
        </p:spPr>
      </p:pic>
      <p:pic>
        <p:nvPicPr>
          <p:cNvPr id="3" name="그림 2"/>
          <p:cNvPicPr>
            <a:picLocks noChangeAspect="1"/>
          </p:cNvPicPr>
          <p:nvPr/>
        </p:nvPicPr>
        <p:blipFill>
          <a:blip r:embed="rId3" cstate="print"/>
          <a:stretch>
            <a:fillRect/>
          </a:stretch>
        </p:blipFill>
        <p:spPr>
          <a:xfrm>
            <a:off x="1657722" y="1879749"/>
            <a:ext cx="5872278" cy="4177906"/>
          </a:xfrm>
          <a:prstGeom prst="rect">
            <a:avLst/>
          </a:prstGeom>
        </p:spPr>
      </p:pic>
      <p:sp>
        <p:nvSpPr>
          <p:cNvPr id="6" name="슬라이드 번호 개체 틀 5"/>
          <p:cNvSpPr>
            <a:spLocks noGrp="1"/>
          </p:cNvSpPr>
          <p:nvPr>
            <p:ph type="sldNum" sz="quarter" idx="11"/>
          </p:nvPr>
        </p:nvSpPr>
        <p:spPr/>
        <p:txBody>
          <a:bodyPr/>
          <a:lstStyle/>
          <a:p>
            <a:fld id="{887F5A62-5D57-4BBA-9485-2C5A6728F77D}" type="slidenum">
              <a:rPr lang="ko-KR" altLang="en-US" smtClean="0"/>
              <a:pPr/>
              <a:t>49</a:t>
            </a:fld>
            <a:r>
              <a:rPr lang="en-US" altLang="ko-KR" smtClean="0"/>
              <a:t>/50</a:t>
            </a:r>
            <a:endParaRPr lang="ko-KR" altLang="en-US" dirty="0"/>
          </a:p>
        </p:txBody>
      </p:sp>
    </p:spTree>
    <p:extLst>
      <p:ext uri="{BB962C8B-B14F-4D97-AF65-F5344CB8AC3E}">
        <p14:creationId xmlns:p14="http://schemas.microsoft.com/office/powerpoint/2010/main" val="19335987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2. Project </a:t>
            </a:r>
            <a:r>
              <a:rPr lang="en-US" altLang="ko-KR" dirty="0"/>
              <a:t>Scope</a:t>
            </a:r>
            <a:endParaRPr lang="ko-KR" altLang="en-US" dirty="0"/>
          </a:p>
        </p:txBody>
      </p:sp>
      <p:sp>
        <p:nvSpPr>
          <p:cNvPr id="3" name="텍스트 개체 틀 2"/>
          <p:cNvSpPr>
            <a:spLocks noGrp="1"/>
          </p:cNvSpPr>
          <p:nvPr>
            <p:ph type="body" sz="quarter" idx="10"/>
          </p:nvPr>
        </p:nvSpPr>
        <p:spPr/>
        <p:txBody>
          <a:bodyPr/>
          <a:lstStyle/>
          <a:p>
            <a:pPr>
              <a:lnSpc>
                <a:spcPct val="150000"/>
              </a:lnSpc>
            </a:pPr>
            <a:r>
              <a:rPr lang="en-US" altLang="ko-KR" dirty="0" smtClean="0"/>
              <a:t>2.1. Context </a:t>
            </a:r>
          </a:p>
          <a:p>
            <a:pPr>
              <a:lnSpc>
                <a:spcPct val="150000"/>
              </a:lnSpc>
            </a:pPr>
            <a:r>
              <a:rPr lang="en-US" altLang="ko-KR" dirty="0" smtClean="0"/>
              <a:t>2.2. Stakeholders</a:t>
            </a:r>
          </a:p>
          <a:p>
            <a:pPr>
              <a:lnSpc>
                <a:spcPct val="150000"/>
              </a:lnSpc>
            </a:pPr>
            <a:r>
              <a:rPr lang="en-US" altLang="ko-KR" dirty="0" smtClean="0"/>
              <a:t>2.3</a:t>
            </a:r>
            <a:r>
              <a:rPr lang="en-US" altLang="ko-KR" dirty="0"/>
              <a:t>. System Context Diagram</a:t>
            </a:r>
          </a:p>
          <a:p>
            <a:pPr>
              <a:lnSpc>
                <a:spcPct val="150000"/>
              </a:lnSpc>
            </a:pP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5</a:t>
            </a:fld>
            <a:r>
              <a:rPr lang="en-US" altLang="ko-KR" smtClean="0"/>
              <a:t>/50</a:t>
            </a:r>
            <a:endParaRPr lang="ko-KR" altLang="en-US" dirty="0"/>
          </a:p>
        </p:txBody>
      </p:sp>
    </p:spTree>
    <p:extLst>
      <p:ext uri="{BB962C8B-B14F-4D97-AF65-F5344CB8AC3E}">
        <p14:creationId xmlns:p14="http://schemas.microsoft.com/office/powerpoint/2010/main" val="200784191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Questions</a:t>
            </a:r>
            <a:endParaRPr lang="en-US"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9290" y="925960"/>
            <a:ext cx="7085420" cy="53565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슬라이드 번호 개체 틀 2"/>
          <p:cNvSpPr>
            <a:spLocks noGrp="1"/>
          </p:cNvSpPr>
          <p:nvPr>
            <p:ph type="sldNum" sz="quarter" idx="11"/>
          </p:nvPr>
        </p:nvSpPr>
        <p:spPr/>
        <p:txBody>
          <a:bodyPr/>
          <a:lstStyle/>
          <a:p>
            <a:fld id="{887F5A62-5D57-4BBA-9485-2C5A6728F77D}" type="slidenum">
              <a:rPr lang="ko-KR" altLang="en-US" smtClean="0"/>
              <a:pPr/>
              <a:t>50</a:t>
            </a:fld>
            <a:r>
              <a:rPr lang="en-US" altLang="ko-KR" smtClean="0"/>
              <a:t>/50</a:t>
            </a:r>
            <a:endParaRPr lang="ko-KR" altLang="en-US" dirty="0"/>
          </a:p>
        </p:txBody>
      </p:sp>
    </p:spTree>
    <p:extLst>
      <p:ext uri="{BB962C8B-B14F-4D97-AF65-F5344CB8AC3E}">
        <p14:creationId xmlns:p14="http://schemas.microsoft.com/office/powerpoint/2010/main" val="347198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2.1  Context - Market, Organizational</a:t>
            </a:r>
            <a:endParaRPr lang="ko-KR" altLang="en-US" dirty="0"/>
          </a:p>
        </p:txBody>
      </p:sp>
      <p:graphicFrame>
        <p:nvGraphicFramePr>
          <p:cNvPr id="6" name="내용 개체 틀 5"/>
          <p:cNvGraphicFramePr>
            <a:graphicFrameLocks noGrp="1"/>
          </p:cNvGraphicFramePr>
          <p:nvPr>
            <p:ph idx="1"/>
            <p:extLst>
              <p:ext uri="{D42A27DB-BD31-4B8C-83A1-F6EECF244321}">
                <p14:modId xmlns:p14="http://schemas.microsoft.com/office/powerpoint/2010/main" val="1518819713"/>
              </p:ext>
            </p:extLst>
          </p:nvPr>
        </p:nvGraphicFramePr>
        <p:xfrm>
          <a:off x="466776" y="836613"/>
          <a:ext cx="8209680" cy="2356985"/>
        </p:xfrm>
        <a:graphic>
          <a:graphicData uri="http://schemas.openxmlformats.org/drawingml/2006/table">
            <a:tbl>
              <a:tblPr/>
              <a:tblGrid>
                <a:gridCol w="1800968"/>
                <a:gridCol w="6408712"/>
              </a:tblGrid>
              <a:tr h="229667">
                <a:tc gridSpan="2">
                  <a:txBody>
                    <a:bodyPr/>
                    <a:lstStyle/>
                    <a:p>
                      <a:pPr algn="l" fontAlgn="t">
                        <a:lnSpc>
                          <a:spcPct val="100000"/>
                        </a:lnSpc>
                      </a:pPr>
                      <a:r>
                        <a:rPr lang="en-US" altLang="ko-KR" sz="1600" b="1" kern="15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Market Context</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hMerge="1">
                  <a:txBody>
                    <a:bodyPr/>
                    <a:lstStyle/>
                    <a:p>
                      <a:pPr algn="l" fontAlgn="t">
                        <a:lnSpc>
                          <a:spcPts val="1300"/>
                        </a:lnSpc>
                      </a:pPr>
                      <a:endParaRPr lang="en-US" sz="1100" b="1"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229667">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Stakeholders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Customer, End-user, System Installer, Developer</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89145">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System Access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U</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sers want to access the system via PC, Mobile devices</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9406">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Functional</a:t>
                      </a:r>
                    </a:p>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expectations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After system installation, </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users expect the system to work</a:t>
                      </a:r>
                    </a:p>
                    <a:p>
                      <a:pPr algn="l" fontAlgn="t">
                        <a:lnSpc>
                          <a:spcPct val="100000"/>
                        </a:lnSpc>
                      </a:pP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automatically by assigned rules of sensors and actuators</a:t>
                      </a:r>
                      <a:endPar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9406">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Environment</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There</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are m</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any vendors developing a system,</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sensors</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and actuators. But there is no standard of interface.</a:t>
                      </a:r>
                      <a:endPar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graphicFrame>
        <p:nvGraphicFramePr>
          <p:cNvPr id="5" name="내용 개체 틀 5"/>
          <p:cNvGraphicFramePr>
            <a:graphicFrameLocks/>
          </p:cNvGraphicFramePr>
          <p:nvPr>
            <p:extLst>
              <p:ext uri="{D42A27DB-BD31-4B8C-83A1-F6EECF244321}">
                <p14:modId xmlns:p14="http://schemas.microsoft.com/office/powerpoint/2010/main" val="4205130865"/>
              </p:ext>
            </p:extLst>
          </p:nvPr>
        </p:nvGraphicFramePr>
        <p:xfrm>
          <a:off x="467544" y="3429000"/>
          <a:ext cx="8208913" cy="2667000"/>
        </p:xfrm>
        <a:graphic>
          <a:graphicData uri="http://schemas.openxmlformats.org/drawingml/2006/table">
            <a:tbl>
              <a:tblPr/>
              <a:tblGrid>
                <a:gridCol w="1800200"/>
                <a:gridCol w="6408713"/>
              </a:tblGrid>
              <a:tr h="247577">
                <a:tc gridSpan="2">
                  <a:txBody>
                    <a:bodyPr/>
                    <a:lstStyle/>
                    <a:p>
                      <a:pPr marL="0" marR="0" indent="0" algn="l" defTabSz="914400" rtl="0" eaLnBrk="1" fontAlgn="t" latinLnBrk="1" hangingPunct="1">
                        <a:lnSpc>
                          <a:spcPct val="100000"/>
                        </a:lnSpc>
                        <a:spcBef>
                          <a:spcPts val="0"/>
                        </a:spcBef>
                        <a:spcAft>
                          <a:spcPts val="0"/>
                        </a:spcAft>
                        <a:buClrTx/>
                        <a:buSzTx/>
                        <a:buFontTx/>
                        <a:buNone/>
                        <a:tabLst/>
                        <a:defRPr/>
                      </a:pPr>
                      <a:r>
                        <a:rPr lang="en-US" altLang="ko-KR" sz="1600" b="1" kern="15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Organizational Context</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hMerge="1">
                  <a:txBody>
                    <a:bodyPr/>
                    <a:lstStyle/>
                    <a:p>
                      <a:pPr algn="l" fontAlgn="t">
                        <a:lnSpc>
                          <a:spcPct val="100000"/>
                        </a:lnSpc>
                      </a:pPr>
                      <a:endParaRPr lang="en-US" altLang="ko-KR" sz="18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317885">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Roles </a:t>
                      </a: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and </a:t>
                      </a:r>
                      <a:endPar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responsibilities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t" latinLnBrk="1" hangingPunct="1">
                        <a:lnSpc>
                          <a:spcPct val="100000"/>
                        </a:lnSpc>
                        <a:spcBef>
                          <a:spcPts val="0"/>
                        </a:spcBef>
                        <a:spcAft>
                          <a:spcPts val="0"/>
                        </a:spcAft>
                        <a:buClrTx/>
                        <a:buSzTx/>
                        <a:buFontTx/>
                        <a:buNone/>
                        <a:tabLst/>
                        <a:defRPr/>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Project</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Manager(includes planning, risk and configuration, schedule)</a:t>
                      </a:r>
                      <a:endPar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p>
                      <a:pPr algn="l" fontAlgn="t">
                        <a:lnSpc>
                          <a:spcPct val="10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Architect</a:t>
                      </a:r>
                    </a:p>
                    <a:p>
                      <a:pPr algn="l" fontAlgn="t">
                        <a:lnSpc>
                          <a:spcPct val="100000"/>
                        </a:lnSpc>
                      </a:pPr>
                      <a:r>
                        <a:rPr lang="en-US" altLang="ko-KR" sz="16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Requirement Manager</a:t>
                      </a:r>
                      <a:endPar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p>
                      <a:pPr algn="l" fontAlgn="t">
                        <a:lnSpc>
                          <a:spcPct val="10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Test Manager</a:t>
                      </a:r>
                    </a:p>
                    <a:p>
                      <a:pPr algn="l" fontAlgn="t">
                        <a:lnSpc>
                          <a:spcPct val="100000"/>
                        </a:lnSpc>
                      </a:pP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Documentation Manager</a:t>
                      </a:r>
                    </a:p>
                    <a:p>
                      <a:pPr algn="l" fontAlgn="t">
                        <a:lnSpc>
                          <a:spcPct val="100000"/>
                        </a:lnSpc>
                      </a:pP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Developer (all members)</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0">
                <a:tc>
                  <a:txBody>
                    <a:bodyPr/>
                    <a:lstStyle/>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Technical</a:t>
                      </a:r>
                    </a:p>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background</a:t>
                      </a:r>
                      <a:endParaRPr lang="en-US" sz="1600" b="0" kern="120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Digital-Appliance SW solution researcher &amp; developer</a:t>
                      </a:r>
                    </a:p>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Smart-phone SW developer</a:t>
                      </a:r>
                    </a:p>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Camera module testing SW developer</a:t>
                      </a:r>
                      <a:endParaRPr lang="en-US" sz="1600" b="0" kern="120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6</a:t>
            </a:fld>
            <a:r>
              <a:rPr lang="en-US" altLang="ko-KR" smtClean="0"/>
              <a:t>/50</a:t>
            </a:r>
            <a:endParaRPr lang="ko-KR" altLang="en-US" dirty="0"/>
          </a:p>
        </p:txBody>
      </p:sp>
    </p:spTree>
    <p:extLst>
      <p:ext uri="{BB962C8B-B14F-4D97-AF65-F5344CB8AC3E}">
        <p14:creationId xmlns:p14="http://schemas.microsoft.com/office/powerpoint/2010/main" val="13232780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2.1 </a:t>
            </a:r>
            <a:r>
              <a:rPr lang="en-US" altLang="ko-KR" dirty="0"/>
              <a:t>Context </a:t>
            </a:r>
            <a:r>
              <a:rPr lang="en-US" altLang="ko-KR" dirty="0" smtClean="0"/>
              <a:t>- Business, Technical</a:t>
            </a:r>
            <a:endParaRPr lang="ko-KR" altLang="en-US" dirty="0"/>
          </a:p>
        </p:txBody>
      </p:sp>
      <p:graphicFrame>
        <p:nvGraphicFramePr>
          <p:cNvPr id="6" name="내용 개체 틀 5"/>
          <p:cNvGraphicFramePr>
            <a:graphicFrameLocks noGrp="1"/>
          </p:cNvGraphicFramePr>
          <p:nvPr>
            <p:ph idx="1"/>
            <p:extLst>
              <p:ext uri="{D42A27DB-BD31-4B8C-83A1-F6EECF244321}">
                <p14:modId xmlns:p14="http://schemas.microsoft.com/office/powerpoint/2010/main" val="680251028"/>
              </p:ext>
            </p:extLst>
          </p:nvPr>
        </p:nvGraphicFramePr>
        <p:xfrm>
          <a:off x="467544" y="4289256"/>
          <a:ext cx="8208912" cy="2164080"/>
        </p:xfrm>
        <a:graphic>
          <a:graphicData uri="http://schemas.openxmlformats.org/drawingml/2006/table">
            <a:tbl>
              <a:tblPr/>
              <a:tblGrid>
                <a:gridCol w="1944216"/>
                <a:gridCol w="6264696"/>
              </a:tblGrid>
              <a:tr h="165101">
                <a:tc gridSpan="2">
                  <a:txBody>
                    <a:bodyPr/>
                    <a:lstStyle/>
                    <a:p>
                      <a:pPr algn="l" fontAlgn="t">
                        <a:lnSpc>
                          <a:spcPct val="100000"/>
                        </a:lnSpc>
                      </a:pPr>
                      <a:r>
                        <a:rPr lang="en-US" altLang="ko-KR" sz="1600" b="1" kern="15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Technical Context</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hMerge="1">
                  <a:txBody>
                    <a:bodyPr/>
                    <a:lstStyle/>
                    <a:p>
                      <a:pPr algn="l" fontAlgn="t">
                        <a:lnSpc>
                          <a:spcPts val="1300"/>
                        </a:lnSpc>
                      </a:pPr>
                      <a:endParaRPr lang="en-US" sz="12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0">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Development</a:t>
                      </a:r>
                    </a:p>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Skills</a:t>
                      </a: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Java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C, JavaScript,</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HTML5</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65101">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Platforms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Arduino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Platform,</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L</a:t>
                      </a: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aptop</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Computers</a:t>
                      </a:r>
                      <a:endPar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17773">
                <a:tc>
                  <a:txBody>
                    <a:bodyPr/>
                    <a:lstStyle/>
                    <a:p>
                      <a:pPr algn="l" fontAlgn="t">
                        <a:lnSpc>
                          <a:spcPct val="100000"/>
                        </a:lnSpc>
                      </a:pPr>
                      <a:r>
                        <a:rPr lang="en-US" sz="1600" b="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Tools</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Eclipse,</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Arduino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IDE</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17773">
                <a:tc>
                  <a:txBody>
                    <a:bodyPr/>
                    <a:lstStyle/>
                    <a:p>
                      <a:pPr algn="l" fontAlgn="t">
                        <a:lnSpc>
                          <a:spcPct val="100000"/>
                        </a:lnSpc>
                      </a:pPr>
                      <a:r>
                        <a:rPr lang="en-US" sz="1600" b="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OS </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Windows, Linux</a:t>
                      </a: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73734">
                <a:tc>
                  <a:txBody>
                    <a:bodyPr/>
                    <a:lstStyle/>
                    <a:p>
                      <a:pPr algn="l" fontAlgn="t">
                        <a:lnSpc>
                          <a:spcPct val="100000"/>
                        </a:lnSpc>
                      </a:pPr>
                      <a:r>
                        <a:rPr lang="en-US" sz="1600" b="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HW platform</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Arduino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X86</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graphicFrame>
        <p:nvGraphicFramePr>
          <p:cNvPr id="3" name="표 2"/>
          <p:cNvGraphicFramePr>
            <a:graphicFrameLocks noGrp="1"/>
          </p:cNvGraphicFramePr>
          <p:nvPr>
            <p:extLst>
              <p:ext uri="{D42A27DB-BD31-4B8C-83A1-F6EECF244321}">
                <p14:modId xmlns:p14="http://schemas.microsoft.com/office/powerpoint/2010/main" val="853905644"/>
              </p:ext>
            </p:extLst>
          </p:nvPr>
        </p:nvGraphicFramePr>
        <p:xfrm>
          <a:off x="468313" y="845912"/>
          <a:ext cx="8208143" cy="3231161"/>
        </p:xfrm>
        <a:graphic>
          <a:graphicData uri="http://schemas.openxmlformats.org/drawingml/2006/table">
            <a:tbl>
              <a:tblPr/>
              <a:tblGrid>
                <a:gridCol w="1943447"/>
                <a:gridCol w="6264696"/>
              </a:tblGrid>
              <a:tr h="298918">
                <a:tc gridSpan="2">
                  <a:txBody>
                    <a:bodyPr/>
                    <a:lstStyle/>
                    <a:p>
                      <a:pPr marL="0" marR="0" indent="0" algn="l" defTabSz="914400" rtl="0" eaLnBrk="1" fontAlgn="t" latinLnBrk="1" hangingPunct="1">
                        <a:lnSpc>
                          <a:spcPct val="90000"/>
                        </a:lnSpc>
                        <a:spcBef>
                          <a:spcPts val="0"/>
                        </a:spcBef>
                        <a:spcAft>
                          <a:spcPts val="0"/>
                        </a:spcAft>
                        <a:buClrTx/>
                        <a:buSzTx/>
                        <a:buFontTx/>
                        <a:buNone/>
                        <a:tabLst/>
                        <a:defRPr/>
                      </a:pPr>
                      <a:r>
                        <a:rPr lang="en-US" altLang="ko-KR" sz="1600" b="1" kern="15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Business Context</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hMerge="1">
                  <a:txBody>
                    <a:bodyPr/>
                    <a:lstStyle/>
                    <a:p>
                      <a:pPr algn="l" fontAlgn="t">
                        <a:lnSpc>
                          <a:spcPts val="1300"/>
                        </a:lnSpc>
                      </a:pPr>
                      <a:endParaRPr lang="ko-KR" altLang="en-US" sz="12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298918">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Date of Delivery</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26 June 2015</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54412">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Time Resources</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498 man-hours (48+450)</a:t>
                      </a:r>
                    </a:p>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:48 man</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-hours </a:t>
                      </a: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(8</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hours X 6 people) in Korea</a:t>
                      </a:r>
                      <a:endPar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:450 man-hours(3 hours X 6</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people X 5 days X 5 weeks) in CMU</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98918">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Strategy</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Easy to use &amp; high extensibility for sensors/actuators</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98918">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Target</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Market</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B2B</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 Building Architect Office, B2C - DIY User</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98918">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Profit</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Model</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Rental Service, Standalone</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System Education, Maintenance</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982159">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Future direction</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Many</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kinds of sensors/actuators(indoor air quality sensor, </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sym typeface="Wingdings"/>
                        </a:rPr>
                        <a:t>camera,</a:t>
                      </a:r>
                      <a:r>
                        <a:rPr lang="ko-KR" altLang="en-US"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sym typeface="Wingdings"/>
                        </a:rPr>
                        <a:t> </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sym typeface="Wingdings"/>
                        </a:rPr>
                        <a:t>thermostat controller and so forth)</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is used &amp; it makes a lot of use case. So big-data of these cases would enable to make services of </a:t>
                      </a:r>
                      <a:r>
                        <a:rPr lang="en-US" altLang="ko-KR" sz="1600" b="0" kern="1200" baseline="0" dirty="0" err="1"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IoT</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System.</a:t>
                      </a:r>
                      <a:endParaRPr lang="en-US" sz="1600" b="0" kern="1200" baseline="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4" name="슬라이드 번호 개체 틀 3"/>
          <p:cNvSpPr>
            <a:spLocks noGrp="1"/>
          </p:cNvSpPr>
          <p:nvPr>
            <p:ph type="sldNum" sz="quarter" idx="12"/>
          </p:nvPr>
        </p:nvSpPr>
        <p:spPr/>
        <p:txBody>
          <a:bodyPr/>
          <a:lstStyle/>
          <a:p>
            <a:fld id="{887F5A62-5D57-4BBA-9485-2C5A6728F77D}" type="slidenum">
              <a:rPr lang="ko-KR" altLang="en-US" smtClean="0"/>
              <a:pPr/>
              <a:t>7</a:t>
            </a:fld>
            <a:r>
              <a:rPr lang="en-US" altLang="ko-KR" smtClean="0"/>
              <a:t>/50</a:t>
            </a:r>
            <a:endParaRPr lang="ko-KR" altLang="en-US" dirty="0"/>
          </a:p>
        </p:txBody>
      </p:sp>
    </p:spTree>
    <p:extLst>
      <p:ext uri="{BB962C8B-B14F-4D97-AF65-F5344CB8AC3E}">
        <p14:creationId xmlns:p14="http://schemas.microsoft.com/office/powerpoint/2010/main" val="17370981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2.2 Stakeholders </a:t>
            </a:r>
            <a:endParaRPr lang="ko-KR" altLang="en-US" dirty="0"/>
          </a:p>
        </p:txBody>
      </p:sp>
      <p:sp>
        <p:nvSpPr>
          <p:cNvPr id="3" name="내용 개체 틀 2"/>
          <p:cNvSpPr>
            <a:spLocks noGrp="1"/>
          </p:cNvSpPr>
          <p:nvPr>
            <p:ph type="body" sz="quarter" idx="10"/>
          </p:nvPr>
        </p:nvSpPr>
        <p:spPr/>
        <p:txBody>
          <a:bodyPr/>
          <a:lstStyle/>
          <a:p>
            <a:r>
              <a:rPr lang="en-US" altLang="ko-KR" b="1" dirty="0" smtClean="0"/>
              <a:t>Stakeholders of the </a:t>
            </a:r>
            <a:r>
              <a:rPr lang="en-US" altLang="ko-KR" b="1" dirty="0" err="1" smtClean="0"/>
              <a:t>IoT</a:t>
            </a:r>
            <a:r>
              <a:rPr lang="en-US" altLang="ko-KR" b="1" dirty="0" smtClean="0"/>
              <a:t> Management System (</a:t>
            </a:r>
            <a:r>
              <a:rPr lang="en-US" altLang="ko-KR" b="1" dirty="0" err="1" smtClean="0"/>
              <a:t>IoTMS</a:t>
            </a:r>
            <a:r>
              <a:rPr lang="en-US" altLang="ko-KR" b="1" dirty="0" smtClean="0"/>
              <a:t>)</a:t>
            </a:r>
            <a:endParaRPr lang="en-US" altLang="ko-KR" dirty="0"/>
          </a:p>
          <a:p>
            <a:pPr lvl="1"/>
            <a:r>
              <a:rPr lang="en-US" altLang="ko-KR" dirty="0" smtClean="0"/>
              <a:t>Customer</a:t>
            </a:r>
            <a:endParaRPr lang="en-US" altLang="ko-KR" dirty="0"/>
          </a:p>
          <a:p>
            <a:pPr lvl="1"/>
            <a:r>
              <a:rPr lang="en-US" altLang="ko-KR" dirty="0" smtClean="0"/>
              <a:t>End-User</a:t>
            </a:r>
            <a:endParaRPr lang="en-US" altLang="ko-KR" dirty="0"/>
          </a:p>
          <a:p>
            <a:pPr lvl="1"/>
            <a:r>
              <a:rPr lang="en-US" altLang="ko-KR" dirty="0"/>
              <a:t>System Installer</a:t>
            </a:r>
          </a:p>
          <a:p>
            <a:pPr lvl="1"/>
            <a:r>
              <a:rPr lang="en-US" altLang="ko-KR" dirty="0"/>
              <a:t>Application Developer</a:t>
            </a:r>
          </a:p>
          <a:p>
            <a:pPr lvl="1"/>
            <a:r>
              <a:rPr lang="en-US" altLang="ko-KR" dirty="0"/>
              <a:t>Value-added-resellers (VARs)</a:t>
            </a:r>
          </a:p>
          <a:p>
            <a:pPr lvl="1"/>
            <a:r>
              <a:rPr lang="en-US" altLang="ko-KR" dirty="0"/>
              <a:t>Service Provider</a:t>
            </a:r>
          </a:p>
          <a:p>
            <a:pPr lvl="1"/>
            <a:r>
              <a:rPr lang="en-US" altLang="ko-KR" dirty="0"/>
              <a:t>Maintainer</a:t>
            </a:r>
          </a:p>
          <a:p>
            <a:pPr lvl="1"/>
            <a:r>
              <a:rPr lang="en-US" altLang="ko-KR" dirty="0"/>
              <a:t>P</a:t>
            </a:r>
            <a:r>
              <a:rPr lang="en-US" altLang="ko-KR" dirty="0" smtClean="0"/>
              <a:t>roject </a:t>
            </a:r>
            <a:r>
              <a:rPr lang="en-US" altLang="ko-KR" dirty="0"/>
              <a:t>consultant (or mentor)</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8</a:t>
            </a:fld>
            <a:r>
              <a:rPr lang="en-US" altLang="ko-KR" smtClean="0"/>
              <a:t>/50</a:t>
            </a:r>
            <a:endParaRPr lang="ko-KR" altLang="en-US" dirty="0"/>
          </a:p>
        </p:txBody>
      </p:sp>
    </p:spTree>
    <p:extLst>
      <p:ext uri="{BB962C8B-B14F-4D97-AF65-F5344CB8AC3E}">
        <p14:creationId xmlns:p14="http://schemas.microsoft.com/office/powerpoint/2010/main" val="2578965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모서리가 둥근 직사각형 3"/>
          <p:cNvSpPr/>
          <p:nvPr/>
        </p:nvSpPr>
        <p:spPr>
          <a:xfrm>
            <a:off x="454048" y="1679697"/>
            <a:ext cx="8173170" cy="4653731"/>
          </a:xfrm>
          <a:prstGeom prst="roundRect">
            <a:avLst>
              <a:gd name="adj" fmla="val 24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 name="Picture 2" descr="http://openexhibits.org/wp-content/themes/openexhibits/images/z-redux/userTypeIcon-develop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57512" y="5006106"/>
            <a:ext cx="983757" cy="767990"/>
          </a:xfrm>
          <a:prstGeom prst="rect">
            <a:avLst/>
          </a:prstGeom>
          <a:noFill/>
          <a:extLst>
            <a:ext uri="{909E8E84-426E-40DD-AFC4-6F175D3DCCD1}">
              <a14:hiddenFill xmlns:a14="http://schemas.microsoft.com/office/drawing/2010/main">
                <a:solidFill>
                  <a:srgbClr val="FFFFFF"/>
                </a:solidFill>
              </a14:hiddenFill>
            </a:ext>
          </a:extLst>
        </p:spPr>
      </p:pic>
      <p:sp>
        <p:nvSpPr>
          <p:cNvPr id="2" name="제목 1"/>
          <p:cNvSpPr>
            <a:spLocks noGrp="1"/>
          </p:cNvSpPr>
          <p:nvPr>
            <p:ph type="title"/>
          </p:nvPr>
        </p:nvSpPr>
        <p:spPr/>
        <p:txBody>
          <a:bodyPr>
            <a:normAutofit fontScale="90000"/>
          </a:bodyPr>
          <a:lstStyle/>
          <a:p>
            <a:r>
              <a:rPr lang="en-US" altLang="ko-KR" dirty="0" smtClean="0"/>
              <a:t>2.3 System Context Diagram</a:t>
            </a:r>
            <a:endParaRPr lang="ko-KR" altLang="en-US" dirty="0"/>
          </a:p>
        </p:txBody>
      </p:sp>
      <p:sp>
        <p:nvSpPr>
          <p:cNvPr id="3" name="내용 개체 틀 2"/>
          <p:cNvSpPr>
            <a:spLocks noGrp="1"/>
          </p:cNvSpPr>
          <p:nvPr>
            <p:ph idx="1"/>
          </p:nvPr>
        </p:nvSpPr>
        <p:spPr>
          <a:xfrm>
            <a:off x="179512" y="908720"/>
            <a:ext cx="8712968" cy="864096"/>
          </a:xfrm>
        </p:spPr>
        <p:txBody>
          <a:bodyPr>
            <a:normAutofit/>
          </a:bodyPr>
          <a:lstStyle/>
          <a:p>
            <a:r>
              <a:rPr lang="en-US" altLang="ko-KR" dirty="0" smtClean="0"/>
              <a:t>System Context</a:t>
            </a:r>
          </a:p>
          <a:p>
            <a:pPr lvl="1"/>
            <a:r>
              <a:rPr lang="en-US" altLang="ko-KR" dirty="0" smtClean="0"/>
              <a:t>Interaction between key stakeholders and the </a:t>
            </a:r>
            <a:r>
              <a:rPr lang="en-US" altLang="ko-KR" dirty="0" err="1" smtClean="0"/>
              <a:t>IoT</a:t>
            </a:r>
            <a:r>
              <a:rPr lang="en-US" altLang="ko-KR" dirty="0" smtClean="0"/>
              <a:t> Management System (</a:t>
            </a:r>
            <a:r>
              <a:rPr lang="en-US" altLang="ko-KR" dirty="0" err="1" smtClean="0"/>
              <a:t>IoTMS</a:t>
            </a:r>
            <a:r>
              <a:rPr lang="en-US" altLang="ko-KR" dirty="0" smtClean="0"/>
              <a:t>)</a:t>
            </a:r>
            <a:endParaRPr lang="ko-KR" altLang="en-US" dirty="0"/>
          </a:p>
        </p:txBody>
      </p:sp>
      <p:pic>
        <p:nvPicPr>
          <p:cNvPr id="2079" name="Picture 31" descr="http://www.inovacijos.lt/cms/2851lt.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57118" y="4066232"/>
            <a:ext cx="1160437" cy="105889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9" descr="D:\My Document\My Pictures\Icon-us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94991" y="1849772"/>
            <a:ext cx="747176" cy="747175"/>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http://thumbs.dreamstime.com/z/dwelling-house-18047266.jpg"/>
          <p:cNvPicPr>
            <a:picLocks noChangeAspect="1" noChangeArrowheads="1"/>
          </p:cNvPicPr>
          <p:nvPr/>
        </p:nvPicPr>
        <p:blipFill rotWithShape="1">
          <a:blip r:embed="rId6" cstate="print">
            <a:duotone>
              <a:schemeClr val="bg2">
                <a:shade val="45000"/>
                <a:satMod val="135000"/>
              </a:schemeClr>
              <a:prstClr val="white"/>
            </a:duotone>
            <a:extLst>
              <a:ext uri="{28A0092B-C50C-407E-A947-70E740481C1C}">
                <a14:useLocalDpi xmlns:a14="http://schemas.microsoft.com/office/drawing/2010/main" val="0"/>
              </a:ext>
            </a:extLst>
          </a:blip>
          <a:srcRect b="9253"/>
          <a:stretch/>
        </p:blipFill>
        <p:spPr bwMode="auto">
          <a:xfrm>
            <a:off x="1045975" y="3486157"/>
            <a:ext cx="3084632" cy="2437471"/>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arthurschmitt.com/wp-content/uploads/2012/10/Arduino-vector-isometric.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01582" y="4233331"/>
            <a:ext cx="853288" cy="558904"/>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http://www.clipartbest.com/cliparts/niB/XKz/niBXKzRqT.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86170" y="4981816"/>
            <a:ext cx="829169" cy="829169"/>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http://gigabitport.com/assets/img/colocatio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54870" y="4504544"/>
            <a:ext cx="1028722" cy="1028721"/>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http://www.zilogic.com/blog/images/temperature-ico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343528" y="4190530"/>
            <a:ext cx="661905" cy="661905"/>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http://www.ontruimingen-klokken-versterkers.nl/wp-content/uploads/open_gesloten.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114207" y="4987560"/>
            <a:ext cx="850988" cy="387198"/>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descr="http://onthehouse.com/wp-content/uploads/2015/02/WEB_Icon_Motion-Sensor-with-caption-e1423749584126.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856570" y="3609287"/>
            <a:ext cx="510834" cy="63684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254663" y="5443663"/>
            <a:ext cx="569927" cy="228925"/>
          </a:xfrm>
          <a:prstGeom prst="rect">
            <a:avLst/>
          </a:prstGeom>
          <a:noFill/>
        </p:spPr>
        <p:txBody>
          <a:bodyPr wrap="none" rtlCol="0">
            <a:spAutoFit/>
          </a:bodyPr>
          <a:lstStyle/>
          <a:p>
            <a:r>
              <a:rPr lang="en-US" altLang="ko-KR" sz="1200" b="1" dirty="0" smtClean="0">
                <a:latin typeface="Tahoma" panose="020B0604030504040204" pitchFamily="34" charset="0"/>
                <a:ea typeface="맑은 고딕" panose="020B0503020000020004" pitchFamily="50" charset="-127"/>
              </a:rPr>
              <a:t>Server</a:t>
            </a:r>
            <a:endParaRPr lang="ko-KR" altLang="en-US" sz="1200" b="1" dirty="0">
              <a:latin typeface="Tahoma" panose="020B0604030504040204" pitchFamily="34" charset="0"/>
              <a:ea typeface="맑은 고딕" panose="020B0503020000020004" pitchFamily="50" charset="-127"/>
            </a:endParaRPr>
          </a:p>
        </p:txBody>
      </p:sp>
      <p:sp>
        <p:nvSpPr>
          <p:cNvPr id="26" name="TextBox 25"/>
          <p:cNvSpPr txBox="1"/>
          <p:nvPr/>
        </p:nvSpPr>
        <p:spPr>
          <a:xfrm>
            <a:off x="2367404" y="5779596"/>
            <a:ext cx="551380" cy="228925"/>
          </a:xfrm>
          <a:prstGeom prst="rect">
            <a:avLst/>
          </a:prstGeom>
          <a:noFill/>
        </p:spPr>
        <p:txBody>
          <a:bodyPr wrap="none" rtlCol="0">
            <a:spAutoFit/>
          </a:bodyPr>
          <a:lstStyle/>
          <a:p>
            <a:r>
              <a:rPr lang="en-US" altLang="ko-KR" sz="1200" b="1" dirty="0" smtClean="0">
                <a:latin typeface="Tahoma" panose="020B0604030504040204" pitchFamily="34" charset="0"/>
                <a:ea typeface="맑은 고딕" panose="020B0503020000020004" pitchFamily="50" charset="-127"/>
              </a:rPr>
              <a:t>router</a:t>
            </a:r>
            <a:endParaRPr lang="ko-KR" altLang="en-US" sz="1200" b="1" dirty="0">
              <a:latin typeface="Tahoma" panose="020B0604030504040204" pitchFamily="34" charset="0"/>
              <a:ea typeface="맑은 고딕" panose="020B0503020000020004" pitchFamily="50" charset="-127"/>
            </a:endParaRPr>
          </a:p>
        </p:txBody>
      </p:sp>
      <p:sp>
        <p:nvSpPr>
          <p:cNvPr id="27" name="TextBox 26"/>
          <p:cNvSpPr txBox="1"/>
          <p:nvPr/>
        </p:nvSpPr>
        <p:spPr>
          <a:xfrm>
            <a:off x="904715" y="5360149"/>
            <a:ext cx="1212453" cy="228925"/>
          </a:xfrm>
          <a:prstGeom prst="rect">
            <a:avLst/>
          </a:prstGeom>
          <a:noFill/>
        </p:spPr>
        <p:txBody>
          <a:bodyPr wrap="none" rtlCol="0">
            <a:spAutoFit/>
          </a:bodyPr>
          <a:lstStyle/>
          <a:p>
            <a:r>
              <a:rPr lang="en-US" altLang="ko-KR" sz="1200" b="1" dirty="0" smtClean="0">
                <a:latin typeface="Tahoma" panose="020B0604030504040204" pitchFamily="34" charset="0"/>
                <a:ea typeface="맑은 고딕" panose="020B0503020000020004" pitchFamily="50" charset="-127"/>
              </a:rPr>
              <a:t>Sensor/Actuator</a:t>
            </a:r>
            <a:endParaRPr lang="ko-KR" altLang="en-US" sz="1200" b="1" dirty="0">
              <a:latin typeface="Tahoma" panose="020B0604030504040204" pitchFamily="34" charset="0"/>
              <a:ea typeface="맑은 고딕" panose="020B0503020000020004" pitchFamily="50" charset="-127"/>
            </a:endParaRPr>
          </a:p>
        </p:txBody>
      </p:sp>
      <p:sp>
        <p:nvSpPr>
          <p:cNvPr id="28" name="TextBox 27"/>
          <p:cNvSpPr txBox="1"/>
          <p:nvPr/>
        </p:nvSpPr>
        <p:spPr>
          <a:xfrm>
            <a:off x="2150504" y="4777181"/>
            <a:ext cx="689160" cy="228925"/>
          </a:xfrm>
          <a:prstGeom prst="rect">
            <a:avLst/>
          </a:prstGeom>
          <a:noFill/>
        </p:spPr>
        <p:txBody>
          <a:bodyPr wrap="none" rtlCol="0">
            <a:spAutoFit/>
          </a:bodyPr>
          <a:lstStyle/>
          <a:p>
            <a:r>
              <a:rPr lang="en-US" altLang="ko-KR" sz="1200" b="1" dirty="0" smtClean="0">
                <a:latin typeface="Tahoma" panose="020B0604030504040204" pitchFamily="34" charset="0"/>
                <a:ea typeface="맑은 고딕" panose="020B0503020000020004" pitchFamily="50" charset="-127"/>
              </a:rPr>
              <a:t>SA Node</a:t>
            </a:r>
            <a:endParaRPr lang="ko-KR" altLang="en-US" sz="1200" b="1" dirty="0">
              <a:latin typeface="Tahoma" panose="020B0604030504040204" pitchFamily="34" charset="0"/>
              <a:ea typeface="맑은 고딕" panose="020B0503020000020004" pitchFamily="50" charset="-127"/>
            </a:endParaRPr>
          </a:p>
        </p:txBody>
      </p:sp>
      <p:sp>
        <p:nvSpPr>
          <p:cNvPr id="29" name="TextBox 28"/>
          <p:cNvSpPr txBox="1"/>
          <p:nvPr/>
        </p:nvSpPr>
        <p:spPr>
          <a:xfrm>
            <a:off x="5265075" y="2548914"/>
            <a:ext cx="1007007" cy="461665"/>
          </a:xfrm>
          <a:prstGeom prst="rect">
            <a:avLst/>
          </a:prstGeom>
          <a:noFill/>
        </p:spPr>
        <p:txBody>
          <a:bodyPr wrap="none" rtlCol="0">
            <a:spAutoFit/>
          </a:bodyPr>
          <a:lstStyle/>
          <a:p>
            <a:r>
              <a:rPr lang="en-US" altLang="ko-KR" sz="1200" b="1" dirty="0" smtClean="0">
                <a:latin typeface="Tahoma" panose="020B0604030504040204" pitchFamily="34" charset="0"/>
                <a:ea typeface="맑은 고딕" panose="020B0503020000020004" pitchFamily="50" charset="-127"/>
              </a:rPr>
              <a:t>Customer</a:t>
            </a:r>
            <a:br>
              <a:rPr lang="en-US" altLang="ko-KR" sz="1200" b="1" dirty="0" smtClean="0">
                <a:latin typeface="Tahoma" panose="020B0604030504040204" pitchFamily="34" charset="0"/>
                <a:ea typeface="맑은 고딕" panose="020B0503020000020004" pitchFamily="50" charset="-127"/>
              </a:rPr>
            </a:br>
            <a:r>
              <a:rPr lang="en-US" altLang="ko-KR" sz="1200" b="1" dirty="0" smtClean="0">
                <a:latin typeface="Tahoma" panose="020B0604030504040204" pitchFamily="34" charset="0"/>
                <a:ea typeface="맑은 고딕" panose="020B0503020000020004" pitchFamily="50" charset="-127"/>
              </a:rPr>
              <a:t>/ End-user</a:t>
            </a:r>
            <a:endParaRPr lang="ko-KR" altLang="en-US" sz="1200" b="1" dirty="0">
              <a:latin typeface="Tahoma" panose="020B0604030504040204" pitchFamily="34" charset="0"/>
              <a:ea typeface="맑은 고딕" panose="020B0503020000020004" pitchFamily="50" charset="-127"/>
            </a:endParaRPr>
          </a:p>
        </p:txBody>
      </p:sp>
      <p:sp>
        <p:nvSpPr>
          <p:cNvPr id="30" name="TextBox 29"/>
          <p:cNvSpPr txBox="1"/>
          <p:nvPr/>
        </p:nvSpPr>
        <p:spPr>
          <a:xfrm>
            <a:off x="6510214" y="5044824"/>
            <a:ext cx="1454244" cy="276999"/>
          </a:xfrm>
          <a:prstGeom prst="rect">
            <a:avLst/>
          </a:prstGeom>
          <a:noFill/>
        </p:spPr>
        <p:txBody>
          <a:bodyPr wrap="none" rtlCol="0">
            <a:spAutoFit/>
          </a:bodyPr>
          <a:lstStyle/>
          <a:p>
            <a:r>
              <a:rPr lang="en-US" altLang="ko-KR" sz="1200" b="1" dirty="0" smtClean="0">
                <a:latin typeface="Tahoma" panose="020B0604030504040204" pitchFamily="34" charset="0"/>
                <a:ea typeface="맑은 고딕" panose="020B0503020000020004" pitchFamily="50" charset="-127"/>
              </a:rPr>
              <a:t>System Installer</a:t>
            </a:r>
            <a:endParaRPr lang="ko-KR" altLang="en-US" sz="1200" b="1" dirty="0">
              <a:latin typeface="Tahoma" panose="020B0604030504040204" pitchFamily="34" charset="0"/>
              <a:ea typeface="맑은 고딕" panose="020B0503020000020004" pitchFamily="50" charset="-127"/>
            </a:endParaRPr>
          </a:p>
        </p:txBody>
      </p:sp>
      <p:sp>
        <p:nvSpPr>
          <p:cNvPr id="31" name="TextBox 30"/>
          <p:cNvSpPr txBox="1"/>
          <p:nvPr/>
        </p:nvSpPr>
        <p:spPr>
          <a:xfrm>
            <a:off x="6264561" y="5562158"/>
            <a:ext cx="970137" cy="276999"/>
          </a:xfrm>
          <a:prstGeom prst="rect">
            <a:avLst/>
          </a:prstGeom>
          <a:noFill/>
        </p:spPr>
        <p:txBody>
          <a:bodyPr wrap="none" rtlCol="0">
            <a:spAutoFit/>
          </a:bodyPr>
          <a:lstStyle/>
          <a:p>
            <a:r>
              <a:rPr lang="en-US" altLang="ko-KR" sz="1200" b="1" dirty="0" smtClean="0">
                <a:latin typeface="Tahoma" panose="020B0604030504040204" pitchFamily="34" charset="0"/>
                <a:ea typeface="맑은 고딕" panose="020B0503020000020004" pitchFamily="50" charset="-127"/>
              </a:rPr>
              <a:t>Developer</a:t>
            </a:r>
            <a:endParaRPr lang="ko-KR" altLang="en-US" sz="1200" b="1" dirty="0">
              <a:latin typeface="Tahoma" panose="020B0604030504040204" pitchFamily="34" charset="0"/>
              <a:ea typeface="맑은 고딕" panose="020B0503020000020004" pitchFamily="50" charset="-127"/>
            </a:endParaRPr>
          </a:p>
        </p:txBody>
      </p:sp>
      <p:sp>
        <p:nvSpPr>
          <p:cNvPr id="32" name="TextBox 31"/>
          <p:cNvSpPr txBox="1"/>
          <p:nvPr/>
        </p:nvSpPr>
        <p:spPr>
          <a:xfrm>
            <a:off x="3358759" y="3897885"/>
            <a:ext cx="1488582" cy="554004"/>
          </a:xfrm>
          <a:prstGeom prst="rect">
            <a:avLst/>
          </a:prstGeom>
          <a:solidFill>
            <a:schemeClr val="bg1"/>
          </a:solidFill>
          <a:ln>
            <a:solidFill>
              <a:schemeClr val="bg1">
                <a:lumMod val="85000"/>
              </a:schemeClr>
            </a:solidFill>
          </a:ln>
        </p:spPr>
        <p:txBody>
          <a:bodyPr wrap="none" rtlCol="0" anchor="ctr">
            <a:noAutofit/>
          </a:bodyPr>
          <a:lstStyle/>
          <a:p>
            <a:pPr algn="ctr"/>
            <a:r>
              <a:rPr lang="en-US" altLang="ko-KR" sz="1600" b="1" dirty="0" err="1" smtClean="0">
                <a:latin typeface="Tahoma" panose="020B0604030504040204" pitchFamily="34" charset="0"/>
                <a:ea typeface="맑은 고딕" panose="020B0503020000020004" pitchFamily="50" charset="-127"/>
              </a:rPr>
              <a:t>IoTMS</a:t>
            </a:r>
            <a:endParaRPr lang="ko-KR" altLang="en-US" sz="1600" b="1" dirty="0">
              <a:latin typeface="Tahoma" panose="020B0604030504040204" pitchFamily="34" charset="0"/>
              <a:ea typeface="맑은 고딕" panose="020B0503020000020004" pitchFamily="50" charset="-127"/>
            </a:endParaRPr>
          </a:p>
        </p:txBody>
      </p:sp>
      <p:pic>
        <p:nvPicPr>
          <p:cNvPr id="23" name="Picture 31" descr="http://www.inovacijos.lt/cms/2851lt.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39894" y="2710486"/>
            <a:ext cx="1160437" cy="1058899"/>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6711800" y="3711248"/>
            <a:ext cx="1016625" cy="276999"/>
          </a:xfrm>
          <a:prstGeom prst="rect">
            <a:avLst/>
          </a:prstGeom>
          <a:noFill/>
        </p:spPr>
        <p:txBody>
          <a:bodyPr wrap="none" rtlCol="0">
            <a:spAutoFit/>
          </a:bodyPr>
          <a:lstStyle/>
          <a:p>
            <a:r>
              <a:rPr lang="en-US" altLang="ko-KR" sz="1200" b="1" dirty="0" smtClean="0">
                <a:latin typeface="Tahoma" panose="020B0604030504040204" pitchFamily="34" charset="0"/>
                <a:ea typeface="맑은 고딕" panose="020B0503020000020004" pitchFamily="50" charset="-127"/>
              </a:rPr>
              <a:t>Maintainer</a:t>
            </a:r>
            <a:endParaRPr lang="ko-KR" altLang="en-US" sz="1200" b="1" dirty="0">
              <a:latin typeface="Tahoma" panose="020B0604030504040204" pitchFamily="34" charset="0"/>
              <a:ea typeface="맑은 고딕" panose="020B0503020000020004" pitchFamily="50" charset="-127"/>
            </a:endParaRPr>
          </a:p>
        </p:txBody>
      </p:sp>
      <p:sp>
        <p:nvSpPr>
          <p:cNvPr id="33" name="TextBox 32"/>
          <p:cNvSpPr txBox="1"/>
          <p:nvPr/>
        </p:nvSpPr>
        <p:spPr>
          <a:xfrm>
            <a:off x="3639157" y="2746078"/>
            <a:ext cx="585417" cy="276999"/>
          </a:xfrm>
          <a:prstGeom prst="rect">
            <a:avLst/>
          </a:prstGeom>
          <a:noFill/>
        </p:spPr>
        <p:txBody>
          <a:bodyPr wrap="none" rtlCol="0">
            <a:spAutoFit/>
          </a:bodyPr>
          <a:lstStyle/>
          <a:p>
            <a:pPr algn="ctr"/>
            <a:r>
              <a:rPr lang="en-US" altLang="ko-KR" sz="1200" b="1" dirty="0" smtClean="0">
                <a:latin typeface="Tahoma" panose="020B0604030504040204" pitchFamily="34" charset="0"/>
                <a:ea typeface="맑은 고딕" panose="020B0503020000020004" pitchFamily="50" charset="-127"/>
              </a:rPr>
              <a:t>VARs</a:t>
            </a:r>
          </a:p>
        </p:txBody>
      </p:sp>
      <p:pic>
        <p:nvPicPr>
          <p:cNvPr id="1026" name="Picture 2" descr="http://www.elastix.com/wp-content/uploads/2014/12/reseller_icon02-197x300.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458064" y="1733039"/>
            <a:ext cx="875367" cy="1113654"/>
          </a:xfrm>
          <a:prstGeom prst="rect">
            <a:avLst/>
          </a:prstGeom>
          <a:noFill/>
          <a:extLst>
            <a:ext uri="{909E8E84-426E-40DD-AFC4-6F175D3DCCD1}">
              <a14:hiddenFill xmlns:a14="http://schemas.microsoft.com/office/drawing/2010/main">
                <a:solidFill>
                  <a:srgbClr val="FFFFFF"/>
                </a:solidFill>
              </a14:hiddenFill>
            </a:ext>
          </a:extLst>
        </p:spPr>
      </p:pic>
      <p:cxnSp>
        <p:nvCxnSpPr>
          <p:cNvPr id="9" name="직선 화살표 연결선 8"/>
          <p:cNvCxnSpPr/>
          <p:nvPr/>
        </p:nvCxnSpPr>
        <p:spPr>
          <a:xfrm>
            <a:off x="4083592" y="3058612"/>
            <a:ext cx="405188" cy="724729"/>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직선 화살표 연결선 33"/>
          <p:cNvCxnSpPr/>
          <p:nvPr/>
        </p:nvCxnSpPr>
        <p:spPr>
          <a:xfrm flipH="1">
            <a:off x="4788024" y="3058612"/>
            <a:ext cx="649199" cy="667132"/>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직선 화살표 연결선 35"/>
          <p:cNvCxnSpPr/>
          <p:nvPr/>
        </p:nvCxnSpPr>
        <p:spPr>
          <a:xfrm flipH="1">
            <a:off x="5018148" y="3640046"/>
            <a:ext cx="1638970" cy="257839"/>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직선 화살표 연결선 37"/>
          <p:cNvCxnSpPr/>
          <p:nvPr/>
        </p:nvCxnSpPr>
        <p:spPr>
          <a:xfrm flipH="1" flipV="1">
            <a:off x="4992440" y="4113057"/>
            <a:ext cx="1592772" cy="482624"/>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직선 화살표 연결선 39"/>
          <p:cNvCxnSpPr/>
          <p:nvPr/>
        </p:nvCxnSpPr>
        <p:spPr>
          <a:xfrm flipH="1" flipV="1">
            <a:off x="4788024" y="4521483"/>
            <a:ext cx="477051" cy="523341"/>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913099" y="3254787"/>
            <a:ext cx="514885" cy="246221"/>
          </a:xfrm>
          <a:prstGeom prst="rect">
            <a:avLst/>
          </a:prstGeom>
          <a:solidFill>
            <a:schemeClr val="bg1"/>
          </a:solidFill>
        </p:spPr>
        <p:txBody>
          <a:bodyPr wrap="none" rtlCol="0">
            <a:spAutoFit/>
          </a:bodyPr>
          <a:lstStyle/>
          <a:p>
            <a:r>
              <a:rPr lang="en-US" altLang="ko-KR" sz="1000" dirty="0" smtClean="0">
                <a:latin typeface="Tahoma" panose="020B0604030504040204" pitchFamily="34" charset="0"/>
                <a:ea typeface="맑은 고딕" panose="020B0503020000020004" pitchFamily="50" charset="-127"/>
              </a:rPr>
              <a:t>Resell</a:t>
            </a:r>
            <a:endParaRPr lang="ko-KR" altLang="en-US" sz="1000" dirty="0">
              <a:latin typeface="Tahoma" panose="020B0604030504040204" pitchFamily="34" charset="0"/>
              <a:ea typeface="맑은 고딕" panose="020B0503020000020004" pitchFamily="50" charset="-127"/>
            </a:endParaRPr>
          </a:p>
        </p:txBody>
      </p:sp>
      <p:sp>
        <p:nvSpPr>
          <p:cNvPr id="48" name="TextBox 47"/>
          <p:cNvSpPr txBox="1"/>
          <p:nvPr/>
        </p:nvSpPr>
        <p:spPr>
          <a:xfrm>
            <a:off x="4559808" y="3104392"/>
            <a:ext cx="676788" cy="400110"/>
          </a:xfrm>
          <a:prstGeom prst="rect">
            <a:avLst/>
          </a:prstGeom>
          <a:solidFill>
            <a:schemeClr val="bg1"/>
          </a:solidFill>
        </p:spPr>
        <p:txBody>
          <a:bodyPr wrap="none" rtlCol="0">
            <a:spAutoFit/>
          </a:bodyPr>
          <a:lstStyle/>
          <a:p>
            <a:r>
              <a:rPr lang="en-US" altLang="ko-KR" sz="1000" dirty="0">
                <a:latin typeface="Tahoma" panose="020B0604030504040204" pitchFamily="34" charset="0"/>
                <a:ea typeface="맑은 고딕" panose="020B0503020000020004" pitchFamily="50" charset="-127"/>
              </a:rPr>
              <a:t>C</a:t>
            </a:r>
            <a:r>
              <a:rPr lang="en-US" altLang="ko-KR" sz="1000" dirty="0" smtClean="0">
                <a:latin typeface="Tahoma" panose="020B0604030504040204" pitchFamily="34" charset="0"/>
                <a:ea typeface="맑은 고딕" panose="020B0503020000020004" pitchFamily="50" charset="-127"/>
              </a:rPr>
              <a:t>ontrol&amp;</a:t>
            </a:r>
          </a:p>
          <a:p>
            <a:r>
              <a:rPr lang="en-US" altLang="ko-KR" sz="1000" dirty="0" smtClean="0">
                <a:latin typeface="Tahoma" panose="020B0604030504040204" pitchFamily="34" charset="0"/>
                <a:ea typeface="맑은 고딕" panose="020B0503020000020004" pitchFamily="50" charset="-127"/>
              </a:rPr>
              <a:t>monitor</a:t>
            </a:r>
            <a:endParaRPr lang="ko-KR" altLang="en-US" sz="1000" dirty="0">
              <a:latin typeface="Tahoma" panose="020B0604030504040204" pitchFamily="34" charset="0"/>
              <a:ea typeface="맑은 고딕" panose="020B0503020000020004" pitchFamily="50" charset="-127"/>
            </a:endParaRPr>
          </a:p>
        </p:txBody>
      </p:sp>
      <p:cxnSp>
        <p:nvCxnSpPr>
          <p:cNvPr id="49" name="직선 화살표 연결선 48"/>
          <p:cNvCxnSpPr/>
          <p:nvPr/>
        </p:nvCxnSpPr>
        <p:spPr>
          <a:xfrm flipV="1">
            <a:off x="4952446" y="3133178"/>
            <a:ext cx="569205" cy="585894"/>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5209509" y="3239936"/>
            <a:ext cx="899605" cy="400110"/>
          </a:xfrm>
          <a:prstGeom prst="rect">
            <a:avLst/>
          </a:prstGeom>
          <a:solidFill>
            <a:schemeClr val="bg1"/>
          </a:solidFill>
        </p:spPr>
        <p:txBody>
          <a:bodyPr wrap="none" rtlCol="0">
            <a:spAutoFit/>
          </a:bodyPr>
          <a:lstStyle/>
          <a:p>
            <a:r>
              <a:rPr lang="en-US" altLang="ko-KR" sz="1000" dirty="0" smtClean="0">
                <a:latin typeface="Tahoma" panose="020B0604030504040204" pitchFamily="34" charset="0"/>
                <a:ea typeface="맑은 고딕" panose="020B0503020000020004" pitchFamily="50" charset="-127"/>
              </a:rPr>
              <a:t>Serve </a:t>
            </a:r>
            <a:r>
              <a:rPr lang="en-US" altLang="ko-KR" sz="1000" dirty="0" err="1" smtClean="0">
                <a:latin typeface="Tahoma" panose="020B0604030504040204" pitchFamily="34" charset="0"/>
                <a:ea typeface="맑은 고딕" panose="020B0503020000020004" pitchFamily="50" charset="-127"/>
              </a:rPr>
              <a:t>IoT</a:t>
            </a:r>
            <a:endParaRPr lang="en-US" altLang="ko-KR" sz="1000" dirty="0" smtClean="0">
              <a:latin typeface="Tahoma" panose="020B0604030504040204" pitchFamily="34" charset="0"/>
              <a:ea typeface="맑은 고딕" panose="020B0503020000020004" pitchFamily="50" charset="-127"/>
            </a:endParaRPr>
          </a:p>
          <a:p>
            <a:r>
              <a:rPr lang="en-US" altLang="ko-KR" sz="1000" dirty="0" smtClean="0">
                <a:latin typeface="Tahoma" panose="020B0604030504040204" pitchFamily="34" charset="0"/>
                <a:ea typeface="맑은 고딕" panose="020B0503020000020004" pitchFamily="50" charset="-127"/>
              </a:rPr>
              <a:t>Environment</a:t>
            </a:r>
            <a:endParaRPr lang="ko-KR" altLang="en-US" sz="1000" dirty="0">
              <a:latin typeface="Tahoma" panose="020B0604030504040204" pitchFamily="34" charset="0"/>
              <a:ea typeface="맑은 고딕" panose="020B0503020000020004" pitchFamily="50" charset="-127"/>
            </a:endParaRPr>
          </a:p>
        </p:txBody>
      </p:sp>
      <p:sp>
        <p:nvSpPr>
          <p:cNvPr id="64" name="TextBox 63"/>
          <p:cNvSpPr txBox="1"/>
          <p:nvPr/>
        </p:nvSpPr>
        <p:spPr>
          <a:xfrm>
            <a:off x="5802522" y="3676371"/>
            <a:ext cx="663964" cy="400110"/>
          </a:xfrm>
          <a:prstGeom prst="rect">
            <a:avLst/>
          </a:prstGeom>
          <a:solidFill>
            <a:schemeClr val="bg1"/>
          </a:solidFill>
        </p:spPr>
        <p:txBody>
          <a:bodyPr wrap="none" rtlCol="0">
            <a:spAutoFit/>
          </a:bodyPr>
          <a:lstStyle/>
          <a:p>
            <a:r>
              <a:rPr lang="en-US" altLang="ko-KR" sz="1000" dirty="0" smtClean="0">
                <a:latin typeface="Tahoma" panose="020B0604030504040204" pitchFamily="34" charset="0"/>
                <a:ea typeface="맑은 고딕" panose="020B0503020000020004" pitchFamily="50" charset="-127"/>
              </a:rPr>
              <a:t>Maintain</a:t>
            </a:r>
          </a:p>
          <a:p>
            <a:r>
              <a:rPr lang="en-US" altLang="ko-KR" sz="1000" dirty="0" smtClean="0">
                <a:latin typeface="Tahoma" panose="020B0604030504040204" pitchFamily="34" charset="0"/>
                <a:ea typeface="맑은 고딕" panose="020B0503020000020004" pitchFamily="50" charset="-127"/>
              </a:rPr>
              <a:t>System</a:t>
            </a:r>
            <a:endParaRPr lang="ko-KR" altLang="en-US" sz="1000" dirty="0">
              <a:latin typeface="Tahoma" panose="020B0604030504040204" pitchFamily="34" charset="0"/>
              <a:ea typeface="맑은 고딕" panose="020B0503020000020004" pitchFamily="50" charset="-127"/>
            </a:endParaRPr>
          </a:p>
        </p:txBody>
      </p:sp>
      <p:sp>
        <p:nvSpPr>
          <p:cNvPr id="65" name="TextBox 64"/>
          <p:cNvSpPr txBox="1"/>
          <p:nvPr/>
        </p:nvSpPr>
        <p:spPr>
          <a:xfrm>
            <a:off x="5744632" y="4244339"/>
            <a:ext cx="596638" cy="400110"/>
          </a:xfrm>
          <a:prstGeom prst="rect">
            <a:avLst/>
          </a:prstGeom>
          <a:solidFill>
            <a:schemeClr val="bg1"/>
          </a:solidFill>
        </p:spPr>
        <p:txBody>
          <a:bodyPr wrap="none" rtlCol="0">
            <a:spAutoFit/>
          </a:bodyPr>
          <a:lstStyle/>
          <a:p>
            <a:r>
              <a:rPr lang="en-US" altLang="ko-KR" sz="1000" dirty="0" smtClean="0">
                <a:latin typeface="Tahoma" panose="020B0604030504040204" pitchFamily="34" charset="0"/>
                <a:ea typeface="맑은 고딕" panose="020B0503020000020004" pitchFamily="50" charset="-127"/>
              </a:rPr>
              <a:t>Install</a:t>
            </a:r>
          </a:p>
          <a:p>
            <a:r>
              <a:rPr lang="en-US" altLang="ko-KR" sz="1000" dirty="0" smtClean="0">
                <a:latin typeface="Tahoma" panose="020B0604030504040204" pitchFamily="34" charset="0"/>
                <a:ea typeface="맑은 고딕" panose="020B0503020000020004" pitchFamily="50" charset="-127"/>
              </a:rPr>
              <a:t>System</a:t>
            </a:r>
            <a:endParaRPr lang="ko-KR" altLang="en-US" sz="1000" dirty="0">
              <a:latin typeface="Tahoma" panose="020B0604030504040204" pitchFamily="34" charset="0"/>
              <a:ea typeface="맑은 고딕" panose="020B0503020000020004" pitchFamily="50" charset="-127"/>
            </a:endParaRPr>
          </a:p>
        </p:txBody>
      </p:sp>
      <p:sp>
        <p:nvSpPr>
          <p:cNvPr id="66" name="TextBox 65"/>
          <p:cNvSpPr txBox="1"/>
          <p:nvPr/>
        </p:nvSpPr>
        <p:spPr>
          <a:xfrm>
            <a:off x="4860032" y="4725144"/>
            <a:ext cx="638316" cy="246221"/>
          </a:xfrm>
          <a:prstGeom prst="rect">
            <a:avLst/>
          </a:prstGeom>
          <a:noFill/>
        </p:spPr>
        <p:txBody>
          <a:bodyPr wrap="none" rtlCol="0">
            <a:spAutoFit/>
          </a:bodyPr>
          <a:lstStyle/>
          <a:p>
            <a:r>
              <a:rPr lang="en-US" altLang="ko-KR" sz="1000" dirty="0" smtClean="0">
                <a:latin typeface="Tahoma" panose="020B0604030504040204" pitchFamily="34" charset="0"/>
                <a:ea typeface="맑은 고딕" panose="020B0503020000020004" pitchFamily="50" charset="-127"/>
              </a:rPr>
              <a:t>Develop</a:t>
            </a:r>
          </a:p>
        </p:txBody>
      </p:sp>
      <p:pic>
        <p:nvPicPr>
          <p:cNvPr id="39" name="Picture 33" descr="http://pd-digital.de/img/patrick_daether_avatar.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346575" y="5373216"/>
            <a:ext cx="766048" cy="912820"/>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직선 화살표 연결선 40"/>
          <p:cNvCxnSpPr/>
          <p:nvPr/>
        </p:nvCxnSpPr>
        <p:spPr>
          <a:xfrm flipV="1">
            <a:off x="4427984" y="4581129"/>
            <a:ext cx="1" cy="792087"/>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064108" y="5923628"/>
            <a:ext cx="1449436" cy="276999"/>
          </a:xfrm>
          <a:prstGeom prst="rect">
            <a:avLst/>
          </a:prstGeom>
          <a:noFill/>
        </p:spPr>
        <p:txBody>
          <a:bodyPr wrap="none" rtlCol="0">
            <a:spAutoFit/>
          </a:bodyPr>
          <a:lstStyle/>
          <a:p>
            <a:r>
              <a:rPr lang="en-US" altLang="ko-KR" sz="1200" b="1" dirty="0" smtClean="0">
                <a:latin typeface="Tahoma" panose="020B0604030504040204" pitchFamily="34" charset="0"/>
                <a:ea typeface="맑은 고딕" panose="020B0503020000020004" pitchFamily="50" charset="-127"/>
              </a:rPr>
              <a:t>Service Provider</a:t>
            </a:r>
          </a:p>
        </p:txBody>
      </p:sp>
      <p:sp>
        <p:nvSpPr>
          <p:cNvPr id="44" name="TextBox 43"/>
          <p:cNvSpPr txBox="1"/>
          <p:nvPr/>
        </p:nvSpPr>
        <p:spPr>
          <a:xfrm>
            <a:off x="4271696" y="5197091"/>
            <a:ext cx="1032655" cy="246221"/>
          </a:xfrm>
          <a:prstGeom prst="rect">
            <a:avLst/>
          </a:prstGeom>
          <a:noFill/>
        </p:spPr>
        <p:txBody>
          <a:bodyPr wrap="none" rtlCol="0">
            <a:spAutoFit/>
          </a:bodyPr>
          <a:lstStyle/>
          <a:p>
            <a:r>
              <a:rPr lang="en-US" altLang="ko-KR" sz="1000" dirty="0" smtClean="0">
                <a:latin typeface="Tahoma" panose="020B0604030504040204" pitchFamily="34" charset="0"/>
                <a:ea typeface="맑은 고딕" panose="020B0503020000020004" pitchFamily="50" charset="-127"/>
              </a:rPr>
              <a:t>Provide service</a:t>
            </a:r>
          </a:p>
        </p:txBody>
      </p:sp>
      <p:sp>
        <p:nvSpPr>
          <p:cNvPr id="7" name="슬라이드 번호 개체 틀 6"/>
          <p:cNvSpPr>
            <a:spLocks noGrp="1"/>
          </p:cNvSpPr>
          <p:nvPr>
            <p:ph type="sldNum" sz="quarter" idx="12"/>
          </p:nvPr>
        </p:nvSpPr>
        <p:spPr/>
        <p:txBody>
          <a:bodyPr/>
          <a:lstStyle/>
          <a:p>
            <a:fld id="{887F5A62-5D57-4BBA-9485-2C5A6728F77D}" type="slidenum">
              <a:rPr lang="ko-KR" altLang="en-US" smtClean="0"/>
              <a:pPr/>
              <a:t>9</a:t>
            </a:fld>
            <a:r>
              <a:rPr lang="en-US" altLang="ko-KR" smtClean="0"/>
              <a:t>/50</a:t>
            </a:r>
            <a:endParaRPr lang="ko-KR" altLang="en-US" dirty="0"/>
          </a:p>
        </p:txBody>
      </p:sp>
    </p:spTree>
    <p:extLst>
      <p:ext uri="{BB962C8B-B14F-4D97-AF65-F5344CB8AC3E}">
        <p14:creationId xmlns:p14="http://schemas.microsoft.com/office/powerpoint/2010/main" val="1665792939"/>
      </p:ext>
    </p:extLst>
  </p:cSld>
  <p:clrMapOvr>
    <a:masterClrMapping/>
  </p:clrMapOvr>
  <p:timing>
    <p:tnLst>
      <p:par>
        <p:cTn id="1" dur="indefinite" restart="never" nodeType="tmRoot"/>
      </p:par>
    </p:tnLst>
  </p:timing>
</p:sld>
</file>

<file path=ppt/theme/theme1.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639</TotalTime>
  <Words>4911</Words>
  <Application>Microsoft Office PowerPoint</Application>
  <PresentationFormat>화면 슬라이드 쇼(4:3)</PresentationFormat>
  <Paragraphs>934</Paragraphs>
  <Slides>50</Slides>
  <Notes>28</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50</vt:i4>
      </vt:variant>
    </vt:vector>
  </HeadingPairs>
  <TitlesOfParts>
    <vt:vector size="59" baseType="lpstr">
      <vt:lpstr>Arial Unicode MS</vt:lpstr>
      <vt:lpstr>HY견고딕</vt:lpstr>
      <vt:lpstr>굴림</vt:lpstr>
      <vt:lpstr>맑은 고딕</vt:lpstr>
      <vt:lpstr>Arial</vt:lpstr>
      <vt:lpstr>Microsoft Sans Serif</vt:lpstr>
      <vt:lpstr>Tahoma</vt:lpstr>
      <vt:lpstr>Wingdings</vt:lpstr>
      <vt:lpstr>디자인 사용자 지정</vt:lpstr>
      <vt:lpstr>IoT Management System (Initial Presentation)</vt:lpstr>
      <vt:lpstr>PowerPoint 프레젠테이션</vt:lpstr>
      <vt:lpstr>1. Project Overview</vt:lpstr>
      <vt:lpstr>1. Project Overview</vt:lpstr>
      <vt:lpstr>2. Project Scope</vt:lpstr>
      <vt:lpstr>2.1  Context - Market, Organizational</vt:lpstr>
      <vt:lpstr>2.1 Context - Business, Technical</vt:lpstr>
      <vt:lpstr>2.2 Stakeholders </vt:lpstr>
      <vt:lpstr>2.3 System Context Diagram</vt:lpstr>
      <vt:lpstr>3. Architectural Drivers</vt:lpstr>
      <vt:lpstr>3.1 Functional Requirement </vt:lpstr>
      <vt:lpstr>3.1 Functional Requirement </vt:lpstr>
      <vt:lpstr>3.2 Use case text</vt:lpstr>
      <vt:lpstr>3.2  Example of Use Case Scenario </vt:lpstr>
      <vt:lpstr>3.2  Example of Use Case Scenario</vt:lpstr>
      <vt:lpstr>3.2  Example of Use Case Scenario</vt:lpstr>
      <vt:lpstr>3.2  Example of Use Case Scenario</vt:lpstr>
      <vt:lpstr>3.2  Example of Use Case Scenario</vt:lpstr>
      <vt:lpstr>3.3 Constraints</vt:lpstr>
      <vt:lpstr>3.4 Quality Attributes</vt:lpstr>
      <vt:lpstr>3.4 Quality Attribute Scenario(1/8)</vt:lpstr>
      <vt:lpstr>3.4 Quality Attribute Scenario(2/8)</vt:lpstr>
      <vt:lpstr>3.4 Quality Attribute Scenario(3/8)</vt:lpstr>
      <vt:lpstr>3.4 Quality Attribute Scenario(4/8)</vt:lpstr>
      <vt:lpstr>3.4 Quality Attribute Scenario(5/8)</vt:lpstr>
      <vt:lpstr>3.4 Quality Attribute Scenario(6/8)</vt:lpstr>
      <vt:lpstr>3.4 Quality Attribute Scenario(7/8)</vt:lpstr>
      <vt:lpstr>3.4 Quality Attribute Scenario(8/8)</vt:lpstr>
      <vt:lpstr>4. Project Strategy</vt:lpstr>
      <vt:lpstr>4.1. Development Process</vt:lpstr>
      <vt:lpstr>4.2 Project Work Break Down</vt:lpstr>
      <vt:lpstr>4.3 Overall Project Schedule</vt:lpstr>
      <vt:lpstr>4.4 Project Risk </vt:lpstr>
      <vt:lpstr>4.5 Role &amp; Responsibility</vt:lpstr>
      <vt:lpstr>4.6 Time Logs &amp; Project Tracking</vt:lpstr>
      <vt:lpstr>4.7 Time Logs </vt:lpstr>
      <vt:lpstr>4.8 Earn Value</vt:lpstr>
      <vt:lpstr>5. Design</vt:lpstr>
      <vt:lpstr>5.1 System Context Diagram</vt:lpstr>
      <vt:lpstr>5.2 Module View</vt:lpstr>
      <vt:lpstr>5.2 Module View</vt:lpstr>
      <vt:lpstr>5.2 Module View</vt:lpstr>
      <vt:lpstr>5.2 Module View</vt:lpstr>
      <vt:lpstr>5.2 Module View</vt:lpstr>
      <vt:lpstr>5.2 Module View</vt:lpstr>
      <vt:lpstr>5.2 Module View</vt:lpstr>
      <vt:lpstr>5.2 Module View</vt:lpstr>
      <vt:lpstr>5.2 Module View</vt:lpstr>
      <vt:lpstr>5.2 Module View</vt:lpstr>
      <vt:lpstr>Questions</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Warehouse Management System (Initial Presentation)</dc:title>
  <dc:creator>이재안/선임연구원/SW아키텍처팀(jaean.yi@lge.com)</dc:creator>
  <cp:lastModifiedBy>민동옥/선임연구원/MC 연구소 P3실 5팀 1파트(dongog.min@lge.com)</cp:lastModifiedBy>
  <cp:revision>659</cp:revision>
  <dcterms:created xsi:type="dcterms:W3CDTF">2014-05-28T02:15:30Z</dcterms:created>
  <dcterms:modified xsi:type="dcterms:W3CDTF">2015-06-09T02:36:02Z</dcterms:modified>
</cp:coreProperties>
</file>