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42"/>
  </p:notesMasterIdLst>
  <p:sldIdLst>
    <p:sldId id="348" r:id="rId2"/>
    <p:sldId id="256" r:id="rId3"/>
    <p:sldId id="257" r:id="rId4"/>
    <p:sldId id="258" r:id="rId5"/>
    <p:sldId id="259" r:id="rId6"/>
    <p:sldId id="265" r:id="rId7"/>
    <p:sldId id="342" r:id="rId8"/>
    <p:sldId id="343" r:id="rId9"/>
    <p:sldId id="344" r:id="rId10"/>
    <p:sldId id="267" r:id="rId11"/>
    <p:sldId id="308" r:id="rId12"/>
    <p:sldId id="347" r:id="rId13"/>
    <p:sldId id="338" r:id="rId14"/>
    <p:sldId id="346" r:id="rId15"/>
    <p:sldId id="309" r:id="rId16"/>
    <p:sldId id="332" r:id="rId17"/>
    <p:sldId id="339" r:id="rId18"/>
    <p:sldId id="330" r:id="rId19"/>
    <p:sldId id="331" r:id="rId20"/>
    <p:sldId id="340" r:id="rId21"/>
    <p:sldId id="328" r:id="rId22"/>
    <p:sldId id="329" r:id="rId23"/>
    <p:sldId id="320" r:id="rId24"/>
    <p:sldId id="321" r:id="rId25"/>
    <p:sldId id="327" r:id="rId26"/>
    <p:sldId id="322" r:id="rId27"/>
    <p:sldId id="323" r:id="rId28"/>
    <p:sldId id="351" r:id="rId29"/>
    <p:sldId id="352" r:id="rId30"/>
    <p:sldId id="353" r:id="rId31"/>
    <p:sldId id="354" r:id="rId32"/>
    <p:sldId id="355" r:id="rId33"/>
    <p:sldId id="325" r:id="rId34"/>
    <p:sldId id="326" r:id="rId35"/>
    <p:sldId id="341" r:id="rId36"/>
    <p:sldId id="319" r:id="rId37"/>
    <p:sldId id="337" r:id="rId38"/>
    <p:sldId id="335" r:id="rId39"/>
    <p:sldId id="349" r:id="rId40"/>
    <p:sldId id="350" r:id="rId41"/>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256"/>
            <p14:sldId id="257"/>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22"/>
            <p14:sldId id="323"/>
            <p14:sldId id="351"/>
            <p14:sldId id="352"/>
            <p14:sldId id="353"/>
            <p14:sldId id="354"/>
            <p14:sldId id="355"/>
            <p14:sldId id="325"/>
            <p14:sldId id="326"/>
            <p14:sldId id="341"/>
            <p14:sldId id="319"/>
            <p14:sldId id="337"/>
            <p14:sldId id="335"/>
            <p14:sldId id="349"/>
            <p14:sldId id="3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p:scale>
          <a:sx n="75" d="100"/>
          <a:sy n="75" d="100"/>
        </p:scale>
        <p:origin x="43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val="13057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val="123245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35</a:t>
            </a:fld>
            <a:endParaRPr lang="ko-KR" altLang="en-US"/>
          </a:p>
        </p:txBody>
      </p:sp>
    </p:spTree>
    <p:extLst>
      <p:ext uri="{BB962C8B-B14F-4D97-AF65-F5344CB8AC3E}">
        <p14:creationId xmlns:p14="http://schemas.microsoft.com/office/powerpoint/2010/main" val="67870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39</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441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24083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181095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236363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160444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7.png"/><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1.wmf"/><Relationship Id="rId4" Type="http://schemas.openxmlformats.org/officeDocument/2006/relationships/package" Target="../embeddings/Microsoft_Excel_____1.xlsx"/></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10</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23325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Perspective 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 System context view</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3.3. 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108839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직사각형 5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56" name="직사각형 55"/>
          <p:cNvSpPr/>
          <p:nvPr/>
        </p:nvSpPr>
        <p:spPr>
          <a:xfrm>
            <a:off x="431540" y="764704"/>
            <a:ext cx="8280920" cy="5472608"/>
          </a:xfrm>
          <a:prstGeom prst="rect">
            <a:avLst/>
          </a:prstGeom>
          <a:solidFill>
            <a:sysClr val="window" lastClr="FFFFFF"/>
          </a:solidFill>
          <a:ln w="317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21" name="모서리가 둥근 직사각형 20"/>
          <p:cNvSpPr/>
          <p:nvPr/>
        </p:nvSpPr>
        <p:spPr>
          <a:xfrm>
            <a:off x="4214100" y="1772816"/>
            <a:ext cx="1167482" cy="2373456"/>
          </a:xfrm>
          <a:prstGeom prst="round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629054" y="1772816"/>
            <a:ext cx="1152128" cy="2376264"/>
          </a:xfrm>
          <a:prstGeom prst="round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771800" y="4653136"/>
            <a:ext cx="5760640" cy="1224136"/>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latin typeface="HY견고딕" pitchFamily="18" charset="-127"/>
              <a:ea typeface="HY견고딕" pitchFamily="18" charset="-127"/>
            </a:endParaRPr>
          </a:p>
        </p:txBody>
      </p:sp>
      <p:sp>
        <p:nvSpPr>
          <p:cNvPr id="24" name="모서리가 둥근 직사각형 23"/>
          <p:cNvSpPr/>
          <p:nvPr/>
        </p:nvSpPr>
        <p:spPr>
          <a:xfrm>
            <a:off x="3131840" y="4941168"/>
            <a:ext cx="504056" cy="28803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765828" y="2852936"/>
            <a:ext cx="2376264"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765828" y="3068960"/>
            <a:ext cx="2376264"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438236" y="2852936"/>
            <a:ext cx="2376264"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438236" y="3068960"/>
            <a:ext cx="2376264" cy="0"/>
          </a:xfrm>
          <a:prstGeom prst="straightConnector1">
            <a:avLst/>
          </a:prstGeom>
          <a:ln w="1905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1182" y="3100898"/>
            <a:ext cx="2232248" cy="707886"/>
          </a:xfrm>
          <a:prstGeom prst="rect">
            <a:avLst/>
          </a:prstGeom>
          <a:noFill/>
        </p:spPr>
        <p:txBody>
          <a:bodyPr wrap="square" rtlCol="0">
            <a:spAutoFit/>
          </a:bodyPr>
          <a:lstStyle/>
          <a:p>
            <a:pPr>
              <a:buFontTx/>
              <a:buChar char="-"/>
            </a:pPr>
            <a:r>
              <a:rPr lang="en-US" altLang="ko-KR" sz="1000" dirty="0" smtClean="0">
                <a:solidFill>
                  <a:schemeClr val="bg1"/>
                </a:solidFill>
              </a:rPr>
              <a:t> Command  :</a:t>
            </a:r>
          </a:p>
          <a:p>
            <a:r>
              <a:rPr lang="en-US" altLang="ko-KR" sz="1000" dirty="0" smtClean="0">
                <a:solidFill>
                  <a:schemeClr val="bg1"/>
                </a:solidFill>
              </a:rPr>
              <a:t>  Door on/off, light on/off,</a:t>
            </a:r>
          </a:p>
          <a:p>
            <a:r>
              <a:rPr lang="en-US" altLang="ko-KR" sz="1000" dirty="0" smtClean="0">
                <a:solidFill>
                  <a:schemeClr val="bg1"/>
                </a:solidFill>
              </a:rPr>
              <a:t>  alarm on/off</a:t>
            </a:r>
          </a:p>
          <a:p>
            <a:r>
              <a:rPr lang="en-US" altLang="ko-KR" sz="1000" dirty="0" smtClean="0">
                <a:solidFill>
                  <a:schemeClr val="bg1"/>
                </a:solidFill>
              </a:rPr>
              <a:t>- Register node</a:t>
            </a:r>
          </a:p>
        </p:txBody>
      </p:sp>
      <p:sp>
        <p:nvSpPr>
          <p:cNvPr id="30" name="TextBox 29"/>
          <p:cNvSpPr txBox="1"/>
          <p:nvPr/>
        </p:nvSpPr>
        <p:spPr>
          <a:xfrm>
            <a:off x="1781182" y="2145050"/>
            <a:ext cx="2592288" cy="707886"/>
          </a:xfrm>
          <a:prstGeom prst="rect">
            <a:avLst/>
          </a:prstGeom>
          <a:noFill/>
        </p:spPr>
        <p:txBody>
          <a:bodyPr wrap="square" rtlCol="0">
            <a:spAutoFit/>
          </a:bodyPr>
          <a:lstStyle/>
          <a:p>
            <a:r>
              <a:rPr lang="en-US" altLang="ko-KR" sz="1000" dirty="0" smtClean="0">
                <a:solidFill>
                  <a:schemeClr val="bg1"/>
                </a:solidFill>
              </a:rPr>
              <a:t>- Node information for registration</a:t>
            </a:r>
          </a:p>
          <a:p>
            <a:pPr>
              <a:buFontTx/>
              <a:buChar char="-"/>
            </a:pPr>
            <a:r>
              <a:rPr lang="en-US" altLang="ko-KR" sz="1000" dirty="0" smtClean="0">
                <a:solidFill>
                  <a:schemeClr val="bg1"/>
                </a:solidFill>
              </a:rPr>
              <a:t> Sensing Data : </a:t>
            </a:r>
            <a:br>
              <a:rPr lang="en-US" altLang="ko-KR" sz="1000" dirty="0" smtClean="0">
                <a:solidFill>
                  <a:schemeClr val="bg1"/>
                </a:solidFill>
              </a:rPr>
            </a:br>
            <a:r>
              <a:rPr lang="en-US" altLang="ko-KR" sz="1000" dirty="0" smtClean="0">
                <a:solidFill>
                  <a:schemeClr val="bg1"/>
                </a:solidFill>
              </a:rPr>
              <a:t>  Temperature/Humidity/Door</a:t>
            </a:r>
            <a:br>
              <a:rPr lang="en-US" altLang="ko-KR" sz="1000" dirty="0" smtClean="0">
                <a:solidFill>
                  <a:schemeClr val="bg1"/>
                </a:solidFill>
              </a:rPr>
            </a:br>
            <a:r>
              <a:rPr lang="en-US" altLang="ko-KR" sz="1000" dirty="0" smtClean="0">
                <a:solidFill>
                  <a:schemeClr val="bg1"/>
                </a:solidFill>
              </a:rPr>
              <a:t>  /Presence(proximity)/Mail Box</a:t>
            </a:r>
          </a:p>
        </p:txBody>
      </p:sp>
      <p:sp>
        <p:nvSpPr>
          <p:cNvPr id="31" name="TextBox 30"/>
          <p:cNvSpPr txBox="1"/>
          <p:nvPr/>
        </p:nvSpPr>
        <p:spPr>
          <a:xfrm>
            <a:off x="3851920" y="4941168"/>
            <a:ext cx="1440160" cy="276999"/>
          </a:xfrm>
          <a:prstGeom prst="rect">
            <a:avLst/>
          </a:prstGeom>
          <a:noFill/>
        </p:spPr>
        <p:txBody>
          <a:bodyPr wrap="square" rtlCol="0">
            <a:spAutoFit/>
          </a:bodyPr>
          <a:lstStyle/>
          <a:p>
            <a:r>
              <a:rPr lang="en-US" altLang="ko-KR" sz="1200" dirty="0" smtClean="0">
                <a:solidFill>
                  <a:schemeClr val="bg1"/>
                </a:solidFill>
              </a:rPr>
              <a:t>: System Element</a:t>
            </a:r>
            <a:endParaRPr lang="ko-KR" altLang="en-US" sz="1200" dirty="0">
              <a:solidFill>
                <a:schemeClr val="bg1"/>
              </a:solidFill>
            </a:endParaRPr>
          </a:p>
        </p:txBody>
      </p:sp>
      <p:cxnSp>
        <p:nvCxnSpPr>
          <p:cNvPr id="32" name="직선 화살표 연결선 31"/>
          <p:cNvCxnSpPr/>
          <p:nvPr/>
        </p:nvCxnSpPr>
        <p:spPr>
          <a:xfrm>
            <a:off x="3059832" y="5445224"/>
            <a:ext cx="792088"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51920" y="5274905"/>
            <a:ext cx="1440160" cy="276999"/>
          </a:xfrm>
          <a:prstGeom prst="rect">
            <a:avLst/>
          </a:prstGeom>
          <a:noFill/>
        </p:spPr>
        <p:txBody>
          <a:bodyPr wrap="square" rtlCol="0">
            <a:spAutoFit/>
          </a:bodyPr>
          <a:lstStyle/>
          <a:p>
            <a:r>
              <a:rPr lang="en-US" altLang="ko-KR" sz="1200" dirty="0" smtClean="0">
                <a:solidFill>
                  <a:schemeClr val="bg1"/>
                </a:solidFill>
              </a:rPr>
              <a:t>: Data flow</a:t>
            </a:r>
            <a:endParaRPr lang="ko-KR" altLang="en-US" sz="1200" dirty="0">
              <a:solidFill>
                <a:schemeClr val="bg1"/>
              </a:solidFill>
            </a:endParaRPr>
          </a:p>
        </p:txBody>
      </p:sp>
      <p:sp>
        <p:nvSpPr>
          <p:cNvPr id="34" name="TextBox 33"/>
          <p:cNvSpPr txBox="1"/>
          <p:nvPr/>
        </p:nvSpPr>
        <p:spPr>
          <a:xfrm>
            <a:off x="5508346" y="3051537"/>
            <a:ext cx="2465524" cy="1323439"/>
          </a:xfrm>
          <a:prstGeom prst="rect">
            <a:avLst/>
          </a:prstGeom>
          <a:noFill/>
        </p:spPr>
        <p:txBody>
          <a:bodyPr wrap="square" rtlCol="0">
            <a:spAutoFit/>
          </a:bodyPr>
          <a:lstStyle/>
          <a:p>
            <a:pPr>
              <a:buFontTx/>
              <a:buChar char="-"/>
            </a:pPr>
            <a:r>
              <a:rPr lang="en-US" altLang="ko-KR" sz="1000" dirty="0" smtClean="0">
                <a:solidFill>
                  <a:schemeClr val="bg1"/>
                </a:solidFill>
              </a:rPr>
              <a:t> Log In</a:t>
            </a:r>
          </a:p>
          <a:p>
            <a:pPr>
              <a:buFontTx/>
              <a:buChar char="-"/>
            </a:pPr>
            <a:r>
              <a:rPr lang="en-US" altLang="ko-KR" sz="1000" dirty="0" smtClean="0">
                <a:solidFill>
                  <a:schemeClr val="bg1"/>
                </a:solidFill>
              </a:rPr>
              <a:t> Register User</a:t>
            </a:r>
          </a:p>
          <a:p>
            <a:pPr>
              <a:buFontTx/>
              <a:buChar char="-"/>
            </a:pPr>
            <a:r>
              <a:rPr lang="en-US" altLang="ko-KR" sz="1000" dirty="0">
                <a:solidFill>
                  <a:schemeClr val="bg1"/>
                </a:solidFill>
              </a:rPr>
              <a:t> </a:t>
            </a:r>
            <a:r>
              <a:rPr lang="en-US" altLang="ko-KR" sz="1000" dirty="0" smtClean="0">
                <a:solidFill>
                  <a:schemeClr val="bg1"/>
                </a:solidFill>
              </a:rPr>
              <a:t>Add, Delete Node</a:t>
            </a:r>
          </a:p>
          <a:p>
            <a:pPr>
              <a:buFontTx/>
              <a:buChar char="-"/>
            </a:pPr>
            <a:r>
              <a:rPr lang="en-US" altLang="ko-KR" sz="1000" dirty="0">
                <a:solidFill>
                  <a:schemeClr val="bg1"/>
                </a:solidFill>
              </a:rPr>
              <a:t> </a:t>
            </a:r>
            <a:r>
              <a:rPr lang="en-US" altLang="ko-KR" sz="1000" dirty="0" smtClean="0">
                <a:solidFill>
                  <a:schemeClr val="bg1"/>
                </a:solidFill>
              </a:rPr>
              <a:t>Set Customize rule</a:t>
            </a:r>
          </a:p>
          <a:p>
            <a:pPr>
              <a:buFontTx/>
              <a:buChar char="-"/>
            </a:pPr>
            <a:r>
              <a:rPr lang="en-US" altLang="ko-KR" sz="1000" dirty="0">
                <a:solidFill>
                  <a:schemeClr val="bg1"/>
                </a:solidFill>
              </a:rPr>
              <a:t> </a:t>
            </a:r>
            <a:r>
              <a:rPr lang="en-US" altLang="ko-KR" sz="1000" dirty="0" smtClean="0">
                <a:solidFill>
                  <a:schemeClr val="bg1"/>
                </a:solidFill>
              </a:rPr>
              <a:t>Log information</a:t>
            </a:r>
          </a:p>
          <a:p>
            <a:pPr>
              <a:buFontTx/>
              <a:buChar char="-"/>
            </a:pPr>
            <a:r>
              <a:rPr lang="en-US" altLang="ko-KR" sz="1000" dirty="0" smtClean="0">
                <a:solidFill>
                  <a:schemeClr val="bg1"/>
                </a:solidFill>
              </a:rPr>
              <a:t> Set Alarm mode (Secure / Unsecure)</a:t>
            </a:r>
          </a:p>
          <a:p>
            <a:pPr>
              <a:buFontTx/>
              <a:buChar char="-"/>
            </a:pPr>
            <a:r>
              <a:rPr lang="en-US" altLang="ko-KR" sz="1000" dirty="0" smtClean="0">
                <a:solidFill>
                  <a:schemeClr val="bg1"/>
                </a:solidFill>
              </a:rPr>
              <a:t> Door on/off</a:t>
            </a:r>
          </a:p>
          <a:p>
            <a:r>
              <a:rPr lang="en-US" altLang="ko-KR" sz="1000" dirty="0" smtClean="0">
                <a:solidFill>
                  <a:schemeClr val="bg1"/>
                </a:solidFill>
              </a:rPr>
              <a:t>- Light on/off</a:t>
            </a:r>
          </a:p>
        </p:txBody>
      </p:sp>
      <p:sp>
        <p:nvSpPr>
          <p:cNvPr id="35" name="TextBox 34"/>
          <p:cNvSpPr txBox="1"/>
          <p:nvPr/>
        </p:nvSpPr>
        <p:spPr>
          <a:xfrm>
            <a:off x="5510244" y="1844824"/>
            <a:ext cx="2247602" cy="1015663"/>
          </a:xfrm>
          <a:prstGeom prst="rect">
            <a:avLst/>
          </a:prstGeom>
          <a:noFill/>
        </p:spPr>
        <p:txBody>
          <a:bodyPr wrap="square" rtlCol="0">
            <a:spAutoFit/>
          </a:bodyPr>
          <a:lstStyle/>
          <a:p>
            <a:pPr algn="ctr"/>
            <a:r>
              <a:rPr lang="en-US" altLang="ko-KR" sz="1000" dirty="0" smtClean="0">
                <a:solidFill>
                  <a:schemeClr val="bg1"/>
                </a:solidFill>
              </a:rPr>
              <a:t>&lt;&lt; Display  information &gt;&gt;</a:t>
            </a:r>
          </a:p>
          <a:p>
            <a:pPr>
              <a:buFontTx/>
              <a:buChar char="-"/>
            </a:pPr>
            <a:r>
              <a:rPr lang="en-US" altLang="ko-KR" sz="1000" dirty="0" smtClean="0">
                <a:solidFill>
                  <a:schemeClr val="bg1"/>
                </a:solidFill>
              </a:rPr>
              <a:t> User Authorization Success / Fail</a:t>
            </a:r>
          </a:p>
          <a:p>
            <a:pPr>
              <a:buFontTx/>
              <a:buChar char="-"/>
            </a:pPr>
            <a:r>
              <a:rPr lang="en-US" altLang="ko-KR" sz="1000" dirty="0">
                <a:solidFill>
                  <a:schemeClr val="bg1"/>
                </a:solidFill>
              </a:rPr>
              <a:t> </a:t>
            </a:r>
            <a:r>
              <a:rPr lang="en-US" altLang="ko-KR" sz="1000" dirty="0" smtClean="0">
                <a:solidFill>
                  <a:schemeClr val="bg1"/>
                </a:solidFill>
              </a:rPr>
              <a:t>Node Authorization Success / Fail</a:t>
            </a:r>
          </a:p>
          <a:p>
            <a:pPr>
              <a:buFontTx/>
              <a:buChar char="-"/>
            </a:pPr>
            <a:r>
              <a:rPr lang="en-US" altLang="ko-KR" sz="1000" dirty="0">
                <a:solidFill>
                  <a:schemeClr val="bg1"/>
                </a:solidFill>
              </a:rPr>
              <a:t> </a:t>
            </a:r>
            <a:r>
              <a:rPr lang="en-US" altLang="ko-KR" sz="1000" dirty="0" smtClean="0">
                <a:solidFill>
                  <a:schemeClr val="bg1"/>
                </a:solidFill>
              </a:rPr>
              <a:t>Set Rule Success / Fail</a:t>
            </a:r>
          </a:p>
          <a:p>
            <a:pPr>
              <a:buFontTx/>
              <a:buChar char="-"/>
            </a:pPr>
            <a:r>
              <a:rPr lang="en-US" altLang="ko-KR" sz="1000" dirty="0">
                <a:solidFill>
                  <a:schemeClr val="bg1"/>
                </a:solidFill>
              </a:rPr>
              <a:t> </a:t>
            </a:r>
            <a:r>
              <a:rPr lang="en-US" altLang="ko-KR" sz="1000" dirty="0" smtClean="0">
                <a:solidFill>
                  <a:schemeClr val="bg1"/>
                </a:solidFill>
              </a:rPr>
              <a:t>Display Log information</a:t>
            </a:r>
          </a:p>
          <a:p>
            <a:r>
              <a:rPr lang="en-US" altLang="ko-KR" sz="1000" dirty="0" smtClean="0">
                <a:solidFill>
                  <a:schemeClr val="bg1"/>
                </a:solidFill>
              </a:rPr>
              <a:t>- Node information</a:t>
            </a:r>
          </a:p>
        </p:txBody>
      </p:sp>
      <p:grpSp>
        <p:nvGrpSpPr>
          <p:cNvPr id="53" name="그룹 52"/>
          <p:cNvGrpSpPr/>
          <p:nvPr/>
        </p:nvGrpSpPr>
        <p:grpSpPr>
          <a:xfrm>
            <a:off x="7947992" y="2276872"/>
            <a:ext cx="584448" cy="1216177"/>
            <a:chOff x="7850106" y="2276872"/>
            <a:chExt cx="584448" cy="1216177"/>
          </a:xfrm>
        </p:grpSpPr>
        <p:sp>
          <p:nvSpPr>
            <p:cNvPr id="36" name="타원 35"/>
            <p:cNvSpPr/>
            <p:nvPr/>
          </p:nvSpPr>
          <p:spPr>
            <a:xfrm>
              <a:off x="7884368" y="2276872"/>
              <a:ext cx="504056"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7" name="직사각형 36"/>
            <p:cNvSpPr/>
            <p:nvPr/>
          </p:nvSpPr>
          <p:spPr>
            <a:xfrm>
              <a:off x="8100392" y="2780928"/>
              <a:ext cx="72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8" name="직사각형 37"/>
            <p:cNvSpPr/>
            <p:nvPr/>
          </p:nvSpPr>
          <p:spPr>
            <a:xfrm>
              <a:off x="7850106" y="2809806"/>
              <a:ext cx="584448" cy="80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9" name="직사각형 38"/>
            <p:cNvSpPr/>
            <p:nvPr/>
          </p:nvSpPr>
          <p:spPr>
            <a:xfrm rot="1698687">
              <a:off x="7999534" y="3060880"/>
              <a:ext cx="7489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0" name="직사각형 39"/>
            <p:cNvSpPr/>
            <p:nvPr/>
          </p:nvSpPr>
          <p:spPr>
            <a:xfrm rot="19364333">
              <a:off x="8225125" y="3061001"/>
              <a:ext cx="7555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41" name="그룹 40"/>
          <p:cNvGrpSpPr/>
          <p:nvPr/>
        </p:nvGrpSpPr>
        <p:grpSpPr>
          <a:xfrm>
            <a:off x="5868144" y="4941168"/>
            <a:ext cx="207122" cy="339739"/>
            <a:chOff x="2161474" y="4725144"/>
            <a:chExt cx="584448" cy="1216177"/>
          </a:xfrm>
          <a:solidFill>
            <a:schemeClr val="bg1"/>
          </a:solidFill>
        </p:grpSpPr>
        <p:sp>
          <p:nvSpPr>
            <p:cNvPr id="42" name="타원 41"/>
            <p:cNvSpPr/>
            <p:nvPr/>
          </p:nvSpPr>
          <p:spPr>
            <a:xfrm>
              <a:off x="2195736" y="4725144"/>
              <a:ext cx="504056"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3" name="직사각형 42"/>
            <p:cNvSpPr/>
            <p:nvPr/>
          </p:nvSpPr>
          <p:spPr>
            <a:xfrm>
              <a:off x="2411760" y="5229200"/>
              <a:ext cx="72008" cy="36004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4" name="직사각형 43"/>
            <p:cNvSpPr/>
            <p:nvPr/>
          </p:nvSpPr>
          <p:spPr>
            <a:xfrm>
              <a:off x="2161474" y="5258078"/>
              <a:ext cx="584448" cy="803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5" name="직사각형 44"/>
            <p:cNvSpPr/>
            <p:nvPr/>
          </p:nvSpPr>
          <p:spPr>
            <a:xfrm rot="1698687">
              <a:off x="2310902" y="5509152"/>
              <a:ext cx="74892" cy="4320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6" name="직사각형 45"/>
            <p:cNvSpPr/>
            <p:nvPr/>
          </p:nvSpPr>
          <p:spPr>
            <a:xfrm rot="19364333">
              <a:off x="2536493" y="5509273"/>
              <a:ext cx="75550" cy="4320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47" name="TextBox 46"/>
          <p:cNvSpPr txBox="1"/>
          <p:nvPr/>
        </p:nvSpPr>
        <p:spPr>
          <a:xfrm>
            <a:off x="6444208" y="4914697"/>
            <a:ext cx="1440160" cy="276999"/>
          </a:xfrm>
          <a:prstGeom prst="rect">
            <a:avLst/>
          </a:prstGeom>
          <a:noFill/>
        </p:spPr>
        <p:txBody>
          <a:bodyPr wrap="square" rtlCol="0">
            <a:spAutoFit/>
          </a:bodyPr>
          <a:lstStyle/>
          <a:p>
            <a:r>
              <a:rPr lang="en-US" altLang="ko-KR" sz="1200" dirty="0" smtClean="0">
                <a:solidFill>
                  <a:schemeClr val="bg1"/>
                </a:solidFill>
              </a:rPr>
              <a:t>: User</a:t>
            </a:r>
            <a:endParaRPr lang="ko-KR" altLang="en-US" sz="1200" dirty="0">
              <a:solidFill>
                <a:schemeClr val="bg1"/>
              </a:solidFill>
            </a:endParaRPr>
          </a:p>
        </p:txBody>
      </p:sp>
      <p:cxnSp>
        <p:nvCxnSpPr>
          <p:cNvPr id="48" name="직선 화살표 연결선 47"/>
          <p:cNvCxnSpPr/>
          <p:nvPr/>
        </p:nvCxnSpPr>
        <p:spPr>
          <a:xfrm>
            <a:off x="5660746" y="5445224"/>
            <a:ext cx="783462" cy="0"/>
          </a:xfrm>
          <a:prstGeom prst="straightConnector1">
            <a:avLst/>
          </a:prstGeom>
          <a:ln w="1905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44208" y="5294989"/>
            <a:ext cx="1871440" cy="461665"/>
          </a:xfrm>
          <a:prstGeom prst="rect">
            <a:avLst/>
          </a:prstGeom>
          <a:noFill/>
        </p:spPr>
        <p:txBody>
          <a:bodyPr wrap="square" rtlCol="0">
            <a:spAutoFit/>
          </a:bodyPr>
          <a:lstStyle/>
          <a:p>
            <a:r>
              <a:rPr lang="en-US" altLang="ko-KR" sz="1200" dirty="0" smtClean="0">
                <a:solidFill>
                  <a:schemeClr val="bg1"/>
                </a:solidFill>
              </a:rPr>
              <a:t>: User action(Event) </a:t>
            </a:r>
            <a:br>
              <a:rPr lang="en-US" altLang="ko-KR" sz="1200" dirty="0" smtClean="0">
                <a:solidFill>
                  <a:schemeClr val="bg1"/>
                </a:solidFill>
              </a:rPr>
            </a:br>
            <a:r>
              <a:rPr lang="en-US" altLang="ko-KR" sz="1200" dirty="0" smtClean="0">
                <a:solidFill>
                  <a:schemeClr val="bg1"/>
                </a:solidFill>
              </a:rPr>
              <a:t>  to IoTMS</a:t>
            </a:r>
            <a:endParaRPr lang="ko-KR" altLang="en-US" sz="1200" dirty="0">
              <a:solidFill>
                <a:schemeClr val="bg1"/>
              </a:solidFill>
            </a:endParaRPr>
          </a:p>
        </p:txBody>
      </p:sp>
      <p:sp>
        <p:nvSpPr>
          <p:cNvPr id="52" name="TextBox 51"/>
          <p:cNvSpPr txBox="1"/>
          <p:nvPr/>
        </p:nvSpPr>
        <p:spPr>
          <a:xfrm>
            <a:off x="2771800" y="4653136"/>
            <a:ext cx="1440160" cy="276999"/>
          </a:xfrm>
          <a:prstGeom prst="rect">
            <a:avLst/>
          </a:prstGeom>
          <a:noFill/>
        </p:spPr>
        <p:txBody>
          <a:bodyPr wrap="square" rtlCol="0">
            <a:spAutoFit/>
          </a:bodyPr>
          <a:lstStyle/>
          <a:p>
            <a:r>
              <a:rPr lang="en-US" altLang="ko-KR" sz="1200" dirty="0" smtClean="0">
                <a:solidFill>
                  <a:schemeClr val="bg1"/>
                </a:solidFill>
              </a:rPr>
              <a:t>Legend</a:t>
            </a:r>
            <a:endParaRPr lang="ko-KR" altLang="en-US" sz="1200" dirty="0">
              <a:solidFill>
                <a:schemeClr val="bg1"/>
              </a:solidFill>
            </a:endParaRPr>
          </a:p>
        </p:txBody>
      </p:sp>
      <p:sp>
        <p:nvSpPr>
          <p:cNvPr id="59" name="제목 1"/>
          <p:cNvSpPr>
            <a:spLocks noGrp="1"/>
          </p:cNvSpPr>
          <p:nvPr>
            <p:ph type="title"/>
          </p:nvPr>
        </p:nvSpPr>
        <p:spPr>
          <a:xfrm>
            <a:off x="90535" y="88900"/>
            <a:ext cx="8962931" cy="431800"/>
          </a:xfrm>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System context view</a:t>
            </a:r>
            <a:endParaRPr lang="ko-KR" altLang="en-US" dirty="0"/>
          </a:p>
        </p:txBody>
      </p:sp>
    </p:spTree>
    <p:extLst>
      <p:ext uri="{BB962C8B-B14F-4D97-AF65-F5344CB8AC3E}">
        <p14:creationId xmlns:p14="http://schemas.microsoft.com/office/powerpoint/2010/main" val="3427398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67" name="직사각형 66"/>
          <p:cNvSpPr/>
          <p:nvPr/>
        </p:nvSpPr>
        <p:spPr>
          <a:xfrm>
            <a:off x="431540" y="764704"/>
            <a:ext cx="8280920" cy="5472608"/>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3454200" y="4597001"/>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sz="2700" dirty="0" err="1" smtClean="0">
                <a:gradFill>
                  <a:gsLst>
                    <a:gs pos="100000">
                      <a:prstClr val="black">
                        <a:lumMod val="65000"/>
                        <a:lumOff val="35000"/>
                      </a:prstClr>
                    </a:gs>
                    <a:gs pos="50000">
                      <a:prstClr val="white">
                        <a:lumMod val="85000"/>
                      </a:prstClr>
                    </a:gs>
                    <a:gs pos="1000">
                      <a:prstClr val="white">
                        <a:lumMod val="95000"/>
                      </a:prstClr>
                    </a:gs>
                  </a:gsLst>
                  <a:lin ang="5400000" scaled="1"/>
                </a:gradFill>
              </a:rPr>
              <a:t>view</a:t>
            </a:r>
            <a:r>
              <a:rPr lang="en-US" altLang="ko-KR" dirty="0" err="1" smtClean="0"/>
              <a:t>View</a:t>
            </a:r>
            <a:endParaRPr lang="ko-KR" altLang="en-US" dirty="0"/>
          </a:p>
        </p:txBody>
      </p:sp>
      <p:sp>
        <p:nvSpPr>
          <p:cNvPr id="24" name="타원 23"/>
          <p:cNvSpPr/>
          <p:nvPr/>
        </p:nvSpPr>
        <p:spPr bwMode="auto">
          <a:xfrm>
            <a:off x="3976408" y="2429889"/>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5" name="직사각형 4"/>
          <p:cNvSpPr/>
          <p:nvPr/>
        </p:nvSpPr>
        <p:spPr bwMode="auto">
          <a:xfrm>
            <a:off x="3203848" y="1772816"/>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p>
        </p:txBody>
      </p:sp>
      <p:sp>
        <p:nvSpPr>
          <p:cNvPr id="6" name="직사각형 5"/>
          <p:cNvSpPr/>
          <p:nvPr/>
        </p:nvSpPr>
        <p:spPr bwMode="auto">
          <a:xfrm>
            <a:off x="755576" y="1864445"/>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 name="직사각형 8"/>
          <p:cNvSpPr/>
          <p:nvPr/>
        </p:nvSpPr>
        <p:spPr bwMode="auto">
          <a:xfrm>
            <a:off x="819961" y="2168220"/>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800" b="0" dirty="0" smtClean="0">
                <a:latin typeface="+mj-lt"/>
              </a:rPr>
              <a:t>Web Server</a:t>
            </a:r>
          </a:p>
          <a:p>
            <a:pPr algn="ctr"/>
            <a:r>
              <a:rPr lang="en-US" altLang="ko-KR" sz="800" b="0" dirty="0">
                <a:latin typeface="+mj-lt"/>
              </a:rPr>
              <a:t>(apache-tomcat-8.0.23)</a:t>
            </a:r>
            <a:endParaRPr lang="ko-KR" altLang="en-US" sz="800" b="0" dirty="0" smtClean="0">
              <a:latin typeface="+mj-lt"/>
            </a:endParaRPr>
          </a:p>
        </p:txBody>
      </p:sp>
      <p:sp>
        <p:nvSpPr>
          <p:cNvPr id="15" name="직사각형 14"/>
          <p:cNvSpPr/>
          <p:nvPr/>
        </p:nvSpPr>
        <p:spPr bwMode="auto">
          <a:xfrm>
            <a:off x="6588224" y="1556792"/>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endParaRPr lang="ko-KR" altLang="en-US" sz="800" b="0" dirty="0" smtClean="0">
              <a:latin typeface="+mj-lt"/>
            </a:endParaRPr>
          </a:p>
        </p:txBody>
      </p:sp>
      <p:sp>
        <p:nvSpPr>
          <p:cNvPr id="16" name="직사각형 15"/>
          <p:cNvSpPr/>
          <p:nvPr/>
        </p:nvSpPr>
        <p:spPr bwMode="auto">
          <a:xfrm>
            <a:off x="2875520"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second node</a:t>
            </a:r>
            <a:endParaRPr lang="ko-KR" altLang="en-US" sz="800" b="0" dirty="0" smtClean="0">
              <a:latin typeface="+mj-lt"/>
            </a:endParaRPr>
          </a:p>
        </p:txBody>
      </p:sp>
      <p:sp>
        <p:nvSpPr>
          <p:cNvPr id="17" name="직사각형 16"/>
          <p:cNvSpPr/>
          <p:nvPr/>
        </p:nvSpPr>
        <p:spPr bwMode="auto">
          <a:xfrm>
            <a:off x="2943911"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8" name="원통 17"/>
          <p:cNvSpPr/>
          <p:nvPr/>
        </p:nvSpPr>
        <p:spPr bwMode="auto">
          <a:xfrm>
            <a:off x="864831" y="2592085"/>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Database</a:t>
            </a:r>
          </a:p>
          <a:p>
            <a:pPr algn="ctr"/>
            <a:r>
              <a:rPr lang="en-US" altLang="ko-KR" sz="800" b="0" dirty="0"/>
              <a:t>(</a:t>
            </a:r>
            <a:r>
              <a:rPr lang="en-US" altLang="ko-KR" sz="800" b="0" dirty="0" err="1"/>
              <a:t>mariadb</a:t>
            </a:r>
            <a:r>
              <a:rPr lang="en-US" altLang="ko-KR" sz="800" b="0" dirty="0"/>
              <a:t>-10.0.19</a:t>
            </a:r>
            <a:r>
              <a:rPr lang="en-US" altLang="ko-KR" sz="800" b="0" dirty="0" smtClean="0"/>
              <a:t>)</a:t>
            </a:r>
            <a:endParaRPr lang="ko-KR" altLang="en-US" sz="800" b="0" dirty="0"/>
          </a:p>
        </p:txBody>
      </p:sp>
      <p:sp>
        <p:nvSpPr>
          <p:cNvPr id="3" name="직사각형 2"/>
          <p:cNvSpPr/>
          <p:nvPr/>
        </p:nvSpPr>
        <p:spPr>
          <a:xfrm>
            <a:off x="1247078" y="1899447"/>
            <a:ext cx="487634" cy="215444"/>
          </a:xfrm>
          <a:prstGeom prst="rect">
            <a:avLst/>
          </a:prstGeom>
          <a:noFill/>
        </p:spPr>
        <p:txBody>
          <a:bodyPr wrap="none">
            <a:spAutoFit/>
          </a:bodyPr>
          <a:lstStyle/>
          <a:p>
            <a:r>
              <a:rPr lang="en-US" altLang="ko-KR" sz="800" b="0" dirty="0" err="1">
                <a:solidFill>
                  <a:srgbClr val="000000"/>
                </a:solidFill>
                <a:latin typeface="Arial"/>
              </a:rPr>
              <a:t>IoTMS</a:t>
            </a:r>
            <a:endParaRPr lang="ko-KR" altLang="en-US" sz="800" dirty="0"/>
          </a:p>
        </p:txBody>
      </p:sp>
      <p:sp>
        <p:nvSpPr>
          <p:cNvPr id="20" name="직사각형 19"/>
          <p:cNvSpPr/>
          <p:nvPr/>
        </p:nvSpPr>
        <p:spPr>
          <a:xfrm>
            <a:off x="1155100" y="3137223"/>
            <a:ext cx="688009" cy="215444"/>
          </a:xfrm>
          <a:prstGeom prst="rect">
            <a:avLst/>
          </a:prstGeom>
          <a:noFill/>
        </p:spPr>
        <p:txBody>
          <a:bodyPr wrap="none">
            <a:spAutoFit/>
          </a:bodyPr>
          <a:lstStyle/>
          <a:p>
            <a:r>
              <a:rPr lang="en-US" altLang="ko-KR" sz="800" b="0" dirty="0" smtClean="0">
                <a:solidFill>
                  <a:srgbClr val="000000"/>
                </a:solidFill>
                <a:latin typeface="Arial"/>
              </a:rPr>
              <a:t>Windows 7</a:t>
            </a:r>
            <a:endParaRPr lang="ko-KR" altLang="en-US" sz="800" dirty="0"/>
          </a:p>
        </p:txBody>
      </p:sp>
      <p:cxnSp>
        <p:nvCxnSpPr>
          <p:cNvPr id="2049" name="직선 연결선 2048"/>
          <p:cNvCxnSpPr>
            <a:stCxn id="6" idx="3"/>
            <a:endCxn id="24" idx="3"/>
          </p:cNvCxnSpPr>
          <p:nvPr/>
        </p:nvCxnSpPr>
        <p:spPr bwMode="auto">
          <a:xfrm>
            <a:off x="2204395" y="2631872"/>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2162492" y="2669302"/>
            <a:ext cx="1926313" cy="122075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082311" y="2317206"/>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 </a:t>
            </a:r>
          </a:p>
          <a:p>
            <a:pPr algn="ctr"/>
            <a:r>
              <a:rPr lang="en-US" altLang="ko-KR" sz="800" b="0" dirty="0" smtClean="0">
                <a:latin typeface="+mj-lt"/>
              </a:rPr>
              <a:t>Port #8080(User)</a:t>
            </a:r>
          </a:p>
        </p:txBody>
      </p:sp>
      <p:cxnSp>
        <p:nvCxnSpPr>
          <p:cNvPr id="46" name="직선 연결선 45"/>
          <p:cNvCxnSpPr>
            <a:stCxn id="24" idx="5"/>
            <a:endCxn id="16" idx="0"/>
          </p:cNvCxnSpPr>
          <p:nvPr/>
        </p:nvCxnSpPr>
        <p:spPr bwMode="auto">
          <a:xfrm flipH="1">
            <a:off x="3449427" y="2634241"/>
            <a:ext cx="718855" cy="1255818"/>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3080914" y="1589299"/>
            <a:ext cx="928414" cy="87565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889040" y="1384947"/>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cxnSp>
        <p:nvCxnSpPr>
          <p:cNvPr id="55" name="직선 연결선 54"/>
          <p:cNvCxnSpPr>
            <a:stCxn id="24" idx="6"/>
            <a:endCxn id="60" idx="2"/>
          </p:cNvCxnSpPr>
          <p:nvPr/>
        </p:nvCxnSpPr>
        <p:spPr bwMode="auto">
          <a:xfrm flipV="1">
            <a:off x="4201202" y="1714463"/>
            <a:ext cx="3013486" cy="835133"/>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60" name="타원 59"/>
          <p:cNvSpPr/>
          <p:nvPr/>
        </p:nvSpPr>
        <p:spPr bwMode="auto">
          <a:xfrm>
            <a:off x="7214688" y="159475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10113" y="123063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230312" y="131853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38" name="양쪽 모서리가 잘린 사각형 37"/>
          <p:cNvSpPr/>
          <p:nvPr/>
        </p:nvSpPr>
        <p:spPr bwMode="auto">
          <a:xfrm>
            <a:off x="3199281" y="479225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box</a:t>
            </a:r>
            <a:endParaRPr lang="ko-KR" altLang="en-US" sz="800" b="0" dirty="0" smtClean="0">
              <a:latin typeface="+mj-lt"/>
            </a:endParaRPr>
          </a:p>
        </p:txBody>
      </p:sp>
      <p:cxnSp>
        <p:nvCxnSpPr>
          <p:cNvPr id="41" name="직선 연결선 40"/>
          <p:cNvCxnSpPr/>
          <p:nvPr/>
        </p:nvCxnSpPr>
        <p:spPr bwMode="auto">
          <a:xfrm>
            <a:off x="2162492" y="4566675"/>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1977053" y="493772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2015416" y="5353366"/>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2028205" y="581058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1588585"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first node</a:t>
            </a:r>
            <a:endParaRPr lang="ko-KR" altLang="en-US" sz="800" b="0" dirty="0" smtClean="0">
              <a:latin typeface="+mj-lt"/>
            </a:endParaRPr>
          </a:p>
        </p:txBody>
      </p:sp>
      <p:sp>
        <p:nvSpPr>
          <p:cNvPr id="10" name="직사각형 9"/>
          <p:cNvSpPr/>
          <p:nvPr/>
        </p:nvSpPr>
        <p:spPr bwMode="auto">
          <a:xfrm>
            <a:off x="165697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arduino-1.0.6</a:t>
            </a:r>
            <a:endParaRPr lang="ko-KR" altLang="en-US" sz="800" b="0" dirty="0" smtClean="0">
              <a:latin typeface="+mj-lt"/>
            </a:endParaRPr>
          </a:p>
        </p:txBody>
      </p:sp>
      <p:sp>
        <p:nvSpPr>
          <p:cNvPr id="39" name="육각형 38"/>
          <p:cNvSpPr/>
          <p:nvPr/>
        </p:nvSpPr>
        <p:spPr bwMode="auto">
          <a:xfrm>
            <a:off x="2228879" y="51801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Alarm</a:t>
            </a:r>
            <a:endParaRPr lang="ko-KR" altLang="en-US" sz="800" b="0" dirty="0" smtClean="0">
              <a:latin typeface="+mj-lt"/>
            </a:endParaRPr>
          </a:p>
        </p:txBody>
      </p:sp>
      <p:sp>
        <p:nvSpPr>
          <p:cNvPr id="82" name="양쪽 모서리가 잘린 사각형 81"/>
          <p:cNvSpPr/>
          <p:nvPr/>
        </p:nvSpPr>
        <p:spPr bwMode="auto">
          <a:xfrm>
            <a:off x="1559087" y="51801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&amp;</a:t>
            </a:r>
            <a:r>
              <a:rPr lang="en-US" altLang="ko-KR" sz="800" b="0" dirty="0" err="1" smtClean="0">
                <a:latin typeface="+mj-lt"/>
              </a:rPr>
              <a:t>Humi</a:t>
            </a:r>
            <a:r>
              <a:rPr lang="en-US" altLang="ko-KR" sz="800" b="0" dirty="0" smtClean="0">
                <a:latin typeface="+mj-lt"/>
              </a:rPr>
              <a:t>.</a:t>
            </a:r>
            <a:endParaRPr lang="ko-KR" altLang="en-US" sz="800" b="0" dirty="0" smtClean="0">
              <a:latin typeface="+mj-lt"/>
            </a:endParaRPr>
          </a:p>
        </p:txBody>
      </p:sp>
      <p:sp>
        <p:nvSpPr>
          <p:cNvPr id="83" name="양쪽 모서리가 잘린 사각형 82"/>
          <p:cNvSpPr/>
          <p:nvPr/>
        </p:nvSpPr>
        <p:spPr bwMode="auto">
          <a:xfrm>
            <a:off x="1559087" y="56373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err="1" smtClean="0">
                <a:latin typeface="+mj-lt"/>
              </a:rPr>
              <a:t>Proxi</a:t>
            </a:r>
            <a:r>
              <a:rPr lang="en-US" altLang="ko-KR" sz="800" b="0" dirty="0" smtClean="0">
                <a:latin typeface="+mj-lt"/>
              </a:rPr>
              <a:t>.</a:t>
            </a:r>
            <a:endParaRPr lang="ko-KR" altLang="en-US" sz="800" b="0" dirty="0" smtClean="0">
              <a:latin typeface="+mj-lt"/>
            </a:endParaRPr>
          </a:p>
        </p:txBody>
      </p:sp>
      <p:sp>
        <p:nvSpPr>
          <p:cNvPr id="84" name="양쪽 모서리가 잘린 사각형 83"/>
          <p:cNvSpPr/>
          <p:nvPr/>
        </p:nvSpPr>
        <p:spPr bwMode="auto">
          <a:xfrm>
            <a:off x="1559087" y="473683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85" name="육각형 84"/>
          <p:cNvSpPr/>
          <p:nvPr/>
        </p:nvSpPr>
        <p:spPr bwMode="auto">
          <a:xfrm>
            <a:off x="2228879" y="56373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Light</a:t>
            </a:r>
            <a:endParaRPr lang="ko-KR" altLang="en-US" sz="800" b="0" dirty="0" smtClean="0">
              <a:latin typeface="+mj-lt"/>
            </a:endParaRPr>
          </a:p>
        </p:txBody>
      </p:sp>
      <p:sp>
        <p:nvSpPr>
          <p:cNvPr id="86" name="육각형 85"/>
          <p:cNvSpPr/>
          <p:nvPr/>
        </p:nvSpPr>
        <p:spPr bwMode="auto">
          <a:xfrm>
            <a:off x="2228879" y="4743758"/>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48" name="구름 47"/>
          <p:cNvSpPr/>
          <p:nvPr/>
        </p:nvSpPr>
        <p:spPr bwMode="auto">
          <a:xfrm>
            <a:off x="5336015" y="1676336"/>
            <a:ext cx="1100426"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Internet</a:t>
            </a:r>
            <a:endParaRPr lang="ko-KR" altLang="en-US" sz="800" b="0" dirty="0" smtClean="0">
              <a:latin typeface="+mj-lt"/>
            </a:endParaRPr>
          </a:p>
        </p:txBody>
      </p:sp>
      <p:sp>
        <p:nvSpPr>
          <p:cNvPr id="121" name="직사각형 120"/>
          <p:cNvSpPr/>
          <p:nvPr/>
        </p:nvSpPr>
        <p:spPr bwMode="auto">
          <a:xfrm>
            <a:off x="1251865" y="3606898"/>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64" name="직사각형 63"/>
          <p:cNvSpPr/>
          <p:nvPr/>
        </p:nvSpPr>
        <p:spPr bwMode="auto">
          <a:xfrm>
            <a:off x="2211837" y="2598786"/>
            <a:ext cx="1344284"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#550</a:t>
            </a:r>
          </a:p>
          <a:p>
            <a:pPr algn="ctr"/>
            <a:r>
              <a:rPr lang="en-US" altLang="ko-KR" sz="800" b="0" dirty="0" smtClean="0">
                <a:latin typeface="+mj-lt"/>
              </a:rPr>
              <a:t>(</a:t>
            </a:r>
            <a:r>
              <a:rPr lang="en-US" altLang="ko-KR" sz="800" b="0" dirty="0">
                <a:latin typeface="+mj-lt"/>
              </a:rPr>
              <a:t>A</a:t>
            </a:r>
            <a:r>
              <a:rPr lang="en-US" altLang="ko-KR" sz="800" b="0" dirty="0" smtClean="0">
                <a:latin typeface="+mj-lt"/>
              </a:rPr>
              <a:t>rduino)</a:t>
            </a:r>
          </a:p>
        </p:txBody>
      </p:sp>
      <p:sp>
        <p:nvSpPr>
          <p:cNvPr id="65" name="직사각형 64"/>
          <p:cNvSpPr/>
          <p:nvPr/>
        </p:nvSpPr>
        <p:spPr bwMode="auto">
          <a:xfrm>
            <a:off x="2655121"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94" name="양쪽 모서리가 잘린 사각형 93"/>
          <p:cNvSpPr/>
          <p:nvPr/>
        </p:nvSpPr>
        <p:spPr bwMode="auto">
          <a:xfrm>
            <a:off x="7276838" y="3543935"/>
            <a:ext cx="442881" cy="252159"/>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5" name="육각형 94"/>
          <p:cNvSpPr/>
          <p:nvPr/>
        </p:nvSpPr>
        <p:spPr bwMode="auto">
          <a:xfrm>
            <a:off x="7255857" y="5206969"/>
            <a:ext cx="491423" cy="252159"/>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6" name="직사각형 95"/>
          <p:cNvSpPr/>
          <p:nvPr/>
        </p:nvSpPr>
        <p:spPr bwMode="auto">
          <a:xfrm>
            <a:off x="7750212" y="3563916"/>
            <a:ext cx="691169"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Sensor</a:t>
            </a:r>
            <a:endParaRPr lang="ko-KR" altLang="en-US" sz="800" b="0" dirty="0" smtClean="0">
              <a:latin typeface="+mj-lt"/>
            </a:endParaRPr>
          </a:p>
        </p:txBody>
      </p:sp>
      <p:sp>
        <p:nvSpPr>
          <p:cNvPr id="97" name="직사각형 96"/>
          <p:cNvSpPr/>
          <p:nvPr/>
        </p:nvSpPr>
        <p:spPr bwMode="auto">
          <a:xfrm>
            <a:off x="7710360" y="5226950"/>
            <a:ext cx="77087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Actuator</a:t>
            </a:r>
            <a:endParaRPr lang="ko-KR" altLang="en-US" sz="800" b="0" dirty="0" smtClean="0">
              <a:latin typeface="+mj-lt"/>
            </a:endParaRPr>
          </a:p>
        </p:txBody>
      </p:sp>
      <p:sp>
        <p:nvSpPr>
          <p:cNvPr id="98" name="직사각형 97"/>
          <p:cNvSpPr/>
          <p:nvPr/>
        </p:nvSpPr>
        <p:spPr bwMode="auto">
          <a:xfrm>
            <a:off x="7232961" y="4248610"/>
            <a:ext cx="504356" cy="42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node</a:t>
            </a:r>
            <a:endParaRPr lang="ko-KR" altLang="en-US" sz="800" b="0" dirty="0" smtClean="0">
              <a:latin typeface="+mj-lt"/>
            </a:endParaRPr>
          </a:p>
        </p:txBody>
      </p:sp>
      <p:sp>
        <p:nvSpPr>
          <p:cNvPr id="99" name="직사각형 98"/>
          <p:cNvSpPr/>
          <p:nvPr/>
        </p:nvSpPr>
        <p:spPr bwMode="auto">
          <a:xfrm>
            <a:off x="7269108" y="4455421"/>
            <a:ext cx="433714" cy="147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248135" y="3860122"/>
            <a:ext cx="508561" cy="363751"/>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7716298" y="4325412"/>
            <a:ext cx="758997"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a:t>
            </a:r>
          </a:p>
          <a:p>
            <a:pPr algn="ctr"/>
            <a:r>
              <a:rPr lang="en-US" altLang="ko-KR" sz="800" b="0" dirty="0" smtClean="0">
                <a:latin typeface="+mj-lt"/>
              </a:rPr>
              <a:t>node</a:t>
            </a:r>
            <a:endParaRPr lang="ko-KR" altLang="en-US" sz="800" b="0" dirty="0" smtClean="0">
              <a:latin typeface="+mj-lt"/>
            </a:endParaRPr>
          </a:p>
        </p:txBody>
      </p:sp>
      <p:sp>
        <p:nvSpPr>
          <p:cNvPr id="104" name="직사각형 103"/>
          <p:cNvSpPr/>
          <p:nvPr/>
        </p:nvSpPr>
        <p:spPr bwMode="auto">
          <a:xfrm>
            <a:off x="7698555" y="3910233"/>
            <a:ext cx="79448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User</a:t>
            </a:r>
          </a:p>
          <a:p>
            <a:pPr algn="ctr"/>
            <a:r>
              <a:rPr lang="en-US" altLang="ko-KR" sz="800" b="0" dirty="0" smtClean="0">
                <a:latin typeface="+mj-lt"/>
              </a:rPr>
              <a:t>Machine</a:t>
            </a:r>
            <a:endParaRPr lang="ko-KR" altLang="en-US" sz="800" b="0" dirty="0" smtClean="0">
              <a:latin typeface="+mj-lt"/>
            </a:endParaRPr>
          </a:p>
        </p:txBody>
      </p:sp>
      <p:sp>
        <p:nvSpPr>
          <p:cNvPr id="105" name="직사각형 104"/>
          <p:cNvSpPr/>
          <p:nvPr/>
        </p:nvSpPr>
        <p:spPr bwMode="auto">
          <a:xfrm>
            <a:off x="7156521" y="2526396"/>
            <a:ext cx="636620" cy="542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800" b="0" dirty="0" err="1">
                <a:solidFill>
                  <a:srgbClr val="000000"/>
                </a:solidFill>
                <a:latin typeface="Arial"/>
              </a:rPr>
              <a:t>IoTMS</a:t>
            </a:r>
            <a:endParaRPr lang="ko-KR" altLang="en-US" sz="800" b="0" dirty="0" smtClean="0">
              <a:latin typeface="+mj-lt"/>
            </a:endParaRPr>
          </a:p>
        </p:txBody>
      </p:sp>
      <p:sp>
        <p:nvSpPr>
          <p:cNvPr id="106" name="직사각형 105"/>
          <p:cNvSpPr/>
          <p:nvPr/>
        </p:nvSpPr>
        <p:spPr bwMode="auto">
          <a:xfrm>
            <a:off x="7209174" y="2727531"/>
            <a:ext cx="524795" cy="12199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800" b="0" dirty="0" smtClean="0">
              <a:latin typeface="+mj-lt"/>
            </a:endParaRPr>
          </a:p>
        </p:txBody>
      </p:sp>
      <p:sp>
        <p:nvSpPr>
          <p:cNvPr id="107" name="원통 106"/>
          <p:cNvSpPr/>
          <p:nvPr/>
        </p:nvSpPr>
        <p:spPr bwMode="auto">
          <a:xfrm>
            <a:off x="7230516" y="2887967"/>
            <a:ext cx="493234" cy="15302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a:p>
        </p:txBody>
      </p:sp>
      <p:sp>
        <p:nvSpPr>
          <p:cNvPr id="110" name="직사각형 109"/>
          <p:cNvSpPr/>
          <p:nvPr/>
        </p:nvSpPr>
        <p:spPr bwMode="auto">
          <a:xfrm>
            <a:off x="7660577" y="2526778"/>
            <a:ext cx="870438" cy="4604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Server</a:t>
            </a:r>
          </a:p>
          <a:p>
            <a:pPr algn="ctr"/>
            <a:r>
              <a:rPr lang="en-US" altLang="ko-KR" sz="800" b="0" dirty="0" smtClean="0">
                <a:latin typeface="+mj-lt"/>
              </a:rPr>
              <a:t>Machine</a:t>
            </a:r>
            <a:endParaRPr lang="ko-KR" altLang="en-US" sz="800" b="0" dirty="0" smtClean="0">
              <a:latin typeface="+mj-lt"/>
            </a:endParaRPr>
          </a:p>
        </p:txBody>
      </p:sp>
      <p:sp>
        <p:nvSpPr>
          <p:cNvPr id="45" name="직사각형 44"/>
          <p:cNvSpPr/>
          <p:nvPr/>
        </p:nvSpPr>
        <p:spPr bwMode="auto">
          <a:xfrm>
            <a:off x="7084513" y="2238746"/>
            <a:ext cx="1440160" cy="37444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2" name="직사각형 111"/>
          <p:cNvSpPr/>
          <p:nvPr/>
        </p:nvSpPr>
        <p:spPr bwMode="auto">
          <a:xfrm>
            <a:off x="7138912" y="2238746"/>
            <a:ext cx="794176"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dirty="0" smtClean="0">
                <a:latin typeface="+mj-lt"/>
              </a:rPr>
              <a:t>Legend</a:t>
            </a:r>
            <a:endParaRPr lang="ko-KR" altLang="en-US" sz="800" dirty="0" smtClean="0">
              <a:latin typeface="+mj-lt"/>
            </a:endParaRPr>
          </a:p>
        </p:txBody>
      </p:sp>
      <p:sp>
        <p:nvSpPr>
          <p:cNvPr id="113" name="원통 112"/>
          <p:cNvSpPr/>
          <p:nvPr/>
        </p:nvSpPr>
        <p:spPr bwMode="auto">
          <a:xfrm>
            <a:off x="7276838" y="3158576"/>
            <a:ext cx="442881" cy="252159"/>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4" name="직사각형 113"/>
          <p:cNvSpPr/>
          <p:nvPr/>
        </p:nvSpPr>
        <p:spPr bwMode="auto">
          <a:xfrm>
            <a:off x="7255857" y="4821610"/>
            <a:ext cx="491423" cy="2521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5" name="직사각형 114"/>
          <p:cNvSpPr/>
          <p:nvPr/>
        </p:nvSpPr>
        <p:spPr bwMode="auto">
          <a:xfrm>
            <a:off x="7666006" y="3178557"/>
            <a:ext cx="85958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Data</a:t>
            </a:r>
          </a:p>
          <a:p>
            <a:pPr algn="ctr"/>
            <a:r>
              <a:rPr lang="en-US" altLang="ko-KR" sz="800" b="0" dirty="0" smtClean="0">
                <a:latin typeface="+mj-lt"/>
              </a:rPr>
              <a:t>repository</a:t>
            </a:r>
            <a:endParaRPr lang="ko-KR" altLang="en-US" sz="800" b="0" dirty="0" smtClean="0">
              <a:latin typeface="+mj-lt"/>
            </a:endParaRPr>
          </a:p>
        </p:txBody>
      </p:sp>
      <p:sp>
        <p:nvSpPr>
          <p:cNvPr id="116" name="직사각형 115"/>
          <p:cNvSpPr/>
          <p:nvPr/>
        </p:nvSpPr>
        <p:spPr bwMode="auto">
          <a:xfrm>
            <a:off x="7752886" y="4841591"/>
            <a:ext cx="685820" cy="2334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SW on Machine</a:t>
            </a:r>
            <a:endParaRPr lang="ko-KR" altLang="en-US" sz="800" b="0" dirty="0" smtClean="0">
              <a:latin typeface="+mj-lt"/>
            </a:endParaRPr>
          </a:p>
        </p:txBody>
      </p:sp>
      <p:pic>
        <p:nvPicPr>
          <p:cNvPr id="66" name="Picture 6" descr="https://cdn4.iconfinder.com/data/icons/STROKE/networking/png/400/access_poin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86" b="7264"/>
          <a:stretch/>
        </p:blipFill>
        <p:spPr bwMode="auto">
          <a:xfrm>
            <a:off x="7342192" y="5560508"/>
            <a:ext cx="336561" cy="278638"/>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7752886" y="5585063"/>
            <a:ext cx="68582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Router</a:t>
            </a:r>
            <a:endParaRPr lang="ko-KR" altLang="en-US" sz="8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77" name="직사각형 76"/>
          <p:cNvSpPr/>
          <p:nvPr/>
        </p:nvSpPr>
        <p:spPr bwMode="auto">
          <a:xfrm>
            <a:off x="4908745"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cxnSp>
        <p:nvCxnSpPr>
          <p:cNvPr id="78" name="직선 연결선 77"/>
          <p:cNvCxnSpPr>
            <a:endCxn id="74" idx="0"/>
          </p:cNvCxnSpPr>
          <p:nvPr/>
        </p:nvCxnSpPr>
        <p:spPr bwMode="auto">
          <a:xfrm>
            <a:off x="4276201" y="2670794"/>
            <a:ext cx="1426850" cy="1219265"/>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3594779" y="1956591"/>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88" name="직사각형 87"/>
          <p:cNvSpPr/>
          <p:nvPr/>
        </p:nvSpPr>
        <p:spPr bwMode="auto">
          <a:xfrm>
            <a:off x="4060177" y="4038946"/>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cxnSp>
        <p:nvCxnSpPr>
          <p:cNvPr id="130" name="직선 연결선 129"/>
          <p:cNvCxnSpPr/>
          <p:nvPr/>
        </p:nvCxnSpPr>
        <p:spPr bwMode="auto">
          <a:xfrm>
            <a:off x="5700137" y="4576511"/>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1" name="직선 연결선 130"/>
          <p:cNvCxnSpPr/>
          <p:nvPr/>
        </p:nvCxnSpPr>
        <p:spPr bwMode="auto">
          <a:xfrm>
            <a:off x="5514698" y="494755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2" name="직선 연결선 131"/>
          <p:cNvCxnSpPr/>
          <p:nvPr/>
        </p:nvCxnSpPr>
        <p:spPr bwMode="auto">
          <a:xfrm>
            <a:off x="5553061" y="5363202"/>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3" name="직선 연결선 132"/>
          <p:cNvCxnSpPr/>
          <p:nvPr/>
        </p:nvCxnSpPr>
        <p:spPr bwMode="auto">
          <a:xfrm>
            <a:off x="5565850" y="582041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134" name="육각형 133"/>
          <p:cNvSpPr/>
          <p:nvPr/>
        </p:nvSpPr>
        <p:spPr bwMode="auto">
          <a:xfrm>
            <a:off x="5766523" y="51900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dirty="0" smtClean="0"/>
          </a:p>
        </p:txBody>
      </p:sp>
      <p:sp>
        <p:nvSpPr>
          <p:cNvPr id="135" name="양쪽 모서리가 잘린 사각형 134"/>
          <p:cNvSpPr/>
          <p:nvPr/>
        </p:nvSpPr>
        <p:spPr bwMode="auto">
          <a:xfrm>
            <a:off x="5096732" y="51900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b="0" dirty="0" smtClean="0">
              <a:latin typeface="+mj-lt"/>
            </a:endParaRPr>
          </a:p>
        </p:txBody>
      </p:sp>
      <p:sp>
        <p:nvSpPr>
          <p:cNvPr id="136" name="양쪽 모서리가 잘린 사각형 135"/>
          <p:cNvSpPr/>
          <p:nvPr/>
        </p:nvSpPr>
        <p:spPr bwMode="auto">
          <a:xfrm>
            <a:off x="5096732" y="56472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Senor N</a:t>
            </a:r>
            <a:endParaRPr lang="ko-KR" altLang="en-US" sz="800" b="0" dirty="0" smtClean="0">
              <a:latin typeface="+mj-lt"/>
            </a:endParaRPr>
          </a:p>
        </p:txBody>
      </p:sp>
      <p:sp>
        <p:nvSpPr>
          <p:cNvPr id="137" name="양쪽 모서리가 잘린 사각형 136"/>
          <p:cNvSpPr/>
          <p:nvPr/>
        </p:nvSpPr>
        <p:spPr bwMode="auto">
          <a:xfrm>
            <a:off x="5096732" y="474666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dirty="0" smtClean="0">
                <a:latin typeface="+mj-lt"/>
              </a:rPr>
              <a:t>Senor 1</a:t>
            </a:r>
            <a:endParaRPr lang="ko-KR" altLang="en-US" sz="800" b="0" dirty="0" smtClean="0">
              <a:latin typeface="+mj-lt"/>
            </a:endParaRPr>
          </a:p>
        </p:txBody>
      </p:sp>
      <p:sp>
        <p:nvSpPr>
          <p:cNvPr id="138" name="육각형 137"/>
          <p:cNvSpPr/>
          <p:nvPr/>
        </p:nvSpPr>
        <p:spPr bwMode="auto">
          <a:xfrm>
            <a:off x="5766523" y="56472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Actuator N</a:t>
            </a:r>
            <a:endParaRPr lang="ko-KR" altLang="en-US" sz="800" b="0" dirty="0" smtClean="0">
              <a:latin typeface="+mj-lt"/>
            </a:endParaRPr>
          </a:p>
        </p:txBody>
      </p:sp>
      <p:sp>
        <p:nvSpPr>
          <p:cNvPr id="139" name="육각형 138"/>
          <p:cNvSpPr/>
          <p:nvPr/>
        </p:nvSpPr>
        <p:spPr bwMode="auto">
          <a:xfrm>
            <a:off x="5766523" y="4753594"/>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Actuator 1</a:t>
            </a:r>
            <a:endParaRPr lang="ko-KR" altLang="en-US" sz="800" b="0" dirty="0" smtClean="0">
              <a:latin typeface="+mj-lt"/>
            </a:endParaRPr>
          </a:p>
        </p:txBody>
      </p:sp>
      <p:sp>
        <p:nvSpPr>
          <p:cNvPr id="74" name="직사각형 73"/>
          <p:cNvSpPr/>
          <p:nvPr/>
        </p:nvSpPr>
        <p:spPr bwMode="auto">
          <a:xfrm>
            <a:off x="5129144"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50</a:t>
            </a:r>
            <a:r>
              <a:rPr lang="en-US" altLang="ko-KR" sz="800" b="0" baseline="30000" dirty="0" smtClean="0">
                <a:latin typeface="+mj-lt"/>
              </a:rPr>
              <a:t>th</a:t>
            </a:r>
            <a:r>
              <a:rPr lang="en-US" altLang="ko-KR" sz="800" b="0" dirty="0" smtClean="0">
                <a:latin typeface="+mj-lt"/>
              </a:rPr>
              <a:t> node</a:t>
            </a:r>
            <a:endParaRPr lang="ko-KR" altLang="en-US" sz="800" b="0" dirty="0" smtClean="0">
              <a:latin typeface="+mj-lt"/>
            </a:endParaRPr>
          </a:p>
        </p:txBody>
      </p:sp>
      <p:sp>
        <p:nvSpPr>
          <p:cNvPr id="75" name="직사각형 74"/>
          <p:cNvSpPr/>
          <p:nvPr/>
        </p:nvSpPr>
        <p:spPr bwMode="auto">
          <a:xfrm>
            <a:off x="519753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42" name="직사각형 141"/>
          <p:cNvSpPr/>
          <p:nvPr/>
        </p:nvSpPr>
        <p:spPr bwMode="auto">
          <a:xfrm>
            <a:off x="4067944" y="5301208"/>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sp>
        <p:nvSpPr>
          <p:cNvPr id="143" name="직사각형 142"/>
          <p:cNvSpPr/>
          <p:nvPr/>
        </p:nvSpPr>
        <p:spPr bwMode="auto">
          <a:xfrm>
            <a:off x="2392565" y="81332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Home PC</a:t>
            </a: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277515" y="1016645"/>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2397715" y="1092103"/>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144" name="직사각형 143"/>
          <p:cNvSpPr/>
          <p:nvPr/>
        </p:nvSpPr>
        <p:spPr bwMode="auto">
          <a:xfrm>
            <a:off x="6876256" y="980728"/>
            <a:ext cx="1440160"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Mobile device , office PC</a:t>
            </a: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3.3 Dynamic perspective </a:t>
            </a:r>
            <a:r>
              <a:rPr lang="en-US" altLang="ko-KR" sz="2700" dirty="0" err="1" smtClean="0">
                <a:gradFill>
                  <a:gsLst>
                    <a:gs pos="100000">
                      <a:prstClr val="black">
                        <a:lumMod val="65000"/>
                        <a:lumOff val="35000"/>
                      </a:prstClr>
                    </a:gs>
                    <a:gs pos="50000">
                      <a:prstClr val="white">
                        <a:lumMod val="85000"/>
                      </a:prstClr>
                    </a:gs>
                    <a:gs pos="1000">
                      <a:prstClr val="white">
                        <a:lumMod val="95000"/>
                      </a:prstClr>
                    </a:gs>
                  </a:gsLst>
                  <a:lin ang="5400000" scaled="1"/>
                </a:gradFill>
              </a:rPr>
              <a:t>view</a:t>
            </a:r>
            <a:r>
              <a:rPr lang="en-US" altLang="ko-KR" dirty="0" err="1"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08" name="직사각형 207"/>
          <p:cNvSpPr/>
          <p:nvPr/>
        </p:nvSpPr>
        <p:spPr>
          <a:xfrm>
            <a:off x="4093095"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09" name="직사각형 208"/>
          <p:cNvSpPr/>
          <p:nvPr/>
        </p:nvSpPr>
        <p:spPr>
          <a:xfrm>
            <a:off x="4140720"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0" name="직사각형 209"/>
          <p:cNvSpPr/>
          <p:nvPr/>
        </p:nvSpPr>
        <p:spPr>
          <a:xfrm>
            <a:off x="972368" y="278092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  +  J S O N</a:t>
            </a:r>
          </a:p>
        </p:txBody>
      </p:sp>
      <p:sp>
        <p:nvSpPr>
          <p:cNvPr id="211" name="직사각형 210"/>
          <p:cNvSpPr/>
          <p:nvPr/>
        </p:nvSpPr>
        <p:spPr>
          <a:xfrm>
            <a:off x="1044376"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2" name="직사각형 211"/>
          <p:cNvSpPr/>
          <p:nvPr/>
        </p:nvSpPr>
        <p:spPr>
          <a:xfrm>
            <a:off x="3924848"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2844576" y="2204963"/>
            <a:ext cx="100811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1332408"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원통 214"/>
          <p:cNvSpPr/>
          <p:nvPr/>
        </p:nvSpPr>
        <p:spPr>
          <a:xfrm>
            <a:off x="1764456" y="1448939"/>
            <a:ext cx="64788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2484536" y="1448939"/>
            <a:ext cx="648072"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직사각형 216"/>
          <p:cNvSpPr/>
          <p:nvPr/>
        </p:nvSpPr>
        <p:spPr>
          <a:xfrm>
            <a:off x="3522302"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8" name="TextBox 217"/>
          <p:cNvSpPr txBox="1"/>
          <p:nvPr/>
        </p:nvSpPr>
        <p:spPr>
          <a:xfrm>
            <a:off x="6805016" y="177281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19" name="TextBox 218"/>
          <p:cNvSpPr txBox="1"/>
          <p:nvPr/>
        </p:nvSpPr>
        <p:spPr>
          <a:xfrm>
            <a:off x="7453088" y="177281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0" name="직사각형 219"/>
          <p:cNvSpPr/>
          <p:nvPr/>
        </p:nvSpPr>
        <p:spPr>
          <a:xfrm>
            <a:off x="6805016" y="1484784"/>
            <a:ext cx="1728192" cy="3816424"/>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1" name="TextBox 220"/>
          <p:cNvSpPr txBox="1"/>
          <p:nvPr/>
        </p:nvSpPr>
        <p:spPr>
          <a:xfrm>
            <a:off x="6949032" y="2276293"/>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1980480"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직사각형 222"/>
          <p:cNvSpPr/>
          <p:nvPr/>
        </p:nvSpPr>
        <p:spPr>
          <a:xfrm>
            <a:off x="1980480"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4" name="직사각형 223"/>
          <p:cNvSpPr/>
          <p:nvPr/>
        </p:nvSpPr>
        <p:spPr>
          <a:xfrm>
            <a:off x="334863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334863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2124496"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2124496"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442875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442875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3204616"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3204616"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212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14072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388234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44287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435674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381033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453041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46447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457276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445840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5034470"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48608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478879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96246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561053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50768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500481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553852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52928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522084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6877024" y="436510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55088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543686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6877024" y="436510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원통 255"/>
          <p:cNvSpPr/>
          <p:nvPr/>
        </p:nvSpPr>
        <p:spPr>
          <a:xfrm>
            <a:off x="6877024" y="2924945"/>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57" name="TextBox 256"/>
          <p:cNvSpPr txBox="1"/>
          <p:nvPr/>
        </p:nvSpPr>
        <p:spPr>
          <a:xfrm>
            <a:off x="7165056" y="2924945"/>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58" name="직사각형 257"/>
          <p:cNvSpPr/>
          <p:nvPr/>
        </p:nvSpPr>
        <p:spPr>
          <a:xfrm>
            <a:off x="6877024" y="3212977"/>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59" name="TextBox 258"/>
          <p:cNvSpPr txBox="1"/>
          <p:nvPr/>
        </p:nvSpPr>
        <p:spPr>
          <a:xfrm>
            <a:off x="7237064" y="3213557"/>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0" name="직사각형 259"/>
          <p:cNvSpPr/>
          <p:nvPr/>
        </p:nvSpPr>
        <p:spPr>
          <a:xfrm>
            <a:off x="6877024" y="3501009"/>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61" name="TextBox 260"/>
          <p:cNvSpPr txBox="1"/>
          <p:nvPr/>
        </p:nvSpPr>
        <p:spPr>
          <a:xfrm>
            <a:off x="7237064" y="3429001"/>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2" name="직사각형 261"/>
          <p:cNvSpPr/>
          <p:nvPr/>
        </p:nvSpPr>
        <p:spPr>
          <a:xfrm>
            <a:off x="6877024" y="3789041"/>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63" name="TextBox 262"/>
          <p:cNvSpPr txBox="1"/>
          <p:nvPr/>
        </p:nvSpPr>
        <p:spPr>
          <a:xfrm>
            <a:off x="7237064" y="3789041"/>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4" name="직사각형 263"/>
          <p:cNvSpPr/>
          <p:nvPr/>
        </p:nvSpPr>
        <p:spPr>
          <a:xfrm>
            <a:off x="6877024" y="4077073"/>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65" name="TextBox 264"/>
          <p:cNvSpPr txBox="1"/>
          <p:nvPr/>
        </p:nvSpPr>
        <p:spPr>
          <a:xfrm>
            <a:off x="7237064" y="4077652"/>
            <a:ext cx="1296144"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Link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66" name="꺾인 연결선 425"/>
          <p:cNvCxnSpPr>
            <a:endCxn id="268" idx="1"/>
          </p:cNvCxnSpPr>
          <p:nvPr/>
        </p:nvCxnSpPr>
        <p:spPr>
          <a:xfrm>
            <a:off x="7021040" y="2239999"/>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67" name="TextBox 266"/>
          <p:cNvSpPr txBox="1"/>
          <p:nvPr/>
        </p:nvSpPr>
        <p:spPr>
          <a:xfrm>
            <a:off x="6805016" y="213285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8" name="TextBox 267"/>
          <p:cNvSpPr txBox="1"/>
          <p:nvPr/>
        </p:nvSpPr>
        <p:spPr>
          <a:xfrm>
            <a:off x="7453088" y="213285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9" name="TextBox 268"/>
          <p:cNvSpPr txBox="1"/>
          <p:nvPr/>
        </p:nvSpPr>
        <p:spPr>
          <a:xfrm>
            <a:off x="6877024" y="1916833"/>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70" name="꺾인 연결선 425"/>
          <p:cNvCxnSpPr/>
          <p:nvPr/>
        </p:nvCxnSpPr>
        <p:spPr>
          <a:xfrm flipV="1">
            <a:off x="4860032" y="3717033"/>
            <a:ext cx="0" cy="288031"/>
          </a:xfrm>
          <a:prstGeom prst="straightConnector1">
            <a:avLst/>
          </a:prstGeom>
          <a:noFill/>
          <a:ln w="9525" cap="flat" cmpd="sng" algn="ctr">
            <a:solidFill>
              <a:srgbClr val="7030A0"/>
            </a:solidFill>
            <a:prstDash val="solid"/>
            <a:headEnd type="oval" w="sm" len="sm"/>
            <a:tailEnd type="triangle" w="sm" len="sm"/>
          </a:ln>
          <a:effectLst/>
        </p:spPr>
      </p:cxnSp>
      <p:cxnSp>
        <p:nvCxnSpPr>
          <p:cNvPr id="271" name="꺾인 연결선 425"/>
          <p:cNvCxnSpPr/>
          <p:nvPr/>
        </p:nvCxnSpPr>
        <p:spPr>
          <a:xfrm rot="16200000" flipH="1">
            <a:off x="1980436" y="2024899"/>
            <a:ext cx="360040" cy="8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72" name="꺾인 연결선 425"/>
          <p:cNvCxnSpPr/>
          <p:nvPr/>
        </p:nvCxnSpPr>
        <p:spPr>
          <a:xfrm rot="16200000" flipV="1">
            <a:off x="1834027" y="2027293"/>
            <a:ext cx="364827" cy="8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73" name="꺾인 연결선 425"/>
          <p:cNvCxnSpPr/>
          <p:nvPr/>
        </p:nvCxnSpPr>
        <p:spPr>
          <a:xfrm rot="5400000">
            <a:off x="2448532" y="1916931"/>
            <a:ext cx="360040" cy="21602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74" name="꺾인 연결선 425"/>
          <p:cNvCxnSpPr/>
          <p:nvPr/>
        </p:nvCxnSpPr>
        <p:spPr>
          <a:xfrm rot="16200000" flipV="1">
            <a:off x="2808572" y="1916931"/>
            <a:ext cx="360040" cy="21602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75" name="직사각형 274"/>
          <p:cNvSpPr/>
          <p:nvPr/>
        </p:nvSpPr>
        <p:spPr>
          <a:xfrm>
            <a:off x="4068712"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76" name="직사각형 275"/>
          <p:cNvSpPr/>
          <p:nvPr/>
        </p:nvSpPr>
        <p:spPr>
          <a:xfrm>
            <a:off x="3959186"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직사각형 276"/>
          <p:cNvSpPr/>
          <p:nvPr/>
        </p:nvSpPr>
        <p:spPr>
          <a:xfrm>
            <a:off x="393057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78" name="꺾인 연결선 425"/>
          <p:cNvCxnSpPr>
            <a:endCxn id="277" idx="0"/>
          </p:cNvCxnSpPr>
          <p:nvPr/>
        </p:nvCxnSpPr>
        <p:spPr>
          <a:xfrm rot="5400000">
            <a:off x="4180439"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79" name="직사각형 278"/>
          <p:cNvSpPr/>
          <p:nvPr/>
        </p:nvSpPr>
        <p:spPr>
          <a:xfrm>
            <a:off x="4707259"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0" name="직사각형 279"/>
          <p:cNvSpPr/>
          <p:nvPr/>
        </p:nvSpPr>
        <p:spPr>
          <a:xfrm>
            <a:off x="4674430"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81" name="꺾인 연결선 425"/>
          <p:cNvCxnSpPr>
            <a:stCxn id="280" idx="0"/>
          </p:cNvCxnSpPr>
          <p:nvPr/>
        </p:nvCxnSpPr>
        <p:spPr>
          <a:xfrm flipH="1" flipV="1">
            <a:off x="4994062" y="4447527"/>
            <a:ext cx="4368" cy="637756"/>
          </a:xfrm>
          <a:prstGeom prst="straightConnector1">
            <a:avLst/>
          </a:prstGeom>
          <a:noFill/>
          <a:ln w="9525" cap="flat" cmpd="sng" algn="ctr">
            <a:solidFill>
              <a:srgbClr val="7030A0"/>
            </a:solidFill>
            <a:prstDash val="solid"/>
            <a:headEnd type="oval" w="sm" len="sm"/>
            <a:tailEnd type="triangle" w="sm" len="sm"/>
          </a:ln>
          <a:effectLst/>
        </p:spPr>
      </p:cxnSp>
      <p:sp>
        <p:nvSpPr>
          <p:cNvPr id="282" name="직사각형 281"/>
          <p:cNvSpPr/>
          <p:nvPr/>
        </p:nvSpPr>
        <p:spPr>
          <a:xfrm>
            <a:off x="5423085"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직사각형 282"/>
          <p:cNvSpPr/>
          <p:nvPr/>
        </p:nvSpPr>
        <p:spPr>
          <a:xfrm>
            <a:off x="5394510"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84" name="꺾인 연결선 425"/>
          <p:cNvCxnSpPr/>
          <p:nvPr/>
        </p:nvCxnSpPr>
        <p:spPr>
          <a:xfrm rot="16200000" flipV="1">
            <a:off x="5184836"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285" name="꺾인 연결선 425"/>
          <p:cNvCxnSpPr/>
          <p:nvPr/>
        </p:nvCxnSpPr>
        <p:spPr>
          <a:xfrm rot="16200000" flipH="1">
            <a:off x="5256844"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286" name="꺾인 연결선 425"/>
          <p:cNvCxnSpPr>
            <a:stCxn id="511" idx="3"/>
            <a:endCxn id="513" idx="1"/>
          </p:cNvCxnSpPr>
          <p:nvPr/>
        </p:nvCxnSpPr>
        <p:spPr>
          <a:xfrm>
            <a:off x="2844576" y="3537111"/>
            <a:ext cx="1296144" cy="0"/>
          </a:xfrm>
          <a:prstGeom prst="straightConnector1">
            <a:avLst/>
          </a:prstGeom>
          <a:noFill/>
          <a:ln w="9525" cap="flat" cmpd="sng" algn="ctr">
            <a:solidFill>
              <a:srgbClr val="7030A0"/>
            </a:solidFill>
            <a:prstDash val="solid"/>
            <a:headEnd type="oval" w="sm" len="sm"/>
            <a:tailEnd type="triangle" w="sm" len="sm"/>
          </a:ln>
          <a:effectLst/>
        </p:spPr>
      </p:cxnSp>
      <p:cxnSp>
        <p:nvCxnSpPr>
          <p:cNvPr id="287" name="꺾인 연결선 425"/>
          <p:cNvCxnSpPr>
            <a:stCxn id="512" idx="1"/>
            <a:endCxn id="510" idx="3"/>
          </p:cNvCxnSpPr>
          <p:nvPr/>
        </p:nvCxnSpPr>
        <p:spPr>
          <a:xfrm flipH="1">
            <a:off x="2844576" y="3609119"/>
            <a:ext cx="1296144" cy="0"/>
          </a:xfrm>
          <a:prstGeom prst="straightConnector1">
            <a:avLst/>
          </a:prstGeom>
          <a:noFill/>
          <a:ln w="9525" cap="flat" cmpd="sng" algn="ctr">
            <a:solidFill>
              <a:srgbClr val="7030A0"/>
            </a:solidFill>
            <a:prstDash val="solid"/>
            <a:headEnd type="oval" w="sm" len="sm"/>
            <a:tailEnd type="triangle" w="sm" len="sm"/>
          </a:ln>
          <a:effectLst/>
        </p:spPr>
      </p:cxnSp>
      <p:cxnSp>
        <p:nvCxnSpPr>
          <p:cNvPr id="288" name="꺾인 연결선 569"/>
          <p:cNvCxnSpPr>
            <a:stCxn id="223" idx="2"/>
            <a:endCxn id="222" idx="0"/>
          </p:cNvCxnSpPr>
          <p:nvPr/>
        </p:nvCxnSpPr>
        <p:spPr>
          <a:xfrm>
            <a:off x="2016484"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289" name="꺾인 연결선 570"/>
          <p:cNvCxnSpPr>
            <a:stCxn id="231" idx="2"/>
            <a:endCxn id="230" idx="0"/>
          </p:cNvCxnSpPr>
          <p:nvPr/>
        </p:nvCxnSpPr>
        <p:spPr>
          <a:xfrm>
            <a:off x="3240620"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60" name="꺾인 연결선 571"/>
          <p:cNvCxnSpPr/>
          <p:nvPr/>
        </p:nvCxnSpPr>
        <p:spPr>
          <a:xfrm>
            <a:off x="5004048" y="3068960"/>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71" name="꺾인 연결선 572"/>
          <p:cNvCxnSpPr>
            <a:stCxn id="227" idx="0"/>
            <a:endCxn id="226" idx="2"/>
          </p:cNvCxnSpPr>
          <p:nvPr/>
        </p:nvCxnSpPr>
        <p:spPr>
          <a:xfrm flipV="1">
            <a:off x="2160500"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72" name="꺾인 연결선 573"/>
          <p:cNvCxnSpPr>
            <a:stCxn id="225" idx="0"/>
            <a:endCxn id="224" idx="2"/>
          </p:cNvCxnSpPr>
          <p:nvPr/>
        </p:nvCxnSpPr>
        <p:spPr>
          <a:xfrm flipV="1">
            <a:off x="3384636"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80" name="꺾인 연결선 574"/>
          <p:cNvCxnSpPr>
            <a:stCxn id="229" idx="0"/>
            <a:endCxn id="228" idx="2"/>
          </p:cNvCxnSpPr>
          <p:nvPr/>
        </p:nvCxnSpPr>
        <p:spPr>
          <a:xfrm flipV="1">
            <a:off x="4464756"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96" name="꺾인 연결선 575"/>
          <p:cNvCxnSpPr/>
          <p:nvPr/>
        </p:nvCxnSpPr>
        <p:spPr>
          <a:xfrm flipV="1">
            <a:off x="4860032" y="3068961"/>
            <a:ext cx="0" cy="288031"/>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97" name="꺾인 연결선 496"/>
          <p:cNvCxnSpPr>
            <a:endCxn id="219" idx="1"/>
          </p:cNvCxnSpPr>
          <p:nvPr/>
        </p:nvCxnSpPr>
        <p:spPr>
          <a:xfrm flipV="1">
            <a:off x="7093048" y="1880539"/>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98" name="직사각형 497"/>
          <p:cNvSpPr/>
          <p:nvPr/>
        </p:nvSpPr>
        <p:spPr>
          <a:xfrm>
            <a:off x="442875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9" name="직사각형 498"/>
          <p:cNvSpPr/>
          <p:nvPr/>
        </p:nvSpPr>
        <p:spPr>
          <a:xfrm>
            <a:off x="442875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0" name="직사각형 499"/>
          <p:cNvSpPr/>
          <p:nvPr/>
        </p:nvSpPr>
        <p:spPr>
          <a:xfrm>
            <a:off x="5076825"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501" name="원통 500"/>
          <p:cNvSpPr/>
          <p:nvPr/>
        </p:nvSpPr>
        <p:spPr>
          <a:xfrm>
            <a:off x="5436864" y="1448939"/>
            <a:ext cx="647984"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02" name="직사각형 501"/>
          <p:cNvSpPr/>
          <p:nvPr/>
        </p:nvSpPr>
        <p:spPr>
          <a:xfrm>
            <a:off x="5796904"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3" name="직사각형 502"/>
          <p:cNvSpPr/>
          <p:nvPr/>
        </p:nvSpPr>
        <p:spPr>
          <a:xfrm>
            <a:off x="5796904"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4" name="직사각형 503"/>
          <p:cNvSpPr/>
          <p:nvPr/>
        </p:nvSpPr>
        <p:spPr>
          <a:xfrm>
            <a:off x="5652888"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5" name="직사각형 504"/>
          <p:cNvSpPr/>
          <p:nvPr/>
        </p:nvSpPr>
        <p:spPr>
          <a:xfrm>
            <a:off x="5652888"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06" name="꺾인 연결선 585"/>
          <p:cNvCxnSpPr>
            <a:stCxn id="505" idx="2"/>
            <a:endCxn id="504" idx="0"/>
          </p:cNvCxnSpPr>
          <p:nvPr/>
        </p:nvCxnSpPr>
        <p:spPr>
          <a:xfrm>
            <a:off x="5688892" y="248664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507" name="꺾인 연결선 586"/>
          <p:cNvCxnSpPr>
            <a:stCxn id="503" idx="0"/>
            <a:endCxn id="502" idx="2"/>
          </p:cNvCxnSpPr>
          <p:nvPr/>
        </p:nvCxnSpPr>
        <p:spPr>
          <a:xfrm flipV="1">
            <a:off x="5832908" y="248664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508" name="꺾인 연결선 425"/>
          <p:cNvCxnSpPr/>
          <p:nvPr/>
        </p:nvCxnSpPr>
        <p:spPr>
          <a:xfrm flipH="1">
            <a:off x="5726339" y="1844924"/>
            <a:ext cx="2495" cy="360040"/>
          </a:xfrm>
          <a:prstGeom prst="straightConnector1">
            <a:avLst/>
          </a:prstGeom>
          <a:noFill/>
          <a:ln w="9525" cap="flat" cmpd="sng" algn="ctr">
            <a:solidFill>
              <a:srgbClr val="7030A0"/>
            </a:solidFill>
            <a:prstDash val="solid"/>
            <a:headEnd type="oval" w="sm" len="sm"/>
            <a:tailEnd type="triangle" w="sm" len="sm"/>
          </a:ln>
          <a:effectLst/>
        </p:spPr>
      </p:cxnSp>
      <p:cxnSp>
        <p:nvCxnSpPr>
          <p:cNvPr id="509" name="꺾인 연결선 425"/>
          <p:cNvCxnSpPr/>
          <p:nvPr/>
        </p:nvCxnSpPr>
        <p:spPr>
          <a:xfrm flipV="1">
            <a:off x="5870353" y="1844924"/>
            <a:ext cx="2495" cy="360040"/>
          </a:xfrm>
          <a:prstGeom prst="straightConnector1">
            <a:avLst/>
          </a:prstGeom>
          <a:noFill/>
          <a:ln w="9525" cap="flat" cmpd="sng" algn="ctr">
            <a:solidFill>
              <a:srgbClr val="7030A0"/>
            </a:solidFill>
            <a:prstDash val="solid"/>
            <a:headEnd type="oval" w="sm" len="sm"/>
            <a:tailEnd type="triangle" w="sm" len="sm"/>
          </a:ln>
          <a:effectLst/>
        </p:spPr>
      </p:cxnSp>
      <p:sp>
        <p:nvSpPr>
          <p:cNvPr id="510" name="직사각형 509"/>
          <p:cNvSpPr/>
          <p:nvPr/>
        </p:nvSpPr>
        <p:spPr>
          <a:xfrm>
            <a:off x="2772568"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11" name="직사각형 510"/>
          <p:cNvSpPr/>
          <p:nvPr/>
        </p:nvSpPr>
        <p:spPr>
          <a:xfrm>
            <a:off x="2772568"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12" name="직사각형 511"/>
          <p:cNvSpPr/>
          <p:nvPr/>
        </p:nvSpPr>
        <p:spPr>
          <a:xfrm>
            <a:off x="414072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13" name="직사각형 512"/>
          <p:cNvSpPr/>
          <p:nvPr/>
        </p:nvSpPr>
        <p:spPr>
          <a:xfrm>
            <a:off x="414072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14" name="꺾인 연결선 425"/>
          <p:cNvCxnSpPr/>
          <p:nvPr/>
        </p:nvCxnSpPr>
        <p:spPr>
          <a:xfrm flipH="1">
            <a:off x="4979701" y="3717129"/>
            <a:ext cx="3474" cy="275593"/>
          </a:xfrm>
          <a:prstGeom prst="straightConnector1">
            <a:avLst/>
          </a:prstGeom>
          <a:noFill/>
          <a:ln w="9525" cap="flat" cmpd="sng" algn="ctr">
            <a:solidFill>
              <a:srgbClr val="7030A0"/>
            </a:solidFill>
            <a:prstDash val="solid"/>
            <a:headEnd type="oval" w="sm" len="sm"/>
            <a:tailEnd type="triangle" w="sm" len="sm"/>
          </a:ln>
          <a:effectLst/>
        </p:spPr>
      </p:cxnSp>
      <p:sp>
        <p:nvSpPr>
          <p:cNvPr id="515" name="TextBox 514"/>
          <p:cNvSpPr txBox="1"/>
          <p:nvPr/>
        </p:nvSpPr>
        <p:spPr>
          <a:xfrm>
            <a:off x="442875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16" name="TextBox 515"/>
          <p:cNvSpPr txBox="1"/>
          <p:nvPr/>
        </p:nvSpPr>
        <p:spPr>
          <a:xfrm>
            <a:off x="6949032" y="2636333"/>
            <a:ext cx="158417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517" name="꺾인 연결선 425"/>
          <p:cNvCxnSpPr>
            <a:endCxn id="519" idx="1"/>
          </p:cNvCxnSpPr>
          <p:nvPr/>
        </p:nvCxnSpPr>
        <p:spPr>
          <a:xfrm>
            <a:off x="7021040" y="2600039"/>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518" name="TextBox 517"/>
          <p:cNvSpPr txBox="1"/>
          <p:nvPr/>
        </p:nvSpPr>
        <p:spPr>
          <a:xfrm>
            <a:off x="6805016" y="249289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19" name="TextBox 518"/>
          <p:cNvSpPr txBox="1"/>
          <p:nvPr/>
        </p:nvSpPr>
        <p:spPr>
          <a:xfrm>
            <a:off x="7453088" y="249289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20" name="직사각형 519"/>
          <p:cNvSpPr/>
          <p:nvPr/>
        </p:nvSpPr>
        <p:spPr>
          <a:xfrm>
            <a:off x="6877024" y="436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21" name="직사각형 520"/>
          <p:cNvSpPr/>
          <p:nvPr/>
        </p:nvSpPr>
        <p:spPr>
          <a:xfrm>
            <a:off x="6877024" y="436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22" name="직사각형 521"/>
          <p:cNvSpPr/>
          <p:nvPr/>
        </p:nvSpPr>
        <p:spPr>
          <a:xfrm>
            <a:off x="6877024" y="436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23" name="TextBox 522"/>
          <p:cNvSpPr txBox="1"/>
          <p:nvPr/>
        </p:nvSpPr>
        <p:spPr>
          <a:xfrm>
            <a:off x="7237064" y="436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524" name="꺾인 연결선 425"/>
          <p:cNvCxnSpPr/>
          <p:nvPr/>
        </p:nvCxnSpPr>
        <p:spPr>
          <a:xfrm flipH="1">
            <a:off x="2155911" y="4659585"/>
            <a:ext cx="12700" cy="504056"/>
          </a:xfrm>
          <a:prstGeom prst="straightConnector1">
            <a:avLst/>
          </a:prstGeom>
          <a:noFill/>
          <a:ln w="9525" cap="flat" cmpd="sng" algn="ctr">
            <a:solidFill>
              <a:srgbClr val="FF0000"/>
            </a:solidFill>
            <a:prstDash val="dash"/>
            <a:headEnd type="oval" w="sm" len="sm"/>
            <a:tailEnd type="triangle" w="sm" len="sm"/>
          </a:ln>
          <a:effectLst/>
        </p:spPr>
      </p:cxnSp>
      <p:cxnSp>
        <p:nvCxnSpPr>
          <p:cNvPr id="525" name="꺾인 연결선 425"/>
          <p:cNvCxnSpPr/>
          <p:nvPr/>
        </p:nvCxnSpPr>
        <p:spPr>
          <a:xfrm flipV="1">
            <a:off x="2051720" y="4653136"/>
            <a:ext cx="0" cy="504057"/>
          </a:xfrm>
          <a:prstGeom prst="straightConnector1">
            <a:avLst/>
          </a:prstGeom>
          <a:noFill/>
          <a:ln w="9525" cap="flat" cmpd="sng" algn="ctr">
            <a:solidFill>
              <a:srgbClr val="FF0000"/>
            </a:solidFill>
            <a:prstDash val="dash"/>
            <a:headEnd type="oval" w="sm" len="sm"/>
            <a:tailEnd type="triangle" w="sm" len="sm"/>
          </a:ln>
          <a:effectLst/>
        </p:spPr>
      </p:cxnSp>
      <p:sp>
        <p:nvSpPr>
          <p:cNvPr id="526" name="직사각형 525"/>
          <p:cNvSpPr/>
          <p:nvPr/>
        </p:nvSpPr>
        <p:spPr>
          <a:xfrm>
            <a:off x="4068712" y="1483742"/>
            <a:ext cx="864096" cy="323976"/>
          </a:xfrm>
          <a:prstGeom prst="rect">
            <a:avLst/>
          </a:prstGeom>
          <a:solidFill>
            <a:srgbClr val="00B0F0"/>
          </a:solidFill>
          <a:ln w="6350" cap="flat" cmpd="sng" algn="ctr">
            <a:solidFill>
              <a:schemeClr val="tx1"/>
            </a:solidFill>
            <a:prstDash val="solid"/>
          </a:ln>
          <a:effectLst/>
        </p:spPr>
        <p:txBody>
          <a:bodyPr rtlCol="0" anchor="ctr"/>
          <a:lstStyle/>
          <a:p>
            <a:pPr lvl="0" algn="ctr" latinLnBrk="0"/>
            <a:r>
              <a:rPr lang="en-US" altLang="ko-KR" sz="800" kern="0" dirty="0" smtClean="0">
                <a:solidFill>
                  <a:sysClr val="windowText" lastClr="000000"/>
                </a:solidFill>
                <a:latin typeface="+mn-ea"/>
              </a:rPr>
              <a:t>e-mail </a:t>
            </a:r>
          </a:p>
          <a:p>
            <a:pPr lvl="0" algn="ctr" latinLnBrk="0"/>
            <a:r>
              <a:rPr lang="en-US" altLang="ko-KR" sz="800" kern="0" dirty="0" smtClean="0">
                <a:solidFill>
                  <a:sysClr val="windowText" lastClr="000000"/>
                </a:solidFill>
                <a:latin typeface="+mn-ea"/>
              </a:rPr>
              <a:t>twitter</a:t>
            </a:r>
          </a:p>
        </p:txBody>
      </p:sp>
      <p:cxnSp>
        <p:nvCxnSpPr>
          <p:cNvPr id="527" name="꺾인 연결선 425"/>
          <p:cNvCxnSpPr/>
          <p:nvPr/>
        </p:nvCxnSpPr>
        <p:spPr>
          <a:xfrm flipH="1">
            <a:off x="4566421" y="1844825"/>
            <a:ext cx="6348" cy="366487"/>
          </a:xfrm>
          <a:prstGeom prst="straightConnector1">
            <a:avLst/>
          </a:prstGeom>
          <a:noFill/>
          <a:ln w="9525" cap="flat" cmpd="sng" algn="ctr">
            <a:solidFill>
              <a:srgbClr val="FF0000"/>
            </a:solidFill>
            <a:prstDash val="dash"/>
            <a:headEnd type="oval" w="sm" len="sm"/>
            <a:tailEnd type="triangle" w="sm" len="sm"/>
          </a:ln>
          <a:effectLst/>
        </p:spPr>
      </p:cxnSp>
      <p:cxnSp>
        <p:nvCxnSpPr>
          <p:cNvPr id="528" name="꺾인 연결선 425"/>
          <p:cNvCxnSpPr/>
          <p:nvPr/>
        </p:nvCxnSpPr>
        <p:spPr>
          <a:xfrm flipV="1">
            <a:off x="4387555" y="1807720"/>
            <a:ext cx="5193" cy="397245"/>
          </a:xfrm>
          <a:prstGeom prst="straightConnector1">
            <a:avLst/>
          </a:prstGeom>
          <a:noFill/>
          <a:ln w="9525" cap="flat" cmpd="sng" algn="ctr">
            <a:solidFill>
              <a:srgbClr val="FF0000"/>
            </a:solidFill>
            <a:prstDash val="dash"/>
            <a:headEnd type="oval" w="sm" len="sm"/>
            <a:tailEnd type="triangle" w="sm" len="sm"/>
          </a:ln>
          <a:effectLst/>
        </p:spPr>
      </p:cxnSp>
      <p:sp>
        <p:nvSpPr>
          <p:cNvPr id="529" name="직사각형 528"/>
          <p:cNvSpPr/>
          <p:nvPr/>
        </p:nvSpPr>
        <p:spPr>
          <a:xfrm>
            <a:off x="6877024" y="465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30" name="직사각형 529"/>
          <p:cNvSpPr/>
          <p:nvPr/>
        </p:nvSpPr>
        <p:spPr>
          <a:xfrm>
            <a:off x="6877024" y="465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31" name="직사각형 530"/>
          <p:cNvSpPr/>
          <p:nvPr/>
        </p:nvSpPr>
        <p:spPr>
          <a:xfrm>
            <a:off x="6877024" y="465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32" name="TextBox 531"/>
          <p:cNvSpPr txBox="1"/>
          <p:nvPr/>
        </p:nvSpPr>
        <p:spPr>
          <a:xfrm>
            <a:off x="7237064" y="465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33" name="직사각형 532"/>
          <p:cNvSpPr/>
          <p:nvPr/>
        </p:nvSpPr>
        <p:spPr>
          <a:xfrm>
            <a:off x="1044376" y="1484784"/>
            <a:ext cx="576064" cy="317845"/>
          </a:xfrm>
          <a:prstGeom prst="rect">
            <a:avLst/>
          </a:prstGeom>
          <a:solidFill>
            <a:srgbClr val="00B0F0"/>
          </a:solidFill>
          <a:ln w="6350" cap="flat" cmpd="sng" algn="ctr">
            <a:solidFill>
              <a:schemeClr val="tx1"/>
            </a:solidFill>
            <a:prstDash val="solid"/>
          </a:ln>
          <a:effectLst/>
        </p:spPr>
        <p:txBody>
          <a:bodyPr rtlCol="0" anchor="ctr"/>
          <a:lstStyle/>
          <a:p>
            <a:pPr lvl="0" algn="ctr" latinLnBrk="0"/>
            <a:r>
              <a:rPr lang="en-US" altLang="ko-KR" sz="800" kern="0" dirty="0" smtClean="0">
                <a:solidFill>
                  <a:sysClr val="windowText" lastClr="000000"/>
                </a:solidFill>
                <a:latin typeface="+mn-ea"/>
              </a:rPr>
              <a:t>Web UI</a:t>
            </a:r>
          </a:p>
        </p:txBody>
      </p:sp>
      <p:sp>
        <p:nvSpPr>
          <p:cNvPr id="534" name="직사각형 533"/>
          <p:cNvSpPr/>
          <p:nvPr/>
        </p:nvSpPr>
        <p:spPr>
          <a:xfrm>
            <a:off x="4365128"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35" name="직사각형 534"/>
          <p:cNvSpPr/>
          <p:nvPr/>
        </p:nvSpPr>
        <p:spPr>
          <a:xfrm>
            <a:off x="4365128" y="188811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536" name="직사각형 535"/>
          <p:cNvSpPr/>
          <p:nvPr/>
        </p:nvSpPr>
        <p:spPr>
          <a:xfrm>
            <a:off x="4221112"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37" name="꺾인 연결선 425"/>
          <p:cNvCxnSpPr/>
          <p:nvPr/>
        </p:nvCxnSpPr>
        <p:spPr>
          <a:xfrm flipH="1">
            <a:off x="1404416" y="1800075"/>
            <a:ext cx="3858" cy="440952"/>
          </a:xfrm>
          <a:prstGeom prst="straightConnector1">
            <a:avLst/>
          </a:prstGeom>
          <a:noFill/>
          <a:ln w="9525" cap="flat" cmpd="sng" algn="ctr">
            <a:solidFill>
              <a:srgbClr val="FF0000"/>
            </a:solidFill>
            <a:prstDash val="dash"/>
            <a:headEnd type="oval" w="sm" len="sm"/>
            <a:tailEnd type="triangle" w="sm" len="sm"/>
          </a:ln>
          <a:effectLst/>
        </p:spPr>
      </p:cxnSp>
      <p:cxnSp>
        <p:nvCxnSpPr>
          <p:cNvPr id="538" name="꺾인 연결선 425"/>
          <p:cNvCxnSpPr/>
          <p:nvPr/>
        </p:nvCxnSpPr>
        <p:spPr>
          <a:xfrm flipH="1" flipV="1">
            <a:off x="1259864" y="1819225"/>
            <a:ext cx="537" cy="421802"/>
          </a:xfrm>
          <a:prstGeom prst="straightConnector1">
            <a:avLst/>
          </a:prstGeom>
          <a:noFill/>
          <a:ln w="9525" cap="flat" cmpd="sng" algn="ctr">
            <a:solidFill>
              <a:srgbClr val="FF0000"/>
            </a:solidFill>
            <a:prstDash val="dash"/>
            <a:headEnd type="oval" w="sm" len="sm"/>
            <a:tailEnd type="triangle" w="sm" len="sm"/>
          </a:ln>
          <a:effectLst/>
        </p:spPr>
      </p:cxnSp>
      <p:cxnSp>
        <p:nvCxnSpPr>
          <p:cNvPr id="539" name="꺾인 연결선 198"/>
          <p:cNvCxnSpPr>
            <a:stCxn id="275" idx="3"/>
          </p:cNvCxnSpPr>
          <p:nvPr/>
        </p:nvCxnSpPr>
        <p:spPr>
          <a:xfrm flipV="1">
            <a:off x="5796904"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sp>
        <p:nvSpPr>
          <p:cNvPr id="540" name="TextBox 539"/>
          <p:cNvSpPr txBox="1"/>
          <p:nvPr/>
        </p:nvSpPr>
        <p:spPr>
          <a:xfrm>
            <a:off x="3924696"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41" name="TextBox 540"/>
          <p:cNvSpPr txBox="1"/>
          <p:nvPr/>
        </p:nvSpPr>
        <p:spPr>
          <a:xfrm>
            <a:off x="1694209" y="4797152"/>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JSON</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cxnSp>
        <p:nvCxnSpPr>
          <p:cNvPr id="542" name="꺾인 연결선 425"/>
          <p:cNvCxnSpPr/>
          <p:nvPr/>
        </p:nvCxnSpPr>
        <p:spPr>
          <a:xfrm rot="16200000" flipV="1">
            <a:off x="3334272" y="2010483"/>
            <a:ext cx="383975" cy="4787"/>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543" name="꺾인 연결선 425"/>
          <p:cNvCxnSpPr/>
          <p:nvPr/>
        </p:nvCxnSpPr>
        <p:spPr>
          <a:xfrm rot="16200000" flipH="1">
            <a:off x="3457790" y="2023698"/>
            <a:ext cx="360040" cy="2292"/>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544" name="TextBox 543"/>
          <p:cNvSpPr txBox="1"/>
          <p:nvPr/>
        </p:nvSpPr>
        <p:spPr>
          <a:xfrm>
            <a:off x="7237064" y="4941069"/>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thread</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45" name="TextBox 544"/>
          <p:cNvSpPr txBox="1"/>
          <p:nvPr/>
        </p:nvSpPr>
        <p:spPr>
          <a:xfrm>
            <a:off x="3564656" y="191683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reset</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46" name="TextBox 545"/>
          <p:cNvSpPr txBox="1"/>
          <p:nvPr/>
        </p:nvSpPr>
        <p:spPr>
          <a:xfrm>
            <a:off x="3276624" y="191683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kick</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47" name="직사각형 546"/>
          <p:cNvSpPr/>
          <p:nvPr/>
        </p:nvSpPr>
        <p:spPr>
          <a:xfrm>
            <a:off x="4068712" y="400506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548" name="TextBox 547"/>
          <p:cNvSpPr txBox="1"/>
          <p:nvPr/>
        </p:nvSpPr>
        <p:spPr>
          <a:xfrm>
            <a:off x="6805784" y="148478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Legend</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49" name="타원 548"/>
          <p:cNvSpPr/>
          <p:nvPr/>
        </p:nvSpPr>
        <p:spPr>
          <a:xfrm>
            <a:off x="3204616" y="1523080"/>
            <a:ext cx="792088" cy="28803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r>
              <a:rPr lang="en-US" altLang="ko-KR" sz="800" kern="0" dirty="0" smtClean="0">
                <a:solidFill>
                  <a:sysClr val="windowText" lastClr="000000"/>
                </a:solidFill>
              </a:rPr>
              <a:t>event bus</a:t>
            </a:r>
          </a:p>
          <a:p>
            <a:pPr lvl="0" algn="ctr"/>
            <a:r>
              <a:rPr lang="en-US" altLang="ko-KR" sz="800" kern="0" dirty="0" smtClean="0">
                <a:solidFill>
                  <a:sysClr val="windowText" lastClr="000000"/>
                </a:solidFill>
              </a:rPr>
              <a:t>watchdog</a:t>
            </a:r>
            <a:endParaRPr lang="ko-KR" altLang="en-US" dirty="0"/>
          </a:p>
        </p:txBody>
      </p:sp>
      <p:sp>
        <p:nvSpPr>
          <p:cNvPr id="550" name="타원 549"/>
          <p:cNvSpPr/>
          <p:nvPr/>
        </p:nvSpPr>
        <p:spPr>
          <a:xfrm>
            <a:off x="6877024" y="4941167"/>
            <a:ext cx="360040"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endParaRPr lang="ko-KR" altLang="en-US" dirty="0"/>
          </a:p>
        </p:txBody>
      </p:sp>
      <p:sp>
        <p:nvSpPr>
          <p:cNvPr id="551" name="직사각형 550"/>
          <p:cNvSpPr/>
          <p:nvPr/>
        </p:nvSpPr>
        <p:spPr>
          <a:xfrm>
            <a:off x="1293375" y="4336179"/>
            <a:ext cx="1651665"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52" name="직사각형 551"/>
          <p:cNvSpPr/>
          <p:nvPr/>
        </p:nvSpPr>
        <p:spPr>
          <a:xfrm>
            <a:off x="1260400" y="4365104"/>
            <a:ext cx="1651128"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553" name="꺾인 연결선 425"/>
          <p:cNvCxnSpPr>
            <a:stCxn id="552" idx="3"/>
            <a:endCxn id="275" idx="1"/>
          </p:cNvCxnSpPr>
          <p:nvPr/>
        </p:nvCxnSpPr>
        <p:spPr>
          <a:xfrm flipV="1">
            <a:off x="2911528" y="4221187"/>
            <a:ext cx="1157184" cy="287933"/>
          </a:xfrm>
          <a:prstGeom prst="bentConnector3">
            <a:avLst>
              <a:gd name="adj1" fmla="val 50000"/>
            </a:avLst>
          </a:prstGeom>
          <a:noFill/>
          <a:ln w="9525" cap="flat" cmpd="sng" algn="ctr">
            <a:solidFill>
              <a:schemeClr val="accent1"/>
            </a:solidFill>
            <a:prstDash val="solid"/>
            <a:headEnd type="oval" w="sm" len="sm"/>
            <a:tailEnd type="triangle" w="sm" len="sm"/>
          </a:ln>
          <a:effectLst/>
        </p:spPr>
      </p:cxnSp>
      <p:cxnSp>
        <p:nvCxnSpPr>
          <p:cNvPr id="554" name="꺾인 연결선 425"/>
          <p:cNvCxnSpPr/>
          <p:nvPr/>
        </p:nvCxnSpPr>
        <p:spPr>
          <a:xfrm rot="10800000" flipV="1">
            <a:off x="2921104" y="4291158"/>
            <a:ext cx="1147609" cy="280842"/>
          </a:xfrm>
          <a:prstGeom prst="bentConnector3">
            <a:avLst>
              <a:gd name="adj1" fmla="val 45828"/>
            </a:avLst>
          </a:prstGeom>
          <a:noFill/>
          <a:ln w="9525" cap="flat" cmpd="sng" algn="ctr">
            <a:solidFill>
              <a:schemeClr val="accent1"/>
            </a:solidFill>
            <a:prstDash val="solid"/>
            <a:headEnd type="oval" w="sm" len="sm"/>
            <a:tailEnd type="triangle" w="sm" len="sm"/>
          </a:ln>
          <a:effectLst/>
        </p:spPr>
      </p:cxnSp>
      <p:sp>
        <p:nvSpPr>
          <p:cNvPr id="555" name="TextBox 554"/>
          <p:cNvSpPr txBox="1"/>
          <p:nvPr/>
        </p:nvSpPr>
        <p:spPr>
          <a:xfrm>
            <a:off x="2126257" y="4797152"/>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JSON</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56" name="직사각형 555"/>
          <p:cNvSpPr/>
          <p:nvPr/>
        </p:nvSpPr>
        <p:spPr>
          <a:xfrm>
            <a:off x="1294112" y="5118896"/>
            <a:ext cx="1655716" cy="360040"/>
          </a:xfrm>
          <a:prstGeom prst="rect">
            <a:avLst/>
          </a:prstGeom>
          <a:solidFill>
            <a:schemeClr val="bg1"/>
          </a:solidFill>
          <a:ln w="63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SA </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57" name="직사각형 556"/>
          <p:cNvSpPr/>
          <p:nvPr/>
        </p:nvSpPr>
        <p:spPr>
          <a:xfrm>
            <a:off x="1260400" y="5157291"/>
            <a:ext cx="1656184" cy="360040"/>
          </a:xfrm>
          <a:prstGeom prst="rect">
            <a:avLst/>
          </a:prstGeom>
          <a:solidFill>
            <a:schemeClr val="bg1"/>
          </a:solidFill>
          <a:ln w="6350" cap="flat" cmpd="sng" algn="ctr">
            <a:solidFill>
              <a:sysClr val="windowText" lastClr="000000"/>
            </a:solidFill>
            <a:prstDash val="solid"/>
          </a:ln>
          <a:effectLst/>
        </p:spPr>
        <p:txBody>
          <a:bodyPr lIns="36000" rIns="36000" rtlCol="0" anchor="ctr"/>
          <a:lstStyle/>
          <a:p>
            <a:pPr lvl="0" algn="ctr" latinLnBrk="0"/>
            <a:r>
              <a:rPr lang="en-US" altLang="ko-KR" sz="800" kern="0" dirty="0" smtClean="0">
                <a:solidFill>
                  <a:sysClr val="windowText" lastClr="000000"/>
                </a:solidFill>
                <a:latin typeface="+mn-ea"/>
              </a:rPr>
              <a:t>Home , mail box , …. , 50</a:t>
            </a:r>
            <a:r>
              <a:rPr lang="en-US" altLang="ko-KR" sz="800" kern="0" baseline="30000" dirty="0" smtClean="0">
                <a:solidFill>
                  <a:sysClr val="windowText" lastClr="000000"/>
                </a:solidFill>
                <a:latin typeface="+mn-ea"/>
              </a:rPr>
              <a:t>th</a:t>
            </a:r>
            <a:r>
              <a:rPr lang="en-US" altLang="ko-KR" sz="800" kern="0" dirty="0" smtClean="0">
                <a:solidFill>
                  <a:sysClr val="windowText" lastClr="000000"/>
                </a:solidFill>
                <a:latin typeface="+mn-ea"/>
              </a:rPr>
              <a:t> node </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58" name="직사각형 557"/>
          <p:cNvSpPr/>
          <p:nvPr/>
        </p:nvSpPr>
        <p:spPr>
          <a:xfrm>
            <a:off x="467493" y="908720"/>
            <a:ext cx="8208963" cy="52565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9" name="꺾인 연결선 425"/>
          <p:cNvCxnSpPr/>
          <p:nvPr/>
        </p:nvCxnSpPr>
        <p:spPr>
          <a:xfrm>
            <a:off x="2195736" y="3789040"/>
            <a:ext cx="0" cy="576064"/>
          </a:xfrm>
          <a:prstGeom prst="straightConnector1">
            <a:avLst/>
          </a:prstGeom>
          <a:noFill/>
          <a:ln w="9525" cap="flat" cmpd="sng" algn="ctr">
            <a:solidFill>
              <a:srgbClr val="7030A0"/>
            </a:solidFill>
            <a:prstDash val="solid"/>
            <a:headEnd type="oval" w="sm" len="sm"/>
            <a:tailEnd type="triangle" w="sm" len="sm"/>
          </a:ln>
          <a:effectLst/>
        </p:spPr>
      </p:cxnSp>
      <p:cxnSp>
        <p:nvCxnSpPr>
          <p:cNvPr id="560" name="꺾인 연결선 425"/>
          <p:cNvCxnSpPr/>
          <p:nvPr/>
        </p:nvCxnSpPr>
        <p:spPr>
          <a:xfrm flipV="1">
            <a:off x="2051720" y="3789041"/>
            <a:ext cx="0" cy="576063"/>
          </a:xfrm>
          <a:prstGeom prst="straightConnector1">
            <a:avLst/>
          </a:prstGeom>
          <a:noFill/>
          <a:ln w="9525" cap="flat" cmpd="sng" algn="ctr">
            <a:solidFill>
              <a:srgbClr val="7030A0"/>
            </a:solidFill>
            <a:prstDash val="solid"/>
            <a:headEnd type="oval" w="sm" len="sm"/>
            <a:tailEnd type="triangle" w="sm" len="sm"/>
          </a:ln>
          <a:effectLst/>
        </p:spPr>
      </p:cxnSp>
    </p:spTree>
    <p:extLst>
      <p:ext uri="{BB962C8B-B14F-4D97-AF65-F5344CB8AC3E}">
        <p14:creationId xmlns:p14="http://schemas.microsoft.com/office/powerpoint/2010/main" val="4232171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val="342384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120" y="1104105"/>
            <a:ext cx="3768643" cy="2520280"/>
          </a:xfrm>
          <a:prstGeom prst="rect">
            <a:avLst/>
          </a:prstGeom>
          <a:noFill/>
          <a:extLst>
            <a:ext uri="{909E8E84-426E-40DD-AFC4-6F175D3DCCD1}">
              <a14:hiddenFill xmlns:a14="http://schemas.microsoft.com/office/drawing/2010/main">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p14="http://schemas.microsoft.com/office/powerpoint/2010/main" val="79563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spTree>
    <p:extLst>
      <p:ext uri="{BB962C8B-B14F-4D97-AF65-F5344CB8AC3E}">
        <p14:creationId xmlns:p14="http://schemas.microsoft.com/office/powerpoint/2010/main" val="70842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val="47546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Tree>
    <p:extLst>
      <p:ext uri="{BB962C8B-B14F-4D97-AF65-F5344CB8AC3E}">
        <p14:creationId xmlns:p14="http://schemas.microsoft.com/office/powerpoint/2010/main" val="422964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83264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a:xfrm>
            <a:off x="309440" y="764704"/>
            <a:ext cx="8511032" cy="5688632"/>
          </a:xfrm>
        </p:spPr>
        <p:txBody>
          <a:bodyPr/>
          <a:lstStyle/>
          <a:p>
            <a:pPr marL="285750" indent="-285750">
              <a:buFontTx/>
              <a:buChar char="-"/>
            </a:pPr>
            <a:r>
              <a:rPr lang="en-US" altLang="ko-KR" sz="1100" dirty="0" smtClean="0">
                <a:solidFill>
                  <a:schemeClr val="bg1"/>
                </a:solidFill>
              </a:rPr>
              <a:t>Rule            </a:t>
            </a:r>
            <a:r>
              <a:rPr lang="en-US" altLang="ko-KR" sz="1100" dirty="0">
                <a:solidFill>
                  <a:schemeClr val="bg1"/>
                </a:solidFill>
              </a:rPr>
              <a:t>:= if {conditions} then {actions} 	[condition := {</a:t>
            </a:r>
            <a:r>
              <a:rPr lang="en-US" altLang="ko-KR" sz="1100" dirty="0" err="1">
                <a:solidFill>
                  <a:schemeClr val="bg1"/>
                </a:solidFill>
              </a:rPr>
              <a:t>nodeID</a:t>
            </a:r>
            <a:r>
              <a:rPr lang="en-US" altLang="ko-KR" sz="1100" dirty="0">
                <a:solidFill>
                  <a:schemeClr val="bg1"/>
                </a:solidFill>
              </a:rPr>
              <a:t>}@{</a:t>
            </a:r>
            <a:r>
              <a:rPr lang="en-US" altLang="ko-KR" sz="1100" dirty="0" err="1">
                <a:solidFill>
                  <a:schemeClr val="bg1"/>
                </a:solidFill>
              </a:rPr>
              <a:t>thingID</a:t>
            </a:r>
            <a:r>
              <a:rPr lang="en-US" altLang="ko-KR" sz="1100" dirty="0">
                <a:solidFill>
                  <a:schemeClr val="bg1"/>
                </a:solidFill>
              </a:rPr>
              <a:t>}=={Value}#{Type}(Delay)?]</a:t>
            </a:r>
          </a:p>
          <a:p>
            <a:pPr marL="0" indent="0"/>
            <a:r>
              <a:rPr lang="en-US" altLang="ko-KR" sz="1100" dirty="0">
                <a:solidFill>
                  <a:schemeClr val="bg1"/>
                </a:solidFill>
              </a:rPr>
              <a:t>    ex) </a:t>
            </a:r>
            <a:r>
              <a:rPr lang="en-US" altLang="ko-KR" sz="1000" dirty="0">
                <a:solidFill>
                  <a:schemeClr val="bg1"/>
                </a:solidFill>
                <a:latin typeface="MS Reference Sans Serif" pitchFamily="34" charset="0"/>
              </a:rPr>
              <a:t>if  </a:t>
            </a:r>
            <a:r>
              <a:rPr lang="en-US" altLang="ko-KR" sz="1000" dirty="0" err="1">
                <a:solidFill>
                  <a:schemeClr val="bg1"/>
                </a:solidFill>
                <a:latin typeface="MS Reference Sans Serif" pitchFamily="34" charset="0"/>
              </a:rPr>
              <a:t>nodeA@presenceA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Away#Presence</a:t>
            </a:r>
            <a:r>
              <a:rPr lang="en-US" altLang="ko-KR" sz="1000" dirty="0">
                <a:solidFill>
                  <a:schemeClr val="bg1"/>
                </a:solidFill>
                <a:latin typeface="MS Reference Sans Serif" pitchFamily="34" charset="0"/>
              </a:rPr>
              <a:t>  then </a:t>
            </a:r>
            <a:r>
              <a:rPr lang="en-US" altLang="ko-KR" sz="1000" dirty="0">
                <a:solidFill>
                  <a:srgbClr val="FF0000"/>
                </a:solidFill>
                <a:latin typeface="MS Reference Sans Serif" pitchFamily="34" charset="0"/>
              </a:rPr>
              <a:t>*</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messageA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Confirm#Message</a:t>
            </a:r>
            <a:r>
              <a:rPr lang="en-US" altLang="ko-KR" sz="1000" dirty="0" err="1">
                <a:solidFill>
                  <a:srgbClr val="FF0000"/>
                </a:solidFill>
                <a:latin typeface="MS Reference Sans Serif" pitchFamily="34" charset="0"/>
              </a:rPr>
              <a:t>Delay</a:t>
            </a:r>
            <a:r>
              <a:rPr lang="en-US" altLang="ko-KR" sz="1000" dirty="0">
                <a:solidFill>
                  <a:schemeClr val="bg1"/>
                </a:solidFill>
                <a:latin typeface="MS Reference Sans Serif" pitchFamily="34" charset="0"/>
              </a:rPr>
              <a:t>, *@alarm=</a:t>
            </a:r>
            <a:r>
              <a:rPr lang="en-US" altLang="ko-KR" sz="1000" dirty="0" err="1">
                <a:solidFill>
                  <a:schemeClr val="bg1"/>
                </a:solidFill>
                <a:latin typeface="MS Reference Sans Serif" pitchFamily="34" charset="0"/>
              </a:rPr>
              <a:t>Setting#Alarm</a:t>
            </a:r>
            <a:r>
              <a:rPr lang="en-US" altLang="ko-KR" sz="1000" dirty="0" err="1">
                <a:solidFill>
                  <a:srgbClr val="FF0000"/>
                </a:solidFill>
                <a:latin typeface="MS Reference Sans Serif" pitchFamily="34" charset="0"/>
              </a:rPr>
              <a:t>Delay</a:t>
            </a:r>
            <a:endParaRPr lang="en-US" altLang="ko-KR" sz="1000" dirty="0">
              <a:solidFill>
                <a:srgbClr val="FF0000"/>
              </a:solidFill>
              <a:latin typeface="MS Reference Sans Serif" pitchFamily="34" charset="0"/>
            </a:endParaRPr>
          </a:p>
          <a:p>
            <a:pPr marL="0" indent="0"/>
            <a:r>
              <a:rPr lang="en-US" altLang="ko-KR" sz="1000" dirty="0">
                <a:solidFill>
                  <a:schemeClr val="bg1"/>
                </a:solidFill>
                <a:latin typeface="MS Reference Sans Serif" pitchFamily="34" charset="0"/>
              </a:rPr>
              <a:t>        </a:t>
            </a:r>
            <a:r>
              <a:rPr lang="en-US" altLang="ko-KR" sz="1000" dirty="0" smtClean="0">
                <a:solidFill>
                  <a:schemeClr val="bg1"/>
                </a:solidFill>
                <a:latin typeface="MS Reference Sans Serif" pitchFamily="34" charset="0"/>
              </a:rPr>
              <a:t> if  </a:t>
            </a:r>
            <a:r>
              <a:rPr lang="en-US" altLang="ko-KR" sz="1000" dirty="0">
                <a:solidFill>
                  <a:srgbClr val="FF0000"/>
                </a:solidFill>
                <a:latin typeface="MS Reference Sans Serif" pitchFamily="34" charset="0"/>
              </a:rPr>
              <a:t>*</a:t>
            </a:r>
            <a:r>
              <a:rPr lang="en-US" altLang="ko-KR" sz="1000" dirty="0">
                <a:solidFill>
                  <a:schemeClr val="bg1"/>
                </a:solidFill>
                <a:latin typeface="MS Reference Sans Serif" pitchFamily="34" charset="0"/>
              </a:rPr>
              <a:t>@alarm==</a:t>
            </a:r>
            <a:r>
              <a:rPr lang="en-US" altLang="ko-KR" sz="1000" dirty="0" err="1">
                <a:solidFill>
                  <a:schemeClr val="bg1"/>
                </a:solidFill>
                <a:latin typeface="MS Reference Sans Serif" pitchFamily="34" charset="0"/>
              </a:rPr>
              <a:t>Set#Alarm</a:t>
            </a:r>
            <a:r>
              <a:rPr lang="en-US" altLang="ko-KR" sz="1000" dirty="0">
                <a:solidFill>
                  <a:schemeClr val="bg1"/>
                </a:solidFill>
                <a:latin typeface="MS Reference Sans Serif" pitchFamily="34" charset="0"/>
              </a:rPr>
              <a:t>                       </a:t>
            </a:r>
            <a:r>
              <a:rPr lang="en-US" altLang="ko-KR" sz="1000" dirty="0" smtClean="0">
                <a:solidFill>
                  <a:schemeClr val="bg1"/>
                </a:solidFill>
                <a:latin typeface="MS Reference Sans Serif" pitchFamily="34" charset="0"/>
              </a:rPr>
              <a:t> then </a:t>
            </a:r>
            <a:r>
              <a:rPr lang="en-US" altLang="ko-KR" sz="1000" dirty="0">
                <a:solidFill>
                  <a:srgbClr val="FF0000"/>
                </a:solidFill>
                <a:latin typeface="MS Reference Sans Serif" pitchFamily="34" charset="0"/>
              </a:rPr>
              <a:t>!</a:t>
            </a:r>
            <a:r>
              <a:rPr lang="en-US" altLang="ko-KR" sz="1000" dirty="0" err="1">
                <a:solidFill>
                  <a:schemeClr val="bg1"/>
                </a:solidFill>
                <a:latin typeface="MS Reference Sans Serif" pitchFamily="34" charset="0"/>
              </a:rPr>
              <a:t>nodeA@doorA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Open#Door</a:t>
            </a:r>
            <a:r>
              <a:rPr lang="en-US" altLang="ko-KR" sz="1000" dirty="0">
                <a:solidFill>
                  <a:schemeClr val="bg1"/>
                </a:solidFill>
                <a:latin typeface="MS Reference Sans Serif" pitchFamily="34" charset="0"/>
              </a:rPr>
              <a:t>, </a:t>
            </a:r>
            <a:r>
              <a:rPr lang="en-US" altLang="ko-KR" sz="1000" dirty="0" err="1" smtClean="0">
                <a:solidFill>
                  <a:schemeClr val="bg1"/>
                </a:solidFill>
                <a:latin typeface="MS Reference Sans Serif" pitchFamily="34" charset="0"/>
              </a:rPr>
              <a:t>nodeA@alarmLampA</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On#Alarm</a:t>
            </a:r>
            <a:endParaRPr lang="en-US" altLang="ko-KR" sz="1000" dirty="0" smtClean="0">
              <a:solidFill>
                <a:schemeClr val="bg1"/>
              </a:solidFill>
              <a:latin typeface="MS Reference Sans Serif" pitchFamily="34" charset="0"/>
            </a:endParaRPr>
          </a:p>
          <a:p>
            <a:pPr marL="0" indent="0"/>
            <a:r>
              <a:rPr lang="en-US" altLang="ko-KR" sz="1000" dirty="0" smtClean="0">
                <a:solidFill>
                  <a:schemeClr val="bg1"/>
                </a:solidFill>
                <a:latin typeface="MS Reference Sans Serif" pitchFamily="34" charset="0"/>
              </a:rPr>
              <a:t>         if  </a:t>
            </a:r>
            <a:r>
              <a:rPr lang="en-US" altLang="ko-KR" sz="1000" dirty="0" err="1" smtClean="0">
                <a:solidFill>
                  <a:schemeClr val="bg1"/>
                </a:solidFill>
                <a:latin typeface="MS Reference Sans Serif" pitchFamily="34" charset="0"/>
              </a:rPr>
              <a:t>nodeB@temp</a:t>
            </a:r>
            <a:r>
              <a:rPr lang="en-US" altLang="ko-KR" sz="1000" dirty="0" smtClean="0">
                <a:solidFill>
                  <a:schemeClr val="bg1"/>
                </a:solidFill>
                <a:latin typeface="MS Reference Sans Serif" pitchFamily="34" charset="0"/>
              </a:rPr>
              <a:t>==Over35#Temperature, </a:t>
            </a:r>
            <a:r>
              <a:rPr lang="en-US" altLang="ko-KR" sz="1000" dirty="0" err="1" smtClean="0">
                <a:solidFill>
                  <a:schemeClr val="bg1"/>
                </a:solidFill>
                <a:latin typeface="MS Reference Sans Serif" pitchFamily="34" charset="0"/>
              </a:rPr>
              <a:t>nodeA@preseceA</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AtHome#Presence</a:t>
            </a:r>
            <a:r>
              <a:rPr lang="en-US" altLang="ko-KR" sz="1000" dirty="0" smtClean="0">
                <a:solidFill>
                  <a:schemeClr val="bg1"/>
                </a:solidFill>
                <a:latin typeface="MS Reference Sans Serif" pitchFamily="34" charset="0"/>
              </a:rPr>
              <a:t> then </a:t>
            </a:r>
            <a:r>
              <a:rPr lang="en-US" altLang="ko-KR" sz="1000" dirty="0" err="1" smtClean="0">
                <a:solidFill>
                  <a:schemeClr val="bg1"/>
                </a:solidFill>
                <a:latin typeface="MS Reference Sans Serif" pitchFamily="34" charset="0"/>
              </a:rPr>
              <a:t>nodeB@aircon</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On@AirConditioner</a:t>
            </a:r>
            <a:endParaRPr lang="ko-KR" altLang="en-US" sz="1000" dirty="0">
              <a:solidFill>
                <a:schemeClr val="bg1"/>
              </a:solidFill>
              <a:latin typeface="MS Reference Sans Serif"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388" y="1916832"/>
            <a:ext cx="7609036"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a:t>
            </a:r>
            <a:r>
              <a:rPr lang="en-US" altLang="ko-KR" dirty="0" smtClean="0"/>
              <a:t>Scalability and Performance</a:t>
            </a:r>
            <a:endParaRPr lang="ko-KR" altLang="en-US" dirty="0"/>
          </a:p>
        </p:txBody>
      </p:sp>
      <p:sp>
        <p:nvSpPr>
          <p:cNvPr id="3" name="텍스트 개체 틀 2"/>
          <p:cNvSpPr>
            <a:spLocks noGrp="1"/>
          </p:cNvSpPr>
          <p:nvPr>
            <p:ph type="body" sz="quarter" idx="10"/>
          </p:nvPr>
        </p:nvSpPr>
        <p:spPr/>
        <p:txBody>
          <a:bodyPr/>
          <a:lstStyle/>
          <a:p>
            <a:pPr marL="285750" indent="-285750">
              <a:buFont typeface="Wingdings" panose="05000000000000000000" pitchFamily="2" charset="2"/>
              <a:buChar char="§"/>
            </a:pPr>
            <a:r>
              <a:rPr lang="en-US" altLang="ko-KR" dirty="0" smtClean="0">
                <a:solidFill>
                  <a:schemeClr val="bg1"/>
                </a:solidFill>
              </a:rPr>
              <a:t>Experiment for Scalability and Performance</a:t>
            </a:r>
          </a:p>
          <a:p>
            <a:pPr marL="285750" indent="-285750">
              <a:buFont typeface="Wingdings" panose="05000000000000000000" pitchFamily="2" charset="2"/>
              <a:buChar char="§"/>
            </a:pPr>
            <a:r>
              <a:rPr lang="en-US" altLang="ko-KR" dirty="0" err="1" smtClean="0">
                <a:solidFill>
                  <a:schemeClr val="bg1"/>
                </a:solidFill>
              </a:rPr>
              <a:t>Environement</a:t>
            </a:r>
            <a:endParaRPr lang="en-US" altLang="ko-KR" dirty="0" smtClean="0">
              <a:solidFill>
                <a:schemeClr val="bg1"/>
              </a:solidFill>
            </a:endParaRPr>
          </a:p>
          <a:p>
            <a:pPr marL="477838" lvl="1" indent="-285750">
              <a:buFont typeface="Arial" panose="020B0604020202020204" pitchFamily="34" charset="0"/>
              <a:buChar char="•"/>
            </a:pPr>
            <a:r>
              <a:rPr lang="en-US" altLang="ko-KR" dirty="0" err="1" smtClean="0">
                <a:solidFill>
                  <a:schemeClr val="bg1"/>
                </a:solidFill>
              </a:rPr>
              <a:t>IoTMS</a:t>
            </a:r>
            <a:r>
              <a:rPr lang="en-US" altLang="ko-KR" dirty="0" smtClean="0">
                <a:solidFill>
                  <a:schemeClr val="bg1"/>
                </a:solidFill>
              </a:rPr>
              <a:t> : Intel I5 2.7Ghz, 4GB RAM</a:t>
            </a:r>
          </a:p>
          <a:p>
            <a:pPr marL="477838" lvl="1" indent="-285750">
              <a:buFont typeface="Arial" panose="020B0604020202020204" pitchFamily="34" charset="0"/>
              <a:buChar char="•"/>
            </a:pPr>
            <a:r>
              <a:rPr lang="en-US" altLang="ko-KR" dirty="0" smtClean="0">
                <a:solidFill>
                  <a:schemeClr val="bg1"/>
                </a:solidFill>
              </a:rPr>
              <a:t>2</a:t>
            </a:r>
            <a:r>
              <a:rPr lang="en-US" altLang="ko-KR" baseline="30000" dirty="0" smtClean="0">
                <a:solidFill>
                  <a:schemeClr val="bg1"/>
                </a:solidFill>
              </a:rPr>
              <a:t>nd</a:t>
            </a:r>
            <a:r>
              <a:rPr lang="en-US" altLang="ko-KR" dirty="0" smtClean="0">
                <a:solidFill>
                  <a:schemeClr val="bg1"/>
                </a:solidFill>
              </a:rPr>
              <a:t> PC for virtual Node : Atom 1.33Ghz, 2GB RAM </a:t>
            </a:r>
          </a:p>
          <a:p>
            <a:pPr marL="477838" lvl="1" indent="-285750">
              <a:buFont typeface="Arial" panose="020B0604020202020204" pitchFamily="34" charset="0"/>
              <a:buChar char="•"/>
            </a:pPr>
            <a:r>
              <a:rPr lang="en-US" altLang="ko-KR" dirty="0" smtClean="0">
                <a:solidFill>
                  <a:schemeClr val="bg1"/>
                </a:solidFill>
              </a:rPr>
              <a:t>SA Node : Arduino</a:t>
            </a:r>
          </a:p>
          <a:p>
            <a:pPr marL="285750" indent="-285750">
              <a:buFont typeface="Wingdings" panose="05000000000000000000" pitchFamily="2" charset="2"/>
              <a:buChar char="§"/>
            </a:pPr>
            <a:r>
              <a:rPr lang="en-US" altLang="ko-KR" dirty="0" smtClean="0">
                <a:solidFill>
                  <a:schemeClr val="bg1"/>
                </a:solidFill>
              </a:rPr>
              <a:t>Experiment Steps</a:t>
            </a:r>
            <a:endParaRPr lang="en-US" altLang="ko-KR" dirty="0" smtClean="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272758988"/>
              </p:ext>
            </p:extLst>
          </p:nvPr>
        </p:nvGraphicFramePr>
        <p:xfrm>
          <a:off x="1187624" y="2636912"/>
          <a:ext cx="6768752" cy="3474720"/>
        </p:xfrm>
        <a:graphic>
          <a:graphicData uri="http://schemas.openxmlformats.org/drawingml/2006/table">
            <a:tbl>
              <a:tblPr firstRow="1" bandRow="1">
                <a:tableStyleId>{5C22544A-7EE6-4342-B048-85BDC9FD1C3A}</a:tableStyleId>
              </a:tblPr>
              <a:tblGrid>
                <a:gridCol w="6768752"/>
              </a:tblGrid>
              <a:tr h="366836">
                <a:tc>
                  <a:txBody>
                    <a:bodyPr/>
                    <a:lstStyle/>
                    <a:p>
                      <a:pPr latinLnBrk="1">
                        <a:lnSpc>
                          <a:spcPct val="150000"/>
                        </a:lnSpc>
                      </a:pPr>
                      <a:r>
                        <a:rPr lang="en-US" altLang="ko-KR" sz="1600" dirty="0" smtClean="0">
                          <a:solidFill>
                            <a:schemeClr val="bg1"/>
                          </a:solidFill>
                        </a:rPr>
                        <a:t>Experiment Steps</a:t>
                      </a:r>
                      <a:endParaRPr lang="ko-KR"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r>
              <a:tr h="2657500">
                <a:tc>
                  <a:txBody>
                    <a:bodyPr/>
                    <a:lstStyle/>
                    <a:p>
                      <a:pPr marL="342900" indent="-342900" latinLnBrk="1">
                        <a:lnSpc>
                          <a:spcPct val="150000"/>
                        </a:lnSpc>
                        <a:buFont typeface="+mj-lt"/>
                        <a:buAutoNum type="arabicPeriod"/>
                      </a:pPr>
                      <a:r>
                        <a:rPr lang="en-US" altLang="ko-KR" sz="1600" dirty="0" smtClean="0"/>
                        <a:t>Run </a:t>
                      </a:r>
                      <a:r>
                        <a:rPr lang="en-US" altLang="ko-KR" sz="1600" dirty="0" err="1" smtClean="0"/>
                        <a:t>IoTMS</a:t>
                      </a:r>
                      <a:endParaRPr lang="en-US" altLang="ko-KR" sz="1600" dirty="0" smtClean="0"/>
                    </a:p>
                    <a:p>
                      <a:pPr marL="342900" indent="-342900" latinLnBrk="1">
                        <a:lnSpc>
                          <a:spcPct val="150000"/>
                        </a:lnSpc>
                        <a:buFont typeface="+mj-lt"/>
                        <a:buAutoNum type="arabicPeriod"/>
                      </a:pPr>
                      <a:r>
                        <a:rPr lang="en-US" altLang="ko-KR" sz="1600" dirty="0" smtClean="0"/>
                        <a:t>Connect a Real SA Node to </a:t>
                      </a:r>
                      <a:r>
                        <a:rPr lang="en-US" altLang="ko-KR" sz="1600" dirty="0" err="1" smtClean="0"/>
                        <a:t>IoTMS</a:t>
                      </a:r>
                      <a:r>
                        <a:rPr lang="en-US" altLang="ko-KR" sz="1600" dirty="0" smtClean="0"/>
                        <a:t> </a:t>
                      </a:r>
                    </a:p>
                    <a:p>
                      <a:pPr marL="342900" indent="-342900" latinLnBrk="1">
                        <a:lnSpc>
                          <a:spcPct val="150000"/>
                        </a:lnSpc>
                        <a:buFont typeface="+mj-lt"/>
                        <a:buAutoNum type="arabicPeriod"/>
                      </a:pPr>
                      <a:r>
                        <a:rPr lang="en-US" altLang="ko-KR" sz="1600" dirty="0" err="1" smtClean="0"/>
                        <a:t>IoTMS</a:t>
                      </a:r>
                      <a:r>
                        <a:rPr lang="en-US" altLang="ko-KR" sz="1600" dirty="0" smtClean="0"/>
                        <a:t> send Ping to Real SA Node every 1sec</a:t>
                      </a:r>
                    </a:p>
                    <a:p>
                      <a:pPr marL="342900" indent="-342900" latinLnBrk="1">
                        <a:lnSpc>
                          <a:spcPct val="150000"/>
                        </a:lnSpc>
                        <a:buFont typeface="+mj-lt"/>
                        <a:buAutoNum type="arabicPeriod"/>
                      </a:pPr>
                      <a:r>
                        <a:rPr lang="en-US" altLang="ko-KR" sz="1600" dirty="0" smtClean="0"/>
                        <a:t>The second PC creates Virtual Nodes made for simulation</a:t>
                      </a:r>
                    </a:p>
                    <a:p>
                      <a:pPr marL="342900" indent="-342900" latinLnBrk="1">
                        <a:lnSpc>
                          <a:spcPct val="150000"/>
                        </a:lnSpc>
                        <a:buFont typeface="+mj-lt"/>
                        <a:buAutoNum type="arabicPeriod"/>
                      </a:pPr>
                      <a:r>
                        <a:rPr lang="en-US" altLang="ko-KR" sz="1600" dirty="0" smtClean="0"/>
                        <a:t>The second PC makes Node increase 1 per every sec </a:t>
                      </a:r>
                    </a:p>
                    <a:p>
                      <a:pPr marL="342900" indent="-342900" latinLnBrk="1">
                        <a:lnSpc>
                          <a:spcPct val="150000"/>
                        </a:lnSpc>
                        <a:buFont typeface="+mj-lt"/>
                        <a:buAutoNum type="arabicPeriod"/>
                      </a:pPr>
                      <a:r>
                        <a:rPr lang="en-US" altLang="ko-KR" sz="1600" dirty="0" smtClean="0"/>
                        <a:t>Node </a:t>
                      </a:r>
                      <a:r>
                        <a:rPr lang="en-US" altLang="ko-KR" sz="1600" dirty="0" err="1" smtClean="0"/>
                        <a:t>sned</a:t>
                      </a:r>
                      <a:r>
                        <a:rPr lang="en-US" altLang="ko-KR" sz="1600" dirty="0" smtClean="0"/>
                        <a:t> Thing information to </a:t>
                      </a:r>
                      <a:r>
                        <a:rPr lang="en-US" altLang="ko-KR" sz="1600" dirty="0" err="1" smtClean="0"/>
                        <a:t>IoTMS</a:t>
                      </a:r>
                      <a:r>
                        <a:rPr lang="en-US" altLang="ko-KR" sz="1600" dirty="0" smtClean="0"/>
                        <a:t> every 3sec</a:t>
                      </a:r>
                    </a:p>
                    <a:p>
                      <a:pPr marL="342900" indent="-342900" latinLnBrk="1">
                        <a:lnSpc>
                          <a:spcPct val="150000"/>
                        </a:lnSpc>
                        <a:buFont typeface="+mj-lt"/>
                        <a:buAutoNum type="arabicPeriod"/>
                      </a:pPr>
                      <a:r>
                        <a:rPr lang="en-US" altLang="ko-KR" sz="1600" dirty="0" smtClean="0"/>
                        <a:t>The second PC makes Node increase until 500ea</a:t>
                      </a:r>
                    </a:p>
                    <a:p>
                      <a:pPr marL="342900" indent="-342900" latinLnBrk="1">
                        <a:lnSpc>
                          <a:spcPct val="150000"/>
                        </a:lnSpc>
                        <a:buFont typeface="+mj-lt"/>
                        <a:buAutoNum type="arabicPeriod"/>
                      </a:pPr>
                      <a:r>
                        <a:rPr lang="en-US" altLang="ko-KR" sz="1600" dirty="0" smtClean="0"/>
                        <a:t>We measure response of echo from Real SA Node</a:t>
                      </a:r>
                    </a:p>
                  </a:txBody>
                  <a:tcPr>
                    <a:lnT w="12700" cap="flat" cmpd="sng" algn="ctr">
                      <a:solidFill>
                        <a:schemeClr val="tx1"/>
                      </a:solidFill>
                      <a:prstDash val="solid"/>
                      <a:round/>
                      <a:headEnd type="none" w="med" len="med"/>
                      <a:tailEnd type="none" w="med" len="med"/>
                    </a:lnT>
                    <a:solidFill>
                      <a:schemeClr val="tx1">
                        <a:lumMod val="95000"/>
                      </a:schemeClr>
                    </a:solidFill>
                  </a:tcPr>
                </a:tc>
              </a:tr>
            </a:tbl>
          </a:graphicData>
        </a:graphic>
      </p:graphicFrame>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a:t>
            </a:r>
            <a:r>
              <a:rPr lang="en-US" altLang="ko-KR" dirty="0" smtClean="0"/>
              <a:t>and Performance</a:t>
            </a:r>
            <a:endParaRPr lang="ko-KR" altLang="en-US" dirty="0"/>
          </a:p>
        </p:txBody>
      </p:sp>
      <p:sp>
        <p:nvSpPr>
          <p:cNvPr id="3" name="텍스트 개체 틀 2"/>
          <p:cNvSpPr>
            <a:spLocks noGrp="1"/>
          </p:cNvSpPr>
          <p:nvPr>
            <p:ph type="body" sz="quarter" idx="10"/>
          </p:nvPr>
        </p:nvSpPr>
        <p:spPr/>
        <p:txBody>
          <a:bodyPr/>
          <a:lstStyle/>
          <a:p>
            <a:pPr marL="285750" indent="-285750">
              <a:buFont typeface="Wingdings" panose="05000000000000000000" pitchFamily="2" charset="2"/>
              <a:buChar char="§"/>
            </a:pPr>
            <a:r>
              <a:rPr lang="en-US" altLang="ko-KR" dirty="0" smtClean="0">
                <a:solidFill>
                  <a:schemeClr val="bg1"/>
                </a:solidFill>
              </a:rPr>
              <a:t>Which quality attributes can be satisfied?</a:t>
            </a:r>
            <a:endParaRPr lang="en-US" altLang="ko-KR" dirty="0" smtClean="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689724790"/>
              </p:ext>
            </p:extLst>
          </p:nvPr>
        </p:nvGraphicFramePr>
        <p:xfrm>
          <a:off x="611945" y="1268760"/>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rgbClr val="FF0000"/>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latinLnBrk="1"/>
                      <a:r>
                        <a:rPr lang="en-US" altLang="ko-KR"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rgbClr val="FF0000"/>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solidFill>
                            <a:srgbClr val="FF0000"/>
                          </a:solidFill>
                          <a:latin typeface="Trebuchet MS"/>
                          <a:ea typeface="굴림"/>
                          <a:cs typeface="Times New Roman"/>
                        </a:rPr>
                        <a:t>IoTMS</a:t>
                      </a:r>
                      <a:r>
                        <a:rPr lang="en-US" altLang="ko-KR" sz="1400" dirty="0" smtClean="0">
                          <a:solidFill>
                            <a:srgbClr val="FF0000"/>
                          </a:solidFill>
                          <a:latin typeface="Trebuchet MS"/>
                          <a:ea typeface="굴림"/>
                          <a:cs typeface="Times New Roman"/>
                        </a:rPr>
                        <a:t> allow up to 50 SA Nodes.</a:t>
                      </a:r>
                      <a:endParaRPr lang="en-US" altLang="ko-KR" sz="1400"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indent="63500" algn="ctr">
                        <a:spcAft>
                          <a:spcPts val="200"/>
                        </a:spcAft>
                        <a:tabLst>
                          <a:tab pos="3355340" algn="l"/>
                        </a:tabLst>
                      </a:pPr>
                      <a:r>
                        <a:rPr lang="x-none" sz="1400" kern="100" dirty="0">
                          <a:solidFill>
                            <a:srgbClr val="FF0000"/>
                          </a:solidFill>
                          <a:latin typeface="Tahoma" pitchFamily="34" charset="0"/>
                          <a:ea typeface="Tahoma" pitchFamily="34" charset="0"/>
                          <a:cs typeface="Tahoma" pitchFamily="34" charset="0"/>
                        </a:rPr>
                        <a:t>High</a:t>
                      </a:r>
                      <a:endParaRPr lang="ko-KR" sz="1400" kern="100" dirty="0">
                        <a:solidFill>
                          <a:srgbClr val="FF0000"/>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indent="63500" algn="ctr">
                        <a:spcAft>
                          <a:spcPts val="200"/>
                        </a:spcAft>
                        <a:tabLst>
                          <a:tab pos="3355340" algn="l"/>
                        </a:tabLst>
                      </a:pPr>
                      <a:r>
                        <a:rPr lang="x-none" altLang="ko-KR" sz="1400" kern="100" dirty="0" smtClean="0">
                          <a:solidFill>
                            <a:srgbClr val="FF0000"/>
                          </a:solidFill>
                          <a:latin typeface="Tahoma" pitchFamily="34" charset="0"/>
                          <a:ea typeface="Tahoma" pitchFamily="34" charset="0"/>
                          <a:cs typeface="Tahoma" pitchFamily="34" charset="0"/>
                        </a:rPr>
                        <a:t>Medium</a:t>
                      </a:r>
                      <a:endParaRPr lang="ko-KR" sz="1400" kern="100" dirty="0">
                        <a:solidFill>
                          <a:srgbClr val="FF0000"/>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rgbClr val="FF0000"/>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rgbClr val="FF0000"/>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lvl="0">
                        <a:lnSpc>
                          <a:spcPct val="100000"/>
                        </a:lnSpc>
                      </a:pPr>
                      <a:r>
                        <a:rPr kumimoji="0" lang="en-US" altLang="ko-KR"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rgbClr val="FF0000"/>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rgbClr val="FF0000"/>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rgbClr val="FF0000"/>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indent="63500" algn="ctr">
                        <a:spcAft>
                          <a:spcPts val="200"/>
                        </a:spcAft>
                        <a:tabLst>
                          <a:tab pos="3355340" algn="l"/>
                        </a:tabLst>
                      </a:pPr>
                      <a:r>
                        <a:rPr lang="x-none" altLang="ko-KR" sz="1400" kern="100" dirty="0" smtClean="0">
                          <a:solidFill>
                            <a:srgbClr val="FF0000"/>
                          </a:solidFill>
                          <a:latin typeface="Tahoma" pitchFamily="34" charset="0"/>
                          <a:ea typeface="Tahoma" pitchFamily="34" charset="0"/>
                          <a:cs typeface="Tahoma" pitchFamily="34" charset="0"/>
                        </a:rPr>
                        <a:t>Medium</a:t>
                      </a:r>
                      <a:endParaRPr lang="ko-KR" sz="1400" kern="100" dirty="0">
                        <a:solidFill>
                          <a:srgbClr val="FF0000"/>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indent="63500" algn="ctr">
                        <a:spcAft>
                          <a:spcPts val="200"/>
                        </a:spcAft>
                        <a:tabLst>
                          <a:tab pos="3355340" algn="l"/>
                        </a:tabLst>
                      </a:pPr>
                      <a:r>
                        <a:rPr lang="x-none" sz="1400" kern="100" dirty="0">
                          <a:solidFill>
                            <a:srgbClr val="FF0000"/>
                          </a:solidFill>
                          <a:latin typeface="Tahoma" pitchFamily="34" charset="0"/>
                          <a:ea typeface="Tahoma" pitchFamily="34" charset="0"/>
                          <a:cs typeface="Tahoma" pitchFamily="34" charset="0"/>
                        </a:rPr>
                        <a:t>High</a:t>
                      </a:r>
                      <a:endParaRPr lang="ko-KR" sz="1400" kern="100" dirty="0">
                        <a:solidFill>
                          <a:srgbClr val="FF0000"/>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28036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a:t>
            </a:r>
            <a:r>
              <a:rPr lang="en-US" altLang="ko-KR" dirty="0" smtClean="0"/>
              <a:t>and Performance</a:t>
            </a:r>
            <a:endParaRPr lang="ko-KR" altLang="en-US" dirty="0"/>
          </a:p>
        </p:txBody>
      </p:sp>
      <p:sp>
        <p:nvSpPr>
          <p:cNvPr id="3" name="텍스트 개체 틀 2"/>
          <p:cNvSpPr>
            <a:spLocks noGrp="1"/>
          </p:cNvSpPr>
          <p:nvPr>
            <p:ph type="body" sz="quarter" idx="10"/>
          </p:nvPr>
        </p:nvSpPr>
        <p:spPr/>
        <p:txBody>
          <a:bodyPr/>
          <a:lstStyle/>
          <a:p>
            <a:pPr marL="285750" indent="-285750">
              <a:buFont typeface="Wingdings" panose="05000000000000000000" pitchFamily="2" charset="2"/>
              <a:buChar char="§"/>
            </a:pPr>
            <a:r>
              <a:rPr lang="en-US" altLang="ko-KR" dirty="0" smtClean="0">
                <a:solidFill>
                  <a:schemeClr val="bg1"/>
                </a:solidFill>
              </a:rPr>
              <a:t>Result of Ping-echo</a:t>
            </a:r>
            <a:endParaRPr lang="en-US" altLang="ko-KR" dirty="0" smtClean="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3074" name="차트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412776"/>
            <a:ext cx="756084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직선 연결선 6"/>
          <p:cNvCxnSpPr/>
          <p:nvPr/>
        </p:nvCxnSpPr>
        <p:spPr>
          <a:xfrm>
            <a:off x="5318584" y="3246984"/>
            <a:ext cx="0" cy="1152128"/>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타원 9"/>
          <p:cNvSpPr/>
          <p:nvPr/>
        </p:nvSpPr>
        <p:spPr>
          <a:xfrm>
            <a:off x="5148064" y="443711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5029665" y="2877652"/>
            <a:ext cx="564578" cy="369332"/>
          </a:xfrm>
          <a:prstGeom prst="rect">
            <a:avLst/>
          </a:prstGeom>
          <a:noFill/>
        </p:spPr>
        <p:txBody>
          <a:bodyPr wrap="none" rtlCol="0">
            <a:spAutoFit/>
          </a:bodyPr>
          <a:lstStyle/>
          <a:p>
            <a:r>
              <a:rPr lang="en-US" altLang="ko-KR" dirty="0" smtClean="0">
                <a:solidFill>
                  <a:srgbClr val="FF0000"/>
                </a:solidFill>
              </a:rPr>
              <a:t>250</a:t>
            </a:r>
            <a:endParaRPr lang="ko-KR" altLang="en-US">
              <a:solidFill>
                <a:srgbClr val="FF0000"/>
              </a:solidFill>
            </a:endParaRPr>
          </a:p>
        </p:txBody>
      </p:sp>
    </p:spTree>
    <p:extLst>
      <p:ext uri="{BB962C8B-B14F-4D97-AF65-F5344CB8AC3E}">
        <p14:creationId xmlns:p14="http://schemas.microsoft.com/office/powerpoint/2010/main" val="3105719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a:t>
            </a:r>
            <a:r>
              <a:rPr lang="en-US" altLang="ko-KR" dirty="0" smtClean="0"/>
              <a:t>and Performance</a:t>
            </a:r>
            <a:endParaRPr lang="ko-KR" altLang="en-US" dirty="0"/>
          </a:p>
        </p:txBody>
      </p:sp>
      <p:sp>
        <p:nvSpPr>
          <p:cNvPr id="3" name="텍스트 개체 틀 2"/>
          <p:cNvSpPr>
            <a:spLocks noGrp="1"/>
          </p:cNvSpPr>
          <p:nvPr>
            <p:ph type="body" sz="quarter" idx="10"/>
          </p:nvPr>
        </p:nvSpPr>
        <p:spPr/>
        <p:txBody>
          <a:bodyPr/>
          <a:lstStyle/>
          <a:p>
            <a:pPr marL="285750" indent="-285750">
              <a:buFont typeface="Wingdings" panose="05000000000000000000" pitchFamily="2" charset="2"/>
              <a:buChar char="§"/>
            </a:pPr>
            <a:r>
              <a:rPr lang="en-US" altLang="ko-KR" dirty="0" smtClean="0">
                <a:solidFill>
                  <a:schemeClr val="bg1"/>
                </a:solidFill>
              </a:rPr>
              <a:t>Result of Ping Interval</a:t>
            </a:r>
            <a:endParaRPr lang="en-US" altLang="ko-KR" dirty="0" smtClean="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pic>
        <p:nvPicPr>
          <p:cNvPr id="9" name="차트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412776"/>
            <a:ext cx="756084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직선 연결선 9"/>
          <p:cNvCxnSpPr/>
          <p:nvPr/>
        </p:nvCxnSpPr>
        <p:spPr>
          <a:xfrm>
            <a:off x="5318584" y="3246984"/>
            <a:ext cx="0" cy="1152128"/>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타원 10"/>
          <p:cNvSpPr/>
          <p:nvPr/>
        </p:nvSpPr>
        <p:spPr>
          <a:xfrm>
            <a:off x="5148064" y="443711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585306" y="2885740"/>
            <a:ext cx="1466555" cy="307777"/>
          </a:xfrm>
          <a:prstGeom prst="rect">
            <a:avLst/>
          </a:prstGeom>
          <a:noFill/>
        </p:spPr>
        <p:txBody>
          <a:bodyPr wrap="none" rtlCol="0">
            <a:spAutoFit/>
          </a:bodyPr>
          <a:lstStyle/>
          <a:p>
            <a:r>
              <a:rPr lang="en-US" altLang="ko-KR" sz="1400" dirty="0" err="1" smtClean="0">
                <a:solidFill>
                  <a:srgbClr val="FF0000"/>
                </a:solidFill>
              </a:rPr>
              <a:t>IoTMS</a:t>
            </a:r>
            <a:r>
              <a:rPr lang="en-US" altLang="ko-KR" sz="1400" dirty="0" smtClean="0">
                <a:solidFill>
                  <a:srgbClr val="FF0000"/>
                </a:solidFill>
              </a:rPr>
              <a:t> overload</a:t>
            </a:r>
            <a:endParaRPr lang="ko-KR" altLang="en-US" sz="1400">
              <a:solidFill>
                <a:srgbClr val="FF0000"/>
              </a:solidFill>
            </a:endParaRPr>
          </a:p>
        </p:txBody>
      </p:sp>
    </p:spTree>
    <p:extLst>
      <p:ext uri="{BB962C8B-B14F-4D97-AF65-F5344CB8AC3E}">
        <p14:creationId xmlns:p14="http://schemas.microsoft.com/office/powerpoint/2010/main" val="1604717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a:t>
            </a:r>
            <a:r>
              <a:rPr lang="en-US" altLang="ko-KR" dirty="0" smtClean="0"/>
              <a:t>and Performance</a:t>
            </a:r>
            <a:endParaRPr lang="ko-KR" altLang="en-US" dirty="0"/>
          </a:p>
        </p:txBody>
      </p:sp>
      <p:sp>
        <p:nvSpPr>
          <p:cNvPr id="3" name="텍스트 개체 틀 2"/>
          <p:cNvSpPr>
            <a:spLocks noGrp="1"/>
          </p:cNvSpPr>
          <p:nvPr>
            <p:ph type="body" sz="quarter" idx="10"/>
          </p:nvPr>
        </p:nvSpPr>
        <p:spPr/>
        <p:txBody>
          <a:bodyPr/>
          <a:lstStyle/>
          <a:p>
            <a:pPr marL="285750" indent="-285750">
              <a:buFont typeface="Wingdings" panose="05000000000000000000" pitchFamily="2" charset="2"/>
              <a:buChar char="§"/>
            </a:pPr>
            <a:r>
              <a:rPr lang="en-US" altLang="ko-KR" dirty="0" smtClean="0">
                <a:solidFill>
                  <a:schemeClr val="bg1"/>
                </a:solidFill>
              </a:rPr>
              <a:t>How we solve </a:t>
            </a:r>
            <a:r>
              <a:rPr lang="en-US" altLang="ko-KR" dirty="0" err="1" smtClean="0">
                <a:solidFill>
                  <a:schemeClr val="bg1"/>
                </a:solidFill>
              </a:rPr>
              <a:t>IoTMS</a:t>
            </a:r>
            <a:r>
              <a:rPr lang="en-US" altLang="ko-KR" dirty="0" smtClean="0">
                <a:solidFill>
                  <a:schemeClr val="bg1"/>
                </a:solidFill>
              </a:rPr>
              <a:t> overload?</a:t>
            </a:r>
            <a:endParaRPr lang="en-US" altLang="ko-KR" dirty="0">
              <a:solidFill>
                <a:schemeClr val="bg1"/>
              </a:solidFill>
            </a:endParaRPr>
          </a:p>
          <a:p>
            <a:pPr marL="477838" lvl="1" indent="-285750">
              <a:buFont typeface="Wingdings" panose="05000000000000000000" pitchFamily="2" charset="2"/>
              <a:buChar char="Ø"/>
            </a:pPr>
            <a:r>
              <a:rPr lang="en-US" altLang="ko-KR" dirty="0" smtClean="0">
                <a:solidFill>
                  <a:schemeClr val="bg1"/>
                </a:solidFill>
              </a:rPr>
              <a:t>Using degradation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
        <p:nvSpPr>
          <p:cNvPr id="14" name="직사각형 13"/>
          <p:cNvSpPr/>
          <p:nvPr/>
        </p:nvSpPr>
        <p:spPr bwMode="auto">
          <a:xfrm>
            <a:off x="575556" y="4853110"/>
            <a:ext cx="1224136" cy="52010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b="0" i="0" u="none" strike="noStrike" kern="0" cap="none" spc="0" normalizeH="0" baseline="0" noProof="0" dirty="0" smtClean="0">
                <a:ln>
                  <a:noFill/>
                </a:ln>
                <a:solidFill>
                  <a:prstClr val="black"/>
                </a:solidFill>
                <a:effectLst/>
                <a:uLnTx/>
                <a:uFillTx/>
              </a:rPr>
              <a:t>Node</a:t>
            </a:r>
            <a:endParaRPr kumimoji="0" lang="ko-KR" altLang="en-US" b="0" i="0" u="none" strike="noStrike" kern="0" cap="none" spc="0" normalizeH="0" baseline="0" noProof="0" dirty="0" smtClean="0">
              <a:ln>
                <a:noFill/>
              </a:ln>
              <a:solidFill>
                <a:prstClr val="black"/>
              </a:solidFill>
              <a:effectLst/>
              <a:uLnTx/>
              <a:uFillTx/>
            </a:endParaRPr>
          </a:p>
        </p:txBody>
      </p:sp>
      <p:sp>
        <p:nvSpPr>
          <p:cNvPr id="5" name="모서리가 둥근 직사각형 4"/>
          <p:cNvSpPr/>
          <p:nvPr/>
        </p:nvSpPr>
        <p:spPr>
          <a:xfrm>
            <a:off x="1115616" y="2450650"/>
            <a:ext cx="273630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IoTMS</a:t>
            </a:r>
            <a:endParaRPr lang="ko-KR" altLang="en-US"/>
          </a:p>
        </p:txBody>
      </p:sp>
      <p:sp>
        <p:nvSpPr>
          <p:cNvPr id="16" name="직사각형 15"/>
          <p:cNvSpPr/>
          <p:nvPr/>
        </p:nvSpPr>
        <p:spPr bwMode="auto">
          <a:xfrm>
            <a:off x="1889728" y="4853110"/>
            <a:ext cx="1224136" cy="52010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b="0" i="0" u="none" strike="noStrike" kern="0" cap="none" spc="0" normalizeH="0" baseline="0" noProof="0" dirty="0" smtClean="0">
                <a:ln>
                  <a:noFill/>
                </a:ln>
                <a:solidFill>
                  <a:prstClr val="black"/>
                </a:solidFill>
                <a:effectLst/>
                <a:uLnTx/>
                <a:uFillTx/>
              </a:rPr>
              <a:t>Node</a:t>
            </a:r>
            <a:endParaRPr kumimoji="0" lang="ko-KR" altLang="en-US" b="0" i="0" u="none" strike="noStrike" kern="0" cap="none" spc="0" normalizeH="0" baseline="0" noProof="0" dirty="0" smtClean="0">
              <a:ln>
                <a:noFill/>
              </a:ln>
              <a:solidFill>
                <a:prstClr val="black"/>
              </a:solidFill>
              <a:effectLst/>
              <a:uLnTx/>
              <a:uFillTx/>
            </a:endParaRPr>
          </a:p>
        </p:txBody>
      </p:sp>
      <p:sp>
        <p:nvSpPr>
          <p:cNvPr id="18" name="타원 17"/>
          <p:cNvSpPr/>
          <p:nvPr/>
        </p:nvSpPr>
        <p:spPr>
          <a:xfrm>
            <a:off x="3356248" y="508527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3505200" y="508527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3654152" y="508767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p:cNvCxnSpPr>
            <a:stCxn id="14" idx="0"/>
            <a:endCxn id="5" idx="2"/>
          </p:cNvCxnSpPr>
          <p:nvPr/>
        </p:nvCxnSpPr>
        <p:spPr>
          <a:xfrm flipV="1">
            <a:off x="1187624" y="3458762"/>
            <a:ext cx="1296144" cy="139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endCxn id="5" idx="2"/>
          </p:cNvCxnSpPr>
          <p:nvPr/>
        </p:nvCxnSpPr>
        <p:spPr>
          <a:xfrm flipH="1" flipV="1">
            <a:off x="2483768" y="3458762"/>
            <a:ext cx="18028" cy="139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flipV="1">
            <a:off x="2501796" y="3458762"/>
            <a:ext cx="1198075" cy="139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3110" y="3632716"/>
            <a:ext cx="1599797" cy="523220"/>
          </a:xfrm>
          <a:prstGeom prst="rect">
            <a:avLst/>
          </a:prstGeom>
          <a:noFill/>
        </p:spPr>
        <p:txBody>
          <a:bodyPr wrap="none" rtlCol="0">
            <a:spAutoFit/>
          </a:bodyPr>
          <a:lstStyle/>
          <a:p>
            <a:r>
              <a:rPr lang="en-US" altLang="ko-KR" sz="1400" dirty="0" smtClean="0">
                <a:solidFill>
                  <a:srgbClr val="FF0000"/>
                </a:solidFill>
              </a:rPr>
              <a:t>Send information</a:t>
            </a:r>
          </a:p>
          <a:p>
            <a:r>
              <a:rPr lang="en-US" altLang="ko-KR" sz="1400" dirty="0">
                <a:solidFill>
                  <a:srgbClr val="FF0000"/>
                </a:solidFill>
              </a:rPr>
              <a:t>e</a:t>
            </a:r>
            <a:r>
              <a:rPr lang="en-US" altLang="ko-KR" sz="1400" dirty="0" smtClean="0">
                <a:solidFill>
                  <a:srgbClr val="FF0000"/>
                </a:solidFill>
              </a:rPr>
              <a:t>very 3 sec</a:t>
            </a:r>
            <a:endParaRPr lang="ko-KR" altLang="en-US">
              <a:solidFill>
                <a:srgbClr val="FF0000"/>
              </a:solidFill>
            </a:endParaRPr>
          </a:p>
        </p:txBody>
      </p:sp>
      <p:sp>
        <p:nvSpPr>
          <p:cNvPr id="30" name="직사각형 29"/>
          <p:cNvSpPr/>
          <p:nvPr/>
        </p:nvSpPr>
        <p:spPr bwMode="auto">
          <a:xfrm>
            <a:off x="5076056" y="4853110"/>
            <a:ext cx="1224136" cy="52010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b="0" i="0" u="none" strike="noStrike" kern="0" cap="none" spc="0" normalizeH="0" baseline="0" noProof="0" dirty="0" smtClean="0">
                <a:ln>
                  <a:noFill/>
                </a:ln>
                <a:solidFill>
                  <a:prstClr val="black"/>
                </a:solidFill>
                <a:effectLst/>
                <a:uLnTx/>
                <a:uFillTx/>
              </a:rPr>
              <a:t>Node</a:t>
            </a:r>
            <a:endParaRPr kumimoji="0" lang="ko-KR" altLang="en-US" b="0" i="0" u="none" strike="noStrike" kern="0" cap="none" spc="0" normalizeH="0" baseline="0" noProof="0" dirty="0" smtClean="0">
              <a:ln>
                <a:noFill/>
              </a:ln>
              <a:solidFill>
                <a:prstClr val="black"/>
              </a:solidFill>
              <a:effectLst/>
              <a:uLnTx/>
              <a:uFillTx/>
            </a:endParaRPr>
          </a:p>
        </p:txBody>
      </p:sp>
      <p:sp>
        <p:nvSpPr>
          <p:cNvPr id="31" name="모서리가 둥근 직사각형 30"/>
          <p:cNvSpPr/>
          <p:nvPr/>
        </p:nvSpPr>
        <p:spPr>
          <a:xfrm>
            <a:off x="5616116" y="2450650"/>
            <a:ext cx="273630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IoTMS</a:t>
            </a:r>
            <a:endParaRPr lang="ko-KR" altLang="en-US"/>
          </a:p>
        </p:txBody>
      </p:sp>
      <p:sp>
        <p:nvSpPr>
          <p:cNvPr id="32" name="직사각형 31"/>
          <p:cNvSpPr/>
          <p:nvPr/>
        </p:nvSpPr>
        <p:spPr bwMode="auto">
          <a:xfrm>
            <a:off x="6390228" y="4853110"/>
            <a:ext cx="1224136" cy="52010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b="0" i="0" u="none" strike="noStrike" kern="0" cap="none" spc="0" normalizeH="0" baseline="0" noProof="0" dirty="0" smtClean="0">
                <a:ln>
                  <a:noFill/>
                </a:ln>
                <a:solidFill>
                  <a:prstClr val="black"/>
                </a:solidFill>
                <a:effectLst/>
                <a:uLnTx/>
                <a:uFillTx/>
              </a:rPr>
              <a:t>Node</a:t>
            </a:r>
            <a:endParaRPr kumimoji="0" lang="ko-KR" altLang="en-US" b="0" i="0" u="none" strike="noStrike" kern="0" cap="none" spc="0" normalizeH="0" baseline="0" noProof="0" dirty="0" smtClean="0">
              <a:ln>
                <a:noFill/>
              </a:ln>
              <a:solidFill>
                <a:prstClr val="black"/>
              </a:solidFill>
              <a:effectLst/>
              <a:uLnTx/>
              <a:uFillTx/>
            </a:endParaRPr>
          </a:p>
        </p:txBody>
      </p:sp>
      <p:sp>
        <p:nvSpPr>
          <p:cNvPr id="33" name="타원 32"/>
          <p:cNvSpPr/>
          <p:nvPr/>
        </p:nvSpPr>
        <p:spPr>
          <a:xfrm>
            <a:off x="7856748" y="508527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8005700" y="508527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8154652" y="508767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화살표 연결선 35"/>
          <p:cNvCxnSpPr>
            <a:stCxn id="30" idx="0"/>
            <a:endCxn id="31" idx="2"/>
          </p:cNvCxnSpPr>
          <p:nvPr/>
        </p:nvCxnSpPr>
        <p:spPr>
          <a:xfrm flipV="1">
            <a:off x="5688124" y="3458762"/>
            <a:ext cx="1296144" cy="139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endCxn id="31" idx="2"/>
          </p:cNvCxnSpPr>
          <p:nvPr/>
        </p:nvCxnSpPr>
        <p:spPr>
          <a:xfrm flipH="1" flipV="1">
            <a:off x="6984268" y="3458762"/>
            <a:ext cx="18028" cy="139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flipV="1">
            <a:off x="7002296" y="3458762"/>
            <a:ext cx="1198075" cy="139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183610" y="3632716"/>
            <a:ext cx="1599797" cy="523220"/>
          </a:xfrm>
          <a:prstGeom prst="rect">
            <a:avLst/>
          </a:prstGeom>
          <a:noFill/>
        </p:spPr>
        <p:txBody>
          <a:bodyPr wrap="none" rtlCol="0">
            <a:spAutoFit/>
          </a:bodyPr>
          <a:lstStyle/>
          <a:p>
            <a:r>
              <a:rPr lang="en-US" altLang="ko-KR" sz="1400" dirty="0" smtClean="0">
                <a:solidFill>
                  <a:srgbClr val="FF0000"/>
                </a:solidFill>
              </a:rPr>
              <a:t>Send information</a:t>
            </a:r>
          </a:p>
          <a:p>
            <a:r>
              <a:rPr lang="en-US" altLang="ko-KR" sz="1400" dirty="0">
                <a:solidFill>
                  <a:srgbClr val="FF0000"/>
                </a:solidFill>
              </a:rPr>
              <a:t>e</a:t>
            </a:r>
            <a:r>
              <a:rPr lang="en-US" altLang="ko-KR" sz="1400" dirty="0" smtClean="0">
                <a:solidFill>
                  <a:srgbClr val="FF0000"/>
                </a:solidFill>
              </a:rPr>
              <a:t>very 6 sec</a:t>
            </a:r>
            <a:endParaRPr lang="ko-KR" altLang="en-US">
              <a:solidFill>
                <a:srgbClr val="FF0000"/>
              </a:solidFill>
            </a:endParaRPr>
          </a:p>
        </p:txBody>
      </p:sp>
      <p:sp>
        <p:nvSpPr>
          <p:cNvPr id="40" name="줄무늬가 있는 오른쪽 화살표 39"/>
          <p:cNvSpPr/>
          <p:nvPr/>
        </p:nvSpPr>
        <p:spPr>
          <a:xfrm>
            <a:off x="4356663" y="2826740"/>
            <a:ext cx="567344" cy="2026370"/>
          </a:xfrm>
          <a:prstGeom prst="stripedRightArrow">
            <a:avLst>
              <a:gd name="adj1" fmla="val 70056"/>
              <a:gd name="adj2" fmla="val 50000"/>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2673857" y="1527815"/>
            <a:ext cx="4310411" cy="523220"/>
          </a:xfrm>
          <a:prstGeom prst="rect">
            <a:avLst/>
          </a:prstGeom>
          <a:noFill/>
        </p:spPr>
        <p:txBody>
          <a:bodyPr wrap="none" rtlCol="0">
            <a:spAutoFit/>
          </a:bodyPr>
          <a:lstStyle/>
          <a:p>
            <a:r>
              <a:rPr lang="en-US" altLang="ko-KR" sz="1400" dirty="0" smtClean="0">
                <a:solidFill>
                  <a:srgbClr val="FF0000"/>
                </a:solidFill>
              </a:rPr>
              <a:t>If Nodes are 250 or more, </a:t>
            </a:r>
          </a:p>
          <a:p>
            <a:r>
              <a:rPr lang="en-US" altLang="ko-KR" sz="1400" dirty="0" smtClean="0">
                <a:solidFill>
                  <a:srgbClr val="FF0000"/>
                </a:solidFill>
              </a:rPr>
              <a:t>Event period change from 3 seconds to 6 seconds</a:t>
            </a:r>
            <a:endParaRPr lang="ko-KR" altLang="en-US">
              <a:solidFill>
                <a:srgbClr val="FF0000"/>
              </a:solidFill>
            </a:endParaRPr>
          </a:p>
        </p:txBody>
      </p:sp>
    </p:spTree>
    <p:extLst>
      <p:ext uri="{BB962C8B-B14F-4D97-AF65-F5344CB8AC3E}">
        <p14:creationId xmlns:p14="http://schemas.microsoft.com/office/powerpoint/2010/main" val="3085816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pic>
        <p:nvPicPr>
          <p:cNvPr id="12" name="차트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58" y="1391802"/>
            <a:ext cx="7578762" cy="455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normAutofit fontScale="90000"/>
          </a:bodyPr>
          <a:lstStyle/>
          <a:p>
            <a:r>
              <a:rPr lang="en-US" altLang="ko-KR" dirty="0" smtClean="0"/>
              <a:t>5.4.1 Scalability </a:t>
            </a:r>
            <a:r>
              <a:rPr lang="en-US" altLang="ko-KR" dirty="0" smtClean="0"/>
              <a:t>and Performance</a:t>
            </a:r>
            <a:endParaRPr lang="ko-KR" altLang="en-US" dirty="0"/>
          </a:p>
        </p:txBody>
      </p:sp>
      <p:sp>
        <p:nvSpPr>
          <p:cNvPr id="3" name="텍스트 개체 틀 2"/>
          <p:cNvSpPr>
            <a:spLocks noGrp="1"/>
          </p:cNvSpPr>
          <p:nvPr>
            <p:ph type="body" sz="quarter" idx="10"/>
          </p:nvPr>
        </p:nvSpPr>
        <p:spPr/>
        <p:txBody>
          <a:bodyPr/>
          <a:lstStyle/>
          <a:p>
            <a:pPr marL="285750" indent="-285750">
              <a:buFont typeface="Wingdings" panose="05000000000000000000" pitchFamily="2" charset="2"/>
              <a:buChar char="§"/>
            </a:pPr>
            <a:r>
              <a:rPr lang="en-US" altLang="ko-KR" dirty="0" smtClean="0">
                <a:solidFill>
                  <a:schemeClr val="bg1"/>
                </a:solidFill>
              </a:rPr>
              <a:t>Result of experiment with degradation</a:t>
            </a:r>
            <a:endParaRPr lang="en-US" altLang="ko-KR" dirty="0" smtClean="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cxnSp>
        <p:nvCxnSpPr>
          <p:cNvPr id="10" name="직선 연결선 9"/>
          <p:cNvCxnSpPr/>
          <p:nvPr/>
        </p:nvCxnSpPr>
        <p:spPr>
          <a:xfrm>
            <a:off x="5318584" y="3246984"/>
            <a:ext cx="0" cy="1152128"/>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타원 10"/>
          <p:cNvSpPr/>
          <p:nvPr/>
        </p:nvSpPr>
        <p:spPr>
          <a:xfrm>
            <a:off x="5148064" y="443711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830992" y="2885740"/>
            <a:ext cx="994183" cy="307777"/>
          </a:xfrm>
          <a:prstGeom prst="rect">
            <a:avLst/>
          </a:prstGeom>
          <a:noFill/>
        </p:spPr>
        <p:txBody>
          <a:bodyPr wrap="none" rtlCol="0">
            <a:spAutoFit/>
          </a:bodyPr>
          <a:lstStyle/>
          <a:p>
            <a:r>
              <a:rPr lang="en-US" altLang="ko-KR" sz="1400" dirty="0" smtClean="0">
                <a:solidFill>
                  <a:srgbClr val="FF0000"/>
                </a:solidFill>
              </a:rPr>
              <a:t>Node 250</a:t>
            </a:r>
            <a:endParaRPr lang="ko-KR" altLang="en-US" sz="1400">
              <a:solidFill>
                <a:srgbClr val="FF0000"/>
              </a:solidFill>
            </a:endParaRPr>
          </a:p>
        </p:txBody>
      </p:sp>
      <p:sp>
        <p:nvSpPr>
          <p:cNvPr id="7" name="모서리가 둥근 직사각형 6"/>
          <p:cNvSpPr/>
          <p:nvPr/>
        </p:nvSpPr>
        <p:spPr>
          <a:xfrm>
            <a:off x="4487069" y="5517232"/>
            <a:ext cx="1338106"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42383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val="3374223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spTree>
    <p:extLst>
      <p:ext uri="{BB962C8B-B14F-4D97-AF65-F5344CB8AC3E}">
        <p14:creationId xmlns:p14="http://schemas.microsoft.com/office/powerpoint/2010/main" val="291190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Wrap up</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6.3.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dirty="0" smtClean="0"/>
              <a:t>/32</a:t>
            </a:r>
            <a:endParaRPr lang="ko-KR" altLang="en-US" dirty="0"/>
          </a:p>
        </p:txBody>
      </p:sp>
    </p:spTree>
    <p:extLst>
      <p:ext uri="{BB962C8B-B14F-4D97-AF65-F5344CB8AC3E}">
        <p14:creationId xmlns:p14="http://schemas.microsoft.com/office/powerpoint/2010/main" val="3294642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36</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val="1659979732"/>
              </p:ext>
            </p:extLst>
          </p:nvPr>
        </p:nvGraphicFramePr>
        <p:xfrm>
          <a:off x="7761288" y="2564904"/>
          <a:ext cx="914400" cy="771525"/>
        </p:xfrm>
        <a:graphic>
          <a:graphicData uri="http://schemas.openxmlformats.org/presentationml/2006/ole">
            <mc:AlternateContent xmlns:mc="http://schemas.openxmlformats.org/markup-compatibility/2006">
              <mc:Choice xmlns:v="urn:schemas-microsoft-com:vml" Requires="v">
                <p:oleObj spid="_x0000_s1066" name="워크시트" showAsIcon="1" r:id="rId4" imgW="914400" imgH="771525" progId="Excel.Sheet.12">
                  <p:embed/>
                </p:oleObj>
              </mc:Choice>
              <mc:Fallback>
                <p:oleObj name="워크시트" showAsIcon="1" r:id="rId4" imgW="914400" imgH="771525" progId="Excel.Sheet.12">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1288" y="2564904"/>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506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37</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2372259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38</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6" name="TextBox 5"/>
          <p:cNvSpPr txBox="1"/>
          <p:nvPr/>
        </p:nvSpPr>
        <p:spPr>
          <a:xfrm>
            <a:off x="611560" y="1196752"/>
            <a:ext cx="8208912" cy="5047536"/>
          </a:xfrm>
          <a:prstGeom prst="rect">
            <a:avLst/>
          </a:prstGeom>
          <a:noFill/>
        </p:spPr>
        <p:txBody>
          <a:bodyPr wrap="square" rtlCol="0">
            <a:spAutoFit/>
          </a:bodyPr>
          <a:lstStyle/>
          <a:p>
            <a:r>
              <a:rPr lang="en-US" altLang="ko-KR" b="1" dirty="0" smtClean="0">
                <a:solidFill>
                  <a:schemeClr val="bg1"/>
                </a:solidFill>
              </a:rPr>
              <a:t>* Future need</a:t>
            </a:r>
          </a:p>
          <a:p>
            <a:endParaRPr lang="en-US" altLang="ko-KR" b="1" dirty="0" smtClean="0">
              <a:solidFill>
                <a:schemeClr val="bg1"/>
              </a:solidFill>
            </a:endParaRPr>
          </a:p>
          <a:p>
            <a:pPr marL="342900" indent="-342900"/>
            <a:r>
              <a:rPr lang="en-US" altLang="ko-KR" sz="1400" dirty="0" smtClean="0">
                <a:solidFill>
                  <a:schemeClr val="bg1"/>
                </a:solidFill>
              </a:rPr>
              <a:t>1. Implement adding emerging protocols.(Bluetooth, </a:t>
            </a:r>
            <a:r>
              <a:rPr lang="en-US" altLang="ko-KR" sz="1400" dirty="0" err="1" smtClean="0">
                <a:solidFill>
                  <a:schemeClr val="bg1"/>
                </a:solidFill>
              </a:rPr>
              <a:t>Zigbee</a:t>
            </a:r>
            <a:r>
              <a:rPr lang="en-US" altLang="ko-KR" sz="1400" dirty="0" smtClean="0">
                <a:solidFill>
                  <a:schemeClr val="bg1"/>
                </a:solidFill>
              </a:rPr>
              <a:t>..etc)</a:t>
            </a:r>
          </a:p>
          <a:p>
            <a:pPr marL="342900" indent="-342900"/>
            <a:r>
              <a:rPr lang="en-US" altLang="ko-KR" sz="1400" dirty="0" smtClean="0">
                <a:solidFill>
                  <a:schemeClr val="bg1"/>
                </a:solidFill>
              </a:rPr>
              <a:t>2. Implement the encryption (AES, RSA…etc) JSON message between </a:t>
            </a:r>
            <a:r>
              <a:rPr lang="en-US" altLang="ko-KR" sz="1400" dirty="0" err="1" smtClean="0">
                <a:solidFill>
                  <a:schemeClr val="bg1"/>
                </a:solidFill>
              </a:rPr>
              <a:t>IoTMS</a:t>
            </a:r>
            <a:r>
              <a:rPr lang="en-US" altLang="ko-KR" sz="1400" dirty="0" smtClean="0">
                <a:solidFill>
                  <a:schemeClr val="bg1"/>
                </a:solidFill>
              </a:rPr>
              <a:t> and Node.</a:t>
            </a:r>
          </a:p>
          <a:p>
            <a:pPr marL="342900" indent="-342900"/>
            <a:r>
              <a:rPr lang="en-US" altLang="ko-KR" sz="1400" dirty="0" smtClean="0">
                <a:solidFill>
                  <a:schemeClr val="bg1"/>
                </a:solidFill>
              </a:rPr>
              <a:t>3. Implement watchdog for single point failure recovery of event bus.</a:t>
            </a:r>
          </a:p>
          <a:p>
            <a:pPr marL="342900" indent="-342900">
              <a:buAutoNum type="arabicPeriod"/>
            </a:pPr>
            <a:endParaRPr lang="en-US" altLang="ko-KR" dirty="0" smtClean="0">
              <a:solidFill>
                <a:schemeClr val="bg1"/>
              </a:solidFill>
            </a:endParaRPr>
          </a:p>
          <a:p>
            <a:pPr marL="342900" indent="-342900">
              <a:buAutoNum type="arabicPeriod"/>
            </a:pPr>
            <a:endParaRPr lang="en-US" altLang="ko-KR" dirty="0" smtClean="0">
              <a:solidFill>
                <a:schemeClr val="bg1"/>
              </a:solidFill>
            </a:endParaRPr>
          </a:p>
          <a:p>
            <a:pPr marL="342900" indent="-342900"/>
            <a:r>
              <a:rPr lang="en-US" altLang="ko-KR" b="1" dirty="0" smtClean="0">
                <a:solidFill>
                  <a:schemeClr val="bg1"/>
                </a:solidFill>
              </a:rPr>
              <a:t>* Lesson Learned</a:t>
            </a:r>
          </a:p>
          <a:p>
            <a:pPr marL="342900" indent="-342900">
              <a:buFont typeface="Arial" charset="0"/>
              <a:buChar char="•"/>
            </a:pPr>
            <a:endParaRPr lang="en-US" altLang="ko-KR" b="1" dirty="0" smtClean="0">
              <a:solidFill>
                <a:schemeClr val="bg1"/>
              </a:solidFill>
            </a:endParaRPr>
          </a:p>
          <a:p>
            <a:pPr marL="342900" indent="-342900"/>
            <a:r>
              <a:rPr lang="en-US" altLang="ko-KR" sz="1400" dirty="0" smtClean="0">
                <a:solidFill>
                  <a:schemeClr val="bg1"/>
                </a:solidFill>
              </a:rPr>
              <a:t>1. Stop discussion, do experiment. - A.J. </a:t>
            </a:r>
            <a:r>
              <a:rPr lang="en-US" altLang="ko-KR" sz="1400" dirty="0" err="1" smtClean="0">
                <a:solidFill>
                  <a:schemeClr val="bg1"/>
                </a:solidFill>
              </a:rPr>
              <a:t>Lattanze</a:t>
            </a:r>
            <a:endParaRPr lang="en-US" altLang="ko-KR" sz="1400" dirty="0" smtClean="0">
              <a:solidFill>
                <a:schemeClr val="bg1"/>
              </a:solidFill>
            </a:endParaRPr>
          </a:p>
          <a:p>
            <a:pPr marL="342900" indent="-342900"/>
            <a:r>
              <a:rPr lang="en-US" altLang="ko-KR" sz="1400" dirty="0" smtClean="0">
                <a:solidFill>
                  <a:schemeClr val="bg1"/>
                </a:solidFill>
              </a:rPr>
              <a:t>    </a:t>
            </a:r>
            <a:r>
              <a:rPr lang="en-US" altLang="ko-KR" sz="1400" dirty="0" smtClean="0">
                <a:solidFill>
                  <a:schemeClr val="bg1"/>
                </a:solidFill>
                <a:sym typeface="Wingdings" pitchFamily="2" charset="2"/>
              </a:rPr>
              <a:t> Schedule was delayed for a long meeting about design decision.</a:t>
            </a:r>
          </a:p>
          <a:p>
            <a:pPr marL="342900" indent="-342900">
              <a:buAutoNum type="arabicPeriod" startAt="2"/>
            </a:pP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memory constraint </a:t>
            </a:r>
          </a:p>
          <a:p>
            <a:pPr marL="342900" indent="-342900"/>
            <a:r>
              <a:rPr lang="en-US" altLang="ko-KR" sz="1400" dirty="0" smtClean="0">
                <a:solidFill>
                  <a:schemeClr val="bg1"/>
                </a:solidFill>
                <a:sym typeface="Wingdings" pitchFamily="2" charset="2"/>
              </a:rPr>
              <a:t>     RAM is 2K byte.</a:t>
            </a:r>
          </a:p>
          <a:p>
            <a:pPr marL="342900" indent="-342900"/>
            <a:r>
              <a:rPr lang="en-US" altLang="ko-KR" sz="1400" dirty="0" smtClean="0">
                <a:solidFill>
                  <a:schemeClr val="bg1"/>
                </a:solidFill>
                <a:sym typeface="Wingdings" pitchFamily="2" charset="2"/>
              </a:rPr>
              <a:t>     There are many dynamic memory allocation problems of </a:t>
            </a: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library(serial ,</a:t>
            </a:r>
            <a:r>
              <a:rPr lang="en-US" altLang="ko-KR" sz="1400" dirty="0" err="1" smtClean="0">
                <a:solidFill>
                  <a:schemeClr val="bg1"/>
                </a:solidFill>
                <a:sym typeface="Wingdings" pitchFamily="2" charset="2"/>
              </a:rPr>
              <a:t>WiFi</a:t>
            </a:r>
            <a:r>
              <a:rPr lang="en-US" altLang="ko-KR" sz="1400" dirty="0" smtClean="0">
                <a:solidFill>
                  <a:schemeClr val="bg1"/>
                </a:solidFill>
                <a:sym typeface="Wingdings" pitchFamily="2" charset="2"/>
              </a:rPr>
              <a:t>, String , JSON).</a:t>
            </a:r>
          </a:p>
          <a:p>
            <a:pPr marL="342900" indent="-342900"/>
            <a:r>
              <a:rPr lang="en-US" altLang="ko-KR" sz="1400" dirty="0" smtClean="0">
                <a:solidFill>
                  <a:schemeClr val="bg1"/>
                </a:solidFill>
                <a:sym typeface="Wingdings" pitchFamily="2" charset="2"/>
              </a:rPr>
              <a:t>     Mitigate the lack of RAM using program memory(flash)</a:t>
            </a:r>
          </a:p>
          <a:p>
            <a:pPr marL="342900" indent="-342900"/>
            <a:r>
              <a:rPr lang="en-US" altLang="ko-KR" sz="1400" dirty="0" smtClean="0">
                <a:solidFill>
                  <a:schemeClr val="bg1"/>
                </a:solidFill>
                <a:sym typeface="Wingdings" pitchFamily="2" charset="2"/>
              </a:rPr>
              <a:t>3. Decoupling is good.</a:t>
            </a:r>
          </a:p>
          <a:p>
            <a:pPr marL="342900" indent="-342900"/>
            <a:r>
              <a:rPr lang="en-US" altLang="ko-KR" sz="1400" dirty="0" smtClean="0">
                <a:solidFill>
                  <a:schemeClr val="bg1"/>
                </a:solidFill>
                <a:sym typeface="Wingdings" pitchFamily="2" charset="2"/>
              </a:rPr>
              <a:t>   Because we use the Event bus and JSON, it’s easy to integrate the modules.</a:t>
            </a:r>
          </a:p>
          <a:p>
            <a:pPr marL="342900" indent="-342900"/>
            <a:r>
              <a:rPr lang="en-US" altLang="ko-KR" sz="1400" dirty="0" smtClean="0">
                <a:solidFill>
                  <a:schemeClr val="bg1"/>
                </a:solidFill>
                <a:sym typeface="Wingdings" pitchFamily="2" charset="2"/>
              </a:rPr>
              <a:t>4. Manner make the good team work.(with beer and </a:t>
            </a:r>
            <a:r>
              <a:rPr lang="en-US" altLang="ko-KR" sz="1400" dirty="0" err="1" smtClean="0">
                <a:solidFill>
                  <a:schemeClr val="bg1"/>
                </a:solidFill>
                <a:sym typeface="Wingdings" pitchFamily="2" charset="2"/>
              </a:rPr>
              <a:t>sancks</a:t>
            </a:r>
            <a:r>
              <a:rPr lang="en-US" altLang="ko-KR" sz="1400" dirty="0" smtClean="0">
                <a:solidFill>
                  <a:schemeClr val="bg1"/>
                </a:solidFill>
                <a:sym typeface="Wingdings" pitchFamily="2" charset="2"/>
              </a:rPr>
              <a:t>).</a:t>
            </a:r>
          </a:p>
          <a:p>
            <a:pPr marL="342900" indent="-342900"/>
            <a:endParaRPr lang="en-US" altLang="ko-KR" sz="1400" dirty="0" smtClean="0">
              <a:solidFill>
                <a:schemeClr val="bg1"/>
              </a:solidFill>
              <a:sym typeface="Wingdings" pitchFamily="2" charset="2"/>
            </a:endParaRPr>
          </a:p>
          <a:p>
            <a:pPr marL="342900" indent="-342900">
              <a:buAutoNum type="arabicPeriod"/>
            </a:pPr>
            <a:endParaRPr lang="ko-KR" altLang="en-US" dirty="0">
              <a:solidFill>
                <a:schemeClr val="bg1"/>
              </a:solidFill>
            </a:endParaRPr>
          </a:p>
        </p:txBody>
      </p:sp>
    </p:spTree>
    <p:extLst>
      <p:ext uri="{BB962C8B-B14F-4D97-AF65-F5344CB8AC3E}">
        <p14:creationId xmlns:p14="http://schemas.microsoft.com/office/powerpoint/2010/main" val="4126720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1074440"/>
            <a:ext cx="5796644" cy="5234880"/>
          </a:xfrm>
        </p:spPr>
        <p:txBody>
          <a:bodyPr/>
          <a:lstStyle/>
          <a:p>
            <a:pPr marL="457200" indent="-457200">
              <a:defRPr lang="ko-KR" altLang="en-US"/>
            </a:pPr>
            <a:r>
              <a:rPr lang="en-US" altLang="ko-KR" sz="1600" b="1" dirty="0" smtClean="0">
                <a:solidFill>
                  <a:schemeClr val="bg1"/>
                </a:solidFill>
                <a:latin typeface="+mn-ea"/>
                <a:ea typeface="+mn-ea"/>
              </a:rPr>
              <a:t>1. User Login</a:t>
            </a:r>
          </a:p>
          <a:p>
            <a:pPr marL="457200" indent="-457200">
              <a:defRPr lang="ko-KR" altLang="en-US"/>
            </a:pPr>
            <a:r>
              <a:rPr lang="en-US" altLang="ko-KR" sz="1600" b="1" dirty="0" smtClean="0">
                <a:solidFill>
                  <a:schemeClr val="bg1"/>
                </a:solidFill>
                <a:latin typeface="+mn-ea"/>
                <a:ea typeface="+mn-ea"/>
              </a:rPr>
              <a:t>2. Add Home Node</a:t>
            </a:r>
          </a:p>
          <a:p>
            <a:pPr marL="1028700" lvl="1" indent="-457200">
              <a:buNone/>
              <a:defRPr lang="ko-KR" altLang="en-US"/>
            </a:pPr>
            <a:r>
              <a:rPr lang="en-US" altLang="ko-KR" sz="1400" dirty="0" smtClean="0">
                <a:solidFill>
                  <a:schemeClr val="bg1"/>
                </a:solidFill>
                <a:latin typeface="+mn-ea"/>
                <a:ea typeface="+mn-ea"/>
              </a:rPr>
              <a:t>1. Discover (SA Node home)</a:t>
            </a:r>
          </a:p>
          <a:p>
            <a:pPr marL="1028700" lvl="1" indent="-457200">
              <a:buNone/>
              <a:defRPr lang="ko-KR" altLang="en-US"/>
            </a:pPr>
            <a:r>
              <a:rPr lang="en-US" altLang="ko-KR" sz="1400" dirty="0" smtClean="0">
                <a:solidFill>
                  <a:schemeClr val="bg1"/>
                </a:solidFill>
                <a:latin typeface="+mn-ea"/>
                <a:ea typeface="+mn-ea"/>
              </a:rPr>
              <a:t>2. Register (Serial Number for Security)</a:t>
            </a:r>
          </a:p>
          <a:p>
            <a:pPr marL="457200" indent="-457200">
              <a:defRPr lang="ko-KR" altLang="en-US"/>
            </a:pPr>
            <a:r>
              <a:rPr lang="en-US" altLang="ko-KR" sz="1600" b="1" dirty="0" smtClean="0">
                <a:solidFill>
                  <a:schemeClr val="bg1"/>
                </a:solidFill>
                <a:latin typeface="+mn-ea"/>
                <a:ea typeface="+mn-ea"/>
              </a:rPr>
              <a:t>3. Home Node Event Update</a:t>
            </a:r>
          </a:p>
          <a:p>
            <a:pPr marL="1028700" lvl="1" indent="-457200">
              <a:buNone/>
              <a:defRPr lang="ko-KR" altLang="en-US"/>
            </a:pPr>
            <a:r>
              <a:rPr lang="en-US" altLang="ko-KR" sz="1400" dirty="0" smtClean="0">
                <a:solidFill>
                  <a:schemeClr val="bg1"/>
                </a:solidFill>
                <a:latin typeface="+mn-ea"/>
                <a:ea typeface="+mn-ea"/>
              </a:rPr>
              <a:t>1. Door Open by alarm, Turn on the light</a:t>
            </a:r>
          </a:p>
          <a:p>
            <a:pPr marL="457200" indent="-457200">
              <a:defRPr lang="ko-KR" altLang="en-US"/>
            </a:pPr>
            <a:r>
              <a:rPr lang="en-US" altLang="ko-KR" sz="1600" b="1" dirty="0" smtClean="0">
                <a:solidFill>
                  <a:schemeClr val="bg1"/>
                </a:solidFill>
                <a:latin typeface="+mn-ea"/>
                <a:ea typeface="+mn-ea"/>
              </a:rPr>
              <a:t>4. Add </a:t>
            </a:r>
            <a:r>
              <a:rPr lang="en-US" altLang="ko-KR" sz="1600" b="1" dirty="0" err="1" smtClean="0">
                <a:solidFill>
                  <a:schemeClr val="bg1"/>
                </a:solidFill>
                <a:latin typeface="+mn-ea"/>
              </a:rPr>
              <a:t>MailBox</a:t>
            </a:r>
            <a:r>
              <a:rPr lang="en-US" altLang="ko-KR" sz="1600" b="1" dirty="0" smtClean="0">
                <a:solidFill>
                  <a:schemeClr val="bg1"/>
                </a:solidFill>
                <a:latin typeface="+mn-ea"/>
              </a:rPr>
              <a:t> </a:t>
            </a:r>
            <a:r>
              <a:rPr lang="en-US" altLang="ko-KR" sz="1600" b="1" dirty="0" smtClean="0">
                <a:solidFill>
                  <a:schemeClr val="bg1"/>
                </a:solidFill>
                <a:latin typeface="+mn-ea"/>
                <a:ea typeface="+mn-ea"/>
              </a:rPr>
              <a:t>Node</a:t>
            </a:r>
          </a:p>
          <a:p>
            <a:pPr marL="457200" indent="-457200">
              <a:defRPr lang="ko-KR" altLang="en-US"/>
            </a:pPr>
            <a:r>
              <a:rPr lang="en-US" altLang="ko-KR" sz="1600" b="1" dirty="0" smtClean="0">
                <a:solidFill>
                  <a:schemeClr val="bg1"/>
                </a:solidFill>
                <a:latin typeface="+mn-ea"/>
                <a:ea typeface="+mn-ea"/>
              </a:rPr>
              <a:t>5. </a:t>
            </a:r>
            <a:r>
              <a:rPr lang="en-US" altLang="ko-KR" sz="1600" b="1" dirty="0" err="1">
                <a:solidFill>
                  <a:schemeClr val="bg1"/>
                </a:solidFill>
                <a:latin typeface="+mn-ea"/>
              </a:rPr>
              <a:t>MailBox</a:t>
            </a:r>
            <a:r>
              <a:rPr lang="en-US" altLang="ko-KR" sz="1600" b="1" dirty="0">
                <a:solidFill>
                  <a:schemeClr val="bg1"/>
                </a:solidFill>
                <a:latin typeface="+mn-ea"/>
              </a:rPr>
              <a:t> </a:t>
            </a:r>
            <a:r>
              <a:rPr lang="en-US" altLang="ko-KR" sz="1600" b="1" dirty="0" smtClean="0">
                <a:solidFill>
                  <a:schemeClr val="bg1"/>
                </a:solidFill>
                <a:latin typeface="+mn-ea"/>
                <a:ea typeface="+mn-ea"/>
              </a:rPr>
              <a:t>Node Event Update</a:t>
            </a:r>
          </a:p>
          <a:p>
            <a:pPr marL="457200" indent="-457200">
              <a:defRPr lang="ko-KR" altLang="en-US"/>
            </a:pPr>
            <a:r>
              <a:rPr lang="en-US" altLang="ko-KR" sz="1600" b="1" dirty="0" smtClean="0">
                <a:solidFill>
                  <a:schemeClr val="bg1"/>
                </a:solidFill>
                <a:latin typeface="+mn-ea"/>
                <a:ea typeface="+mn-ea"/>
              </a:rPr>
              <a:t>6. Away mode</a:t>
            </a:r>
          </a:p>
          <a:p>
            <a:pPr marL="1028700" lvl="1" indent="-457200">
              <a:buNone/>
              <a:defRPr lang="ko-KR" altLang="en-US"/>
            </a:pPr>
            <a:r>
              <a:rPr lang="en-US" altLang="ko-KR" sz="1400" dirty="0" smtClean="0">
                <a:solidFill>
                  <a:schemeClr val="bg1"/>
                </a:solidFill>
                <a:latin typeface="+mn-ea"/>
                <a:ea typeface="+mn-ea"/>
              </a:rPr>
              <a:t>1. Send Confirm Message (Twitter Phone)</a:t>
            </a:r>
          </a:p>
          <a:p>
            <a:pPr marL="1028700" lvl="1" indent="-457200">
              <a:buNone/>
              <a:defRPr lang="ko-KR" altLang="en-US"/>
            </a:pPr>
            <a:r>
              <a:rPr lang="en-US" altLang="ko-KR" sz="1400" dirty="0" smtClean="0">
                <a:solidFill>
                  <a:schemeClr val="bg1"/>
                </a:solidFill>
                <a:latin typeface="+mn-ea"/>
                <a:ea typeface="+mn-ea"/>
              </a:rPr>
              <a:t>2. Automatic Door Close, Light off</a:t>
            </a:r>
          </a:p>
          <a:p>
            <a:pPr marL="457200" indent="-457200">
              <a:defRPr lang="ko-KR" altLang="en-US"/>
            </a:pPr>
            <a:r>
              <a:rPr lang="en-US" altLang="ko-KR" sz="1600" b="1" dirty="0" smtClean="0">
                <a:solidFill>
                  <a:schemeClr val="bg1"/>
                </a:solidFill>
                <a:latin typeface="+mn-ea"/>
                <a:ea typeface="+mn-ea"/>
              </a:rPr>
              <a:t>7. Secure mode : Human Break-in</a:t>
            </a:r>
          </a:p>
          <a:p>
            <a:pPr marL="1028700" lvl="1" indent="-457200">
              <a:buNone/>
              <a:defRPr lang="ko-KR" altLang="en-US"/>
            </a:pPr>
            <a:r>
              <a:rPr lang="en-US" altLang="ko-KR" sz="1400" dirty="0" smtClean="0">
                <a:solidFill>
                  <a:schemeClr val="bg1"/>
                </a:solidFill>
                <a:latin typeface="+mn-ea"/>
                <a:ea typeface="+mn-ea"/>
              </a:rPr>
              <a:t>1. Unknown coming in</a:t>
            </a:r>
          </a:p>
          <a:p>
            <a:pPr marL="1028700" lvl="1" indent="-457200">
              <a:buNone/>
              <a:defRPr lang="ko-KR" altLang="en-US"/>
            </a:pPr>
            <a:r>
              <a:rPr lang="en-US" altLang="ko-KR" sz="1400" dirty="0" smtClean="0">
                <a:solidFill>
                  <a:schemeClr val="bg1"/>
                </a:solidFill>
                <a:latin typeface="+mn-ea"/>
                <a:ea typeface="+mn-ea"/>
              </a:rPr>
              <a:t>2. Emergency message (Tweeter)</a:t>
            </a:r>
          </a:p>
          <a:p>
            <a:pPr marL="457200" indent="-457200">
              <a:defRPr lang="ko-KR" altLang="en-US"/>
            </a:pPr>
            <a:r>
              <a:rPr lang="en-US" altLang="ko-KR" sz="1600" b="1" dirty="0" smtClean="0">
                <a:solidFill>
                  <a:schemeClr val="bg1"/>
                </a:solidFill>
                <a:latin typeface="+mn-ea"/>
                <a:ea typeface="+mn-ea"/>
              </a:rPr>
              <a:t>8. Malfunction</a:t>
            </a:r>
          </a:p>
          <a:p>
            <a:pPr marL="1028700" lvl="1" indent="-457200">
              <a:buNone/>
              <a:defRPr lang="ko-KR" altLang="en-US"/>
            </a:pPr>
            <a:r>
              <a:rPr lang="en-US" altLang="ko-KR" sz="1400" dirty="0" smtClean="0">
                <a:solidFill>
                  <a:schemeClr val="bg1"/>
                </a:solidFill>
                <a:latin typeface="+mn-ea"/>
                <a:ea typeface="+mn-ea"/>
              </a:rPr>
              <a:t>1. Sensor (Pin out )/ Actuator (Door)</a:t>
            </a:r>
          </a:p>
          <a:p>
            <a:pPr marL="457200" indent="-457200">
              <a:defRPr lang="ko-KR" altLang="en-US"/>
            </a:pPr>
            <a:r>
              <a:rPr lang="en-US" altLang="ko-KR" sz="1600" b="1" dirty="0" smtClean="0">
                <a:solidFill>
                  <a:schemeClr val="bg1"/>
                </a:solidFill>
                <a:latin typeface="+mn-ea"/>
                <a:ea typeface="+mn-ea"/>
              </a:rPr>
              <a:t>9. Add Rule</a:t>
            </a:r>
          </a:p>
          <a:p>
            <a:pPr marL="1028700" lvl="1" indent="-457200">
              <a:buNone/>
              <a:defRPr lang="ko-KR" altLang="en-US"/>
            </a:pPr>
            <a:r>
              <a:rPr lang="en-US" altLang="ko-KR" sz="1400" dirty="0" smtClean="0">
                <a:solidFill>
                  <a:schemeClr val="bg1"/>
                </a:solidFill>
                <a:latin typeface="+mn-ea"/>
                <a:ea typeface="+mn-ea"/>
              </a:rPr>
              <a:t>1. Open door if mail arrives</a:t>
            </a:r>
          </a:p>
          <a:p>
            <a:pPr marL="1028700" lvl="1" indent="-457200">
              <a:buNone/>
              <a:defRPr lang="ko-KR" altLang="en-US"/>
            </a:pPr>
            <a:r>
              <a:rPr lang="en-US" altLang="ko-KR" sz="1400" dirty="0" smtClean="0">
                <a:solidFill>
                  <a:schemeClr val="bg1"/>
                </a:solidFill>
                <a:latin typeface="+mn-ea"/>
                <a:ea typeface="+mn-ea"/>
              </a:rPr>
              <a:t>2 Add invalid rule</a:t>
            </a:r>
          </a:p>
          <a:p>
            <a:pPr marL="457200" indent="-457200">
              <a:defRPr lang="ko-KR" altLang="en-US"/>
            </a:pPr>
            <a:r>
              <a:rPr lang="en-US" altLang="ko-KR" sz="1600" b="1" dirty="0" smtClean="0">
                <a:solidFill>
                  <a:schemeClr val="bg1"/>
                </a:solidFill>
                <a:latin typeface="+mn-ea"/>
                <a:ea typeface="+mn-ea"/>
              </a:rPr>
              <a:t>10 . Show Log &amp; Remove Node</a:t>
            </a:r>
          </a:p>
          <a:p>
            <a:pPr marL="1028700" lvl="1" indent="-457200">
              <a:buAutoNum type="arabicPeriod"/>
              <a:defRPr lang="ko-KR" altLang="en-US"/>
            </a:pPr>
            <a:endParaRPr lang="en-US" altLang="ko-KR" b="1" dirty="0" smtClean="0">
              <a:solidFill>
                <a:schemeClr val="bg1"/>
              </a:solidFill>
              <a:latin typeface="+mn-ea"/>
              <a:ea typeface="+mn-ea"/>
            </a:endParaRPr>
          </a:p>
          <a:p>
            <a:pPr marL="457200" indent="-457200">
              <a:buAutoNum type="arabicPeriod"/>
              <a:defRPr lang="ko-KR" altLang="en-US"/>
            </a:pPr>
            <a:endParaRPr lang="en-US" altLang="ko-KR" sz="1600" b="1" dirty="0" smtClean="0">
              <a:solidFill>
                <a:schemeClr val="bg1"/>
              </a:solidFill>
              <a:latin typeface="+mn-ea"/>
              <a:ea typeface="+mn-ea"/>
            </a:endParaRPr>
          </a:p>
          <a:p>
            <a:pPr marL="0" indent="0">
              <a:lnSpc>
                <a:spcPct val="150000"/>
              </a:lnSpc>
              <a:defRPr lang="ko-KR" altLang="en-US"/>
            </a:pPr>
            <a:endParaRPr lang="en-US" altLang="ko-KR" sz="1600" b="1" dirty="0" smtClean="0">
              <a:solidFill>
                <a:schemeClr val="bg1"/>
              </a:solidFill>
              <a:latin typeface="+mn-ea"/>
              <a:ea typeface="+mn-ea"/>
            </a:endParaRPr>
          </a:p>
          <a:p>
            <a:pPr marL="342900" indent="-342900">
              <a:lnSpc>
                <a:spcPct val="150000"/>
              </a:lnSpc>
              <a:buAutoNum type="arabicPeriod"/>
              <a:defRPr lang="ko-KR" altLang="en-US"/>
            </a:pPr>
            <a:endParaRPr lang="en-US" altLang="ko-KR" sz="16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39</a:t>
            </a:fld>
            <a:r>
              <a:rPr lang="en-US" altLang="ko-KR" dirty="0" smtClean="0"/>
              <a:t>/32</a:t>
            </a:r>
            <a:endParaRPr lang="ko-KR" altLang="en-US" dirty="0"/>
          </a:p>
        </p:txBody>
      </p:sp>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887F5A62-5D57-4BBA-9485-2C5A6728F77D}" type="slidenum">
              <a:rPr lang="ko-KR" altLang="en-US" smtClean="0"/>
              <a:pPr/>
              <a:t>40</a:t>
            </a:fld>
            <a:r>
              <a:rPr lang="en-US" altLang="ko-KR" smtClean="0"/>
              <a:t>/50</a:t>
            </a:r>
            <a:endParaRPr lang="ko-KR" altLang="en-US" dirty="0"/>
          </a:p>
        </p:txBody>
      </p:sp>
      <p:sp>
        <p:nvSpPr>
          <p:cNvPr id="7" name="Title 1"/>
          <p:cNvSpPr>
            <a:spLocks noGrp="1"/>
          </p:cNvSpPr>
          <p:nvPr>
            <p:ph type="title"/>
          </p:nvPr>
        </p:nvSpPr>
        <p:spPr>
          <a:xfrm>
            <a:off x="306388" y="188640"/>
            <a:ext cx="8361362" cy="468047"/>
          </a:xfrm>
        </p:spPr>
        <p:txBody>
          <a:bodyPr>
            <a:normAutofit fontScale="90000"/>
          </a:bodyPr>
          <a:lstStyle/>
          <a:p>
            <a:r>
              <a:rPr lang="en-US" dirty="0" smtClean="0"/>
              <a:t>Questions</a:t>
            </a:r>
            <a:endParaRPr 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676099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3653912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366686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1434</TotalTime>
  <Words>2916</Words>
  <Application>Microsoft Office PowerPoint</Application>
  <PresentationFormat>화면 슬라이드 쇼(4:3)</PresentationFormat>
  <Paragraphs>756</Paragraphs>
  <Slides>40</Slides>
  <Notes>13</Notes>
  <HiddenSlides>0</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1</vt:i4>
      </vt:variant>
      <vt:variant>
        <vt:lpstr>슬라이드 제목</vt:lpstr>
      </vt:variant>
      <vt:variant>
        <vt:i4>40</vt:i4>
      </vt:variant>
    </vt:vector>
  </HeadingPairs>
  <TitlesOfParts>
    <vt:vector size="53" baseType="lpstr">
      <vt:lpstr>Arial Unicode MS</vt:lpstr>
      <vt:lpstr>HY견고딕</vt:lpstr>
      <vt:lpstr>굴림</vt:lpstr>
      <vt:lpstr>맑은 고딕</vt:lpstr>
      <vt:lpstr>Arial</vt:lpstr>
      <vt:lpstr>Calibri</vt:lpstr>
      <vt:lpstr>MS Reference Sans Serif</vt:lpstr>
      <vt:lpstr>Tahoma</vt:lpstr>
      <vt:lpstr>Times New Roman</vt:lpstr>
      <vt:lpstr>Trebuchet MS</vt:lpstr>
      <vt:lpstr>Wingdings</vt:lpstr>
      <vt:lpstr>디자인 사용자 지정</vt:lpstr>
      <vt:lpstr>워크시트</vt:lpstr>
      <vt:lpstr>Agenda</vt:lpstr>
      <vt:lpstr>IoT Management System (Initial Presentation)</vt:lpstr>
      <vt:lpstr>PowerPoint 프레젠테이션</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2.3 Constraints</vt:lpstr>
      <vt:lpstr>3. Perspective view </vt:lpstr>
      <vt:lpstr>3.1 System context view</vt:lpstr>
      <vt:lpstr>3.2 Physical perspective viewView</vt:lpstr>
      <vt:lpstr>3.3 Dynamic perspective viewView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5.4.1 Scalability and Performance</vt:lpstr>
      <vt:lpstr>5.4.1 Scalability and Performance</vt:lpstr>
      <vt:lpstr>5.4.1 Scalability and Performance</vt:lpstr>
      <vt:lpstr>5.4.1 Scalability and Performance</vt:lpstr>
      <vt:lpstr>5.4.1 Scalability and Performance</vt:lpstr>
      <vt:lpstr>5.4.1 Scalability and Performance</vt:lpstr>
      <vt:lpstr>5.4.3 Scalability – Test w/ 50 SA Nodes</vt:lpstr>
      <vt:lpstr>5.5 Performance</vt:lpstr>
      <vt:lpstr>6. Wrap up</vt:lpstr>
      <vt:lpstr>6.1 Time log &amp; Earn Value</vt:lpstr>
      <vt:lpstr>6.2 Role &amp; Responsibility</vt:lpstr>
      <vt:lpstr>6.3 Lessons Learned</vt:lpstr>
      <vt:lpstr>Demo Scenario</vt:lpstr>
      <vt:lpstr>Questions</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민동옥/선임연구원/MC 연구소 P3실 5팀 1파트(dongog.min@lge.com)</cp:lastModifiedBy>
  <cp:revision>738</cp:revision>
  <dcterms:created xsi:type="dcterms:W3CDTF">2014-05-28T02:15:30Z</dcterms:created>
  <dcterms:modified xsi:type="dcterms:W3CDTF">2015-06-26T02:06:30Z</dcterms:modified>
</cp:coreProperties>
</file>