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3.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8" r:id="rId22"/>
    <p:sldId id="300" r:id="rId23"/>
    <p:sldId id="301" r:id="rId24"/>
    <p:sldId id="302" r:id="rId25"/>
    <p:sldId id="303" r:id="rId26"/>
    <p:sldId id="304" r:id="rId27"/>
    <p:sldId id="305" r:id="rId28"/>
    <p:sldId id="306" r:id="rId29"/>
    <p:sldId id="279" r:id="rId30"/>
    <p:sldId id="280" r:id="rId31"/>
    <p:sldId id="281" r:id="rId32"/>
    <p:sldId id="282" r:id="rId33"/>
    <p:sldId id="283" r:id="rId34"/>
    <p:sldId id="284" r:id="rId35"/>
    <p:sldId id="285" r:id="rId36"/>
    <p:sldId id="287" r:id="rId37"/>
    <p:sldId id="307" r:id="rId38"/>
    <p:sldId id="289" r:id="rId39"/>
    <p:sldId id="288" r:id="rId40"/>
    <p:sldId id="290" r:id="rId41"/>
    <p:sldId id="292" r:id="rId42"/>
    <p:sldId id="291" r:id="rId43"/>
    <p:sldId id="294" r:id="rId44"/>
    <p:sldId id="295" r:id="rId45"/>
    <p:sldId id="293" r:id="rId46"/>
    <p:sldId id="297" r:id="rId47"/>
    <p:sldId id="296" r:id="rId48"/>
    <p:sldId id="298" r:id="rId49"/>
    <p:sldId id="299" r:id="rId50"/>
    <p:sldId id="286" r:id="rId51"/>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842BCD3-E84E-4C92-B413-F11C840B25B4}">
          <p14:sldIdLst>
            <p14:sldId id="256"/>
            <p14:sldId id="257"/>
            <p14:sldId id="258"/>
            <p14:sldId id="259"/>
            <p14:sldId id="260"/>
            <p14:sldId id="261"/>
            <p14:sldId id="262"/>
            <p14:sldId id="263"/>
            <p14:sldId id="264"/>
            <p14:sldId id="265"/>
            <p14:sldId id="266"/>
            <p14:sldId id="267"/>
            <p14:sldId id="269"/>
            <p14:sldId id="270"/>
            <p14:sldId id="271"/>
            <p14:sldId id="272"/>
            <p14:sldId id="273"/>
            <p14:sldId id="274"/>
            <p14:sldId id="275"/>
            <p14:sldId id="276"/>
            <p14:sldId id="278"/>
            <p14:sldId id="300"/>
            <p14:sldId id="301"/>
            <p14:sldId id="302"/>
            <p14:sldId id="303"/>
            <p14:sldId id="304"/>
            <p14:sldId id="305"/>
            <p14:sldId id="306"/>
            <p14:sldId id="279"/>
            <p14:sldId id="280"/>
            <p14:sldId id="281"/>
            <p14:sldId id="282"/>
            <p14:sldId id="283"/>
            <p14:sldId id="284"/>
            <p14:sldId id="285"/>
            <p14:sldId id="287"/>
            <p14:sldId id="307"/>
            <p14:sldId id="289"/>
            <p14:sldId id="288"/>
            <p14:sldId id="290"/>
            <p14:sldId id="292"/>
            <p14:sldId id="291"/>
            <p14:sldId id="294"/>
            <p14:sldId id="295"/>
            <p14:sldId id="293"/>
            <p14:sldId id="297"/>
            <p14:sldId id="296"/>
            <p14:sldId id="298"/>
            <p14:sldId id="299"/>
            <p14:sldId id="286"/>
          </p14:sldIdLst>
        </p14:section>
      </p14:sectionLst>
    </p:ext>
    <p:ext uri="{EFAFB233-063F-42B5-8137-9DF3F51BA10A}">
      <p15:sldGuideLst xmlns:p15="http://schemas.microsoft.com/office/powerpoint/2012/main" xmlns="">
        <p15:guide id="1" orient="horz" pos="527">
          <p15:clr>
            <a:srgbClr val="A4A3A4"/>
          </p15:clr>
        </p15:guide>
        <p15:guide id="2" pos="294">
          <p15:clr>
            <a:srgbClr val="A4A3A4"/>
          </p15:clr>
        </p15:guide>
        <p15:guide id="3" pos="747">
          <p15:clr>
            <a:srgbClr val="A4A3A4"/>
          </p15:clr>
        </p15:guide>
        <p15:guide id="4" pos="5465">
          <p15:clr>
            <a:srgbClr val="A4A3A4"/>
          </p15:clr>
        </p15:guide>
      </p15:sldGuideLst>
    </p:ext>
    <p:ext uri="{2D200454-40CA-4A62-9FC3-DE9A4176ACB9}">
      <p15:notesGuideLst xmlns:p15="http://schemas.microsoft.com/office/powerpoint/2012/main" xmlns="">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varScale="1">
        <p:scale>
          <a:sx n="65" d="100"/>
          <a:sy n="65" d="100"/>
        </p:scale>
        <p:origin x="-1446" y="-102"/>
      </p:cViewPr>
      <p:guideLst>
        <p:guide orient="horz" pos="527"/>
        <p:guide pos="294"/>
        <p:guide pos="747"/>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5-05-21T08:47:13.762" idx="31">
    <p:pos x="2023" y="3898"/>
    <p:text>Also think trigger conditions that would cause you to stall the project.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2015-06-10</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a:t>
            </a:fld>
            <a:endParaRPr lang="ko-KR" altLang="en-US"/>
          </a:p>
        </p:txBody>
      </p:sp>
    </p:spTree>
    <p:extLst>
      <p:ext uri="{BB962C8B-B14F-4D97-AF65-F5344CB8AC3E}">
        <p14:creationId xmlns:p14="http://schemas.microsoft.com/office/powerpoint/2010/main" val="223634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DBR19 : Why sometimes?</a:t>
            </a:r>
          </a:p>
          <a:p>
            <a:pPr lvl="0">
              <a:defRPr lang="ko-KR" altLang="en-US"/>
            </a:pPr>
            <a:r>
              <a:rPr lang="en-US" altLang="ko-KR"/>
              <a:t>DBR18 : User has registered, or Users have registered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solidFill>
                  <a:prstClr val="black"/>
                </a:solidFill>
              </a:rPr>
              <a:pPr lvl="0">
                <a:defRPr lang="ko-KR" altLang="en-US"/>
              </a:pPr>
              <a:t>14</a:t>
            </a:fld>
            <a:endParaRPr lang="ko-KR" altLang="en-US">
              <a:solidFill>
                <a:prstClr val="black"/>
              </a:solidFill>
            </a:endParaRPr>
          </a:p>
        </p:txBody>
      </p:sp>
    </p:spTree>
    <p:extLst>
      <p:ext uri="{BB962C8B-B14F-4D97-AF65-F5344CB8AC3E}">
        <p14:creationId xmlns:p14="http://schemas.microsoft.com/office/powerpoint/2010/main" val="3161588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solidFill>
                  <a:prstClr val="black"/>
                </a:solidFill>
              </a:rPr>
              <a:pPr lvl="0">
                <a:defRPr lang="ko-KR" altLang="en-US"/>
              </a:pPr>
              <a:t>15</a:t>
            </a:fld>
            <a:endParaRPr lang="ko-KR" altLang="en-US">
              <a:solidFill>
                <a:prstClr val="black"/>
              </a:solidFill>
            </a:endParaRPr>
          </a:p>
        </p:txBody>
      </p:sp>
    </p:spTree>
    <p:extLst>
      <p:ext uri="{BB962C8B-B14F-4D97-AF65-F5344CB8AC3E}">
        <p14:creationId xmlns:p14="http://schemas.microsoft.com/office/powerpoint/2010/main" val="2920987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solidFill>
                  <a:prstClr val="black"/>
                </a:solidFill>
              </a:rPr>
              <a:pPr lvl="0">
                <a:defRPr lang="ko-KR" altLang="en-US"/>
              </a:pPr>
              <a:t>16</a:t>
            </a:fld>
            <a:endParaRPr lang="ko-KR" altLang="en-US">
              <a:solidFill>
                <a:prstClr val="black"/>
              </a:solidFill>
            </a:endParaRPr>
          </a:p>
        </p:txBody>
      </p:sp>
    </p:spTree>
    <p:extLst>
      <p:ext uri="{BB962C8B-B14F-4D97-AF65-F5344CB8AC3E}">
        <p14:creationId xmlns:p14="http://schemas.microsoft.com/office/powerpoint/2010/main" val="2457277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solidFill>
                  <a:prstClr val="black"/>
                </a:solidFill>
              </a:rPr>
              <a:pPr lvl="0">
                <a:defRPr lang="ko-KR" altLang="en-US"/>
              </a:pPr>
              <a:t>17</a:t>
            </a:fld>
            <a:endParaRPr lang="ko-KR" altLang="en-US">
              <a:solidFill>
                <a:prstClr val="black"/>
              </a:solidFill>
            </a:endParaRPr>
          </a:p>
        </p:txBody>
      </p:sp>
    </p:spTree>
    <p:extLst>
      <p:ext uri="{BB962C8B-B14F-4D97-AF65-F5344CB8AC3E}">
        <p14:creationId xmlns:p14="http://schemas.microsoft.com/office/powerpoint/2010/main" val="13523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18</a:t>
            </a:fld>
            <a:endParaRPr lang="ko-KR" altLang="en-US"/>
          </a:p>
        </p:txBody>
      </p:sp>
    </p:spTree>
    <p:extLst>
      <p:ext uri="{BB962C8B-B14F-4D97-AF65-F5344CB8AC3E}">
        <p14:creationId xmlns:p14="http://schemas.microsoft.com/office/powerpoint/2010/main" val="4284252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DBR21 : As recommend use hours, may be a better granualrity.  Weeks implies a work week of 40 hours minimum.  Willl you have that much time?</a:t>
            </a:r>
            <a:br>
              <a:rPr lang="en-US" altLang="ko-KR"/>
            </a:br>
            <a:r>
              <a:rPr lang="en-US" altLang="ko-KR"/>
              <a:t>DBR22 : Another area where minimum may be better for planning.  And it isn't 7 people?  Also, are all developers?</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19</a:t>
            </a:fld>
            <a:endParaRPr lang="ko-KR" altLang="en-US"/>
          </a:p>
        </p:txBody>
      </p:sp>
    </p:spTree>
    <p:extLst>
      <p:ext uri="{BB962C8B-B14F-4D97-AF65-F5344CB8AC3E}">
        <p14:creationId xmlns:p14="http://schemas.microsoft.com/office/powerpoint/2010/main" val="1281875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DBR23  : Was this given, or is it an assumption?</a:t>
            </a:r>
          </a:p>
          <a:p>
            <a:pPr lvl="0">
              <a:defRPr lang="ko-KR" altLang="en-US"/>
            </a:pPr>
            <a:r>
              <a:rPr lang="en-US" altLang="ko-KR"/>
              <a:t>DBR24 : THis will have to be defined, and I'm assuming 1 work month.</a:t>
            </a:r>
          </a:p>
          <a:p>
            <a:pPr lvl="0">
              <a:defRPr lang="ko-KR" altLang="en-US"/>
            </a:pPr>
            <a:r>
              <a:rPr lang="en-US" altLang="ko-KR"/>
              <a:t>DBR25 : Source of this?  And the team should know why this limiit.</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20</a:t>
            </a:fld>
            <a:endParaRPr lang="ko-KR" altLang="en-US"/>
          </a:p>
        </p:txBody>
      </p:sp>
    </p:spTree>
    <p:extLst>
      <p:ext uri="{BB962C8B-B14F-4D97-AF65-F5344CB8AC3E}">
        <p14:creationId xmlns:p14="http://schemas.microsoft.com/office/powerpoint/2010/main" val="1209005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21</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22</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23</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ltLang="ko-KR" dirty="0"/>
              <a:t>DBR4 :Any more assumptions?  Such as using commonly found sensors, actuators to reduce cost?  Using open source apps.  Would the browser be different for mobile devices and PC's : </a:t>
            </a:r>
          </a:p>
          <a:p>
            <a:pPr lvl="0">
              <a:defRPr lang="ko-KR" altLang="en-US"/>
            </a:pPr>
            <a:r>
              <a:rPr lang="en-US" altLang="ko-KR" dirty="0"/>
              <a:t>DBR5 : How about planning manager, risk manager, configuration manager, customer liaison?  If you sourced these roles from a framework then which one?</a:t>
            </a:r>
          </a:p>
          <a:p>
            <a:pPr lvl="0">
              <a:defRPr lang="ko-KR" altLang="en-US"/>
            </a:pPr>
            <a:r>
              <a:rPr lang="en-US" altLang="ko-KR" dirty="0"/>
              <a:t>DBR6 : Very broad.  Can you be more specific, consumer durable goods, or IT or government products?</a:t>
            </a:r>
            <a:endParaRPr lang="ko-KR" altLang="en-US" dirty="0"/>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val="2874713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24</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25</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26</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27</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28</a:t>
            </a:fld>
            <a:endParaRPr lang="ko-KR" altLang="en-US"/>
          </a:p>
        </p:txBody>
      </p:sp>
    </p:spTree>
    <p:extLst>
      <p:ext uri="{BB962C8B-B14F-4D97-AF65-F5344CB8AC3E}">
        <p14:creationId xmlns:p14="http://schemas.microsoft.com/office/powerpoint/2010/main" val="601451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DBR29 : Think about how you will specifically know when these are complete...what is your exit criteria from the increments.  Are these time boxed, i.e. you have limited the time to be used for each.</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30</a:t>
            </a:fld>
            <a:endParaRPr lang="ko-KR" altLang="en-US"/>
          </a:p>
        </p:txBody>
      </p:sp>
    </p:spTree>
    <p:extLst>
      <p:ext uri="{BB962C8B-B14F-4D97-AF65-F5344CB8AC3E}">
        <p14:creationId xmlns:p14="http://schemas.microsoft.com/office/powerpoint/2010/main" val="2593853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DBR30 : Also think about how to track all of this and how to determine when a task is complete.</a:t>
            </a:r>
          </a:p>
          <a:p>
            <a:pPr lvl="0">
              <a:defRPr lang="ko-KR" altLang="en-US"/>
            </a:pPr>
            <a:r>
              <a:rPr lang="en-US" altLang="ko-KR"/>
              <a:t>DBR31 : Also think trigger conditions that would cause you to stall the project.</a:t>
            </a:r>
            <a:r>
              <a:rPr lang="en-US" altLang="ko-KR">
                <a:sym typeface="Wingdings"/>
              </a:rPr>
              <a:t></a:t>
            </a:r>
            <a:r>
              <a:rPr lang="ko-KR" altLang="en-US">
                <a:sym typeface="Wingdings"/>
              </a:rPr>
              <a:t>뭔소리냐</a:t>
            </a:r>
            <a:r>
              <a:rPr lang="en-US" altLang="ko-KR">
                <a:sym typeface="Wingdings"/>
              </a:rPr>
              <a:t>? </a:t>
            </a:r>
            <a:r>
              <a:rPr lang="ko-KR" altLang="en-US">
                <a:sym typeface="Wingdings"/>
              </a:rPr>
              <a:t>물어보자</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31</a:t>
            </a:fld>
            <a:endParaRPr lang="ko-KR" altLang="en-US"/>
          </a:p>
        </p:txBody>
      </p:sp>
    </p:spTree>
    <p:extLst>
      <p:ext uri="{BB962C8B-B14F-4D97-AF65-F5344CB8AC3E}">
        <p14:creationId xmlns:p14="http://schemas.microsoft.com/office/powerpoint/2010/main" val="328841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dirty="0"/>
              <a:t>DBR33 : Is this viable as you will have to use Arduino processor?</a:t>
            </a:r>
          </a:p>
          <a:p>
            <a:pPr lvl="0">
              <a:defRPr lang="ko-KR" altLang="en-US"/>
            </a:pPr>
            <a:r>
              <a:rPr lang="en-US" altLang="ko-KR" dirty="0"/>
              <a:t>DBR35 : And yes, please, please ask for clarification if you don't understand something here.</a:t>
            </a:r>
          </a:p>
          <a:p>
            <a:pPr lvl="0">
              <a:defRPr lang="ko-KR" altLang="en-US"/>
            </a:pPr>
            <a:r>
              <a:rPr lang="en-US" altLang="ko-KR" dirty="0"/>
              <a:t>DBR32 : What is also needed here is the consequence of the risk becoming a problem</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33</a:t>
            </a:fld>
            <a:endParaRPr lang="ko-KR" altLang="en-US"/>
          </a:p>
        </p:txBody>
      </p:sp>
    </p:spTree>
    <p:extLst>
      <p:ext uri="{BB962C8B-B14F-4D97-AF65-F5344CB8AC3E}">
        <p14:creationId xmlns:p14="http://schemas.microsoft.com/office/powerpoint/2010/main" val="55161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34</a:t>
            </a:fld>
            <a:endParaRPr lang="ko-KR" altLang="en-US"/>
          </a:p>
        </p:txBody>
      </p:sp>
    </p:spTree>
    <p:extLst>
      <p:ext uri="{BB962C8B-B14F-4D97-AF65-F5344CB8AC3E}">
        <p14:creationId xmlns:p14="http://schemas.microsoft.com/office/powerpoint/2010/main" val="4157653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dirty="0"/>
              <a:t>DBR7 : May be better to consider hours here instead of 7 weeks.  Would that be a better measure of to use for determining what you can get done?</a:t>
            </a:r>
          </a:p>
          <a:p>
            <a:pPr lvl="0">
              <a:defRPr lang="ko-KR" altLang="en-US"/>
            </a:pPr>
            <a:r>
              <a:rPr lang="en-US" altLang="ko-KR" dirty="0"/>
              <a:t>           </a:t>
            </a:r>
            <a:r>
              <a:rPr lang="en-US" altLang="ko-KR" dirty="0">
                <a:sym typeface="Wingdings"/>
              </a:rPr>
              <a:t> working day 3hours, Weekend 8hours </a:t>
            </a:r>
          </a:p>
          <a:p>
            <a:pPr lvl="0">
              <a:defRPr lang="ko-KR" altLang="en-US"/>
            </a:pPr>
            <a:r>
              <a:rPr lang="en-US" altLang="ko-KR" dirty="0"/>
              <a:t>DBR8 : Such as?  Examples </a:t>
            </a:r>
          </a:p>
          <a:p>
            <a:pPr lvl="0">
              <a:defRPr lang="ko-KR" altLang="en-US"/>
            </a:pPr>
            <a:r>
              <a:rPr lang="en-US" altLang="ko-KR" dirty="0">
                <a:sym typeface="Wingdings"/>
              </a:rPr>
              <a:t>             </a:t>
            </a:r>
            <a:r>
              <a:rPr lang="ko-KR" altLang="en-US" dirty="0">
                <a:sym typeface="Wingdings"/>
              </a:rPr>
              <a:t>센서 </a:t>
            </a:r>
            <a:r>
              <a:rPr lang="en-US" altLang="ko-KR" dirty="0">
                <a:sym typeface="Wingdings"/>
              </a:rPr>
              <a:t>: </a:t>
            </a:r>
            <a:r>
              <a:rPr lang="ko-KR" altLang="en-US" dirty="0">
                <a:sym typeface="Wingdings"/>
              </a:rPr>
              <a:t>조도 센서</a:t>
            </a:r>
            <a:r>
              <a:rPr lang="en-US" altLang="ko-KR" dirty="0">
                <a:sym typeface="Wingdings"/>
              </a:rPr>
              <a:t>, </a:t>
            </a:r>
            <a:r>
              <a:rPr lang="ko-KR" altLang="en-US" dirty="0">
                <a:sym typeface="Wingdings"/>
              </a:rPr>
              <a:t>거리센서</a:t>
            </a:r>
            <a:r>
              <a:rPr lang="en-US" altLang="ko-KR" dirty="0">
                <a:sym typeface="Wingdings"/>
              </a:rPr>
              <a:t>, </a:t>
            </a:r>
            <a:r>
              <a:rPr lang="ko-KR" altLang="en-US" dirty="0">
                <a:sym typeface="Wingdings"/>
              </a:rPr>
              <a:t>컬러 스펙트럼 센서 </a:t>
            </a:r>
            <a:r>
              <a:rPr lang="en-US" altLang="ko-KR" dirty="0">
                <a:sym typeface="Wingdings"/>
              </a:rPr>
              <a:t>, </a:t>
            </a:r>
            <a:r>
              <a:rPr lang="ko-KR" altLang="en-US" dirty="0">
                <a:sym typeface="Wingdings"/>
              </a:rPr>
              <a:t>카메라 </a:t>
            </a:r>
          </a:p>
          <a:p>
            <a:pPr lvl="0">
              <a:defRPr lang="ko-KR" altLang="en-US"/>
            </a:pPr>
            <a:r>
              <a:rPr lang="en-US" altLang="ko-KR" dirty="0">
                <a:sym typeface="Wingdings"/>
              </a:rPr>
              <a:t>             actuator : </a:t>
            </a:r>
            <a:r>
              <a:rPr lang="ko-KR" altLang="en-US" dirty="0">
                <a:sym typeface="Wingdings"/>
              </a:rPr>
              <a:t>온도 조절기 </a:t>
            </a:r>
            <a:r>
              <a:rPr lang="en-US" altLang="ko-KR" dirty="0">
                <a:sym typeface="Wingdings"/>
              </a:rPr>
              <a:t>, </a:t>
            </a:r>
            <a:r>
              <a:rPr lang="ko-KR" altLang="en-US" dirty="0">
                <a:sym typeface="Wingdings"/>
              </a:rPr>
              <a:t>조도 조절기 </a:t>
            </a:r>
            <a:r>
              <a:rPr lang="en-US" altLang="ko-KR" dirty="0">
                <a:sym typeface="Wingdings"/>
              </a:rPr>
              <a:t>, ????</a:t>
            </a:r>
          </a:p>
          <a:p>
            <a:pPr lvl="0">
              <a:defRPr lang="ko-KR" altLang="en-US"/>
            </a:pPr>
            <a:r>
              <a:rPr lang="en-US" altLang="ko-KR" dirty="0"/>
              <a:t>DBR9 : this is good to consider technical risks early.</a:t>
            </a:r>
            <a:r>
              <a:rPr lang="en-US" altLang="ko-KR" dirty="0">
                <a:sym typeface="Wingdings"/>
              </a:rPr>
              <a:t> </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val="4014990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DBR10 : How about project consultant, or mentor too?</a:t>
            </a:r>
          </a:p>
          <a:p>
            <a:pPr lvl="0">
              <a:defRPr lang="ko-KR" altLang="en-US"/>
            </a:pPr>
            <a:r>
              <a:rPr lang="en-US" altLang="ko-KR"/>
              <a:t>DBR 11 : Good, but usually in the US we spell out the acronym first and then in parens give the acronym.  As is this is OK</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val="3059463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marL="0" indent="0" algn="l" defTabSz="900000" eaLnBrk="1" latinLnBrk="1" hangingPunct="1">
              <a:lnSpc>
                <a:spcPct val="100000"/>
              </a:lnSpc>
              <a:spcBef>
                <a:spcPts val="0"/>
              </a:spcBef>
              <a:spcAft>
                <a:spcPts val="0"/>
              </a:spcAft>
              <a:buClrTx/>
              <a:buNone/>
              <a:defRPr lang="ko-KR"/>
            </a:pPr>
            <a:r>
              <a:rPr lang="en-US" altLang="ko-KR"/>
              <a:t>DBR12 : Will the service provider be the same person as the developer?</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9</a:t>
            </a:fld>
            <a:endParaRPr lang="ko-KR" altLang="en-US"/>
          </a:p>
        </p:txBody>
      </p:sp>
    </p:spTree>
    <p:extLst>
      <p:ext uri="{BB962C8B-B14F-4D97-AF65-F5344CB8AC3E}">
        <p14:creationId xmlns:p14="http://schemas.microsoft.com/office/powerpoint/2010/main" val="2674153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p14="http://schemas.microsoft.com/office/powerpoint/2010/main" val="1676336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dirty="0"/>
              <a:t>DBR13 : You will need to further define this.  What is a "secure service" and how secure does it need to be.</a:t>
            </a:r>
          </a:p>
          <a:p>
            <a:pPr lvl="0">
              <a:defRPr lang="ko-KR" altLang="en-US"/>
            </a:pPr>
            <a:r>
              <a:rPr lang="en-US" dirty="0"/>
              <a:t>DBR14 : Good, but you probably will need to put in a minimum amount that the customer desires...or does this imply that the storage time should be configurable by the user.</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11</a:t>
            </a:fld>
            <a:endParaRPr lang="ko-KR" altLang="en-US"/>
          </a:p>
        </p:txBody>
      </p:sp>
    </p:spTree>
    <p:extLst>
      <p:ext uri="{BB962C8B-B14F-4D97-AF65-F5344CB8AC3E}">
        <p14:creationId xmlns:p14="http://schemas.microsoft.com/office/powerpoint/2010/main" val="2028852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12</a:t>
            </a:fld>
            <a:endParaRPr lang="ko-KR" altLang="en-US"/>
          </a:p>
        </p:txBody>
      </p:sp>
    </p:spTree>
    <p:extLst>
      <p:ext uri="{BB962C8B-B14F-4D97-AF65-F5344CB8AC3E}">
        <p14:creationId xmlns:p14="http://schemas.microsoft.com/office/powerpoint/2010/main" val="2094294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DBR17 : Interesting that the user could also be the installer.  Is there some minimum amount of expertise required?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p14="http://schemas.microsoft.com/office/powerpoint/2010/main" val="297941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7.png"/><Relationship Id="rId12"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8.jpeg"/><Relationship Id="rId11" Type="http://schemas.openxmlformats.org/officeDocument/2006/relationships/image" Target="../media/image21.png"/><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16.jpeg"/><Relationship Id="rId9" Type="http://schemas.openxmlformats.org/officeDocument/2006/relationships/image" Target="../media/image19.png"/><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val="15743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3</a:t>
            </a:r>
            <a:r>
              <a:rPr lang="en-US" altLang="ko-KR" dirty="0" smtClean="0"/>
              <a:t>.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Use Case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Analysis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3.3</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Constraints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3.4</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Quality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Attributes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10</a:t>
            </a:fld>
            <a:r>
              <a:rPr lang="en-US" altLang="ko-KR" smtClean="0"/>
              <a:t>/50</a:t>
            </a:r>
            <a:endParaRPr lang="ko-KR" altLang="en-US" dirty="0"/>
          </a:p>
        </p:txBody>
      </p:sp>
    </p:spTree>
    <p:extLst>
      <p:ext uri="{BB962C8B-B14F-4D97-AF65-F5344CB8AC3E}">
        <p14:creationId xmlns:p14="http://schemas.microsoft.com/office/powerpoint/2010/main" val="3120382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972328149"/>
              </p:ext>
            </p:extLst>
          </p:nvPr>
        </p:nvGraphicFramePr>
        <p:xfrm>
          <a:off x="468312" y="908720"/>
          <a:ext cx="8208144" cy="5472606"/>
        </p:xfrm>
        <a:graphic>
          <a:graphicData uri="http://schemas.openxmlformats.org/drawingml/2006/table">
            <a:tbl>
              <a:tblPr firstRow="1" bandRow="1">
                <a:tableStyleId>{5C22544A-7EE6-4342-B048-85BDC9FD1C3A}</a:tableStyleId>
              </a:tblPr>
              <a:tblGrid>
                <a:gridCol w="719312"/>
                <a:gridCol w="7488832"/>
              </a:tblGrid>
              <a:tr h="577853">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713818">
                <a:tc>
                  <a:txBody>
                    <a:bodyPr/>
                    <a:lstStyle/>
                    <a:p>
                      <a:pPr latinLnBrk="1"/>
                      <a:r>
                        <a:rPr lang="en-US" altLang="ko-KR" sz="1200" dirty="0" smtClean="0"/>
                        <a:t>FR-01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The system provides a secure service (e.g. </a:t>
                      </a:r>
                      <a:r>
                        <a:rPr lang="en-US" altLang="ko-KR" sz="1200" baseline="0" dirty="0" smtClean="0"/>
                        <a:t>authentication, authorization, accounting) </a:t>
                      </a:r>
                      <a:r>
                        <a:rPr lang="en-US" altLang="ko-KR" sz="1200" dirty="0" smtClean="0"/>
                        <a:t>that allows users to query the home to find out how many nodes are installed and what sensors/actuators are installed on each node.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987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FR-02</a:t>
                      </a:r>
                      <a:endParaRPr lang="ko-KR" altLang="en-US"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smtClean="0"/>
                        <a:t>The system provides a secure service that allows users to determine the temperature/humidity, turn on and off lights, open and close the door, turn on the alarm, and determine if anyone is home.</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13818">
                <a:tc>
                  <a:txBody>
                    <a:bodyPr/>
                    <a:lstStyle/>
                    <a:p>
                      <a:pPr latinLnBrk="1"/>
                      <a:r>
                        <a:rPr lang="en-US" altLang="ko-KR" sz="1200" dirty="0" smtClean="0"/>
                        <a:t>FR-03</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kern="1200" dirty="0" smtClean="0">
                          <a:solidFill>
                            <a:schemeClr val="dk1"/>
                          </a:solidFill>
                          <a:latin typeface="+mn-lt"/>
                          <a:ea typeface="+mn-ea"/>
                          <a:cs typeface="+mn-cs"/>
                        </a:rPr>
                        <a:t>The system should store sensor values and log all user commands for some period of time (e g. a configurable sliding window of data with 72 hours as the default value, minimum 8 hours) and allow user applications to review their sensor and command history in a secure and private way.</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987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FR-04</a:t>
                      </a:r>
                      <a:endParaRPr lang="ko-KR" altLang="en-US"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kern="1200" dirty="0" smtClean="0">
                          <a:solidFill>
                            <a:schemeClr val="dk1"/>
                          </a:solidFill>
                          <a:latin typeface="+mn-lt"/>
                          <a:ea typeface="+mn-ea"/>
                          <a:cs typeface="+mn-cs"/>
                        </a:rPr>
                        <a:t>The system should not allow unauthorized persons to access the home sensors/actuators, or access any data generated by them, or any data stored in the system.</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592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FR-05</a:t>
                      </a:r>
                      <a:endParaRPr lang="ko-KR" altLang="en-US"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smtClean="0"/>
                        <a:t>The system should not allow unauthorized persons to register a sensor that they do not own </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987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FR-06</a:t>
                      </a:r>
                      <a:endParaRPr lang="ko-KR" altLang="en-US"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smtClean="0"/>
                        <a:t>The system should send an emergency message when the door is manually opened while alarmed or the house is suddenly occupied while alarmed.</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9870">
                <a:tc>
                  <a:txBody>
                    <a:bodyPr/>
                    <a:lstStyle/>
                    <a:p>
                      <a:pPr latinLnBrk="1"/>
                      <a:r>
                        <a:rPr lang="en-US" altLang="ko-KR" sz="1200" dirty="0" smtClean="0"/>
                        <a:t>FR-07</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smtClean="0"/>
                        <a:t>The system should not allow automatic door opening while the house is alarmed. The alarm must be disabled prior to opening the door.</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21715">
                <a:tc>
                  <a:txBody>
                    <a:bodyPr/>
                    <a:lstStyle/>
                    <a:p>
                      <a:pPr latinLnBrk="1"/>
                      <a:r>
                        <a:rPr lang="en-US" altLang="ko-KR" sz="1200" dirty="0" smtClean="0"/>
                        <a:t>FR-08</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kern="1200" dirty="0" smtClean="0">
                          <a:solidFill>
                            <a:schemeClr val="dk1"/>
                          </a:solidFill>
                          <a:latin typeface="+mn-lt"/>
                          <a:ea typeface="+mn-ea"/>
                          <a:cs typeface="+mn-cs"/>
                        </a:rPr>
                        <a:t>The system should send a message to the user to inform them when the house is vacant and not alarmed. It should ask them if they want to alarm the home. If they do not respond within 5 minutes (configurable, 5 minutes is the default value - feel free to shorten this to a few seconds for test and demonstration purposes) the house will lock itself. If a door is open, it will automatically close the door before alarming the house.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11</a:t>
            </a:fld>
            <a:r>
              <a:rPr lang="en-US" altLang="ko-KR" smtClean="0"/>
              <a:t>/50</a:t>
            </a:r>
            <a:endParaRPr lang="ko-KR" altLang="en-US" dirty="0"/>
          </a:p>
        </p:txBody>
      </p:sp>
    </p:spTree>
    <p:extLst>
      <p:ext uri="{BB962C8B-B14F-4D97-AF65-F5344CB8AC3E}">
        <p14:creationId xmlns:p14="http://schemas.microsoft.com/office/powerpoint/2010/main" val="142376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043292287"/>
              </p:ext>
            </p:extLst>
          </p:nvPr>
        </p:nvGraphicFramePr>
        <p:xfrm>
          <a:off x="468312" y="908721"/>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12</a:t>
            </a:fld>
            <a:r>
              <a:rPr lang="en-US" altLang="ko-KR" smtClean="0"/>
              <a:t>/50</a:t>
            </a:r>
            <a:endParaRPr lang="ko-KR" altLang="en-US" dirty="0"/>
          </a:p>
        </p:txBody>
      </p:sp>
    </p:spTree>
    <p:extLst>
      <p:ext uri="{BB962C8B-B14F-4D97-AF65-F5344CB8AC3E}">
        <p14:creationId xmlns:p14="http://schemas.microsoft.com/office/powerpoint/2010/main" val="142376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3.2 Use case text</a:t>
            </a:r>
            <a:endParaRPr lang="ko-KR" altLang="en-US" dirty="0"/>
          </a:p>
        </p:txBody>
      </p:sp>
      <p:sp>
        <p:nvSpPr>
          <p:cNvPr id="5" name="텍스트 개체 틀 4"/>
          <p:cNvSpPr>
            <a:spLocks noGrp="1"/>
          </p:cNvSpPr>
          <p:nvPr>
            <p:ph type="body" sz="quarter" idx="10"/>
          </p:nvPr>
        </p:nvSpPr>
        <p:spPr>
          <a:xfrm>
            <a:off x="309440" y="760512"/>
            <a:ext cx="8511032" cy="3820616"/>
          </a:xfrm>
        </p:spPr>
        <p:txBody>
          <a:bodyPr>
            <a:noAutofit/>
          </a:bodyPr>
          <a:lstStyle/>
          <a:p>
            <a:pPr marL="0" indent="0"/>
            <a:r>
              <a:rPr lang="en-US" altLang="ko-KR" sz="1800" dirty="0" smtClean="0"/>
              <a:t> Do-It-Yourself(DIY) User buys </a:t>
            </a:r>
            <a:r>
              <a:rPr lang="en-US" altLang="ko-KR" sz="1800" dirty="0" err="1" smtClean="0"/>
              <a:t>IoT</a:t>
            </a:r>
            <a:r>
              <a:rPr lang="en-US" altLang="ko-KR" sz="1800" dirty="0" smtClean="0"/>
              <a:t> System and </a:t>
            </a:r>
            <a:r>
              <a:rPr lang="en-US" altLang="ko-KR" sz="1800" dirty="0" err="1" smtClean="0"/>
              <a:t>IoT</a:t>
            </a:r>
            <a:r>
              <a:rPr lang="en-US" altLang="ko-KR" sz="1800" dirty="0" smtClean="0"/>
              <a:t> products at Home Depot.</a:t>
            </a:r>
          </a:p>
          <a:p>
            <a:pPr marL="0" indent="0"/>
            <a:r>
              <a:rPr lang="en-US" altLang="ko-KR" sz="1800" dirty="0" smtClean="0"/>
              <a:t>The user installs sensors and actuators at the proper place </a:t>
            </a:r>
            <a:r>
              <a:rPr lang="en-US" altLang="ko-KR" sz="1800" dirty="0"/>
              <a:t>such like door, room, </a:t>
            </a:r>
            <a:r>
              <a:rPr lang="en-US" altLang="ko-KR" sz="1800" dirty="0" smtClean="0"/>
              <a:t>terrace and so on. </a:t>
            </a:r>
            <a:r>
              <a:rPr lang="en-US" altLang="ko-KR" sz="1800" dirty="0"/>
              <a:t>A</a:t>
            </a:r>
            <a:r>
              <a:rPr lang="en-US" altLang="ko-KR" sz="1800" dirty="0" smtClean="0"/>
              <a:t>lthough the user doesn’t have any experience installing such devices, the user can install following user-manual.</a:t>
            </a:r>
          </a:p>
          <a:p>
            <a:pPr marL="0" indent="0"/>
            <a:r>
              <a:rPr lang="en-US" altLang="ko-KR" sz="1800" dirty="0" smtClean="0"/>
              <a:t> And user installs </a:t>
            </a:r>
            <a:r>
              <a:rPr lang="en-US" altLang="ko-KR" sz="1800" dirty="0" err="1" smtClean="0"/>
              <a:t>IoT</a:t>
            </a:r>
            <a:r>
              <a:rPr lang="en-US" altLang="ko-KR" sz="1800" dirty="0" smtClean="0"/>
              <a:t> software in own PC. And then user connects SA Node to Internet router and registers the node in </a:t>
            </a:r>
            <a:r>
              <a:rPr lang="en-US" altLang="ko-KR" sz="1800" dirty="0" err="1" smtClean="0"/>
              <a:t>IoT</a:t>
            </a:r>
            <a:r>
              <a:rPr lang="en-US" altLang="ko-KR" sz="1800" dirty="0" smtClean="0"/>
              <a:t> Software after log-in.</a:t>
            </a:r>
          </a:p>
          <a:p>
            <a:pPr marL="0" indent="0"/>
            <a:r>
              <a:rPr lang="en-US" altLang="ko-KR" sz="1800" dirty="0" smtClean="0"/>
              <a:t>After the registration, user checks sensors and actuators if they works or not.</a:t>
            </a:r>
          </a:p>
          <a:p>
            <a:pPr marL="0" indent="0"/>
            <a:r>
              <a:rPr lang="en-US" altLang="ko-KR" sz="1800" dirty="0" smtClean="0"/>
              <a:t>In addition, user makes a custom rule and puts it into </a:t>
            </a:r>
            <a:r>
              <a:rPr lang="en-US" altLang="ko-KR" sz="1800" dirty="0" err="1" smtClean="0"/>
              <a:t>IoT</a:t>
            </a:r>
            <a:r>
              <a:rPr lang="en-US" altLang="ko-KR" sz="1800" dirty="0" smtClean="0"/>
              <a:t> system.</a:t>
            </a:r>
          </a:p>
          <a:p>
            <a:pPr marL="0" indent="0"/>
            <a:r>
              <a:rPr lang="en-US" altLang="ko-KR" sz="1800" dirty="0" smtClean="0"/>
              <a:t>After all, user reviews sensors and command history.</a:t>
            </a:r>
          </a:p>
        </p:txBody>
      </p:sp>
      <p:sp>
        <p:nvSpPr>
          <p:cNvPr id="2" name="슬라이드 번호 개체 틀 1"/>
          <p:cNvSpPr>
            <a:spLocks noGrp="1"/>
          </p:cNvSpPr>
          <p:nvPr>
            <p:ph type="sldNum" sz="quarter" idx="11"/>
          </p:nvPr>
        </p:nvSpPr>
        <p:spPr/>
        <p:txBody>
          <a:bodyPr/>
          <a:lstStyle/>
          <a:p>
            <a:fld id="{887F5A62-5D57-4BBA-9485-2C5A6728F77D}" type="slidenum">
              <a:rPr lang="ko-KR" altLang="en-US" smtClean="0"/>
              <a:pPr/>
              <a:t>13</a:t>
            </a:fld>
            <a:r>
              <a:rPr lang="en-US" altLang="ko-KR" smtClean="0"/>
              <a:t>/50</a:t>
            </a:r>
            <a:endParaRPr lang="ko-KR" altLang="en-US" dirty="0"/>
          </a:p>
        </p:txBody>
      </p:sp>
    </p:spTree>
    <p:extLst>
      <p:ext uri="{BB962C8B-B14F-4D97-AF65-F5344CB8AC3E}">
        <p14:creationId xmlns:p14="http://schemas.microsoft.com/office/powerpoint/2010/main" val="36826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 </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val="1449316122"/>
              </p:ext>
            </p:extLst>
          </p:nvPr>
        </p:nvGraphicFramePr>
        <p:xfrm>
          <a:off x="468312" y="828963"/>
          <a:ext cx="8207376" cy="4907280"/>
        </p:xfrm>
        <a:graphic>
          <a:graphicData uri="http://schemas.openxmlformats.org/drawingml/2006/table">
            <a:tbl>
              <a:tblPr firstRow="1" bandRow="1">
                <a:tableStyleId>{5C22544A-7EE6-4342-B048-85BDC9FD1C3A}</a:tableStyleId>
              </a:tblPr>
              <a:tblGrid>
                <a:gridCol w="5831880"/>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Query</a:t>
                      </a:r>
                      <a:r>
                        <a:rPr lang="en-US" altLang="ko-KR" sz="14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nodes and sensor/actuators</a:t>
                      </a:r>
                      <a:endParaRPr lang="ko-KR" altLang="en-US" sz="1400"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UC-01</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This use case describes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how to query</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nodes and sensors/actuators on each node information by user in a secure way</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 /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Management </a:t>
                      </a:r>
                      <a:r>
                        <a:rPr lang="en-US" altLang="ko-KR"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System</a:t>
                      </a:r>
                      <a:r>
                        <a:rPr lang="en-US" altLang="ko-KR" sz="12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altLang="ko-KR" sz="12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IoTMS</a:t>
                      </a:r>
                      <a:r>
                        <a:rPr lang="en-US" altLang="ko-KR" sz="12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ko-KR" altLang="en-US" sz="1200" b="1"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User has registered </a:t>
                      </a:r>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in</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altLang="ko-KR" sz="1200" b="0" i="0" kern="120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IoTMS</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using register menu</a:t>
                      </a:r>
                      <a:endPar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 User logs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using by user’s ID and Password</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2.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allows user to access System</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3-1. User queries nodes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information to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endParaRPr lang="en-US" altLang="ko-KR" sz="1200" baseline="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returns number of nodes to User.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  B. User selects a</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node which</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user wants to know detailed information.</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C .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returns sensors/actuators information in the node to User.</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D. repeat B-C until user ends detailed query</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3-2. User queries whole nodes information to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endParaRPr lang="en-US" altLang="ko-KR" sz="1200" baseline="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makes list of nodes and sensor/actuators within node </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B.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returns list to User.</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4. User logs out from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 querying is completed</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 #3-1</a:t>
                      </a:r>
                    </a:p>
                    <a:p>
                      <a:pPr marL="0" indent="0" latinLnBrk="1">
                        <a:buNone/>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1. It is possible to query malfunction nodes and sensors/actuators each node.</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14</a:t>
            </a:fld>
            <a:r>
              <a:rPr lang="en-US" altLang="ko-KR" smtClean="0"/>
              <a:t>/50</a:t>
            </a:r>
            <a:endParaRPr lang="ko-KR" altLang="en-US" dirty="0"/>
          </a:p>
        </p:txBody>
      </p:sp>
    </p:spTree>
    <p:extLst>
      <p:ext uri="{BB962C8B-B14F-4D97-AF65-F5344CB8AC3E}">
        <p14:creationId xmlns:p14="http://schemas.microsoft.com/office/powerpoint/2010/main" val="42677577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val="3046106830"/>
              </p:ext>
            </p:extLst>
          </p:nvPr>
        </p:nvGraphicFramePr>
        <p:xfrm>
          <a:off x="468314" y="836712"/>
          <a:ext cx="8207374" cy="3992880"/>
        </p:xfrm>
        <a:graphic>
          <a:graphicData uri="http://schemas.openxmlformats.org/drawingml/2006/table">
            <a:tbl>
              <a:tblPr firstRow="1" bandRow="1">
                <a:tableStyleId>{5C22544A-7EE6-4342-B048-85BDC9FD1C3A}</a:tableStyleId>
              </a:tblPr>
              <a:tblGrid>
                <a:gridCol w="5831878"/>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Add new rule</a:t>
                      </a:r>
                      <a:endParaRPr lang="ko-KR" altLang="en-US" sz="1400"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UC-02</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This use case describes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how the </a:t>
                      </a:r>
                      <a:r>
                        <a:rPr lang="en-US" altLang="ko-KR"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system </a:t>
                      </a:r>
                      <a:r>
                        <a:rPr lang="en-US" altLang="ko-KR" sz="12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reacts</a:t>
                      </a:r>
                      <a:r>
                        <a:rPr lang="en-US" altLang="ko-KR"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by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conditions previously defined</a:t>
                      </a:r>
                    </a:p>
                    <a:p>
                      <a:pPr latinLnBrk="1"/>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err="1" smtClean="0">
                          <a:latin typeface="Tahoma" panose="020B0604030504040204" pitchFamily="34" charset="0"/>
                          <a:ea typeface="Tahoma" panose="020B0604030504040204" pitchFamily="34" charset="0"/>
                          <a:cs typeface="Tahoma" panose="020B0604030504040204" pitchFamily="34" charset="0"/>
                        </a:rPr>
                        <a:t>IoT</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Management System</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User has logged </a:t>
                      </a:r>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in</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altLang="ko-KR" sz="1200" b="0" i="0" kern="120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IoTMS</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t>
                      </a:r>
                    </a:p>
                    <a:p>
                      <a:r>
                        <a:rPr lang="en-US" altLang="ko-KR" sz="1200" b="0" i="0" kern="120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IoTMS</a:t>
                      </a:r>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 manages</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the list of predefined rule sets.</a:t>
                      </a:r>
                      <a:endPar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adds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a new rule with conditions and actions to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2. Check whether the condition</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is unique and no collision with registered conditions.</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3. If no issue on the condition,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accepts and applies the rule to predefined rule set.</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4.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displays added rule set to User.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It is completed that new rule is inserted</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into </a:t>
                      </a:r>
                      <a:r>
                        <a:rPr lang="en-US" altLang="ko-KR" sz="1200" dirty="0" smtClean="0">
                          <a:latin typeface="Tahoma" panose="020B0604030504040204" pitchFamily="34" charset="0"/>
                          <a:ea typeface="Tahoma" panose="020B0604030504040204" pitchFamily="34" charset="0"/>
                          <a:cs typeface="Tahoma" panose="020B0604030504040204" pitchFamily="34" charset="0"/>
                        </a:rPr>
                        <a:t>predefined rules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 #3-1</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3.1. If</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the given condition is already existing or collision with other rules,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invokes error message with the reason.</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15</a:t>
            </a:fld>
            <a:r>
              <a:rPr lang="en-US" altLang="ko-KR" smtClean="0"/>
              <a:t>/50</a:t>
            </a:r>
            <a:endParaRPr lang="ko-KR" altLang="en-US" dirty="0"/>
          </a:p>
        </p:txBody>
      </p:sp>
    </p:spTree>
    <p:extLst>
      <p:ext uri="{BB962C8B-B14F-4D97-AF65-F5344CB8AC3E}">
        <p14:creationId xmlns:p14="http://schemas.microsoft.com/office/powerpoint/2010/main" val="126056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val="2186984276"/>
              </p:ext>
            </p:extLst>
          </p:nvPr>
        </p:nvGraphicFramePr>
        <p:xfrm>
          <a:off x="468312" y="836712"/>
          <a:ext cx="8207376" cy="4724400"/>
        </p:xfrm>
        <a:graphic>
          <a:graphicData uri="http://schemas.openxmlformats.org/drawingml/2006/table">
            <a:tbl>
              <a:tblPr firstRow="1" bandRow="1">
                <a:tableStyleId>{5C22544A-7EE6-4342-B048-85BDC9FD1C3A}</a:tableStyleId>
              </a:tblPr>
              <a:tblGrid>
                <a:gridCol w="5831880"/>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Review histories</a:t>
                      </a:r>
                      <a:r>
                        <a:rPr lang="en-US" altLang="ko-KR" sz="14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of sensors/actuators state and user commands</a:t>
                      </a:r>
                      <a:endParaRPr lang="ko-KR" altLang="en-US" sz="1400"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UC-03</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This use case describes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how to review</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user’s sensor and command history by user in a secure way</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a:t>
                      </a:r>
                    </a:p>
                    <a:p>
                      <a:pPr latinLnBrk="1"/>
                      <a:r>
                        <a:rPr lang="en-US" altLang="ko-KR" sz="1200" dirty="0" err="1" smtClean="0">
                          <a:latin typeface="Tahoma" panose="020B0604030504040204" pitchFamily="34" charset="0"/>
                          <a:ea typeface="Tahoma" panose="020B0604030504040204" pitchFamily="34" charset="0"/>
                          <a:cs typeface="Tahoma" panose="020B0604030504040204" pitchFamily="34" charset="0"/>
                        </a:rPr>
                        <a:t>IoT</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Management System</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User has registered in</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using register menu</a:t>
                      </a:r>
                      <a:endPar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 User tries to log</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using by user’s ID and Password</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2.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allows user to access System</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3. User requests sensors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or commands history to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endParaRPr lang="en-US" altLang="ko-KR" sz="1200" baseline="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4.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checks that user has permission</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5.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asks period of history what user want to review to user</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6. User sends period what user want to review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7.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makes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list of history what user want</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8.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displays list of sensors and commands history to user</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 Reviewing history is completed</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 #5-1</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5.1. If</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User cannot login because of incorrect ID/password,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displays “Find Password” or “Find User-ID” for User</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16</a:t>
            </a:fld>
            <a:r>
              <a:rPr lang="en-US" altLang="ko-KR" smtClean="0"/>
              <a:t>/50</a:t>
            </a:r>
            <a:endParaRPr lang="ko-KR" altLang="en-US" dirty="0"/>
          </a:p>
        </p:txBody>
      </p:sp>
    </p:spTree>
    <p:extLst>
      <p:ext uri="{BB962C8B-B14F-4D97-AF65-F5344CB8AC3E}">
        <p14:creationId xmlns:p14="http://schemas.microsoft.com/office/powerpoint/2010/main" val="3875668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val="3405136261"/>
              </p:ext>
            </p:extLst>
          </p:nvPr>
        </p:nvGraphicFramePr>
        <p:xfrm>
          <a:off x="468312" y="836712"/>
          <a:ext cx="8207376" cy="4724400"/>
        </p:xfrm>
        <a:graphic>
          <a:graphicData uri="http://schemas.openxmlformats.org/drawingml/2006/table">
            <a:tbl>
              <a:tblPr firstRow="1" bandRow="1">
                <a:tableStyleId>{5C22544A-7EE6-4342-B048-85BDC9FD1C3A}</a:tableStyleId>
              </a:tblPr>
              <a:tblGrid>
                <a:gridCol w="5831880"/>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Test</a:t>
                      </a:r>
                      <a:r>
                        <a:rPr lang="en-US" altLang="ko-KR" sz="14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control/monitor</a:t>
                      </a:r>
                      <a:endParaRPr lang="ko-KR" altLang="en-US" sz="1400"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UC-04</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This use case describes how to test control/monitor sensors/actuators after log-in</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Secure</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service</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User has already logged</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in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Management System(</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a:t>
                      </a:r>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r>
                        <a:rPr lang="en-US" altLang="ko-KR" sz="12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1. </a:t>
                      </a:r>
                      <a:r>
                        <a:rPr lang="en-US" altLang="ko-KR" sz="1200" dirty="0" smtClean="0">
                          <a:latin typeface="Tahoma" panose="020B0604030504040204" pitchFamily="34" charset="0"/>
                          <a:ea typeface="Tahoma" panose="020B0604030504040204" pitchFamily="34" charset="0"/>
                          <a:cs typeface="Tahoma" panose="020B0604030504040204" pitchFamily="34" charset="0"/>
                        </a:rPr>
                        <a:t>User tries to log</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using by user’s ID and Password</a:t>
                      </a:r>
                      <a:endParaRPr lang="en-US" altLang="ko-KR" sz="1200" b="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2.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monitors the temperature/humidity.</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3. User turns on indoor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light</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4.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turns on outdoor light.</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5. User turns off indoor light.</a:t>
                      </a:r>
                      <a:br>
                        <a:rPr lang="en-US" altLang="ko-KR" sz="1200" baseline="0" dirty="0" smtClean="0">
                          <a:latin typeface="Tahoma" panose="020B0604030504040204" pitchFamily="34" charset="0"/>
                          <a:ea typeface="Tahoma" panose="020B0604030504040204" pitchFamily="34" charset="0"/>
                          <a:cs typeface="Tahoma" panose="020B0604030504040204" pitchFamily="34" charset="0"/>
                        </a:rPr>
                      </a:b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6. User turns off outdoor light.</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7.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controls door close.</a:t>
                      </a:r>
                      <a:br>
                        <a:rPr lang="en-US" altLang="ko-KR" sz="1200" baseline="0" dirty="0" smtClean="0">
                          <a:latin typeface="Tahoma" panose="020B0604030504040204" pitchFamily="34" charset="0"/>
                          <a:ea typeface="Tahoma" panose="020B0604030504040204" pitchFamily="34" charset="0"/>
                          <a:cs typeface="Tahoma" panose="020B0604030504040204" pitchFamily="34" charset="0"/>
                        </a:rPr>
                      </a:b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8. User controls door open.</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9. User monitors door sensors.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10. User</a:t>
                      </a:r>
                      <a:r>
                        <a:rPr lang="en-US" altLang="ko-KR" sz="1200" dirty="0" smtClean="0">
                          <a:latin typeface="Tahoma" panose="020B0604030504040204" pitchFamily="34" charset="0"/>
                          <a:cs typeface="Tahoma" panose="020B0604030504040204" pitchFamily="34" charset="0"/>
                        </a:rPr>
                        <a:t> monitors presence/proximity sensor.</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a:t>
                      </a:r>
                      <a:r>
                        <a:rPr lang="en-US" altLang="ko-KR" sz="1200" dirty="0" smtClean="0">
                          <a:latin typeface="Tahoma" panose="020B0604030504040204" pitchFamily="34" charset="0"/>
                          <a:cs typeface="Tahoma" panose="020B0604030504040204" pitchFamily="34" charset="0"/>
                        </a:rPr>
                        <a:t> logs out to</a:t>
                      </a:r>
                      <a:r>
                        <a:rPr lang="en-US" altLang="ko-KR" sz="1200" baseline="0" dirty="0" smtClean="0">
                          <a:latin typeface="Tahoma" panose="020B0604030504040204" pitchFamily="34" charset="0"/>
                          <a:cs typeface="Tahoma" panose="020B0604030504040204" pitchFamily="34" charset="0"/>
                        </a:rPr>
                        <a:t> finish access the server.</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 #1-1</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1.1</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If user inputs wrong ID or password, system informs log-in fail.</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17</a:t>
            </a:fld>
            <a:r>
              <a:rPr lang="en-US" altLang="ko-KR" smtClean="0"/>
              <a:t>/50</a:t>
            </a:r>
            <a:endParaRPr lang="ko-KR" altLang="en-US" dirty="0"/>
          </a:p>
        </p:txBody>
      </p:sp>
    </p:spTree>
    <p:extLst>
      <p:ext uri="{BB962C8B-B14F-4D97-AF65-F5344CB8AC3E}">
        <p14:creationId xmlns:p14="http://schemas.microsoft.com/office/powerpoint/2010/main" val="663555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val="8721004"/>
              </p:ext>
            </p:extLst>
          </p:nvPr>
        </p:nvGraphicFramePr>
        <p:xfrm>
          <a:off x="468312" y="836712"/>
          <a:ext cx="8207376" cy="4175760"/>
        </p:xfrm>
        <a:graphic>
          <a:graphicData uri="http://schemas.openxmlformats.org/drawingml/2006/table">
            <a:tbl>
              <a:tblPr firstRow="1" bandRow="1">
                <a:tableStyleId>{5C22544A-7EE6-4342-B048-85BDC9FD1C3A}</a:tableStyleId>
              </a:tblPr>
              <a:tblGrid>
                <a:gridCol w="5831880"/>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Register</a:t>
                      </a:r>
                      <a:r>
                        <a:rPr lang="en-US" altLang="ko-KR" sz="14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node</a:t>
                      </a:r>
                      <a:endParaRPr lang="ko-KR" altLang="en-US" sz="1400" dirty="0">
                        <a:solidFill>
                          <a:schemeClr val="tx1"/>
                        </a:solidFill>
                        <a:latin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Server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register node.</a:t>
                      </a:r>
                      <a:endParaRPr lang="ko-KR" altLang="en-US" sz="1200" dirty="0">
                        <a:latin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p>
                    <a:p>
                      <a:pPr latinLnBrk="1"/>
                      <a:r>
                        <a:rPr lang="en-US" altLang="ko-KR" sz="1200" b="0" dirty="0" smtClean="0">
                          <a:latin typeface="Tahoma" panose="020B0604030504040204" pitchFamily="34" charset="0"/>
                          <a:ea typeface="Tahoma" panose="020B0604030504040204" pitchFamily="34" charset="0"/>
                          <a:cs typeface="Tahoma" panose="020B0604030504040204" pitchFamily="34" charset="0"/>
                        </a:rPr>
                        <a:t>Installer,</a:t>
                      </a:r>
                      <a:r>
                        <a:rPr lang="en-US" altLang="ko-KR" sz="1200" b="0" baseline="0" dirty="0" smtClean="0">
                          <a:latin typeface="Tahoma" panose="020B0604030504040204" pitchFamily="34" charset="0"/>
                          <a:ea typeface="Tahoma" panose="020B0604030504040204" pitchFamily="34" charset="0"/>
                          <a:cs typeface="Tahoma" panose="020B0604030504040204" pitchFamily="34" charset="0"/>
                        </a:rPr>
                        <a:t> User(Customer), Server, Node </a:t>
                      </a:r>
                      <a:endParaRPr lang="en-US" altLang="ko-KR" sz="1200" b="0" dirty="0" smtClean="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Server</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and node have same serial key.</a:t>
                      </a:r>
                      <a:endPar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buAutoNum type="arabicPeriod"/>
                      </a:pPr>
                      <a:r>
                        <a:rPr lang="en-US" altLang="ko-KR" sz="1200" dirty="0" smtClean="0">
                          <a:latin typeface="Tahoma" panose="020B0604030504040204" pitchFamily="34" charset="0"/>
                          <a:ea typeface="Tahoma" panose="020B0604030504040204" pitchFamily="34" charset="0"/>
                          <a:cs typeface="Tahoma" panose="020B0604030504040204" pitchFamily="34" charset="0"/>
                        </a:rPr>
                        <a:t> Installer or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request register node to server.</a:t>
                      </a:r>
                    </a:p>
                    <a:p>
                      <a:pPr latinLnBrk="1">
                        <a:buAutoNum type="arabicPeriod"/>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Server search node.</a:t>
                      </a:r>
                    </a:p>
                    <a:p>
                      <a:pPr latinLnBrk="1">
                        <a:buAutoNum type="arabicPeriod"/>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Server display node that can be registered.</a:t>
                      </a:r>
                    </a:p>
                    <a:p>
                      <a:pPr latinLnBrk="1">
                        <a:buAutoNum type="arabicPeriod"/>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Installer or user select node.</a:t>
                      </a:r>
                    </a:p>
                    <a:p>
                      <a:pPr latinLnBrk="1">
                        <a:buAutoNum type="arabicPeriod"/>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Server register the selected node.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Server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and node can communicate with each other.</a:t>
                      </a:r>
                      <a:endParaRPr lang="ko-KR" altLang="en-US" sz="1200" dirty="0">
                        <a:latin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a:t>
                      </a:r>
                    </a:p>
                    <a:p>
                      <a:pPr latinLnBrk="1"/>
                      <a:r>
                        <a:rPr lang="en-US" altLang="ko-KR" sz="1200" b="0" dirty="0" smtClean="0">
                          <a:latin typeface="Tahoma" panose="020B0604030504040204" pitchFamily="34" charset="0"/>
                          <a:ea typeface="Tahoma" panose="020B0604030504040204" pitchFamily="34" charset="0"/>
                          <a:cs typeface="Tahoma" panose="020B0604030504040204" pitchFamily="34" charset="0"/>
                        </a:rPr>
                        <a:t>3.1</a:t>
                      </a:r>
                      <a:r>
                        <a:rPr lang="en-US" altLang="ko-KR" sz="1200" b="0" baseline="0" dirty="0" smtClean="0">
                          <a:latin typeface="Tahoma" panose="020B0604030504040204" pitchFamily="34" charset="0"/>
                          <a:ea typeface="Tahoma" panose="020B0604030504040204" pitchFamily="34" charset="0"/>
                          <a:cs typeface="Tahoma" panose="020B0604030504040204" pitchFamily="34" charset="0"/>
                        </a:rPr>
                        <a:t> if there is no node, display nothing.</a:t>
                      </a:r>
                    </a:p>
                    <a:p>
                      <a:pPr latinLnBrk="1"/>
                      <a:r>
                        <a:rPr lang="en-US" altLang="ko-KR" sz="1200" b="0" baseline="0" dirty="0" smtClean="0">
                          <a:latin typeface="Tahoma" panose="020B0604030504040204" pitchFamily="34" charset="0"/>
                          <a:ea typeface="Tahoma" panose="020B0604030504040204" pitchFamily="34" charset="0"/>
                          <a:cs typeface="Tahoma" panose="020B0604030504040204" pitchFamily="34" charset="0"/>
                        </a:rPr>
                        <a:t>3.2 if there is registered node, indicates that registered nodes</a:t>
                      </a:r>
                    </a:p>
                    <a:p>
                      <a:pPr latinLnBrk="1"/>
                      <a:endParaRPr lang="en-US" altLang="ko-KR" sz="1200" b="1" dirty="0" smtClean="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18</a:t>
            </a:fld>
            <a:r>
              <a:rPr lang="en-US" altLang="ko-KR" smtClean="0"/>
              <a:t>/50</a:t>
            </a:r>
            <a:endParaRPr lang="ko-KR" altLang="en-US" dirty="0"/>
          </a:p>
        </p:txBody>
      </p:sp>
    </p:spTree>
    <p:extLst>
      <p:ext uri="{BB962C8B-B14F-4D97-AF65-F5344CB8AC3E}">
        <p14:creationId xmlns:p14="http://schemas.microsoft.com/office/powerpoint/2010/main" val="422649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3.3 Constraints</a:t>
            </a:r>
            <a:endParaRPr lang="ko-KR" altLang="en-US" dirty="0"/>
          </a:p>
        </p:txBody>
      </p:sp>
      <p:sp>
        <p:nvSpPr>
          <p:cNvPr id="3" name="내용 개체 틀 2"/>
          <p:cNvSpPr>
            <a:spLocks noGrp="1"/>
          </p:cNvSpPr>
          <p:nvPr>
            <p:ph idx="1"/>
          </p:nvPr>
        </p:nvSpPr>
        <p:spPr/>
        <p:txBody>
          <a:bodyPr/>
          <a:lstStyle/>
          <a:p>
            <a:pPr>
              <a:buNone/>
            </a:pPr>
            <a:r>
              <a:rPr lang="en-US" altLang="ko-KR" dirty="0" smtClean="0"/>
              <a:t> </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2022050081"/>
              </p:ext>
            </p:extLst>
          </p:nvPr>
        </p:nvGraphicFramePr>
        <p:xfrm>
          <a:off x="467544" y="1227112"/>
          <a:ext cx="8208912" cy="1857540"/>
        </p:xfrm>
        <a:graphic>
          <a:graphicData uri="http://schemas.openxmlformats.org/drawingml/2006/table">
            <a:tbl>
              <a:tblPr/>
              <a:tblGrid>
                <a:gridCol w="1209735"/>
                <a:gridCol w="6999177"/>
              </a:tblGrid>
              <a:tr h="3093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13947">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Schedule Limitation: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7 weeks(include a plan-time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498 man-hours (48+450)</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:48 man-hours (8 hours X 6 people)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:450 man-hours(3 hours X 6 people X 5 days X 5 weeks) in CMU</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Human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Resources: 6 people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User </a:t>
                      </a:r>
                      <a:r>
                        <a:rPr lang="en-US" altLang="ko-KR"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can’t buy SA nodes and sensors/actuators separately.</a:t>
                      </a:r>
                      <a:endParaRPr lang="ko-KR" altLang="en-US" sz="1400" b="0" dirty="0" smtClean="0">
                        <a:solidFill>
                          <a:srgbClr val="333333"/>
                        </a:solidFill>
                        <a:effectLst/>
                        <a:latin typeface="Tahoma" panose="020B0604030504040204" pitchFamily="34" charset="0"/>
                        <a:ea typeface="Arial Unicode MS" panose="020B0604020202020204" pitchFamily="50" charset="-127"/>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5" name="내용 개체 틀 2"/>
          <p:cNvSpPr txBox="1">
            <a:spLocks/>
          </p:cNvSpPr>
          <p:nvPr/>
        </p:nvSpPr>
        <p:spPr>
          <a:xfrm>
            <a:off x="308039" y="3147507"/>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Technical Constraints</a:t>
            </a:r>
            <a:endParaRPr lang="en-US" dirty="0"/>
          </a:p>
        </p:txBody>
      </p:sp>
      <p:graphicFrame>
        <p:nvGraphicFramePr>
          <p:cNvPr id="6" name="표 5"/>
          <p:cNvGraphicFramePr>
            <a:graphicFrameLocks noGrp="1"/>
          </p:cNvGraphicFramePr>
          <p:nvPr>
            <p:extLst>
              <p:ext uri="{D42A27DB-BD31-4B8C-83A1-F6EECF244321}">
                <p14:modId xmlns:p14="http://schemas.microsoft.com/office/powerpoint/2010/main" val="326931850"/>
              </p:ext>
            </p:extLst>
          </p:nvPr>
        </p:nvGraphicFramePr>
        <p:xfrm>
          <a:off x="467544" y="3553478"/>
          <a:ext cx="8208912" cy="2755843"/>
        </p:xfrm>
        <a:graphic>
          <a:graphicData uri="http://schemas.openxmlformats.org/drawingml/2006/table">
            <a:tbl>
              <a:tblPr/>
              <a:tblGrid>
                <a:gridCol w="1209735"/>
                <a:gridCol w="6999177"/>
              </a:tblGrid>
              <a:tr h="4056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6699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End-user communicates with sensors/actuators via 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Smartphone connected to</a:t>
                      </a:r>
                    </a:p>
                    <a:p>
                      <a:pPr algn="l" fontAlgn="t">
                        <a:lnSpc>
                          <a:spcPct val="100000"/>
                        </a:lnSpc>
                      </a:pP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Internet.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63543">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has 1 or more sensors/actuators.</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uses Wi-Fi communication(802.11)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CST-04</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baseline="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should be made by Java Language &amp; Arduino device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CST-05</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a:t>
                      </a:r>
                      <a:r>
                        <a:rPr lang="en-US"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works on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Server</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7" name="내용 개체 틀 2"/>
          <p:cNvSpPr txBox="1">
            <a:spLocks/>
          </p:cNvSpPr>
          <p:nvPr/>
        </p:nvSpPr>
        <p:spPr>
          <a:xfrm>
            <a:off x="308039" y="764705"/>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Business Constraints</a:t>
            </a:r>
            <a:endParaRPr lang="en-US" dirty="0"/>
          </a:p>
        </p:txBody>
      </p:sp>
      <p:sp>
        <p:nvSpPr>
          <p:cNvPr id="8" name="슬라이드 번호 개체 틀 7"/>
          <p:cNvSpPr>
            <a:spLocks noGrp="1"/>
          </p:cNvSpPr>
          <p:nvPr>
            <p:ph type="sldNum" sz="quarter" idx="12"/>
          </p:nvPr>
        </p:nvSpPr>
        <p:spPr/>
        <p:txBody>
          <a:bodyPr/>
          <a:lstStyle/>
          <a:p>
            <a:fld id="{887F5A62-5D57-4BBA-9485-2C5A6728F77D}" type="slidenum">
              <a:rPr lang="ko-KR" altLang="en-US" smtClean="0"/>
              <a:pPr/>
              <a:t>19</a:t>
            </a:fld>
            <a:r>
              <a:rPr lang="en-US" altLang="ko-KR" smtClean="0"/>
              <a:t>/50</a:t>
            </a:r>
            <a:endParaRPr lang="ko-KR" altLang="en-US" dirty="0"/>
          </a:p>
        </p:txBody>
      </p:sp>
    </p:spTree>
    <p:extLst>
      <p:ext uri="{BB962C8B-B14F-4D97-AF65-F5344CB8AC3E}">
        <p14:creationId xmlns:p14="http://schemas.microsoft.com/office/powerpoint/2010/main" val="3037736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
        <p:nvSpPr>
          <p:cNvPr id="22" name="텍스트 개체 틀 21"/>
          <p:cNvSpPr>
            <a:spLocks noGrp="1"/>
          </p:cNvSpPr>
          <p:nvPr>
            <p:ph type="body" sz="quarter" idx="10"/>
          </p:nvPr>
        </p:nvSpPr>
        <p:spPr/>
        <p:txBody>
          <a:bodyPr/>
          <a:lstStyle/>
          <a:p>
            <a:pPr marL="457200" indent="-457200">
              <a:buAutoNum type="arabicPeriod"/>
            </a:pPr>
            <a:r>
              <a:rPr lang="en-US" altLang="ko-KR" dirty="0" smtClean="0"/>
              <a:t>Overview</a:t>
            </a:r>
          </a:p>
          <a:p>
            <a:pPr marL="457200" indent="-457200">
              <a:buAutoNum type="arabicPeriod"/>
            </a:pPr>
            <a:r>
              <a:rPr lang="en-US" altLang="ko-KR" dirty="0" smtClean="0"/>
              <a:t>Project Scope</a:t>
            </a:r>
          </a:p>
          <a:p>
            <a:pPr marL="457200" indent="-457200">
              <a:buAutoNum type="arabicPeriod"/>
            </a:pPr>
            <a:r>
              <a:rPr lang="en-US" altLang="ko-KR" dirty="0" smtClean="0"/>
              <a:t>Architectural Drivers</a:t>
            </a:r>
          </a:p>
          <a:p>
            <a:pPr marL="457200" indent="-457200">
              <a:buAutoNum type="arabicPeriod"/>
            </a:pPr>
            <a:r>
              <a:rPr lang="en-US" altLang="ko-KR" dirty="0" smtClean="0"/>
              <a:t>Project Strategy</a:t>
            </a:r>
          </a:p>
          <a:p>
            <a:pPr marL="457200" indent="-457200">
              <a:buAutoNum type="arabicPeriod"/>
            </a:pPr>
            <a:r>
              <a:rPr lang="en-US" altLang="ko-KR" dirty="0" smtClean="0"/>
              <a:t>Design</a:t>
            </a:r>
            <a:endParaRPr lang="en-US" altLang="ko-KR" dirty="0"/>
          </a:p>
        </p:txBody>
      </p:sp>
    </p:spTree>
    <p:extLst>
      <p:ext uri="{BB962C8B-B14F-4D97-AF65-F5344CB8AC3E}">
        <p14:creationId xmlns:p14="http://schemas.microsoft.com/office/powerpoint/2010/main" val="2578021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Attributes</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1779544416"/>
              </p:ext>
            </p:extLst>
          </p:nvPr>
        </p:nvGraphicFramePr>
        <p:xfrm>
          <a:off x="468313" y="980729"/>
          <a:ext cx="8212979" cy="4752528"/>
        </p:xfrm>
        <a:graphic>
          <a:graphicData uri="http://schemas.openxmlformats.org/drawingml/2006/table">
            <a:tbl>
              <a:tblPr firstRow="1" bandRow="1">
                <a:tableStyleId>{073A0DAA-6AF3-43AB-8588-CEC1D06C72B9}</a:tableStyleId>
              </a:tblPr>
              <a:tblGrid>
                <a:gridCol w="724916"/>
                <a:gridCol w="1368152"/>
                <a:gridCol w="4248472"/>
                <a:gridCol w="1000681"/>
                <a:gridCol w="870758"/>
              </a:tblGrid>
              <a:tr h="523198">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Difficulty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Priority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is limited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69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algn="l"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Availability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altLang="ko-KR" sz="1400" b="0" i="0" u="none" strike="noStrike">
                          <a:solidFill>
                            <a:srgbClr val="000000"/>
                          </a:solidFill>
                          <a:latin typeface="Tahoma"/>
                        </a:rPr>
                        <a:t>3</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altLang="ko-KR" sz="1400" b="0" i="0" u="none" strike="noStrike" dirty="0">
                          <a:solidFill>
                            <a:srgbClr val="000000"/>
                          </a:solidFill>
                          <a:latin typeface="Tahoma"/>
                        </a:rPr>
                        <a:t>5</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7" name="Text Box 13"/>
          <p:cNvSpPr txBox="1">
            <a:spLocks noChangeArrowheads="1"/>
          </p:cNvSpPr>
          <p:nvPr/>
        </p:nvSpPr>
        <p:spPr bwMode="auto">
          <a:xfrm>
            <a:off x="3059832" y="5949279"/>
            <a:ext cx="29799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Priority: 5(Important) --- 1(Unimportant)</a:t>
            </a:r>
            <a:endParaRPr lang="en-US" altLang="ko-KR" sz="1200" dirty="0">
              <a:solidFill>
                <a:prstClr val="white"/>
              </a:solidFill>
              <a:latin typeface="Tahoma" panose="020B0604030504040204" pitchFamily="34" charset="0"/>
            </a:endParaRPr>
          </a:p>
        </p:txBody>
      </p:sp>
      <p:sp>
        <p:nvSpPr>
          <p:cNvPr id="8" name="Text Box 13"/>
          <p:cNvSpPr txBox="1">
            <a:spLocks noChangeArrowheads="1"/>
          </p:cNvSpPr>
          <p:nvPr/>
        </p:nvSpPr>
        <p:spPr bwMode="auto">
          <a:xfrm>
            <a:off x="468313" y="5949280"/>
            <a:ext cx="21857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Difficulty: 5(Hard) --- 1(Easy)</a:t>
            </a:r>
            <a:endParaRPr lang="en-US" altLang="ko-KR" sz="1200" dirty="0">
              <a:solidFill>
                <a:prstClr val="white"/>
              </a:solidFill>
              <a:latin typeface="Tahoma" panose="020B0604030504040204" pitchFamily="34" charset="0"/>
            </a:endParaRP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20</a:t>
            </a:fld>
            <a:r>
              <a:rPr lang="en-US" altLang="ko-KR" smtClean="0"/>
              <a:t>/50</a:t>
            </a:r>
            <a:endParaRPr lang="ko-KR" altLang="en-US" dirty="0"/>
          </a:p>
        </p:txBody>
      </p:sp>
    </p:spTree>
    <p:extLst>
      <p:ext uri="{BB962C8B-B14F-4D97-AF65-F5344CB8AC3E}">
        <p14:creationId xmlns:p14="http://schemas.microsoft.com/office/powerpoint/2010/main" val="940295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Scenario(1/8)</a:t>
            </a:r>
            <a:endParaRPr lang="ko-KR" altLang="en-US" dirty="0"/>
          </a:p>
        </p:txBody>
      </p:sp>
      <p:graphicFrame>
        <p:nvGraphicFramePr>
          <p:cNvPr id="9" name="표 8"/>
          <p:cNvGraphicFramePr>
            <a:graphicFrameLocks noGrp="1"/>
          </p:cNvGraphicFramePr>
          <p:nvPr>
            <p:extLst>
              <p:ext uri="{D42A27DB-BD31-4B8C-83A1-F6EECF244321}">
                <p14:modId xmlns:p14="http://schemas.microsoft.com/office/powerpoint/2010/main" val="1710700733"/>
              </p:ext>
            </p:extLst>
          </p:nvPr>
        </p:nvGraphicFramePr>
        <p:xfrm>
          <a:off x="468313" y="836613"/>
          <a:ext cx="8207375" cy="4452785"/>
        </p:xfrm>
        <a:graphic>
          <a:graphicData uri="http://schemas.openxmlformats.org/drawingml/2006/table">
            <a:tbl>
              <a:tblPr/>
              <a:tblGrid>
                <a:gridCol w="2159471"/>
                <a:gridCol w="6047904"/>
              </a:tblGrid>
              <a:tr h="369755">
                <a:tc>
                  <a:txBody>
                    <a:bodyPr/>
                    <a:lstStyle/>
                    <a:p>
                      <a:pPr algn="l" fontAlgn="t">
                        <a:lnSpc>
                          <a:spcPct val="100000"/>
                        </a:lnSpc>
                      </a:pPr>
                      <a:r>
                        <a:rPr lang="en-US" sz="1400" b="1" dirty="0">
                          <a:solidFill>
                            <a:srgbClr val="333333"/>
                          </a:solidFill>
                          <a:effectLst/>
                          <a:latin typeface="Tahoma" panose="020B0604030504040204" pitchFamily="34" charset="0"/>
                          <a:ea typeface="Tahoma" panose="020B0604030504040204" pitchFamily="34" charset="0"/>
                          <a:cs typeface="Tahoma" panose="020B0604030504040204" pitchFamily="34" charset="0"/>
                        </a:rPr>
                        <a:t>Scenario Title: </a:t>
                      </a:r>
                      <a:endParaRPr lang="en-US" sz="1400" b="1"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1"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Availability</a:t>
                      </a:r>
                      <a:endParaRPr lang="en-US" sz="1400" b="1"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fontAlgn="t">
                        <a:lnSpc>
                          <a:spcPct val="100000"/>
                        </a:lnSpc>
                      </a:pPr>
                      <a:r>
                        <a:rPr lang="en-US" sz="1400" b="1" dirty="0">
                          <a:solidFill>
                            <a:srgbClr val="333333"/>
                          </a:solidFill>
                          <a:effectLst/>
                          <a:latin typeface="Tahoma" panose="020B0604030504040204" pitchFamily="34" charset="0"/>
                          <a:ea typeface="Tahoma" panose="020B0604030504040204" pitchFamily="34" charset="0"/>
                          <a:cs typeface="Tahoma" panose="020B0604030504040204" pitchFamily="34" charset="0"/>
                        </a:rPr>
                        <a:t>Scenario ID: </a:t>
                      </a:r>
                      <a:r>
                        <a:rPr lang="en-US" sz="1400" b="1"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QA-01</a:t>
                      </a:r>
                      <a:endParaRPr lang="en-US" sz="1400" b="1"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Sensors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availability</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400" b="0" dirty="0" smtClean="0">
                          <a:solidFill>
                            <a:srgbClr val="333333"/>
                          </a:solidFill>
                          <a:effectLst/>
                          <a:latin typeface="Tahoma" panose="020B0604030504040204" pitchFamily="34" charset="0"/>
                          <a:cs typeface="Tahoma" panose="020B0604030504040204" pitchFamily="34" charset="0"/>
                        </a:rPr>
                        <a:t>Sensors</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400" b="0" dirty="0" smtClean="0">
                          <a:solidFill>
                            <a:srgbClr val="333333"/>
                          </a:solidFill>
                          <a:effectLst/>
                          <a:latin typeface="Tahoma" panose="020B0604030504040204" pitchFamily="34" charset="0"/>
                          <a:cs typeface="Tahoma" panose="020B0604030504040204" pitchFamily="34" charset="0"/>
                        </a:rPr>
                        <a:t>Sensor</a:t>
                      </a:r>
                      <a:r>
                        <a:rPr lang="en-US" altLang="ko-KR" sz="1400" b="0" baseline="0" dirty="0" smtClean="0">
                          <a:solidFill>
                            <a:srgbClr val="333333"/>
                          </a:solidFill>
                          <a:effectLst/>
                          <a:latin typeface="Tahoma" panose="020B0604030504040204" pitchFamily="34" charset="0"/>
                          <a:cs typeface="Tahoma" panose="020B0604030504040204" pitchFamily="34" charset="0"/>
                        </a:rPr>
                        <a:t> failure</a:t>
                      </a:r>
                      <a:endParaRPr lang="en-US" altLang="ko-KR" sz="1400" b="0" dirty="0" smtClean="0">
                        <a:solidFill>
                          <a:srgbClr val="333333"/>
                        </a:solidFill>
                        <a:effectLst/>
                        <a:latin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a:t>
                      </a:r>
                      <a:r>
                        <a:rPr lang="en-US" sz="1400" b="0" baseline="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has been installed and it works.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altLang="ko-KR" sz="1400" b="0" dirty="0" smtClean="0">
                          <a:solidFill>
                            <a:srgbClr val="333333"/>
                          </a:solidFill>
                          <a:effectLst/>
                          <a:latin typeface="Tahoma" panose="020B0604030504040204" pitchFamily="34" charset="0"/>
                          <a:cs typeface="Tahoma" panose="020B0604030504040204" pitchFamily="34" charset="0"/>
                        </a:rPr>
                        <a:t>Sensors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400" b="0" dirty="0" smtClean="0">
                          <a:solidFill>
                            <a:srgbClr val="333333"/>
                          </a:solidFill>
                          <a:effectLst/>
                          <a:latin typeface="Tahoma" panose="020B0604030504040204" pitchFamily="34" charset="0"/>
                          <a:cs typeface="Tahoma" panose="020B0604030504040204" pitchFamily="34" charset="0"/>
                        </a:rPr>
                        <a:t> If</a:t>
                      </a:r>
                      <a:r>
                        <a:rPr lang="en-US" altLang="ko-KR" sz="1400" b="0" baseline="0" dirty="0" smtClean="0">
                          <a:solidFill>
                            <a:srgbClr val="333333"/>
                          </a:solidFill>
                          <a:effectLst/>
                          <a:latin typeface="Tahoma" panose="020B0604030504040204" pitchFamily="34" charset="0"/>
                          <a:cs typeface="Tahoma" panose="020B0604030504040204" pitchFamily="34" charset="0"/>
                        </a:rPr>
                        <a:t> a sensor value is not between normal range, the </a:t>
                      </a:r>
                      <a:r>
                        <a:rPr lang="en-US" altLang="ko-KR"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altLang="ko-KR" sz="1400" b="0" baseline="0" dirty="0" smtClean="0">
                          <a:solidFill>
                            <a:srgbClr val="333333"/>
                          </a:solidFill>
                          <a:effectLst/>
                          <a:latin typeface="Tahoma" panose="020B0604030504040204" pitchFamily="34" charset="0"/>
                          <a:cs typeface="Tahoma" panose="020B0604030504040204" pitchFamily="34" charset="0"/>
                        </a:rPr>
                        <a:t>recognizes malfunction or fault of sensors. And then the </a:t>
                      </a:r>
                      <a:r>
                        <a:rPr lang="en-US" altLang="ko-KR"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altLang="ko-KR" sz="1400" b="0" baseline="0" dirty="0" smtClean="0">
                          <a:solidFill>
                            <a:srgbClr val="333333"/>
                          </a:solidFill>
                          <a:effectLst/>
                          <a:latin typeface="Tahoma" panose="020B0604030504040204" pitchFamily="34" charset="0"/>
                          <a:cs typeface="Tahoma" panose="020B0604030504040204" pitchFamily="34" charset="0"/>
                        </a:rPr>
                        <a:t>sends alarm message to </a:t>
                      </a:r>
                      <a:r>
                        <a:rPr lang="en-US" altLang="ko-KR" sz="1400" b="0" kern="1200" baseline="0" dirty="0" smtClean="0">
                          <a:solidFill>
                            <a:srgbClr val="333333"/>
                          </a:solidFill>
                          <a:effectLst/>
                          <a:latin typeface="Tahoma" panose="020B0604030504040204" pitchFamily="34" charset="0"/>
                          <a:ea typeface="+mn-ea"/>
                          <a:cs typeface="Tahoma" panose="020B0604030504040204" pitchFamily="34" charset="0"/>
                        </a:rPr>
                        <a:t>user. (The normal values ranges are configured according to sensor datasheet.)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112713" marR="0" indent="-112713" algn="l" defTabSz="914400" rtl="0" eaLnBrk="1" fontAlgn="t" latinLnBrk="1" hangingPunct="1">
                        <a:lnSpc>
                          <a:spcPct val="100000"/>
                        </a:lnSpc>
                        <a:spcBef>
                          <a:spcPts val="0"/>
                        </a:spcBef>
                        <a:spcAft>
                          <a:spcPts val="0"/>
                        </a:spcAft>
                        <a:buClrTx/>
                        <a:buSzTx/>
                        <a:buFontTx/>
                        <a:buNone/>
                        <a:tabLst/>
                        <a:defRPr/>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The</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baseline="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sends alarm </a:t>
                      </a:r>
                      <a:r>
                        <a:rPr lang="en-US" sz="1400" b="0" kern="120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message to user in 10 seconds after recognizing  malfunction or fault of sensors </a:t>
                      </a:r>
                      <a:r>
                        <a:rPr lang="en-US" altLang="ko-KR" sz="1400" b="0" kern="120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in 3 times consecutively.</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21</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Scenario(2/8)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3960190"/>
        </p:xfrm>
        <a:graphic>
          <a:graphicData uri="http://schemas.openxmlformats.org/drawingml/2006/table">
            <a:tbl>
              <a:tblPr/>
              <a:tblGrid>
                <a:gridCol w="2159471"/>
                <a:gridCol w="6047904"/>
              </a:tblGrid>
              <a:tr h="369755">
                <a:tc>
                  <a:txBody>
                    <a:bodyPr/>
                    <a:lstStyle/>
                    <a:p>
                      <a:pPr lvl="0" algn="l" fontAlgn="t"/>
                      <a:r>
                        <a:rPr lang="en-US" sz="1400" b="1" i="0" u="none" strike="noStrike" dirty="0" smtClean="0">
                          <a:solidFill>
                            <a:srgbClr val="333333"/>
                          </a:solidFill>
                          <a:latin typeface="Tahoma" pitchFamily="34" charset="0"/>
                          <a:ea typeface="Tahoma" pitchFamily="34" charset="0"/>
                          <a:cs typeface="Tahoma" pitchFamily="34" charset="0"/>
                        </a:rPr>
                        <a:t> Scenario </a:t>
                      </a:r>
                      <a:r>
                        <a:rPr lang="en-US" sz="1400" b="1" i="0" u="none" strike="noStrike" dirty="0">
                          <a:solidFill>
                            <a:srgbClr val="333333"/>
                          </a:solidFill>
                          <a:latin typeface="Tahoma" pitchFamily="34" charset="0"/>
                          <a:ea typeface="Tahoma" pitchFamily="34" charset="0"/>
                          <a:cs typeface="Tahoma" pitchFamily="34" charset="0"/>
                        </a:rPr>
                        <a:t>Title:  </a:t>
                      </a:r>
                      <a:endParaRPr lang="en-US" sz="1400" b="1" i="0" u="none" strike="noStrike" dirty="0" smtClean="0">
                        <a:solidFill>
                          <a:srgbClr val="333333"/>
                        </a:solidFill>
                        <a:latin typeface="Tahoma" pitchFamily="34" charset="0"/>
                        <a:ea typeface="Tahoma" pitchFamily="34" charset="0"/>
                        <a:cs typeface="Tahoma" pitchFamily="34" charset="0"/>
                      </a:endParaRPr>
                    </a:p>
                    <a:p>
                      <a:pPr lvl="0" algn="l" fontAlgn="t"/>
                      <a:r>
                        <a:rPr lang="en-US" sz="1400" b="1" i="0" u="none" strike="noStrike" dirty="0" smtClean="0">
                          <a:solidFill>
                            <a:srgbClr val="333333"/>
                          </a:solidFill>
                          <a:latin typeface="Tahoma" pitchFamily="34" charset="0"/>
                          <a:ea typeface="Tahoma" pitchFamily="34" charset="0"/>
                          <a:cs typeface="Tahoma" pitchFamily="34" charset="0"/>
                        </a:rPr>
                        <a:t> Usability</a:t>
                      </a:r>
                      <a:endParaRPr lang="en-US" sz="1400" b="1" i="0" u="none" strike="noStrike" dirty="0">
                        <a:solidFill>
                          <a:srgbClr val="333333"/>
                        </a:solidFill>
                        <a:latin typeface="Tahoma" pitchFamily="34" charset="0"/>
                        <a:ea typeface="Tahoma" pitchFamily="34" charset="0"/>
                        <a:cs typeface="Tahoma"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lvl="0" algn="l" rtl="0" fontAlgn="t"/>
                      <a:r>
                        <a:rPr lang="en-US" sz="1400" b="1" i="0" u="none" strike="noStrike" dirty="0">
                          <a:solidFill>
                            <a:srgbClr val="333333"/>
                          </a:solidFill>
                          <a:latin typeface="Tahoma" pitchFamily="34" charset="0"/>
                          <a:ea typeface="Tahoma" pitchFamily="34" charset="0"/>
                          <a:cs typeface="Tahoma" pitchFamily="34" charset="0"/>
                        </a:rPr>
                        <a:t>Scenario ID: QA-02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Raw Quality Attribute </a:t>
                      </a:r>
                      <a:endParaRPr lang="en-US" sz="1400" b="0" dirty="0" smtClean="0">
                        <a:solidFill>
                          <a:srgbClr val="333333"/>
                        </a:solidFill>
                        <a:effectLst/>
                        <a:latin typeface="Tahoma" pitchFamily="34" charset="0"/>
                        <a:ea typeface="Tahoma" pitchFamily="34" charset="0"/>
                        <a:cs typeface="Tahoma" pitchFamily="34" charset="0"/>
                      </a:endParaRPr>
                    </a:p>
                    <a:p>
                      <a:pPr lvl="0" algn="l" fontAlgn="t">
                        <a:lnSpc>
                          <a:spcPct val="100000"/>
                        </a:lnSpc>
                      </a:pPr>
                      <a:r>
                        <a:rPr lang="en-US" sz="1400" b="0" dirty="0" smtClean="0">
                          <a:solidFill>
                            <a:srgbClr val="333333"/>
                          </a:solidFill>
                          <a:effectLst/>
                          <a:latin typeface="Tahoma" pitchFamily="34" charset="0"/>
                          <a:ea typeface="Tahoma" pitchFamily="34" charset="0"/>
                          <a:cs typeface="Tahoma" pitchFamily="34" charset="0"/>
                        </a:rPr>
                        <a:t>Description</a:t>
                      </a:r>
                      <a:r>
                        <a:rPr lang="en-US" sz="1400" b="0" dirty="0">
                          <a:solidFill>
                            <a:srgbClr val="333333"/>
                          </a:solidFill>
                          <a:effectLst/>
                          <a:latin typeface="Tahoma" pitchFamily="34" charset="0"/>
                          <a:ea typeface="Tahoma" pitchFamily="34" charset="0"/>
                          <a:cs typeface="Tahoma"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UI(User Interface) Usability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User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ctr"/>
                      <a:r>
                        <a:rPr lang="en-US" sz="1400" b="0" i="0" u="none" strike="noStrike" dirty="0" smtClean="0">
                          <a:solidFill>
                            <a:srgbClr val="000000"/>
                          </a:solidFill>
                          <a:latin typeface="Tahoma" pitchFamily="34" charset="0"/>
                          <a:ea typeface="Tahoma" pitchFamily="34" charset="0"/>
                          <a:cs typeface="Tahoma" pitchFamily="34" charset="0"/>
                        </a:rPr>
                        <a:t>UI of </a:t>
                      </a:r>
                      <a:r>
                        <a:rPr lang="en-US" sz="1400" b="0" i="0" u="none" strike="noStrike" dirty="0" err="1" smtClean="0">
                          <a:solidFill>
                            <a:srgbClr val="000000"/>
                          </a:solidFill>
                          <a:latin typeface="Tahoma" pitchFamily="34" charset="0"/>
                          <a:ea typeface="Tahoma" pitchFamily="34" charset="0"/>
                          <a:cs typeface="Tahoma" pitchFamily="34" charset="0"/>
                        </a:rPr>
                        <a:t>IoTMS</a:t>
                      </a:r>
                      <a:r>
                        <a:rPr lang="en-US" sz="1400" b="0" i="0" u="none" strike="noStrike" dirty="0" smtClean="0">
                          <a:solidFill>
                            <a:srgbClr val="000000"/>
                          </a:solidFill>
                          <a:latin typeface="Tahoma" pitchFamily="34" charset="0"/>
                          <a:ea typeface="Tahoma" pitchFamily="34" charset="0"/>
                          <a:cs typeface="Tahoma" pitchFamily="34" charset="0"/>
                        </a:rPr>
                        <a:t> </a:t>
                      </a:r>
                      <a:endParaRPr lang="en-US" sz="1400" b="0" i="0" u="none" strike="noStrike" dirty="0">
                        <a:solidFill>
                          <a:srgbClr val="000000"/>
                        </a:solidFill>
                        <a:latin typeface="Tahoma" pitchFamily="34" charset="0"/>
                        <a:ea typeface="Tahoma" pitchFamily="34" charset="0"/>
                        <a:cs typeface="Tahoma"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Environmental </a:t>
                      </a:r>
                      <a:r>
                        <a:rPr lang="en-US" sz="1400" b="0" dirty="0" smtClean="0">
                          <a:solidFill>
                            <a:srgbClr val="333333"/>
                          </a:solidFill>
                          <a:effectLst/>
                          <a:latin typeface="Tahoma" pitchFamily="34" charset="0"/>
                          <a:ea typeface="Tahoma" pitchFamily="34" charset="0"/>
                          <a:cs typeface="Tahoma" pitchFamily="34" charset="0"/>
                        </a:rPr>
                        <a:t>Condition</a:t>
                      </a:r>
                      <a:endParaRPr lang="en-US" sz="1400" b="0" dirty="0">
                        <a:solidFill>
                          <a:srgbClr val="333333"/>
                        </a:solidFill>
                        <a:effectLst/>
                        <a:latin typeface="Tahoma" pitchFamily="34" charset="0"/>
                        <a:ea typeface="Tahoma" pitchFamily="34" charset="0"/>
                        <a:cs typeface="Tahoma"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The user has logged into the </a:t>
                      </a:r>
                      <a:r>
                        <a:rPr lang="en-US" sz="1400" b="0" i="0" u="none" strike="noStrike" dirty="0" err="1">
                          <a:solidFill>
                            <a:srgbClr val="333333"/>
                          </a:solidFill>
                          <a:latin typeface="Tahoma" pitchFamily="34" charset="0"/>
                          <a:ea typeface="Tahoma" pitchFamily="34" charset="0"/>
                          <a:cs typeface="Tahoma" pitchFamily="34" charset="0"/>
                        </a:rPr>
                        <a:t>IoTMS</a:t>
                      </a:r>
                      <a:r>
                        <a:rPr lang="en-US" sz="1400" b="0" i="0" u="none" strike="noStrike" dirty="0">
                          <a:solidFill>
                            <a:srgbClr val="333333"/>
                          </a:solidFill>
                          <a:latin typeface="Tahoma" pitchFamily="34" charset="0"/>
                          <a:ea typeface="Tahoma" pitchFamily="34" charset="0"/>
                          <a:cs typeface="Tahoma" pitchFamily="34"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System </a:t>
                      </a:r>
                      <a:r>
                        <a:rPr lang="en-US" sz="1400" b="0" dirty="0" smtClean="0">
                          <a:solidFill>
                            <a:srgbClr val="333333"/>
                          </a:solidFill>
                          <a:effectLst/>
                          <a:latin typeface="Tahoma" pitchFamily="34" charset="0"/>
                          <a:ea typeface="Tahoma" pitchFamily="34" charset="0"/>
                          <a:cs typeface="Tahoma" pitchFamily="34" charset="0"/>
                        </a:rPr>
                        <a:t>Element:</a:t>
                      </a:r>
                      <a:endParaRPr lang="en-US" sz="1400" b="0" dirty="0">
                        <a:solidFill>
                          <a:srgbClr val="333333"/>
                        </a:solidFill>
                        <a:effectLst/>
                        <a:latin typeface="Tahoma" pitchFamily="34" charset="0"/>
                        <a:ea typeface="Tahoma" pitchFamily="34" charset="0"/>
                        <a:cs typeface="Tahoma"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err="1">
                          <a:solidFill>
                            <a:srgbClr val="333333"/>
                          </a:solidFill>
                          <a:latin typeface="Tahoma" pitchFamily="34" charset="0"/>
                          <a:ea typeface="Tahoma" pitchFamily="34" charset="0"/>
                          <a:cs typeface="Tahoma" pitchFamily="34" charset="0"/>
                        </a:rPr>
                        <a:t>IoTMS</a:t>
                      </a:r>
                      <a:endParaRPr lang="en-US" sz="1400" b="0" i="0" u="none" strike="noStrike" dirty="0">
                        <a:solidFill>
                          <a:srgbClr val="333333"/>
                        </a:solidFill>
                        <a:latin typeface="Tahoma" pitchFamily="34" charset="0"/>
                        <a:ea typeface="Tahoma" pitchFamily="34" charset="0"/>
                        <a:cs typeface="Tahoma"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When the user wants to change the settings of </a:t>
                      </a:r>
                      <a:r>
                        <a:rPr lang="en-US" sz="1400" b="0" i="0" u="none" strike="noStrike" dirty="0" err="1">
                          <a:solidFill>
                            <a:srgbClr val="333333"/>
                          </a:solidFill>
                          <a:latin typeface="Tahoma" pitchFamily="34" charset="0"/>
                          <a:ea typeface="Tahoma" pitchFamily="34" charset="0"/>
                          <a:cs typeface="Tahoma" pitchFamily="34" charset="0"/>
                        </a:rPr>
                        <a:t>IoTMS</a:t>
                      </a:r>
                      <a:r>
                        <a:rPr lang="en-US" sz="1400" b="0" i="0" u="none" strike="noStrike" dirty="0">
                          <a:solidFill>
                            <a:srgbClr val="333333"/>
                          </a:solidFill>
                          <a:latin typeface="Tahoma" pitchFamily="34" charset="0"/>
                          <a:ea typeface="Tahoma" pitchFamily="34" charset="0"/>
                          <a:cs typeface="Tahoma" pitchFamily="34" charset="0"/>
                        </a:rPr>
                        <a:t> or to get sensor value or to set actuator, the usage of UI should not be complicated.</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UI depth is less than 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22</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Scenario(3/8)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4325502"/>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Scalability</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QA-03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SA Nodes Scalability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User(Installer, DIY user ..etc.)</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SA Nodes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 has one 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endParaRPr lang="en-US" sz="1400" b="0" i="0" u="none" strike="noStrike" dirty="0">
                        <a:solidFill>
                          <a:srgbClr val="333333"/>
                        </a:solidFill>
                        <a:latin typeface="Tahom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When the user wants to add two or more SA node to their own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a:t>
                      </a:r>
                      <a:br>
                        <a:rPr lang="en-US" sz="1400" b="0" i="0" u="none" strike="noStrike" dirty="0">
                          <a:solidFill>
                            <a:srgbClr val="333333"/>
                          </a:solidFill>
                          <a:latin typeface="Tahoma"/>
                        </a:rPr>
                      </a:br>
                      <a:r>
                        <a:rPr lang="en-US" sz="1400" b="0" i="0" u="none" strike="noStrike" dirty="0">
                          <a:solidFill>
                            <a:srgbClr val="333333"/>
                          </a:solidFill>
                          <a:latin typeface="Tahoma"/>
                        </a:rPr>
                        <a:t>1. Install additional SA node in the home.</a:t>
                      </a:r>
                      <a:br>
                        <a:rPr lang="en-US" sz="1400" b="0" i="0" u="none" strike="noStrike" dirty="0">
                          <a:solidFill>
                            <a:srgbClr val="333333"/>
                          </a:solidFill>
                          <a:latin typeface="Tahoma"/>
                        </a:rPr>
                      </a:br>
                      <a:r>
                        <a:rPr lang="en-US" sz="1400" b="0" i="0" u="none" strike="noStrike" dirty="0">
                          <a:solidFill>
                            <a:srgbClr val="333333"/>
                          </a:solidFill>
                          <a:latin typeface="Tahoma"/>
                        </a:rPr>
                        <a:t>2.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find &amp; connect additional SA Node on network.</a:t>
                      </a:r>
                      <a:br>
                        <a:rPr lang="en-US" sz="1400" b="0" i="0" u="none" strike="noStrike" dirty="0">
                          <a:solidFill>
                            <a:srgbClr val="333333"/>
                          </a:solidFill>
                          <a:latin typeface="Tahoma"/>
                        </a:rPr>
                      </a:br>
                      <a:r>
                        <a:rPr lang="en-US" sz="1400" b="0" i="0" u="none" strike="noStrike" dirty="0">
                          <a:solidFill>
                            <a:srgbClr val="333333"/>
                          </a:solidFill>
                          <a:latin typeface="Tahoma"/>
                        </a:rPr>
                        <a:t>3. complete.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23</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Scenario(4/8)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3960190"/>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Modifiability</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QA-04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communication protocol Modifiability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developer , 3rd party vendor , …etc</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communication protocol between </a:t>
                      </a:r>
                      <a:r>
                        <a:rPr lang="en-US" sz="1400" b="0" i="0" u="none" strike="noStrike" dirty="0" err="1">
                          <a:solidFill>
                            <a:srgbClr val="000000"/>
                          </a:solidFill>
                          <a:latin typeface="Tahoma" pitchFamily="34" charset="0"/>
                          <a:ea typeface="Tahoma" pitchFamily="34" charset="0"/>
                          <a:cs typeface="Tahoma" pitchFamily="34" charset="0"/>
                        </a:rPr>
                        <a:t>IoTMS</a:t>
                      </a:r>
                      <a:r>
                        <a:rPr lang="en-US" sz="1400" b="0" i="0" u="none" strike="noStrike" dirty="0">
                          <a:solidFill>
                            <a:srgbClr val="000000"/>
                          </a:solidFill>
                          <a:latin typeface="Tahoma" pitchFamily="34" charset="0"/>
                          <a:ea typeface="Tahoma" pitchFamily="34" charset="0"/>
                          <a:cs typeface="Tahoma" pitchFamily="34" charset="0"/>
                        </a:rPr>
                        <a:t> and 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Current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communicate with SA node </a:t>
                      </a:r>
                      <a:r>
                        <a:rPr lang="en-US" sz="1400" b="0" i="0" u="none" strike="noStrike" dirty="0" err="1">
                          <a:solidFill>
                            <a:srgbClr val="333333"/>
                          </a:solidFill>
                          <a:latin typeface="Tahoma"/>
                        </a:rPr>
                        <a:t>unsing</a:t>
                      </a:r>
                      <a:r>
                        <a:rPr lang="en-US" sz="1400" b="0" i="0" u="none" strike="noStrike" dirty="0">
                          <a:solidFill>
                            <a:srgbClr val="333333"/>
                          </a:solidFill>
                          <a:latin typeface="Tahoma"/>
                        </a:rPr>
                        <a:t> </a:t>
                      </a:r>
                      <a:r>
                        <a:rPr lang="en-US" sz="1400" b="0" i="0" u="none" strike="noStrike" dirty="0" err="1">
                          <a:solidFill>
                            <a:srgbClr val="333333"/>
                          </a:solidFill>
                          <a:latin typeface="Tahoma"/>
                        </a:rPr>
                        <a:t>Wifi</a:t>
                      </a:r>
                      <a:r>
                        <a:rPr lang="en-US" sz="1400" b="0" i="0" u="none" strike="noStrike" dirty="0">
                          <a:solidFill>
                            <a:srgbClr val="333333"/>
                          </a:solidFill>
                          <a:latin typeface="Tahoma"/>
                        </a:rPr>
                        <a:t> only.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endParaRPr lang="en-US" sz="1400" b="0" i="0" u="none" strike="noStrike" dirty="0">
                        <a:solidFill>
                          <a:srgbClr val="333333"/>
                        </a:solidFill>
                        <a:latin typeface="Tahom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new communication protocol 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Emerging new protocol, SW developer make/test/deploy new communication protocol module.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24</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Scenario(5/8)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3960190"/>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Security </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QA-05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User access Security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unauthorized user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unauthorized user access to </a:t>
                      </a:r>
                      <a:r>
                        <a:rPr lang="en-US" sz="1400" b="0" i="0" u="none" strike="noStrike" dirty="0" err="1">
                          <a:solidFill>
                            <a:srgbClr val="000000"/>
                          </a:solidFill>
                          <a:latin typeface="Tahoma" pitchFamily="34" charset="0"/>
                          <a:ea typeface="Tahoma" pitchFamily="34" charset="0"/>
                          <a:cs typeface="Tahoma" pitchFamily="34" charset="0"/>
                        </a:rPr>
                        <a:t>IoTMS</a:t>
                      </a:r>
                      <a:endParaRPr lang="en-US" sz="1400" b="0" i="0" u="none" strike="noStrike" dirty="0">
                        <a:solidFill>
                          <a:srgbClr val="000000"/>
                        </a:solidFill>
                        <a:latin typeface="Tahoma" pitchFamily="34" charset="0"/>
                        <a:ea typeface="Tahoma" pitchFamily="34" charset="0"/>
                        <a:cs typeface="Tahoma"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 is online.</a:t>
                      </a:r>
                      <a:br>
                        <a:rPr lang="en-US" sz="1400" b="0" i="0" u="none" strike="noStrike" dirty="0">
                          <a:solidFill>
                            <a:srgbClr val="333333"/>
                          </a:solidFill>
                          <a:latin typeface="Tahoma"/>
                        </a:rPr>
                      </a:br>
                      <a:r>
                        <a:rPr lang="en-US" sz="1400" b="0" i="0" u="none" strike="noStrike" dirty="0" err="1">
                          <a:solidFill>
                            <a:srgbClr val="333333"/>
                          </a:solidFill>
                          <a:latin typeface="Tahoma"/>
                        </a:rPr>
                        <a:t>IoTMS</a:t>
                      </a:r>
                      <a:r>
                        <a:rPr lang="en-US" sz="1400" b="0" i="0" u="none" strike="noStrike" dirty="0">
                          <a:solidFill>
                            <a:srgbClr val="333333"/>
                          </a:solidFill>
                          <a:latin typeface="Tahoma"/>
                        </a:rPr>
                        <a:t> has a list of authorized users.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endParaRPr lang="en-US" sz="1400" b="0" i="0" u="none" strike="noStrike" dirty="0">
                        <a:solidFill>
                          <a:srgbClr val="333333"/>
                        </a:solidFill>
                        <a:latin typeface="Tahom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If the user is not in the list and tries to access to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a:t>
                      </a:r>
                      <a:r>
                        <a:rPr lang="en-US" sz="1400" b="0" i="0" u="none" strike="noStrike" dirty="0" err="1">
                          <a:solidFill>
                            <a:srgbClr val="333333"/>
                          </a:solidFill>
                          <a:latin typeface="Tahoma"/>
                        </a:rPr>
                        <a:t>dosen't</a:t>
                      </a:r>
                      <a:r>
                        <a:rPr lang="en-US" sz="1400" b="0" i="0" u="none" strike="noStrike" dirty="0">
                          <a:solidFill>
                            <a:srgbClr val="333333"/>
                          </a:solidFill>
                          <a:latin typeface="Tahoma"/>
                        </a:rPr>
                        <a:t> allow login.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 never allow unauthorized user to access.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25</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Scenario(6/8)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4301281"/>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Testability</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a:solidFill>
                            <a:srgbClr val="333333"/>
                          </a:solidFill>
                          <a:latin typeface="Tahoma"/>
                        </a:rPr>
                        <a:t>Scenario ID: QA-06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SW module Testability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Test engineer , Test manager.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SW module Test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SW module development time</a:t>
                      </a:r>
                      <a:br>
                        <a:rPr lang="en-US" sz="1400" b="0" i="0" u="none" strike="noStrike">
                          <a:solidFill>
                            <a:srgbClr val="333333"/>
                          </a:solidFill>
                          <a:latin typeface="Tahoma"/>
                        </a:rPr>
                      </a:br>
                      <a:r>
                        <a:rPr lang="en-US" sz="1400" b="0" i="0" u="none" strike="noStrike">
                          <a:solidFill>
                            <a:srgbClr val="333333"/>
                          </a:solidFill>
                          <a:latin typeface="Tahoma"/>
                        </a:rPr>
                        <a:t>SW module integration time</a:t>
                      </a:r>
                      <a:br>
                        <a:rPr lang="en-US" sz="1400" b="0" i="0" u="none" strike="noStrike">
                          <a:solidFill>
                            <a:srgbClr val="333333"/>
                          </a:solidFill>
                          <a:latin typeface="Tahoma"/>
                        </a:rPr>
                      </a:br>
                      <a:r>
                        <a:rPr lang="en-US" sz="1400" b="0" i="0" u="none" strike="noStrike">
                          <a:solidFill>
                            <a:srgbClr val="333333"/>
                          </a:solidFill>
                          <a:latin typeface="Tahoma"/>
                        </a:rPr>
                        <a:t>SW module deployment time</a:t>
                      </a:r>
                      <a:br>
                        <a:rPr lang="en-US" sz="1400" b="0" i="0" u="none" strike="noStrike">
                          <a:solidFill>
                            <a:srgbClr val="333333"/>
                          </a:solidFill>
                          <a:latin typeface="Tahoma"/>
                        </a:rPr>
                      </a:br>
                      <a:r>
                        <a:rPr lang="en-US" sz="1400" b="0" i="0" u="none" strike="noStrike">
                          <a:solidFill>
                            <a:srgbClr val="333333"/>
                          </a:solidFill>
                          <a:latin typeface="Tahoma"/>
                        </a:rPr>
                        <a:t>SW module run time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SW module  of IoTMS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Test engineer test the quality of the software based on the test case.</a:t>
                      </a:r>
                      <a:br>
                        <a:rPr lang="en-US" sz="1400" b="0" i="0" u="none" strike="noStrike" dirty="0">
                          <a:solidFill>
                            <a:srgbClr val="333333"/>
                          </a:solidFill>
                          <a:latin typeface="Tahoma"/>
                        </a:rPr>
                      </a:br>
                      <a:r>
                        <a:rPr lang="en-US" sz="1400" b="0" i="0" u="none" strike="noStrike" dirty="0">
                          <a:solidFill>
                            <a:srgbClr val="333333"/>
                          </a:solidFill>
                          <a:latin typeface="Tahoma"/>
                        </a:rPr>
                        <a:t>, capture the results , feedback to the developers.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26</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Scenario(7/8)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613"/>
          <a:ext cx="8207375" cy="5581441"/>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Performance</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QA-07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-SA node Response time Performance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User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User's direct request to 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normal operation mode of IoTMS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smtClean="0">
                          <a:solidFill>
                            <a:srgbClr val="333333"/>
                          </a:solidFill>
                          <a:latin typeface="Tahoma"/>
                        </a:rPr>
                        <a:t>IoTMS</a:t>
                      </a:r>
                      <a:endParaRPr lang="en-US" sz="1400" b="0" i="0" u="none" strike="noStrike" dirty="0" smtClean="0">
                        <a:solidFill>
                          <a:srgbClr val="333333"/>
                        </a:solidFill>
                        <a:latin typeface="Tahoma"/>
                      </a:endParaRPr>
                    </a:p>
                    <a:p>
                      <a:pPr marL="0" marR="0" indent="0" algn="l" defTabSz="914400" rtl="0" eaLnBrk="1" fontAlgn="t" latinLnBrk="1" hangingPunct="1">
                        <a:lnSpc>
                          <a:spcPct val="100000"/>
                        </a:lnSpc>
                        <a:spcBef>
                          <a:spcPts val="0"/>
                        </a:spcBef>
                        <a:spcAft>
                          <a:spcPts val="0"/>
                        </a:spcAft>
                        <a:buClrTx/>
                        <a:buSzTx/>
                        <a:buFontTx/>
                        <a:buNone/>
                        <a:tabLst/>
                        <a:defRPr/>
                      </a:pPr>
                      <a:r>
                        <a:rPr lang="en-US" altLang="ko-KR" sz="1400" b="0" i="0" u="none" strike="noStrike" dirty="0" smtClean="0">
                          <a:solidFill>
                            <a:srgbClr val="333333"/>
                          </a:solidFill>
                          <a:latin typeface="Tahoma"/>
                        </a:rPr>
                        <a:t>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400" b="0" i="0" u="none" strike="noStrike" dirty="0" smtClean="0">
                          <a:solidFill>
                            <a:srgbClr val="333333"/>
                          </a:solidFill>
                          <a:latin typeface="Tahoma"/>
                        </a:rPr>
                        <a:t>When the user request to get sensor value,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1.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 send the "get sensor value" message to SA node .</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2. SA node measure sensor value.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3. SA node send "sensor value" message to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4.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 display "sensor value".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When the user request to set actuator status,</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5.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 send the "set actuator status" message to SA node.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6. SA node set actuator.</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7. SA node send "complete actuator control" message.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8.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 display "actuator status".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The response time of controlling(System Response 5~8) and monitoring(System Response 1~4) SA node is within 10 seconds.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27</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Scenario(8/8)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10700733"/>
              </p:ext>
            </p:extLst>
          </p:nvPr>
        </p:nvGraphicFramePr>
        <p:xfrm>
          <a:off x="468313" y="836712"/>
          <a:ext cx="8207375" cy="3960190"/>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a:t>
                      </a:r>
                      <a:r>
                        <a:rPr lang="en-US" altLang="ko-KR" sz="1400" b="1"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Availability</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a:t>
                      </a:r>
                      <a:r>
                        <a:rPr lang="en-US" sz="1400" b="1" i="0" u="none" strike="noStrike" dirty="0" smtClean="0">
                          <a:solidFill>
                            <a:srgbClr val="333333"/>
                          </a:solidFill>
                          <a:latin typeface="Tahoma"/>
                        </a:rPr>
                        <a:t>QA-08 </a:t>
                      </a:r>
                      <a:endParaRPr lang="en-US" sz="1400" b="1" i="0" u="none" strike="noStrike" dirty="0">
                        <a:solidFill>
                          <a:srgbClr val="333333"/>
                        </a:solidFill>
                        <a:latin typeface="Tahom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Logging history availability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Disk space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The logging module fails to work when the disk space is full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Logging module is logging history to Disk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Logging Module (SW)</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Disk (HW)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 detect and notify Disk Full to administrator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28</a:t>
            </a:fld>
            <a:r>
              <a:rPr lang="en-US" altLang="ko-KR" smtClean="0"/>
              <a:t>/50</a:t>
            </a:r>
            <a:endParaRPr lang="ko-KR" altLang="en-US" dirty="0"/>
          </a:p>
        </p:txBody>
      </p:sp>
    </p:spTree>
    <p:extLst>
      <p:ext uri="{BB962C8B-B14F-4D97-AF65-F5344CB8AC3E}">
        <p14:creationId xmlns:p14="http://schemas.microsoft.com/office/powerpoint/2010/main" val="3319399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 </a:t>
            </a:r>
            <a:r>
              <a:rPr lang="en-US" altLang="ko-KR" dirty="0">
                <a:latin typeface="Microsoft Sans Serif" panose="020B0604020202020204" pitchFamily="34" charset="0"/>
                <a:cs typeface="Microsoft Sans Serif" panose="020B0604020202020204" pitchFamily="34" charset="0"/>
              </a:rPr>
              <a:t>Project </a:t>
            </a:r>
            <a:r>
              <a:rPr lang="en-US" altLang="ko-KR" dirty="0" smtClean="0">
                <a:latin typeface="Microsoft Sans Serif" panose="020B0604020202020204" pitchFamily="34" charset="0"/>
                <a:cs typeface="Microsoft Sans Serif" panose="020B0604020202020204" pitchFamily="34" charset="0"/>
              </a:rPr>
              <a:t>Strategy</a:t>
            </a:r>
            <a:endParaRPr lang="ko-KR" altLang="en-US" dirty="0"/>
          </a:p>
        </p:txBody>
      </p:sp>
      <p:sp>
        <p:nvSpPr>
          <p:cNvPr id="3" name="내용 개체 틀 2"/>
          <p:cNvSpPr>
            <a:spLocks noGrp="1"/>
          </p:cNvSpPr>
          <p:nvPr>
            <p:ph type="body" sz="quarter" idx="10"/>
          </p:nvPr>
        </p:nvSpPr>
        <p:spPr>
          <a:xfrm>
            <a:off x="503548" y="1074440"/>
            <a:ext cx="7956884" cy="4586808"/>
          </a:xfrm>
        </p:spPr>
        <p:txBody>
          <a:bodyPr>
            <a:noAutofit/>
          </a:bodyPr>
          <a:lstStyle/>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4.1. Development Process</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4.2. Project Work Break Down</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4.3. Schedule</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4.4. Project Risk</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4.5. Role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&amp;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Responsibility</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4.6. Time Logs &amp; Project Tracking</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4.7. Time Logs</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4.8. Earn Values</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29</a:t>
            </a:fld>
            <a:r>
              <a:rPr lang="en-US" altLang="ko-KR" smtClean="0"/>
              <a:t>/50</a:t>
            </a:r>
            <a:endParaRPr lang="ko-KR" altLang="en-US" dirty="0"/>
          </a:p>
        </p:txBody>
      </p:sp>
    </p:spTree>
    <p:extLst>
      <p:ext uri="{BB962C8B-B14F-4D97-AF65-F5344CB8AC3E}">
        <p14:creationId xmlns:p14="http://schemas.microsoft.com/office/powerpoint/2010/main" val="3120382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t>Overview</a:t>
            </a:r>
          </a:p>
          <a:p>
            <a:pPr marL="228600" indent="-228600">
              <a:lnSpc>
                <a:spcPct val="150000"/>
              </a:lnSpc>
              <a:defRPr lang="ko-KR" altLang="en-US"/>
            </a:pPr>
            <a:r>
              <a:rPr lang="en-US" altLang="ko-KR" dirty="0" smtClean="0"/>
              <a:t> Our </a:t>
            </a:r>
            <a:r>
              <a:rPr lang="en-US" altLang="ko-KR" dirty="0"/>
              <a:t>Team </a:t>
            </a:r>
            <a:r>
              <a:rPr lang="en-US" altLang="ko-KR" dirty="0" smtClean="0"/>
              <a:t>is working </a:t>
            </a:r>
            <a:r>
              <a:rPr lang="en-US" altLang="ko-KR" dirty="0"/>
              <a:t>for an organization that intends to enter the </a:t>
            </a:r>
            <a:r>
              <a:rPr lang="en-US" altLang="ko-KR" dirty="0" err="1"/>
              <a:t>IoT</a:t>
            </a:r>
            <a:r>
              <a:rPr lang="en-US" altLang="ko-KR" dirty="0"/>
              <a:t> </a:t>
            </a:r>
            <a:r>
              <a:rPr lang="en-US" altLang="ko-KR" dirty="0" smtClean="0"/>
              <a:t>market.</a:t>
            </a:r>
            <a:endParaRPr lang="en-US" altLang="ko-KR" dirty="0"/>
          </a:p>
          <a:p>
            <a:pPr marL="0" indent="0">
              <a:lnSpc>
                <a:spcPct val="150000"/>
              </a:lnSpc>
              <a:buClr>
                <a:schemeClr val="tx1">
                  <a:lumMod val="95000"/>
                </a:schemeClr>
              </a:buClr>
              <a:buNone/>
              <a:defRPr lang="ko-KR" altLang="en-US"/>
            </a:pPr>
            <a:r>
              <a:rPr lang="en-US" altLang="ko-KR" dirty="0"/>
              <a:t>We make</a:t>
            </a:r>
            <a:r>
              <a:rPr lang="en-US" altLang="ko-KR" dirty="0">
                <a:solidFill>
                  <a:schemeClr val="tx1"/>
                </a:solidFill>
              </a:rPr>
              <a:t> an Internet of Things(</a:t>
            </a:r>
            <a:r>
              <a:rPr lang="en-US" altLang="ko-KR" dirty="0" err="1">
                <a:solidFill>
                  <a:schemeClr val="tx1"/>
                </a:solidFill>
              </a:rPr>
              <a:t>IoT</a:t>
            </a:r>
            <a:r>
              <a:rPr lang="en-US" altLang="ko-KR" dirty="0">
                <a:solidFill>
                  <a:schemeClr val="tx1"/>
                </a:solidFill>
              </a:rPr>
              <a:t>) system th</a:t>
            </a:r>
            <a:r>
              <a:rPr lang="en-US" altLang="ko-KR" dirty="0"/>
              <a:t>at enables end-users to </a:t>
            </a:r>
            <a:r>
              <a:rPr lang="en-US" altLang="ko-KR" dirty="0" smtClean="0"/>
              <a:t>communicate </a:t>
            </a:r>
            <a:r>
              <a:rPr lang="en-US" altLang="ko-KR" dirty="0"/>
              <a:t>with sensors and actuators installed in the home or business </a:t>
            </a:r>
            <a:r>
              <a:rPr lang="en-US" altLang="ko-KR" dirty="0">
                <a:solidFill>
                  <a:schemeClr val="tx1">
                    <a:lumMod val="95000"/>
                  </a:schemeClr>
                </a:solidFill>
              </a:rPr>
              <a:t>via PC or smartphone connected to the internet.</a:t>
            </a:r>
          </a:p>
          <a:p>
            <a:pPr marL="0" indent="0">
              <a:lnSpc>
                <a:spcPct val="150000"/>
              </a:lnSpc>
              <a:buClr>
                <a:schemeClr val="tx1">
                  <a:lumMod val="95000"/>
                </a:schemeClr>
              </a:buClr>
              <a:buNone/>
              <a:defRPr lang="ko-KR" altLang="en-US"/>
            </a:pPr>
            <a:r>
              <a:rPr lang="ko-KR" altLang="en-US" dirty="0">
                <a:solidFill>
                  <a:schemeClr val="tx1">
                    <a:lumMod val="95000"/>
                  </a:schemeClr>
                </a:solidFill>
              </a:rPr>
              <a:t>(</a:t>
            </a:r>
            <a:r>
              <a:rPr lang="en-US" altLang="ko-KR" dirty="0">
                <a:solidFill>
                  <a:schemeClr val="tx1">
                    <a:lumMod val="95000"/>
                  </a:schemeClr>
                </a:solidFill>
              </a:rPr>
              <a:t>For example, </a:t>
            </a:r>
            <a:r>
              <a:rPr lang="ko-KR" altLang="ko-KR" dirty="0">
                <a:solidFill>
                  <a:schemeClr val="tx1">
                    <a:lumMod val="95000"/>
                  </a:schemeClr>
                </a:solidFill>
              </a:rPr>
              <a:t>indoor and outdoor light</a:t>
            </a:r>
            <a:r>
              <a:rPr lang="en-US" altLang="ko-KR" dirty="0">
                <a:solidFill>
                  <a:schemeClr val="tx1">
                    <a:lumMod val="95000"/>
                  </a:schemeClr>
                </a:solidFill>
              </a:rPr>
              <a:t>,</a:t>
            </a:r>
            <a:r>
              <a:rPr lang="ko-KR" altLang="ko-KR" dirty="0">
                <a:solidFill>
                  <a:schemeClr val="tx1">
                    <a:lumMod val="95000"/>
                  </a:schemeClr>
                </a:solidFill>
              </a:rPr>
              <a:t> temp and humidity sensor</a:t>
            </a:r>
            <a:r>
              <a:rPr lang="en-US" altLang="ko-KR" dirty="0">
                <a:solidFill>
                  <a:schemeClr val="tx1">
                    <a:lumMod val="95000"/>
                  </a:schemeClr>
                </a:solidFill>
              </a:rPr>
              <a:t>, </a:t>
            </a:r>
            <a:r>
              <a:rPr lang="ko-KR" altLang="ko-KR" dirty="0">
                <a:solidFill>
                  <a:schemeClr val="tx1">
                    <a:lumMod val="95000"/>
                  </a:schemeClr>
                </a:solidFill>
              </a:rPr>
              <a:t>door open-close actuator</a:t>
            </a:r>
            <a:r>
              <a:rPr lang="en-US" altLang="ko-KR" dirty="0">
                <a:solidFill>
                  <a:schemeClr val="tx1">
                    <a:lumMod val="95000"/>
                  </a:schemeClr>
                </a:solidFill>
              </a:rPr>
              <a:t>, </a:t>
            </a:r>
            <a:r>
              <a:rPr lang="ko-KR" altLang="ko-KR" dirty="0">
                <a:solidFill>
                  <a:schemeClr val="tx1">
                    <a:lumMod val="95000"/>
                  </a:schemeClr>
                </a:solidFill>
              </a:rPr>
              <a:t>door open-close sensor</a:t>
            </a:r>
            <a:r>
              <a:rPr lang="en-US" altLang="ko-KR" dirty="0">
                <a:solidFill>
                  <a:schemeClr val="tx1">
                    <a:lumMod val="95000"/>
                  </a:schemeClr>
                </a:solidFill>
              </a:rPr>
              <a:t>, </a:t>
            </a:r>
            <a:r>
              <a:rPr lang="ko-KR" altLang="ko-KR" dirty="0">
                <a:solidFill>
                  <a:schemeClr val="tx1">
                    <a:lumMod val="95000"/>
                  </a:schemeClr>
                </a:solidFill>
              </a:rPr>
              <a:t>secure</a:t>
            </a:r>
            <a:r>
              <a:rPr lang="en-US" altLang="ko-KR" dirty="0">
                <a:solidFill>
                  <a:schemeClr val="tx1">
                    <a:lumMod val="95000"/>
                  </a:schemeClr>
                </a:solidFill>
              </a:rPr>
              <a:t> </a:t>
            </a:r>
            <a:r>
              <a:rPr lang="ko-KR" altLang="ko-KR" dirty="0">
                <a:solidFill>
                  <a:schemeClr val="tx1">
                    <a:lumMod val="95000"/>
                  </a:schemeClr>
                </a:solidFill>
              </a:rPr>
              <a:t>alarm</a:t>
            </a:r>
            <a:r>
              <a:rPr lang="en-US" altLang="ko-KR" dirty="0">
                <a:solidFill>
                  <a:schemeClr val="tx1">
                    <a:lumMod val="95000"/>
                  </a:schemeClr>
                </a:solidFill>
              </a:rPr>
              <a:t>,</a:t>
            </a:r>
            <a:r>
              <a:rPr lang="ko-KR" altLang="ko-KR" dirty="0">
                <a:solidFill>
                  <a:schemeClr val="tx1">
                    <a:lumMod val="95000"/>
                  </a:schemeClr>
                </a:solidFill>
              </a:rPr>
              <a:t> presence/proximity sensor</a:t>
            </a:r>
            <a:r>
              <a:rPr lang="en-US" altLang="ko-KR" dirty="0" smtClean="0">
                <a:solidFill>
                  <a:schemeClr val="tx1">
                    <a:lumMod val="95000"/>
                  </a:schemeClr>
                </a:solidFill>
              </a:rPr>
              <a:t>)</a:t>
            </a:r>
            <a:endParaRPr lang="en-US" altLang="ko-KR" dirty="0">
              <a:solidFill>
                <a:schemeClr val="tx1">
                  <a:lumMod val="95000"/>
                </a:schemeClr>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4.1. Development Process</a:t>
            </a:r>
            <a:endParaRPr lang="ko-KR" altLang="en-US" dirty="0"/>
          </a:p>
        </p:txBody>
      </p:sp>
      <p:sp>
        <p:nvSpPr>
          <p:cNvPr id="3" name="내용 개체 틀 2"/>
          <p:cNvSpPr>
            <a:spLocks noGrp="1"/>
          </p:cNvSpPr>
          <p:nvPr>
            <p:ph idx="1"/>
          </p:nvPr>
        </p:nvSpPr>
        <p:spPr/>
        <p:txBody>
          <a:bodyPr>
            <a:normAutofit/>
          </a:bodyPr>
          <a:lstStyle/>
          <a:p>
            <a:r>
              <a:rPr lang="en-US" altLang="ko-KR" sz="1600" b="1" dirty="0" smtClean="0"/>
              <a:t>Incremental Process</a:t>
            </a:r>
          </a:p>
          <a:p>
            <a:pPr marL="400050" indent="-285750">
              <a:buFont typeface="Arial" panose="020B0604020202020204" pitchFamily="34" charset="0"/>
              <a:buChar char="•"/>
              <a:tabLst>
                <a:tab pos="363538" algn="l"/>
              </a:tabLst>
            </a:pPr>
            <a:r>
              <a:rPr lang="en-US" altLang="ko-KR" sz="1600" b="1" dirty="0" smtClean="0"/>
              <a:t>Increment 1</a:t>
            </a:r>
          </a:p>
          <a:p>
            <a:pPr lvl="1"/>
            <a:r>
              <a:rPr lang="en-US" altLang="ko-KR" sz="1600" b="1" dirty="0" smtClean="0"/>
              <a:t>Experiment and </a:t>
            </a:r>
            <a:r>
              <a:rPr lang="en-US" altLang="ko-KR" b="1" dirty="0" smtClean="0"/>
              <a:t>implement foundation at this increment</a:t>
            </a:r>
            <a:endParaRPr lang="en-US" altLang="ko-KR" sz="1600" b="1" dirty="0" smtClean="0"/>
          </a:p>
          <a:p>
            <a:pPr lvl="1"/>
            <a:r>
              <a:rPr lang="en-US" altLang="ko-KR" b="1" dirty="0" smtClean="0"/>
              <a:t>Implement follows</a:t>
            </a:r>
            <a:br>
              <a:rPr lang="en-US" altLang="ko-KR" b="1" dirty="0" smtClean="0"/>
            </a:br>
            <a:r>
              <a:rPr lang="en-US" altLang="ko-KR" b="1" dirty="0" smtClean="0"/>
              <a:t>1. To </a:t>
            </a:r>
            <a:r>
              <a:rPr lang="en-US" altLang="ko-KR" b="1" dirty="0"/>
              <a:t>r</a:t>
            </a:r>
            <a:r>
              <a:rPr lang="en-US" altLang="ko-KR" sz="1600" b="1" dirty="0" smtClean="0"/>
              <a:t>egister sensors/actuators with SA node</a:t>
            </a:r>
            <a:br>
              <a:rPr lang="en-US" altLang="ko-KR" sz="1600" b="1" dirty="0" smtClean="0"/>
            </a:br>
            <a:r>
              <a:rPr lang="en-US" altLang="ko-KR" sz="1600" b="1" dirty="0" smtClean="0"/>
              <a:t>2. To </a:t>
            </a:r>
            <a:r>
              <a:rPr lang="en-US" altLang="ko-KR" b="1" dirty="0"/>
              <a:t>b</a:t>
            </a:r>
            <a:r>
              <a:rPr lang="en-US" altLang="ko-KR" b="1" dirty="0" smtClean="0"/>
              <a:t>ring up sensors/actuators</a:t>
            </a:r>
            <a:r>
              <a:rPr lang="en-US" altLang="ko-KR" sz="1600" b="1" dirty="0" smtClean="0"/>
              <a:t/>
            </a:r>
            <a:br>
              <a:rPr lang="en-US" altLang="ko-KR" sz="1600" b="1" dirty="0" smtClean="0"/>
            </a:br>
            <a:r>
              <a:rPr lang="en-US" altLang="ko-KR" sz="1600" b="1" dirty="0" smtClean="0"/>
              <a:t>3. To communicate between SA node and </a:t>
            </a:r>
            <a:r>
              <a:rPr lang="en-US" altLang="ko-KR" sz="1600" b="1" dirty="0" err="1" smtClean="0"/>
              <a:t>IoTMS</a:t>
            </a:r>
            <a:r>
              <a:rPr lang="en-US" altLang="ko-KR" sz="1600" b="1" dirty="0" smtClean="0"/>
              <a:t>.</a:t>
            </a:r>
          </a:p>
          <a:p>
            <a:pPr lvl="3"/>
            <a:endParaRPr lang="en-US" altLang="ko-KR" sz="1600" b="1" dirty="0" smtClean="0"/>
          </a:p>
          <a:p>
            <a:pPr marL="285750" indent="-285750">
              <a:buFont typeface="Arial" panose="020B0604020202020204" pitchFamily="34" charset="0"/>
              <a:buChar char="•"/>
            </a:pPr>
            <a:r>
              <a:rPr lang="en-US" altLang="ko-KR" sz="1600" b="1" dirty="0" smtClean="0"/>
              <a:t>Increment 2</a:t>
            </a:r>
          </a:p>
          <a:p>
            <a:pPr lvl="1"/>
            <a:r>
              <a:rPr lang="en-US" altLang="ko-KR" sz="1600" b="1" dirty="0" smtClean="0"/>
              <a:t>Refine design and implementation remaining design.</a:t>
            </a:r>
          </a:p>
          <a:p>
            <a:pPr lvl="1"/>
            <a:r>
              <a:rPr lang="en-US" altLang="ko-KR" sz="1600" b="1" dirty="0" smtClean="0"/>
              <a:t>Implement follows</a:t>
            </a:r>
            <a:br>
              <a:rPr lang="en-US" altLang="ko-KR" sz="1600" b="1" dirty="0" smtClean="0"/>
            </a:br>
            <a:r>
              <a:rPr lang="en-US" altLang="ko-KR" sz="1600" b="1" dirty="0" smtClean="0"/>
              <a:t>1</a:t>
            </a:r>
            <a:r>
              <a:rPr lang="en-US" altLang="ko-KR" b="1" dirty="0" smtClean="0"/>
              <a:t>. UI</a:t>
            </a:r>
            <a:r>
              <a:rPr lang="en-US" altLang="ko-KR" sz="1600" b="1" dirty="0" smtClean="0"/>
              <a:t/>
            </a:r>
            <a:br>
              <a:rPr lang="en-US" altLang="ko-KR" sz="1600" b="1" dirty="0" smtClean="0"/>
            </a:br>
            <a:r>
              <a:rPr lang="en-US" altLang="ko-KR" sz="1600" b="1" dirty="0" smtClean="0"/>
              <a:t>2. </a:t>
            </a:r>
            <a:r>
              <a:rPr lang="en-US" altLang="ko-KR" b="1" dirty="0" smtClean="0"/>
              <a:t>R</a:t>
            </a:r>
            <a:r>
              <a:rPr lang="en-US" altLang="ko-KR" sz="1600" b="1" dirty="0" smtClean="0"/>
              <a:t>ule management</a:t>
            </a:r>
          </a:p>
          <a:p>
            <a:pPr lvl="1">
              <a:buNone/>
            </a:pPr>
            <a:r>
              <a:rPr lang="en-US" altLang="ko-KR" b="1" dirty="0" smtClean="0"/>
              <a:t>     3. Logger , DB</a:t>
            </a:r>
            <a:r>
              <a:rPr lang="en-US" altLang="ko-KR" sz="1600" b="1" dirty="0" smtClean="0"/>
              <a:t/>
            </a:r>
            <a:br>
              <a:rPr lang="en-US" altLang="ko-KR" sz="1600" b="1" dirty="0" smtClean="0"/>
            </a:br>
            <a:r>
              <a:rPr lang="en-US" altLang="ko-KR" sz="1600" b="1" dirty="0" smtClean="0"/>
              <a:t>4. And so forth… </a:t>
            </a:r>
          </a:p>
        </p:txBody>
      </p:sp>
      <p:sp>
        <p:nvSpPr>
          <p:cNvPr id="4" name="슬라이드 번호 개체 틀 3"/>
          <p:cNvSpPr>
            <a:spLocks noGrp="1"/>
          </p:cNvSpPr>
          <p:nvPr>
            <p:ph type="sldNum" sz="quarter" idx="12"/>
          </p:nvPr>
        </p:nvSpPr>
        <p:spPr/>
        <p:txBody>
          <a:bodyPr/>
          <a:lstStyle/>
          <a:p>
            <a:fld id="{887F5A62-5D57-4BBA-9485-2C5A6728F77D}" type="slidenum">
              <a:rPr lang="ko-KR" altLang="en-US" smtClean="0"/>
              <a:pPr/>
              <a:t>30</a:t>
            </a:fld>
            <a:r>
              <a:rPr lang="en-US" altLang="ko-KR" smtClean="0"/>
              <a:t>/50</a:t>
            </a:r>
            <a:endParaRPr lang="ko-KR" altLang="en-US" dirty="0"/>
          </a:p>
        </p:txBody>
      </p:sp>
    </p:spTree>
    <p:extLst>
      <p:ext uri="{BB962C8B-B14F-4D97-AF65-F5344CB8AC3E}">
        <p14:creationId xmlns:p14="http://schemas.microsoft.com/office/powerpoint/2010/main" val="3102712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4.2 </a:t>
            </a:r>
            <a:r>
              <a:rPr lang="en-US" altLang="ko-KR" dirty="0" smtClean="0"/>
              <a:t>Project Work Break Down</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1835592983"/>
              </p:ext>
            </p:extLst>
          </p:nvPr>
        </p:nvGraphicFramePr>
        <p:xfrm>
          <a:off x="468846" y="836712"/>
          <a:ext cx="8216353" cy="5544617"/>
        </p:xfrm>
        <a:graphic>
          <a:graphicData uri="http://schemas.openxmlformats.org/drawingml/2006/table">
            <a:tbl>
              <a:tblPr>
                <a:tableStyleId>{5C22544A-7EE6-4342-B048-85BDC9FD1C3A}</a:tableStyleId>
              </a:tblPr>
              <a:tblGrid>
                <a:gridCol w="1295375"/>
                <a:gridCol w="2159707"/>
                <a:gridCol w="4761271"/>
              </a:tblGrid>
              <a:tr h="382676">
                <a:tc>
                  <a:txBody>
                    <a:bodyPr/>
                    <a:lstStyle/>
                    <a:p>
                      <a:pPr algn="ctr" fontAlgn="ctr"/>
                      <a:r>
                        <a:rPr lang="en-US" sz="1400" b="1"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Stage</a:t>
                      </a:r>
                      <a:endParaRPr lang="en-US" sz="14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ctr" fontAlgn="ctr"/>
                      <a:r>
                        <a:rPr lang="en-US" sz="1400" b="1"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Task</a:t>
                      </a:r>
                      <a:endParaRPr lang="en-US" sz="14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ctr" fontAlgn="ctr"/>
                      <a:r>
                        <a:rPr lang="en-US" altLang="ko-KR" sz="1400" b="1" i="0" u="none" strike="noStrike" dirty="0" smtClean="0">
                          <a:solidFill>
                            <a:srgbClr val="000000"/>
                          </a:solidFill>
                          <a:effectLst/>
                          <a:latin typeface="Tahoma" panose="020B0604030504040204" pitchFamily="34" charset="0"/>
                          <a:cs typeface="Tahoma" panose="020B0604030504040204" pitchFamily="34" charset="0"/>
                        </a:rPr>
                        <a:t>Description</a:t>
                      </a:r>
                      <a:endParaRPr lang="ko-KR" altLang="en-US" sz="1400" b="1"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410359">
                <a:tc rowSpan="9">
                  <a:txBody>
                    <a:bodyPr/>
                    <a:lstStyle/>
                    <a:p>
                      <a:pPr algn="l" fontAlgn="ct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Plan &amp;</a:t>
                      </a:r>
                      <a:r>
                        <a:rPr lang="en-US" sz="1200" u="none" strike="noStrike"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analysis</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Project</a:t>
                      </a:r>
                      <a:r>
                        <a:rPr lang="en-US" sz="1200" b="0" i="0" u="none" strike="noStrike"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scope</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Define</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project scope. So find out contexts of market, business, organization, technology.</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Team</a:t>
                      </a:r>
                      <a:r>
                        <a:rPr lang="en-US" sz="1200" b="0" i="0" u="none" strike="noStrike"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Building</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Confirm</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roles and responsibility of each members</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Work</a:t>
                      </a:r>
                      <a:r>
                        <a:rPr lang="en-US" sz="1200" b="0" i="0" u="none" strike="noStrike"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Break Down</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Tear down project work task</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Overall Schedule</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Set</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up a plan of schedule</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requirement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Find out functional requirement</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feasibility</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Check spec. of Arduino and IDE</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use case </a:t>
                      </a: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scenario</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Make sample</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a:t>
                      </a: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use-case scenarios</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quality attribute constraint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Find out quality</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attributes</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Risk</a:t>
                      </a:r>
                      <a:r>
                        <a:rPr lang="en-US" sz="1200" b="0" i="0" u="none" strike="noStrike"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analysis</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Analyze and track</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risks of project</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rowSpan="4">
                  <a:txBody>
                    <a:bodyPr/>
                    <a:lstStyle/>
                    <a:p>
                      <a:pPr algn="l" fontAlgn="ct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Design</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use case description</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Make</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use case description</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a:effectLst/>
                          <a:latin typeface="Tahoma" panose="020B0604030504040204" pitchFamily="34" charset="0"/>
                          <a:ea typeface="Tahoma" panose="020B0604030504040204" pitchFamily="34" charset="0"/>
                          <a:cs typeface="Tahoma" panose="020B0604030504040204" pitchFamily="34" charset="0"/>
                        </a:rPr>
                        <a:t>domain model</a:t>
                      </a:r>
                      <a:endPar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Make domain</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model</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a:effectLst/>
                          <a:latin typeface="Tahoma" panose="020B0604030504040204" pitchFamily="34" charset="0"/>
                          <a:ea typeface="Tahoma" panose="020B0604030504040204" pitchFamily="34" charset="0"/>
                          <a:cs typeface="Tahoma" panose="020B0604030504040204" pitchFamily="34" charset="0"/>
                        </a:rPr>
                        <a:t>sequence diagram</a:t>
                      </a:r>
                      <a:endPar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Find</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out sequences of system process and make diagram</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a:effectLst/>
                          <a:latin typeface="Tahoma" panose="020B0604030504040204" pitchFamily="34" charset="0"/>
                          <a:ea typeface="Tahoma" panose="020B0604030504040204" pitchFamily="34" charset="0"/>
                          <a:cs typeface="Tahoma" panose="020B0604030504040204" pitchFamily="34" charset="0"/>
                        </a:rPr>
                        <a:t>class diagram</a:t>
                      </a:r>
                      <a:endPar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Architect</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and design the system.</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rowSpan="10">
                  <a:txBody>
                    <a:bodyPr/>
                    <a:lstStyle/>
                    <a:p>
                      <a:pPr algn="l" fontAlgn="ct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Implementation</a:t>
                      </a: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
                      </a:r>
                      <a:br>
                        <a:rPr lang="en-US" sz="1200" u="none" strike="noStrike" dirty="0">
                          <a:effectLst/>
                          <a:latin typeface="Tahoma" panose="020B0604030504040204" pitchFamily="34" charset="0"/>
                          <a:ea typeface="Tahoma" panose="020B0604030504040204" pitchFamily="34" charset="0"/>
                          <a:cs typeface="Tahoma" panose="020B0604030504040204" pitchFamily="34" charset="0"/>
                        </a:rPr>
                      </a:b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&amp;</a:t>
                      </a:r>
                      <a:br>
                        <a:rPr lang="en-US" sz="1200" u="none" strike="noStrike" dirty="0">
                          <a:effectLst/>
                          <a:latin typeface="Tahoma" panose="020B0604030504040204" pitchFamily="34" charset="0"/>
                          <a:ea typeface="Tahoma" panose="020B0604030504040204" pitchFamily="34" charset="0"/>
                          <a:cs typeface="Tahoma" panose="020B0604030504040204" pitchFamily="34" charset="0"/>
                        </a:rPr>
                      </a:b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Testing</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communication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10">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Implement each</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functions with testing units.</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logging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user command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rule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application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login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register node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setup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integration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system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31</a:t>
            </a:fld>
            <a:r>
              <a:rPr lang="en-US" altLang="ko-KR" smtClean="0"/>
              <a:t>/50</a:t>
            </a:r>
            <a:endParaRPr lang="ko-KR" altLang="en-US" dirty="0"/>
          </a:p>
        </p:txBody>
      </p:sp>
    </p:spTree>
    <p:extLst>
      <p:ext uri="{BB962C8B-B14F-4D97-AF65-F5344CB8AC3E}">
        <p14:creationId xmlns:p14="http://schemas.microsoft.com/office/powerpoint/2010/main" val="17695894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4.3 Overall Project Schedule</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2415977490"/>
              </p:ext>
            </p:extLst>
          </p:nvPr>
        </p:nvGraphicFramePr>
        <p:xfrm>
          <a:off x="324294" y="980728"/>
          <a:ext cx="8568186" cy="5184576"/>
        </p:xfrm>
        <a:graphic>
          <a:graphicData uri="http://schemas.openxmlformats.org/drawingml/2006/table">
            <a:tbl>
              <a:tblPr firstRow="1" bandRow="1"/>
              <a:tblGrid>
                <a:gridCol w="1452623"/>
                <a:gridCol w="1016509"/>
                <a:gridCol w="1016509"/>
                <a:gridCol w="1016509"/>
                <a:gridCol w="1016509"/>
                <a:gridCol w="1016509"/>
                <a:gridCol w="1016509"/>
                <a:gridCol w="1016509"/>
              </a:tblGrid>
              <a:tr h="405715">
                <a:tc rowSpan="2">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Activity</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5.2W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5.3W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5.4W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6.1W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6.2W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6.3W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6.4W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r>
              <a:tr h="488719">
                <a:tc vMerge="1">
                  <a:txBody>
                    <a:bodyPr/>
                    <a:lstStyle/>
                    <a:p>
                      <a:pPr latinLnBrk="1"/>
                      <a:endParaRPr lang="ko-KR" altLang="en-US" sz="1400" dirty="0">
                        <a:latin typeface="+mj-lt"/>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latinLnBrk="1"/>
                      <a:endParaRPr lang="en-US" altLang="ko-KR" sz="1200" b="1" dirty="0" smtClean="0">
                        <a:latin typeface="Tahoma" panose="020B0604030504040204" pitchFamily="34" charset="0"/>
                        <a:ea typeface="맑은 고딕" panose="020B0503020000020004" pitchFamily="50" charset="-127"/>
                      </a:endParaRPr>
                    </a:p>
                    <a:p>
                      <a:pPr algn="ctr" latinLnBrk="1"/>
                      <a:r>
                        <a:rPr lang="en-US" altLang="ko-KR" sz="1200" b="0" dirty="0" smtClean="0">
                          <a:latin typeface="Tahoma" panose="020B0604030504040204" pitchFamily="34" charset="0"/>
                          <a:ea typeface="맑은 고딕" panose="020B0503020000020004" pitchFamily="50" charset="-127"/>
                        </a:rPr>
                        <a:t>(in Korea)</a:t>
                      </a:r>
                      <a:endParaRPr lang="ko-KR" altLang="en-US" sz="1200" b="0"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latinLnBrk="1"/>
                      <a:endParaRPr lang="ko-KR" altLang="en-US" sz="1200" dirty="0"/>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latinLnBrk="1"/>
                      <a:endParaRPr lang="en-US" altLang="ko-KR" sz="1200" b="1" dirty="0" smtClean="0">
                        <a:latin typeface="Tahoma" panose="020B0604030504040204" pitchFamily="34" charset="0"/>
                        <a:ea typeface="맑은 고딕" panose="020B0503020000020004" pitchFamily="50" charset="-127"/>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smtClean="0">
                          <a:latin typeface="Tahoma" panose="020B0604030504040204" pitchFamily="34" charset="0"/>
                          <a:ea typeface="맑은 고딕" panose="020B0503020000020004" pitchFamily="50" charset="-127"/>
                        </a:rPr>
                        <a:t>(in CMU)</a:t>
                      </a:r>
                      <a:endParaRPr lang="ko-KR" altLang="en-US" sz="1200" b="0" dirty="0" smtClean="0">
                        <a:latin typeface="Tahoma" panose="020B0604030504040204" pitchFamily="34" charset="0"/>
                        <a:ea typeface="맑은 고딕" panose="020B0503020000020004"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1"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latinLnBrk="1"/>
                      <a:r>
                        <a:rPr lang="en-US" altLang="ko-KR" sz="1200" b="1" dirty="0" smtClean="0">
                          <a:latin typeface="Tahoma" panose="020B0604030504040204" pitchFamily="34" charset="0"/>
                          <a:ea typeface="맑은 고딕" panose="020B0503020000020004" pitchFamily="50" charset="-127"/>
                        </a:rPr>
                        <a:t>Increment 2</a:t>
                      </a:r>
                    </a:p>
                    <a:p>
                      <a:pPr algn="ctr" latinLnBrk="1"/>
                      <a:r>
                        <a:rPr lang="en-US" altLang="ko-KR" sz="1200" b="0" dirty="0" smtClean="0">
                          <a:latin typeface="Tahoma" panose="020B0604030504040204" pitchFamily="34" charset="0"/>
                          <a:ea typeface="맑은 고딕" panose="020B0503020000020004" pitchFamily="50" charset="-127"/>
                        </a:rPr>
                        <a:t>(in CMU)</a:t>
                      </a:r>
                      <a:endParaRPr lang="ko-KR" altLang="en-US" sz="1200" b="0"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400" dirty="0"/>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753854">
                <a:tc>
                  <a:txBody>
                    <a:bodyPr/>
                    <a:lstStyle/>
                    <a:p>
                      <a:pPr algn="ctr" latinLnBrk="1"/>
                      <a:r>
                        <a:rPr lang="en-US" altLang="ko-KR" sz="1400" b="1" dirty="0" smtClean="0">
                          <a:latin typeface="Tahoma" panose="020B0604030504040204" pitchFamily="34" charset="0"/>
                          <a:ea typeface="맑은 고딕" panose="020B0503020000020004" pitchFamily="50" charset="-127"/>
                        </a:rPr>
                        <a:t>Planning</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4072">
                <a:tc>
                  <a:txBody>
                    <a:bodyPr/>
                    <a:lstStyle/>
                    <a:p>
                      <a:pPr algn="ctr" latinLnBrk="1"/>
                      <a:r>
                        <a:rPr lang="en-US" altLang="ko-KR" sz="1400" b="1" dirty="0" smtClean="0">
                          <a:latin typeface="Tahoma" panose="020B0604030504040204" pitchFamily="34" charset="0"/>
                          <a:ea typeface="맑은 고딕" panose="020B0503020000020004" pitchFamily="50" charset="-127"/>
                        </a:rPr>
                        <a:t>Requirement</a:t>
                      </a:r>
                      <a:r>
                        <a:rPr lang="en-US" altLang="ko-KR" sz="1400" b="1" baseline="0" dirty="0" smtClean="0">
                          <a:latin typeface="Tahoma" panose="020B0604030504040204" pitchFamily="34" charset="0"/>
                          <a:ea typeface="맑은 고딕" panose="020B0503020000020004" pitchFamily="50" charset="-127"/>
                        </a:rPr>
                        <a:t> Analysis</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4072">
                <a:tc>
                  <a:txBody>
                    <a:bodyPr/>
                    <a:lstStyle/>
                    <a:p>
                      <a:pPr algn="ctr" latinLnBrk="1"/>
                      <a:r>
                        <a:rPr lang="en-US" altLang="ko-KR" sz="1400" b="1" dirty="0" smtClean="0">
                          <a:latin typeface="Tahoma" panose="020B0604030504040204" pitchFamily="34" charset="0"/>
                          <a:ea typeface="맑은 고딕" panose="020B0503020000020004" pitchFamily="50" charset="-127"/>
                        </a:rPr>
                        <a:t>Design</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4072">
                <a:tc>
                  <a:txBody>
                    <a:bodyPr/>
                    <a:lstStyle/>
                    <a:p>
                      <a:pPr algn="ctr" latinLnBrk="1"/>
                      <a:r>
                        <a:rPr lang="en-US" altLang="ko-KR" sz="1400" b="1" dirty="0" smtClean="0">
                          <a:latin typeface="Tahoma" panose="020B0604030504040204" pitchFamily="34" charset="0"/>
                          <a:ea typeface="맑은 고딕" panose="020B0503020000020004" pitchFamily="50" charset="-127"/>
                        </a:rPr>
                        <a:t>Implementation</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4072">
                <a:tc>
                  <a:txBody>
                    <a:bodyPr/>
                    <a:lstStyle/>
                    <a:p>
                      <a:pPr algn="ctr" latinLnBrk="1"/>
                      <a:r>
                        <a:rPr lang="en-US" altLang="ko-KR" sz="1400" b="1" dirty="0" smtClean="0">
                          <a:latin typeface="Tahoma" panose="020B0604030504040204" pitchFamily="34" charset="0"/>
                          <a:ea typeface="맑은 고딕" panose="020B0503020000020004" pitchFamily="50" charset="-127"/>
                        </a:rPr>
                        <a:t>Testing</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 name="Line 25"/>
          <p:cNvSpPr>
            <a:spLocks noChangeShapeType="1"/>
          </p:cNvSpPr>
          <p:nvPr/>
        </p:nvSpPr>
        <p:spPr bwMode="auto">
          <a:xfrm flipV="1">
            <a:off x="1817093" y="2254748"/>
            <a:ext cx="982328"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6" name="Line 26"/>
          <p:cNvSpPr>
            <a:spLocks noChangeShapeType="1"/>
          </p:cNvSpPr>
          <p:nvPr/>
        </p:nvSpPr>
        <p:spPr bwMode="auto">
          <a:xfrm>
            <a:off x="1807230" y="2938170"/>
            <a:ext cx="1464425"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7" name="Line 27"/>
          <p:cNvSpPr>
            <a:spLocks noChangeShapeType="1"/>
          </p:cNvSpPr>
          <p:nvPr/>
        </p:nvSpPr>
        <p:spPr bwMode="auto">
          <a:xfrm>
            <a:off x="2824784" y="3929576"/>
            <a:ext cx="2000009"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12" name="Text Box 48"/>
          <p:cNvSpPr txBox="1">
            <a:spLocks noChangeArrowheads="1"/>
          </p:cNvSpPr>
          <p:nvPr/>
        </p:nvSpPr>
        <p:spPr bwMode="auto">
          <a:xfrm>
            <a:off x="2988565" y="267278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5/20</a:t>
            </a:r>
            <a:endParaRPr lang="en-US" altLang="ko-KR" sz="1200" b="1" dirty="0">
              <a:latin typeface="Tahoma" panose="020B0604030504040204" pitchFamily="34" charset="0"/>
              <a:ea typeface="맑은 고딕" panose="020B0503020000020004" pitchFamily="50" charset="-127"/>
            </a:endParaRPr>
          </a:p>
        </p:txBody>
      </p:sp>
      <p:sp>
        <p:nvSpPr>
          <p:cNvPr id="13" name="Text Box 51"/>
          <p:cNvSpPr txBox="1">
            <a:spLocks noChangeArrowheads="1"/>
          </p:cNvSpPr>
          <p:nvPr/>
        </p:nvSpPr>
        <p:spPr bwMode="auto">
          <a:xfrm>
            <a:off x="2327414" y="197488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5/15</a:t>
            </a:r>
            <a:endParaRPr lang="en-US" altLang="ko-KR" sz="1200" b="1" dirty="0">
              <a:latin typeface="Tahoma" panose="020B0604030504040204" pitchFamily="34" charset="0"/>
              <a:ea typeface="맑은 고딕" panose="020B0503020000020004" pitchFamily="50" charset="-127"/>
            </a:endParaRPr>
          </a:p>
        </p:txBody>
      </p:sp>
      <p:sp>
        <p:nvSpPr>
          <p:cNvPr id="14" name="Text Box 53"/>
          <p:cNvSpPr txBox="1">
            <a:spLocks noChangeArrowheads="1"/>
          </p:cNvSpPr>
          <p:nvPr/>
        </p:nvSpPr>
        <p:spPr bwMode="auto">
          <a:xfrm>
            <a:off x="1851929" y="2276669"/>
            <a:ext cx="900759"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Initial Plan</a:t>
            </a:r>
            <a:endParaRPr lang="en-US" altLang="ko-KR" sz="1200" dirty="0">
              <a:latin typeface="Tahoma" panose="020B0604030504040204" pitchFamily="34" charset="0"/>
              <a:ea typeface="맑은 고딕" panose="020B0503020000020004" pitchFamily="50" charset="-127"/>
            </a:endParaRPr>
          </a:p>
        </p:txBody>
      </p:sp>
      <p:sp>
        <p:nvSpPr>
          <p:cNvPr id="55" name="직사각형 54"/>
          <p:cNvSpPr/>
          <p:nvPr/>
        </p:nvSpPr>
        <p:spPr>
          <a:xfrm>
            <a:off x="3224923" y="1409295"/>
            <a:ext cx="1140057" cy="276999"/>
          </a:xfrm>
          <a:prstGeom prst="rect">
            <a:avLst/>
          </a:prstGeom>
        </p:spPr>
        <p:txBody>
          <a:bodyPr wrap="none">
            <a:spAutoFit/>
          </a:bodyPr>
          <a:lstStyle/>
          <a:p>
            <a:pPr lvl="0" algn="ctr" latinLnBrk="1"/>
            <a:r>
              <a:rPr lang="en-US" altLang="ko-KR" sz="1200" b="1" dirty="0" smtClean="0">
                <a:solidFill>
                  <a:prstClr val="black"/>
                </a:solidFill>
                <a:latin typeface="Tahoma" panose="020B0604030504040204" pitchFamily="34" charset="0"/>
                <a:ea typeface="맑은 고딕" panose="020B0503020000020004" pitchFamily="50" charset="-127"/>
              </a:rPr>
              <a:t>Increment 1</a:t>
            </a:r>
            <a:endParaRPr lang="ko-KR" altLang="en-US" sz="1200" b="1" dirty="0">
              <a:solidFill>
                <a:prstClr val="black"/>
              </a:solidFill>
              <a:latin typeface="Tahoma" panose="020B0604030504040204" pitchFamily="34" charset="0"/>
              <a:ea typeface="맑은 고딕" panose="020B0503020000020004" pitchFamily="50" charset="-127"/>
            </a:endParaRPr>
          </a:p>
        </p:txBody>
      </p:sp>
      <p:sp>
        <p:nvSpPr>
          <p:cNvPr id="61" name="이등변 삼각형 60"/>
          <p:cNvSpPr/>
          <p:nvPr/>
        </p:nvSpPr>
        <p:spPr>
          <a:xfrm>
            <a:off x="2714852" y="2938307"/>
            <a:ext cx="185013" cy="149575"/>
          </a:xfrm>
          <a:prstGeom prst="triangle">
            <a:avLst/>
          </a:prstGeom>
          <a:solidFill>
            <a:srgbClr val="FF0000"/>
          </a:solidFill>
          <a:ln w="3175"/>
          <a:effectLst/>
          <a:scene3d>
            <a:camera prst="orthographicFront"/>
            <a:lightRig rig="threePt" dir="t"/>
          </a:scene3d>
          <a:sp3d>
            <a:bevelT w="63500" h="63500"/>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solidFill>
                <a:schemeClr val="dk1"/>
              </a:solidFill>
              <a:latin typeface="Tahoma" panose="020B0604030504040204" pitchFamily="34" charset="0"/>
              <a:ea typeface="맑은 고딕" panose="020B0503020000020004" pitchFamily="50" charset="-127"/>
            </a:endParaRPr>
          </a:p>
        </p:txBody>
      </p:sp>
      <p:sp>
        <p:nvSpPr>
          <p:cNvPr id="62" name="Line 27"/>
          <p:cNvSpPr>
            <a:spLocks noChangeShapeType="1"/>
          </p:cNvSpPr>
          <p:nvPr/>
        </p:nvSpPr>
        <p:spPr bwMode="auto">
          <a:xfrm>
            <a:off x="3824788" y="5613849"/>
            <a:ext cx="5067692"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63" name="Line 27"/>
          <p:cNvSpPr>
            <a:spLocks noChangeShapeType="1"/>
          </p:cNvSpPr>
          <p:nvPr/>
        </p:nvSpPr>
        <p:spPr bwMode="auto">
          <a:xfrm>
            <a:off x="3824788" y="4787173"/>
            <a:ext cx="2012454"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64" name="Line 26"/>
          <p:cNvSpPr>
            <a:spLocks noChangeShapeType="1"/>
          </p:cNvSpPr>
          <p:nvPr/>
        </p:nvSpPr>
        <p:spPr bwMode="auto">
          <a:xfrm>
            <a:off x="5837243" y="2949787"/>
            <a:ext cx="581100"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66" name="Text Box 48"/>
          <p:cNvSpPr txBox="1">
            <a:spLocks noChangeArrowheads="1"/>
          </p:cNvSpPr>
          <p:nvPr/>
        </p:nvSpPr>
        <p:spPr bwMode="auto">
          <a:xfrm>
            <a:off x="4527188" y="363226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5/29</a:t>
            </a:r>
            <a:endParaRPr lang="en-US" altLang="ko-KR" sz="1200" b="1" dirty="0">
              <a:latin typeface="Tahoma" panose="020B0604030504040204" pitchFamily="34" charset="0"/>
              <a:ea typeface="맑은 고딕" panose="020B0503020000020004" pitchFamily="50" charset="-127"/>
            </a:endParaRPr>
          </a:p>
        </p:txBody>
      </p:sp>
      <p:sp>
        <p:nvSpPr>
          <p:cNvPr id="67" name="Text Box 48"/>
          <p:cNvSpPr txBox="1">
            <a:spLocks noChangeArrowheads="1"/>
          </p:cNvSpPr>
          <p:nvPr/>
        </p:nvSpPr>
        <p:spPr bwMode="auto">
          <a:xfrm>
            <a:off x="5472284" y="4506319"/>
            <a:ext cx="468398"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6/5</a:t>
            </a:r>
            <a:endParaRPr lang="en-US" altLang="ko-KR" sz="1200" b="1" dirty="0">
              <a:latin typeface="Tahoma" panose="020B0604030504040204" pitchFamily="34" charset="0"/>
              <a:ea typeface="맑은 고딕" panose="020B0503020000020004" pitchFamily="50" charset="-127"/>
            </a:endParaRPr>
          </a:p>
        </p:txBody>
      </p:sp>
      <p:sp>
        <p:nvSpPr>
          <p:cNvPr id="68" name="Text Box 48"/>
          <p:cNvSpPr txBox="1">
            <a:spLocks noChangeArrowheads="1"/>
          </p:cNvSpPr>
          <p:nvPr/>
        </p:nvSpPr>
        <p:spPr bwMode="auto">
          <a:xfrm>
            <a:off x="6642823" y="365968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6/12</a:t>
            </a:r>
            <a:endParaRPr lang="en-US" altLang="ko-KR" sz="1200" b="1" dirty="0">
              <a:latin typeface="Tahoma" panose="020B0604030504040204" pitchFamily="34" charset="0"/>
              <a:ea typeface="맑은 고딕" panose="020B0503020000020004" pitchFamily="50" charset="-127"/>
            </a:endParaRPr>
          </a:p>
        </p:txBody>
      </p:sp>
      <p:sp>
        <p:nvSpPr>
          <p:cNvPr id="69" name="Text Box 48"/>
          <p:cNvSpPr txBox="1">
            <a:spLocks noChangeArrowheads="1"/>
          </p:cNvSpPr>
          <p:nvPr/>
        </p:nvSpPr>
        <p:spPr bwMode="auto">
          <a:xfrm>
            <a:off x="6076642" y="2655707"/>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6/10</a:t>
            </a:r>
            <a:endParaRPr lang="en-US" altLang="ko-KR" sz="1200" b="1" dirty="0">
              <a:latin typeface="Tahoma" panose="020B0604030504040204" pitchFamily="34" charset="0"/>
              <a:ea typeface="맑은 고딕" panose="020B0503020000020004" pitchFamily="50" charset="-127"/>
            </a:endParaRPr>
          </a:p>
        </p:txBody>
      </p:sp>
      <p:sp>
        <p:nvSpPr>
          <p:cNvPr id="70" name="Line 27"/>
          <p:cNvSpPr>
            <a:spLocks noChangeShapeType="1"/>
          </p:cNvSpPr>
          <p:nvPr/>
        </p:nvSpPr>
        <p:spPr bwMode="auto">
          <a:xfrm>
            <a:off x="6413483" y="4783318"/>
            <a:ext cx="2095625"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71" name="Line 27"/>
          <p:cNvSpPr>
            <a:spLocks noChangeShapeType="1"/>
          </p:cNvSpPr>
          <p:nvPr/>
        </p:nvSpPr>
        <p:spPr bwMode="auto">
          <a:xfrm>
            <a:off x="6428078" y="3957601"/>
            <a:ext cx="424494"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72" name="Text Box 48"/>
          <p:cNvSpPr txBox="1">
            <a:spLocks noChangeArrowheads="1"/>
          </p:cNvSpPr>
          <p:nvPr/>
        </p:nvSpPr>
        <p:spPr bwMode="auto">
          <a:xfrm>
            <a:off x="8127940" y="450631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6/24</a:t>
            </a:r>
            <a:endParaRPr lang="en-US" altLang="ko-KR" sz="1200" b="1" dirty="0">
              <a:latin typeface="Tahoma" panose="020B0604030504040204" pitchFamily="34" charset="0"/>
              <a:ea typeface="맑은 고딕" panose="020B0503020000020004" pitchFamily="50" charset="-127"/>
            </a:endParaRPr>
          </a:p>
        </p:txBody>
      </p:sp>
      <p:sp>
        <p:nvSpPr>
          <p:cNvPr id="73" name="Text Box 48"/>
          <p:cNvSpPr txBox="1">
            <a:spLocks noChangeArrowheads="1"/>
          </p:cNvSpPr>
          <p:nvPr/>
        </p:nvSpPr>
        <p:spPr bwMode="auto">
          <a:xfrm>
            <a:off x="8398869" y="5336850"/>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6/25</a:t>
            </a:r>
            <a:endParaRPr lang="en-US" altLang="ko-KR" sz="1200" b="1" dirty="0">
              <a:latin typeface="Tahoma" panose="020B0604030504040204" pitchFamily="34" charset="0"/>
              <a:ea typeface="맑은 고딕" panose="020B0503020000020004" pitchFamily="50" charset="-127"/>
            </a:endParaRPr>
          </a:p>
        </p:txBody>
      </p:sp>
      <p:sp>
        <p:nvSpPr>
          <p:cNvPr id="74" name="이등변 삼각형 73"/>
          <p:cNvSpPr/>
          <p:nvPr/>
        </p:nvSpPr>
        <p:spPr>
          <a:xfrm>
            <a:off x="5744736" y="5638099"/>
            <a:ext cx="185013" cy="149575"/>
          </a:xfrm>
          <a:prstGeom prst="triangle">
            <a:avLst/>
          </a:prstGeom>
          <a:solidFill>
            <a:srgbClr val="FF0000"/>
          </a:solidFill>
          <a:ln w="3175"/>
          <a:effectLst/>
          <a:scene3d>
            <a:camera prst="orthographicFront"/>
            <a:lightRig rig="threePt" dir="t"/>
          </a:scene3d>
          <a:sp3d>
            <a:bevelT w="63500" h="63500"/>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solidFill>
                <a:schemeClr val="dk1"/>
              </a:solidFill>
              <a:latin typeface="Tahoma" panose="020B0604030504040204" pitchFamily="34" charset="0"/>
              <a:ea typeface="맑은 고딕" panose="020B0503020000020004" pitchFamily="50" charset="-127"/>
            </a:endParaRPr>
          </a:p>
        </p:txBody>
      </p:sp>
      <p:sp>
        <p:nvSpPr>
          <p:cNvPr id="75" name="Text Box 53"/>
          <p:cNvSpPr txBox="1">
            <a:spLocks noChangeArrowheads="1"/>
          </p:cNvSpPr>
          <p:nvPr/>
        </p:nvSpPr>
        <p:spPr bwMode="auto">
          <a:xfrm>
            <a:off x="5241292" y="5816297"/>
            <a:ext cx="1260410"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Integration Test</a:t>
            </a:r>
            <a:endParaRPr lang="en-US" altLang="ko-KR" sz="1200" dirty="0">
              <a:latin typeface="Tahoma" panose="020B0604030504040204" pitchFamily="34" charset="0"/>
              <a:ea typeface="맑은 고딕" panose="020B0503020000020004" pitchFamily="50" charset="-127"/>
            </a:endParaRPr>
          </a:p>
        </p:txBody>
      </p:sp>
      <p:sp>
        <p:nvSpPr>
          <p:cNvPr id="76" name="Text Box 53"/>
          <p:cNvSpPr txBox="1">
            <a:spLocks noChangeArrowheads="1"/>
          </p:cNvSpPr>
          <p:nvPr/>
        </p:nvSpPr>
        <p:spPr bwMode="auto">
          <a:xfrm>
            <a:off x="3909519" y="5640841"/>
            <a:ext cx="783228"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Unit Test</a:t>
            </a:r>
            <a:endParaRPr lang="en-US" altLang="ko-KR" sz="1200" dirty="0">
              <a:latin typeface="Tahoma" panose="020B0604030504040204" pitchFamily="34" charset="0"/>
              <a:ea typeface="맑은 고딕" panose="020B0503020000020004" pitchFamily="50" charset="-127"/>
            </a:endParaRPr>
          </a:p>
        </p:txBody>
      </p:sp>
      <p:sp>
        <p:nvSpPr>
          <p:cNvPr id="77" name="이등변 삼각형 76"/>
          <p:cNvSpPr/>
          <p:nvPr/>
        </p:nvSpPr>
        <p:spPr>
          <a:xfrm>
            <a:off x="8344882" y="5638099"/>
            <a:ext cx="185013" cy="149575"/>
          </a:xfrm>
          <a:prstGeom prst="triangle">
            <a:avLst/>
          </a:prstGeom>
          <a:solidFill>
            <a:srgbClr val="FF0000"/>
          </a:solidFill>
          <a:ln w="3175"/>
          <a:effectLst/>
          <a:scene3d>
            <a:camera prst="orthographicFront"/>
            <a:lightRig rig="threePt" dir="t"/>
          </a:scene3d>
          <a:sp3d>
            <a:bevelT w="63500" h="63500"/>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solidFill>
                <a:schemeClr val="dk1"/>
              </a:solidFill>
              <a:latin typeface="Tahoma" panose="020B0604030504040204" pitchFamily="34" charset="0"/>
              <a:ea typeface="맑은 고딕" panose="020B0503020000020004" pitchFamily="50" charset="-127"/>
            </a:endParaRPr>
          </a:p>
        </p:txBody>
      </p:sp>
      <p:sp>
        <p:nvSpPr>
          <p:cNvPr id="78" name="Text Box 53"/>
          <p:cNvSpPr txBox="1">
            <a:spLocks noChangeArrowheads="1"/>
          </p:cNvSpPr>
          <p:nvPr/>
        </p:nvSpPr>
        <p:spPr bwMode="auto">
          <a:xfrm>
            <a:off x="7884368" y="5816297"/>
            <a:ext cx="1000338"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System Test</a:t>
            </a:r>
            <a:endParaRPr lang="en-US" altLang="ko-KR" sz="1200" dirty="0">
              <a:latin typeface="Tahoma" panose="020B0604030504040204" pitchFamily="34" charset="0"/>
              <a:ea typeface="맑은 고딕" panose="020B0503020000020004" pitchFamily="50" charset="-127"/>
            </a:endParaRPr>
          </a:p>
        </p:txBody>
      </p:sp>
      <p:sp>
        <p:nvSpPr>
          <p:cNvPr id="80" name="Text Box 53"/>
          <p:cNvSpPr txBox="1">
            <a:spLocks noChangeArrowheads="1"/>
          </p:cNvSpPr>
          <p:nvPr/>
        </p:nvSpPr>
        <p:spPr bwMode="auto">
          <a:xfrm>
            <a:off x="6251209" y="4016097"/>
            <a:ext cx="1480726"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Architecture Refine</a:t>
            </a:r>
            <a:endParaRPr lang="en-US" altLang="ko-KR" sz="1200" dirty="0">
              <a:latin typeface="Tahoma" panose="020B0604030504040204" pitchFamily="34" charset="0"/>
              <a:ea typeface="맑은 고딕" panose="020B0503020000020004" pitchFamily="50" charset="-127"/>
            </a:endParaRPr>
          </a:p>
        </p:txBody>
      </p:sp>
      <p:sp>
        <p:nvSpPr>
          <p:cNvPr id="81" name="Text Box 53"/>
          <p:cNvSpPr txBox="1">
            <a:spLocks noChangeArrowheads="1"/>
          </p:cNvSpPr>
          <p:nvPr/>
        </p:nvSpPr>
        <p:spPr bwMode="auto">
          <a:xfrm>
            <a:off x="2986051" y="3974717"/>
            <a:ext cx="1513941"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Architecture Design</a:t>
            </a:r>
            <a:endParaRPr lang="en-US" altLang="ko-KR" sz="1200" dirty="0">
              <a:latin typeface="Tahoma" panose="020B0604030504040204" pitchFamily="34" charset="0"/>
              <a:ea typeface="맑은 고딕" panose="020B0503020000020004" pitchFamily="50" charset="-127"/>
            </a:endParaRPr>
          </a:p>
        </p:txBody>
      </p:sp>
      <p:sp>
        <p:nvSpPr>
          <p:cNvPr id="82" name="Text Box 53"/>
          <p:cNvSpPr txBox="1">
            <a:spLocks noChangeArrowheads="1"/>
          </p:cNvSpPr>
          <p:nvPr/>
        </p:nvSpPr>
        <p:spPr bwMode="auto">
          <a:xfrm>
            <a:off x="1705632" y="2967335"/>
            <a:ext cx="1053173" cy="461665"/>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Requirement</a:t>
            </a:r>
          </a:p>
          <a:p>
            <a:pPr>
              <a:defRPr/>
            </a:pPr>
            <a:r>
              <a:rPr lang="en-US" altLang="ko-KR" sz="1200" dirty="0" smtClean="0">
                <a:latin typeface="Tahoma" panose="020B0604030504040204" pitchFamily="34" charset="0"/>
                <a:ea typeface="맑은 고딕" panose="020B0503020000020004" pitchFamily="50" charset="-127"/>
              </a:rPr>
              <a:t>Analysis</a:t>
            </a:r>
            <a:endParaRPr lang="en-US" altLang="ko-KR" sz="1200" dirty="0">
              <a:latin typeface="Tahoma" panose="020B0604030504040204" pitchFamily="34" charset="0"/>
              <a:ea typeface="맑은 고딕" panose="020B0503020000020004" pitchFamily="50" charset="-127"/>
            </a:endParaRPr>
          </a:p>
        </p:txBody>
      </p:sp>
      <p:sp>
        <p:nvSpPr>
          <p:cNvPr id="83" name="Text Box 53"/>
          <p:cNvSpPr txBox="1">
            <a:spLocks noChangeArrowheads="1"/>
          </p:cNvSpPr>
          <p:nvPr/>
        </p:nvSpPr>
        <p:spPr bwMode="auto">
          <a:xfrm>
            <a:off x="5782568" y="2990812"/>
            <a:ext cx="1655238" cy="276999"/>
          </a:xfrm>
          <a:prstGeom prst="rect">
            <a:avLst/>
          </a:prstGeom>
          <a:noFill/>
          <a:ln w="9525">
            <a:noFill/>
            <a:miter lim="800000"/>
            <a:headEnd/>
            <a:tailEnd/>
          </a:ln>
          <a:effectLst/>
        </p:spPr>
        <p:txBody>
          <a:bodyPr wrap="square">
            <a:spAutoFit/>
          </a:bodyPr>
          <a:lstStyle/>
          <a:p>
            <a:pPr>
              <a:defRPr/>
            </a:pPr>
            <a:r>
              <a:rPr lang="en-US" altLang="ko-KR" sz="1200" dirty="0" smtClean="0">
                <a:latin typeface="Tahoma" panose="020B0604030504040204" pitchFamily="34" charset="0"/>
                <a:ea typeface="맑은 고딕" panose="020B0503020000020004" pitchFamily="50" charset="-127"/>
              </a:rPr>
              <a:t>Requirement Refine</a:t>
            </a:r>
            <a:endParaRPr lang="en-US" altLang="ko-KR" sz="1200" dirty="0">
              <a:latin typeface="Tahoma" panose="020B0604030504040204" pitchFamily="34" charset="0"/>
              <a:ea typeface="맑은 고딕" panose="020B0503020000020004" pitchFamily="50" charset="-127"/>
            </a:endParaRPr>
          </a:p>
        </p:txBody>
      </p:sp>
      <p:sp>
        <p:nvSpPr>
          <p:cNvPr id="84" name="Text Box 53"/>
          <p:cNvSpPr txBox="1">
            <a:spLocks noChangeArrowheads="1"/>
          </p:cNvSpPr>
          <p:nvPr/>
        </p:nvSpPr>
        <p:spPr bwMode="auto">
          <a:xfrm>
            <a:off x="2583629" y="3098825"/>
            <a:ext cx="729687" cy="461665"/>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Analysis</a:t>
            </a:r>
          </a:p>
          <a:p>
            <a:pPr>
              <a:defRPr/>
            </a:pPr>
            <a:r>
              <a:rPr lang="en-US" altLang="ko-KR" sz="1200" dirty="0" smtClean="0">
                <a:latin typeface="Tahoma" panose="020B0604030504040204" pitchFamily="34" charset="0"/>
                <a:ea typeface="맑은 고딕" panose="020B0503020000020004" pitchFamily="50" charset="-127"/>
              </a:rPr>
              <a:t>Review</a:t>
            </a:r>
            <a:endParaRPr lang="en-US" altLang="ko-KR" sz="1200" dirty="0">
              <a:latin typeface="Tahoma" panose="020B0604030504040204" pitchFamily="34" charset="0"/>
              <a:ea typeface="맑은 고딕" panose="020B0503020000020004" pitchFamily="50" charset="-127"/>
            </a:endParaRPr>
          </a:p>
        </p:txBody>
      </p:sp>
      <p:sp>
        <p:nvSpPr>
          <p:cNvPr id="85" name="Text Box 53"/>
          <p:cNvSpPr txBox="1">
            <a:spLocks noChangeArrowheads="1"/>
          </p:cNvSpPr>
          <p:nvPr/>
        </p:nvSpPr>
        <p:spPr bwMode="auto">
          <a:xfrm>
            <a:off x="3824788" y="4791938"/>
            <a:ext cx="1390958"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Implementation 1</a:t>
            </a:r>
            <a:endParaRPr lang="en-US" altLang="ko-KR" sz="1200" dirty="0">
              <a:latin typeface="Tahoma" panose="020B0604030504040204" pitchFamily="34" charset="0"/>
              <a:ea typeface="맑은 고딕" panose="020B0503020000020004" pitchFamily="50" charset="-127"/>
            </a:endParaRPr>
          </a:p>
        </p:txBody>
      </p:sp>
      <p:sp>
        <p:nvSpPr>
          <p:cNvPr id="87" name="Text Box 53"/>
          <p:cNvSpPr txBox="1">
            <a:spLocks noChangeArrowheads="1"/>
          </p:cNvSpPr>
          <p:nvPr/>
        </p:nvSpPr>
        <p:spPr bwMode="auto">
          <a:xfrm>
            <a:off x="6411322" y="4808185"/>
            <a:ext cx="1439048"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Implementation 2 </a:t>
            </a:r>
            <a:endParaRPr lang="en-US" altLang="ko-KR" sz="1200" dirty="0">
              <a:latin typeface="Tahoma" panose="020B0604030504040204" pitchFamily="34" charset="0"/>
              <a:ea typeface="맑은 고딕" panose="020B0503020000020004" pitchFamily="50" charset="-127"/>
            </a:endParaRPr>
          </a:p>
        </p:txBody>
      </p:sp>
      <p:sp>
        <p:nvSpPr>
          <p:cNvPr id="35" name="이등변 삼각형 34"/>
          <p:cNvSpPr/>
          <p:nvPr/>
        </p:nvSpPr>
        <p:spPr>
          <a:xfrm flipH="1" flipV="1">
            <a:off x="4572000" y="1333936"/>
            <a:ext cx="183414" cy="130353"/>
          </a:xfrm>
          <a:prstGeom prst="triangle">
            <a:avLst/>
          </a:prstGeom>
          <a:solidFill>
            <a:srgbClr val="FF0000"/>
          </a:solidFill>
          <a:ln w="3175"/>
          <a:effectLst/>
          <a:scene3d>
            <a:camera prst="orthographicFront"/>
            <a:lightRig rig="threePt" dir="t"/>
          </a:scene3d>
          <a:sp3d>
            <a:bevelT w="63500" h="63500"/>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solidFill>
                <a:schemeClr val="dk1"/>
              </a:solidFill>
              <a:latin typeface="Tahoma" panose="020B0604030504040204" pitchFamily="34" charset="0"/>
              <a:ea typeface="맑은 고딕" panose="020B0503020000020004" pitchFamily="50" charset="-127"/>
            </a:endParaRPr>
          </a:p>
        </p:txBody>
      </p:sp>
      <p:cxnSp>
        <p:nvCxnSpPr>
          <p:cNvPr id="8" name="직선 연결선 7"/>
          <p:cNvCxnSpPr>
            <a:stCxn id="35" idx="0"/>
            <a:endCxn id="9" idx="0"/>
          </p:cNvCxnSpPr>
          <p:nvPr/>
        </p:nvCxnSpPr>
        <p:spPr>
          <a:xfrm>
            <a:off x="4663707" y="1464289"/>
            <a:ext cx="27114" cy="47636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직사각형 8"/>
          <p:cNvSpPr/>
          <p:nvPr/>
        </p:nvSpPr>
        <p:spPr>
          <a:xfrm>
            <a:off x="4414423" y="6227984"/>
            <a:ext cx="552795" cy="225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2"/>
          </p:nvPr>
        </p:nvSpPr>
        <p:spPr/>
        <p:txBody>
          <a:bodyPr/>
          <a:lstStyle/>
          <a:p>
            <a:fld id="{887F5A62-5D57-4BBA-9485-2C5A6728F77D}" type="slidenum">
              <a:rPr lang="ko-KR" altLang="en-US" smtClean="0"/>
              <a:pPr/>
              <a:t>32</a:t>
            </a:fld>
            <a:r>
              <a:rPr lang="en-US" altLang="ko-KR" smtClean="0"/>
              <a:t>/50</a:t>
            </a:r>
            <a:endParaRPr lang="ko-KR" altLang="en-US" dirty="0"/>
          </a:p>
        </p:txBody>
      </p:sp>
    </p:spTree>
    <p:extLst>
      <p:ext uri="{BB962C8B-B14F-4D97-AF65-F5344CB8AC3E}">
        <p14:creationId xmlns:p14="http://schemas.microsoft.com/office/powerpoint/2010/main" val="37225539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4.4 Project Risk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805117414"/>
              </p:ext>
            </p:extLst>
          </p:nvPr>
        </p:nvGraphicFramePr>
        <p:xfrm>
          <a:off x="467545" y="980728"/>
          <a:ext cx="8208144" cy="4536504"/>
        </p:xfrm>
        <a:graphic>
          <a:graphicData uri="http://schemas.openxmlformats.org/drawingml/2006/table">
            <a:tbl>
              <a:tblPr firstRow="1" firstCol="1" bandRow="1" bandCol="1">
                <a:effectLst/>
                <a:tableStyleId>{5940675A-B579-460E-94D1-54222C63F5DA}</a:tableStyleId>
              </a:tblPr>
              <a:tblGrid>
                <a:gridCol w="3240359"/>
                <a:gridCol w="3312368"/>
                <a:gridCol w="576064"/>
                <a:gridCol w="504056"/>
                <a:gridCol w="575297"/>
              </a:tblGrid>
              <a:tr h="324036">
                <a:tc>
                  <a:txBody>
                    <a:bodyPr/>
                    <a:lstStyle/>
                    <a:p>
                      <a:pPr algn="ctr">
                        <a:lnSpc>
                          <a:spcPct val="100000"/>
                        </a:lnSpc>
                        <a:spcBef>
                          <a:spcPts val="600"/>
                        </a:spcBef>
                        <a:spcAft>
                          <a:spcPts val="0"/>
                        </a:spcAft>
                      </a:pPr>
                      <a:r>
                        <a:rPr lang="en-US" sz="1200" b="1" cap="all" dirty="0">
                          <a:effectLst/>
                          <a:latin typeface="Arial Unicode MS" panose="020B0604020202020204" pitchFamily="50" charset="-127"/>
                          <a:ea typeface="Arial Unicode MS" panose="020B0604020202020204" pitchFamily="50" charset="-127"/>
                          <a:cs typeface="Arial Unicode MS" panose="020B0604020202020204" pitchFamily="50" charset="-127"/>
                        </a:rPr>
                        <a:t>Risk</a:t>
                      </a:r>
                      <a:endParaRPr lang="ko-KR" sz="1200" b="1" cap="all"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lumMod val="6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smtClean="0">
                          <a:effectLst/>
                          <a:latin typeface="Tahoma" panose="020B0604030504040204" pitchFamily="34" charset="0"/>
                          <a:ea typeface="맑은 고딕" panose="020B0503020000020004" pitchFamily="50" charset="-127"/>
                          <a:cs typeface="Arial Unicode MS" panose="020B0604020202020204" pitchFamily="50" charset="-127"/>
                        </a:rPr>
                        <a:t>Mitigation Plan</a:t>
                      </a:r>
                      <a:endParaRPr lang="ko-KR" altLang="ko-KR" sz="1200" b="1" dirty="0" smtClean="0">
                        <a:effectLst/>
                        <a:latin typeface="Tahoma" panose="020B0604030504040204" pitchFamily="34" charset="0"/>
                        <a:ea typeface="맑은 고딕" panose="020B0503020000020004" pitchFamily="50" charset="-127"/>
                        <a:cs typeface="Arial Unicode MS" panose="020B0604020202020204" pitchFamily="50" charset="-127"/>
                      </a:endParaRPr>
                    </a:p>
                  </a:txBody>
                  <a:tcPr marL="68580" marR="68580" marT="0" marB="0" anchor="ctr">
                    <a:solidFill>
                      <a:schemeClr val="bg1">
                        <a:lumMod val="65000"/>
                      </a:schemeClr>
                    </a:solidFill>
                  </a:tcPr>
                </a:tc>
                <a:tc>
                  <a:txBody>
                    <a:bodyPr/>
                    <a:lstStyle/>
                    <a:p>
                      <a:pPr algn="ctr">
                        <a:lnSpc>
                          <a:spcPct val="100000"/>
                        </a:lnSpc>
                        <a:spcAft>
                          <a:spcPts val="0"/>
                        </a:spcAft>
                      </a:pPr>
                      <a:r>
                        <a:rPr lang="en-US"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Impact</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0" marR="0" marT="0" marB="0" anchor="ctr">
                    <a:solidFill>
                      <a:schemeClr val="bg1">
                        <a:lumMod val="65000"/>
                      </a:schemeClr>
                    </a:solidFill>
                  </a:tcPr>
                </a:tc>
                <a:tc>
                  <a:txBody>
                    <a:bodyPr/>
                    <a:lstStyle/>
                    <a:p>
                      <a:pPr algn="ctr">
                        <a:lnSpc>
                          <a:spcPct val="100000"/>
                        </a:lnSpc>
                        <a:spcAft>
                          <a:spcPts val="0"/>
                        </a:spcAft>
                      </a:pPr>
                      <a:r>
                        <a:rPr lang="en-US"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Prob.</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0" marR="0" marT="0" marB="0" anchor="ctr">
                    <a:solidFill>
                      <a:schemeClr val="bg1">
                        <a:lumMod val="65000"/>
                      </a:schemeClr>
                    </a:solidFill>
                  </a:tcPr>
                </a:tc>
                <a:tc>
                  <a:txBody>
                    <a:bodyPr/>
                    <a:lstStyle/>
                    <a:p>
                      <a:pPr algn="ctr">
                        <a:lnSpc>
                          <a:spcPct val="100000"/>
                        </a:lnSpc>
                        <a:spcAft>
                          <a:spcPts val="0"/>
                        </a:spcAft>
                      </a:pPr>
                      <a:r>
                        <a:rPr lang="en-US"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Score</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0" marR="0" marT="0" marB="0" anchor="ctr">
                    <a:solidFill>
                      <a:schemeClr val="bg1">
                        <a:lumMod val="65000"/>
                      </a:schemeClr>
                    </a:solidFill>
                  </a:tcPr>
                </a:tc>
              </a:tr>
              <a:tr h="648072">
                <a:tc>
                  <a:txBody>
                    <a:bodyPr/>
                    <a:lstStyle/>
                    <a:p>
                      <a:pP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No prior experience on Arduino </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development</a:t>
                      </a:r>
                      <a:r>
                        <a:rPr lang="en-US" altLang="ko-KR" sz="1200" baseline="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for sensors/actuators</a:t>
                      </a:r>
                    </a:p>
                  </a:txBody>
                  <a:tcPr marL="68580" marR="68580" marT="0" marB="0" anchor="ctr">
                    <a:solidFill>
                      <a:schemeClr val="bg1"/>
                    </a:solidFill>
                  </a:tcPr>
                </a:tc>
                <a:tc>
                  <a:txBody>
                    <a:bodyPr/>
                    <a:lstStyle/>
                    <a:p>
                      <a:pPr algn="l">
                        <a:lnSpc>
                          <a:spcPct val="100000"/>
                        </a:lnSpc>
                        <a:spcAft>
                          <a:spcPts val="0"/>
                        </a:spcAft>
                      </a:pP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Try experiments for</a:t>
                      </a: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early 2 weeks at CMU</a:t>
                      </a:r>
                      <a:endParaRPr lang="ko-KR" sz="1200" dirty="0">
                        <a:effectLst/>
                        <a:latin typeface="Tahoma" panose="020B0604030504040204" pitchFamily="34" charset="0"/>
                        <a:ea typeface="맑은 고딕" panose="020B0503020000020004" pitchFamily="50" charset="-127"/>
                        <a:cs typeface="Arial Unicode MS" panose="020B0604020202020204" pitchFamily="50" charset="-127"/>
                      </a:endParaRPr>
                    </a:p>
                  </a:txBody>
                  <a:tcPr marL="68400" marR="68580" marT="0" marB="0" anchor="ctr">
                    <a:solidFill>
                      <a:schemeClr val="bg1"/>
                    </a:solidFill>
                  </a:tcPr>
                </a:tc>
                <a:tc>
                  <a:txBody>
                    <a:bodyPr/>
                    <a:lstStyle/>
                    <a:p>
                      <a:pPr algn="ctr">
                        <a:lnSpc>
                          <a:spcPct val="100000"/>
                        </a:lnSpc>
                        <a:spcAft>
                          <a:spcPts val="0"/>
                        </a:spcAft>
                      </a:pPr>
                      <a:r>
                        <a:rPr lang="en-US" sz="120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smtClean="0">
                          <a:effectLst/>
                          <a:latin typeface="Arial Unicode MS" panose="020B0604020202020204" pitchFamily="50" charset="-127"/>
                          <a:ea typeface="Arial Unicode MS" panose="020B0604020202020204" pitchFamily="50" charset="-127"/>
                          <a:cs typeface="Arial Unicode MS" panose="020B0604020202020204" pitchFamily="50" charset="-127"/>
                        </a:rPr>
                        <a:t>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15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0000"/>
                    </a:solidFill>
                  </a:tcPr>
                </a:tc>
              </a:tr>
              <a:tr h="1296144">
                <a:tc>
                  <a:txBody>
                    <a:bodyPr/>
                    <a:lstStyle/>
                    <a:p>
                      <a:pP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No prior experience on Arduino </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development</a:t>
                      </a:r>
                      <a:r>
                        <a:rPr lang="en-US" altLang="ko-KR" sz="1200" baseline="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for sensors/actuators</a:t>
                      </a:r>
                    </a:p>
                  </a:txBody>
                  <a:tcPr marL="68580" marR="68580" marT="0" marB="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Design with r</a:t>
                      </a: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educing Arduino</a:t>
                      </a: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side responsibility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(i.e. Arduino is responsible for controlling sensors/actuators and communication.)</a:t>
                      </a:r>
                    </a:p>
                  </a:txBody>
                  <a:tcPr marL="6840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25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0000"/>
                    </a:solidFill>
                  </a:tcPr>
                </a:tc>
              </a:tr>
              <a:tr h="648072">
                <a:tc>
                  <a:txBody>
                    <a:bodyPr/>
                    <a:lstStyle/>
                    <a:p>
                      <a:pP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Too</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low computation power of Arduino</a:t>
                      </a:r>
                    </a:p>
                  </a:txBody>
                  <a:tcPr marL="68580" marR="68580" marT="0" marB="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Design with r</a:t>
                      </a: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educing Arduino</a:t>
                      </a: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side responsibility</a:t>
                      </a:r>
                    </a:p>
                  </a:txBody>
                  <a:tcPr marL="6840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9</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FF00"/>
                    </a:solidFill>
                  </a:tcPr>
                </a:tc>
              </a:tr>
              <a:tr h="972108">
                <a:tc>
                  <a:txBody>
                    <a:bodyPr/>
                    <a:lstStyle/>
                    <a:p>
                      <a:pP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Short development</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time</a:t>
                      </a:r>
                      <a:endParaRPr lang="ko-KR" alt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Make well scheduled plan and manage tightly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Split</a:t>
                      </a: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target goals or features and make partially concurrent development</a:t>
                      </a:r>
                      <a:endParaRPr lang="ko-KR"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endParaRPr>
                    </a:p>
                  </a:txBody>
                  <a:tcPr marL="6840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6</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FF00"/>
                    </a:solidFill>
                  </a:tcPr>
                </a:tc>
              </a:tr>
              <a:tr h="648072">
                <a:tc>
                  <a:txBody>
                    <a:bodyPr/>
                    <a:lstStyle/>
                    <a:p>
                      <a:pPr>
                        <a:lnSpc>
                          <a:spcPct val="100000"/>
                        </a:lnSpc>
                        <a:spcAft>
                          <a:spcPts val="0"/>
                        </a:spcAft>
                      </a:pP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Misunderstand stakeholder’s requirement</a:t>
                      </a:r>
                      <a:endParaRPr lang="ko-KR" alt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Try to query and make sure of meanings of messages</a:t>
                      </a:r>
                      <a:endPar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endParaRPr>
                    </a:p>
                  </a:txBody>
                  <a:tcPr marL="6840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9</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FF00"/>
                    </a:solidFill>
                  </a:tcPr>
                </a:tc>
              </a:tr>
            </a:tbl>
          </a:graphicData>
        </a:graphic>
      </p:graphicFrame>
      <p:sp>
        <p:nvSpPr>
          <p:cNvPr id="7" name="Text Box 13"/>
          <p:cNvSpPr txBox="1">
            <a:spLocks noChangeArrowheads="1"/>
          </p:cNvSpPr>
          <p:nvPr/>
        </p:nvSpPr>
        <p:spPr bwMode="auto">
          <a:xfrm>
            <a:off x="3059832" y="5949279"/>
            <a:ext cx="30508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schemeClr val="bg1"/>
                </a:solidFill>
                <a:latin typeface="Tahoma" panose="020B0604030504040204" pitchFamily="34" charset="0"/>
                <a:ea typeface="맑은 고딕" panose="020B0503020000020004" pitchFamily="50" charset="-127"/>
              </a:rPr>
              <a:t>Probability: 5(Imminent) --- 1(Impossible)</a:t>
            </a:r>
            <a:endParaRPr lang="en-US" altLang="ko-KR" sz="1200" dirty="0">
              <a:solidFill>
                <a:schemeClr val="bg1"/>
              </a:solidFill>
              <a:latin typeface="Tahoma" panose="020B0604030504040204" pitchFamily="34" charset="0"/>
              <a:ea typeface="맑은 고딕" panose="020B0503020000020004" pitchFamily="50" charset="-127"/>
            </a:endParaRPr>
          </a:p>
        </p:txBody>
      </p:sp>
      <p:sp>
        <p:nvSpPr>
          <p:cNvPr id="9" name="Text Box 13"/>
          <p:cNvSpPr txBox="1">
            <a:spLocks noChangeArrowheads="1"/>
          </p:cNvSpPr>
          <p:nvPr/>
        </p:nvSpPr>
        <p:spPr bwMode="auto">
          <a:xfrm>
            <a:off x="468313" y="5949280"/>
            <a:ext cx="24629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a:solidFill>
                  <a:schemeClr val="bg1"/>
                </a:solidFill>
                <a:latin typeface="Tahoma" panose="020B0604030504040204" pitchFamily="34" charset="0"/>
                <a:ea typeface="맑은 고딕" panose="020B0503020000020004" pitchFamily="50" charset="-127"/>
              </a:rPr>
              <a:t>Impact: </a:t>
            </a:r>
            <a:r>
              <a:rPr lang="en-US" altLang="ko-KR" sz="1200" dirty="0" smtClean="0">
                <a:solidFill>
                  <a:schemeClr val="bg1"/>
                </a:solidFill>
                <a:latin typeface="Tahoma" panose="020B0604030504040204" pitchFamily="34" charset="0"/>
                <a:ea typeface="맑은 고딕" panose="020B0503020000020004" pitchFamily="50" charset="-127"/>
              </a:rPr>
              <a:t>5(Critical) --- 1(Marginal)</a:t>
            </a:r>
            <a:endParaRPr lang="en-US" altLang="ko-KR" sz="1200" dirty="0">
              <a:solidFill>
                <a:schemeClr val="bg1"/>
              </a:solidFill>
              <a:latin typeface="Tahoma" panose="020B0604030504040204" pitchFamily="34" charset="0"/>
              <a:ea typeface="맑은 고딕" panose="020B0503020000020004" pitchFamily="50" charset="-127"/>
            </a:endParaRPr>
          </a:p>
        </p:txBody>
      </p:sp>
      <p:sp>
        <p:nvSpPr>
          <p:cNvPr id="10" name="Text Box 13"/>
          <p:cNvSpPr txBox="1">
            <a:spLocks noChangeArrowheads="1"/>
          </p:cNvSpPr>
          <p:nvPr/>
        </p:nvSpPr>
        <p:spPr bwMode="auto">
          <a:xfrm>
            <a:off x="468313" y="6226278"/>
            <a:ext cx="339233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schemeClr val="bg1"/>
                </a:solidFill>
                <a:latin typeface="Tahoma" panose="020B0604030504040204" pitchFamily="34" charset="0"/>
                <a:ea typeface="맑은 고딕" panose="020B0503020000020004" pitchFamily="50" charset="-127"/>
              </a:rPr>
              <a:t>Score: </a:t>
            </a:r>
            <a:r>
              <a:rPr lang="en-US" altLang="ko-KR" sz="1200" dirty="0" smtClean="0">
                <a:solidFill>
                  <a:srgbClr val="00B050"/>
                </a:solidFill>
                <a:latin typeface="Tahoma" panose="020B0604030504040204" pitchFamily="34" charset="0"/>
                <a:ea typeface="맑은 고딕" panose="020B0503020000020004" pitchFamily="50" charset="-127"/>
              </a:rPr>
              <a:t>Green(1~5)</a:t>
            </a:r>
            <a:r>
              <a:rPr lang="en-US" altLang="ko-KR" sz="1200" dirty="0" smtClean="0">
                <a:solidFill>
                  <a:schemeClr val="bg1"/>
                </a:solidFill>
                <a:latin typeface="Tahoma" panose="020B0604030504040204" pitchFamily="34" charset="0"/>
                <a:ea typeface="맑은 고딕" panose="020B0503020000020004" pitchFamily="50" charset="-127"/>
              </a:rPr>
              <a:t>, </a:t>
            </a:r>
            <a:r>
              <a:rPr lang="en-US" altLang="ko-KR" sz="1200" dirty="0" smtClean="0">
                <a:solidFill>
                  <a:srgbClr val="FFFF00"/>
                </a:solidFill>
                <a:latin typeface="Tahoma" panose="020B0604030504040204" pitchFamily="34" charset="0"/>
                <a:ea typeface="맑은 고딕" panose="020B0503020000020004" pitchFamily="50" charset="-127"/>
              </a:rPr>
              <a:t>Yellow(6~12)</a:t>
            </a:r>
            <a:r>
              <a:rPr lang="en-US" altLang="ko-KR" sz="1200" dirty="0" smtClean="0">
                <a:solidFill>
                  <a:schemeClr val="bg1"/>
                </a:solidFill>
                <a:latin typeface="Tahoma" panose="020B0604030504040204" pitchFamily="34" charset="0"/>
                <a:ea typeface="맑은 고딕" panose="020B0503020000020004" pitchFamily="50" charset="-127"/>
              </a:rPr>
              <a:t>, </a:t>
            </a:r>
            <a:r>
              <a:rPr lang="en-US" altLang="ko-KR" sz="1200" dirty="0" smtClean="0">
                <a:solidFill>
                  <a:srgbClr val="FF0000"/>
                </a:solidFill>
                <a:latin typeface="Tahoma" panose="020B0604030504040204" pitchFamily="34" charset="0"/>
                <a:ea typeface="맑은 고딕" panose="020B0503020000020004" pitchFamily="50" charset="-127"/>
              </a:rPr>
              <a:t>Red(13~25)</a:t>
            </a:r>
            <a:endParaRPr lang="en-US" altLang="ko-KR" sz="1200" dirty="0">
              <a:solidFill>
                <a:srgbClr val="FF0000"/>
              </a:solidFill>
              <a:latin typeface="Tahoma" panose="020B0604030504040204" pitchFamily="34" charset="0"/>
              <a:ea typeface="맑은 고딕" panose="020B0503020000020004" pitchFamily="50" charset="-127"/>
            </a:endParaRPr>
          </a:p>
        </p:txBody>
      </p:sp>
      <p:sp>
        <p:nvSpPr>
          <p:cNvPr id="3" name="슬라이드 번호 개체 틀 2"/>
          <p:cNvSpPr>
            <a:spLocks noGrp="1"/>
          </p:cNvSpPr>
          <p:nvPr>
            <p:ph type="sldNum" sz="quarter" idx="12"/>
          </p:nvPr>
        </p:nvSpPr>
        <p:spPr/>
        <p:txBody>
          <a:bodyPr/>
          <a:lstStyle/>
          <a:p>
            <a:fld id="{887F5A62-5D57-4BBA-9485-2C5A6728F77D}" type="slidenum">
              <a:rPr lang="ko-KR" altLang="en-US" smtClean="0"/>
              <a:pPr/>
              <a:t>33</a:t>
            </a:fld>
            <a:r>
              <a:rPr lang="en-US" altLang="ko-KR" smtClean="0"/>
              <a:t>/50</a:t>
            </a:r>
            <a:endParaRPr lang="ko-KR" altLang="en-US" dirty="0"/>
          </a:p>
        </p:txBody>
      </p:sp>
    </p:spTree>
    <p:extLst>
      <p:ext uri="{BB962C8B-B14F-4D97-AF65-F5344CB8AC3E}">
        <p14:creationId xmlns:p14="http://schemas.microsoft.com/office/powerpoint/2010/main" val="2826890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4.5 Role &amp; Responsibility</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3489114875"/>
              </p:ext>
            </p:extLst>
          </p:nvPr>
        </p:nvGraphicFramePr>
        <p:xfrm>
          <a:off x="467544" y="1052736"/>
          <a:ext cx="8208912" cy="5022239"/>
        </p:xfrm>
        <a:graphic>
          <a:graphicData uri="http://schemas.openxmlformats.org/drawingml/2006/table">
            <a:tbl>
              <a:tblPr>
                <a:tableStyleId>{5C22544A-7EE6-4342-B048-85BDC9FD1C3A}</a:tableStyleId>
              </a:tblPr>
              <a:tblGrid>
                <a:gridCol w="2088232"/>
                <a:gridCol w="4392488"/>
                <a:gridCol w="1728192"/>
              </a:tblGrid>
              <a:tr h="531496">
                <a:tc>
                  <a:txBody>
                    <a:body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Role</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sz="1400" u="none" strike="noStrike">
                          <a:effectLst/>
                          <a:latin typeface="Tahoma" panose="020B0604030504040204" pitchFamily="34" charset="0"/>
                          <a:ea typeface="맑은 고딕" panose="020B0503020000020004" pitchFamily="50" charset="-127"/>
                          <a:cs typeface="Arial Unicode MS" panose="020B0604020202020204" pitchFamily="50" charset="-127"/>
                        </a:rPr>
                        <a:t>Responsibility</a:t>
                      </a:r>
                      <a:endParaRPr lang="en-US" sz="1400" b="0" i="0" u="none" strike="noStrike">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Assign</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638911">
                <a:tc>
                  <a:txBody>
                    <a:body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Project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Risk &amp; Issue Management, Schedule Management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38911">
                <a:tc>
                  <a:txBody>
                    <a:body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Architect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Requirement Analysis, Architecture Design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071002">
                <a:tc rowSpan="2">
                  <a:txBody>
                    <a:body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Development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Detailed Design, Coding, Testing,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Debugging</a:t>
                      </a:r>
                      <a:b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b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Especially </a:t>
                      </a: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Server Side</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p>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64096">
                <a:tc vMerge="1">
                  <a:txBody>
                    <a:bodyPr/>
                    <a:lstStyle/>
                    <a:p>
                      <a:pPr algn="l" fontAlgn="ctr"/>
                      <a:endParaRPr lang="en-US" sz="1400" b="0" i="0" u="none" strike="noStrike"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Detailed Design, Coding, Testing, Debugging</a:t>
                      </a:r>
                      <a:b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b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Especially Arduino Side</a:t>
                      </a:r>
                      <a:endPar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YOUNGKEUN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9456">
                <a:tc>
                  <a:txBody>
                    <a:body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YOUNGKEUN</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9456">
                <a:tc>
                  <a:txBody>
                    <a:body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Strategy,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Plan, Test 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38911">
                <a:tc>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en-US"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management, Earned value management</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34</a:t>
            </a:fld>
            <a:r>
              <a:rPr lang="en-US" altLang="ko-KR" smtClean="0"/>
              <a:t>/50</a:t>
            </a:r>
            <a:endParaRPr lang="ko-KR" altLang="en-US" dirty="0"/>
          </a:p>
        </p:txBody>
      </p:sp>
    </p:spTree>
    <p:extLst>
      <p:ext uri="{BB962C8B-B14F-4D97-AF65-F5344CB8AC3E}">
        <p14:creationId xmlns:p14="http://schemas.microsoft.com/office/powerpoint/2010/main" val="26282863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4.6 Time Logs &amp; Project Tracking</a:t>
            </a:r>
            <a:endParaRPr lang="ko-KR" altLang="en-US" dirty="0"/>
          </a:p>
        </p:txBody>
      </p:sp>
      <p:sp>
        <p:nvSpPr>
          <p:cNvPr id="3" name="내용 개체 틀 2"/>
          <p:cNvSpPr>
            <a:spLocks noGrp="1"/>
          </p:cNvSpPr>
          <p:nvPr>
            <p:ph type="body" sz="quarter" idx="10"/>
          </p:nvPr>
        </p:nvSpPr>
        <p:spPr/>
        <p:txBody>
          <a:bodyPr/>
          <a:lstStyle/>
          <a:p>
            <a:r>
              <a:rPr lang="en-US" altLang="ko-KR" dirty="0" smtClean="0"/>
              <a:t>Time log management based on individual</a:t>
            </a:r>
            <a:r>
              <a:rPr lang="ko-KR" altLang="en-US" dirty="0" smtClean="0"/>
              <a:t> </a:t>
            </a:r>
            <a:r>
              <a:rPr lang="en-US" altLang="ko-KR" dirty="0" smtClean="0"/>
              <a:t>activity</a:t>
            </a:r>
          </a:p>
          <a:p>
            <a:pPr lvl="1"/>
            <a:r>
              <a:rPr lang="en-US" altLang="ko-KR" dirty="0" smtClean="0"/>
              <a:t>Time : start time / end time</a:t>
            </a:r>
          </a:p>
          <a:p>
            <a:pPr lvl="1"/>
            <a:r>
              <a:rPr lang="en-US" altLang="ko-KR" dirty="0" smtClean="0"/>
              <a:t>Place</a:t>
            </a:r>
          </a:p>
          <a:p>
            <a:pPr lvl="1"/>
            <a:r>
              <a:rPr lang="en-US" altLang="ko-KR" dirty="0" smtClean="0"/>
              <a:t>Stage : Planning / Requirement / Analysis / Design / Implementation / Testing</a:t>
            </a:r>
          </a:p>
          <a:p>
            <a:pPr lvl="1"/>
            <a:r>
              <a:rPr lang="en-US" altLang="ko-KR" dirty="0" smtClean="0"/>
              <a:t>Task </a:t>
            </a:r>
          </a:p>
          <a:p>
            <a:pPr lvl="1"/>
            <a:r>
              <a:rPr lang="en-US" altLang="ko-KR" dirty="0" smtClean="0"/>
              <a:t>Description</a:t>
            </a:r>
          </a:p>
          <a:p>
            <a:pPr lvl="1"/>
            <a:r>
              <a:rPr lang="en-US" altLang="ko-KR" dirty="0" smtClean="0"/>
              <a:t>Time spent of members</a:t>
            </a:r>
          </a:p>
          <a:p>
            <a:pPr lvl="1"/>
            <a:r>
              <a:rPr lang="en-US" altLang="ko-KR" dirty="0" smtClean="0"/>
              <a:t>Output : document , artifact</a:t>
            </a:r>
          </a:p>
          <a:p>
            <a:pPr lvl="2"/>
            <a:endParaRPr lang="en-US" altLang="ko-KR" dirty="0" smtClean="0"/>
          </a:p>
          <a:p>
            <a:pPr lvl="2"/>
            <a:endParaRPr lang="en-US" altLang="ko-KR" dirty="0"/>
          </a:p>
          <a:p>
            <a:endParaRPr lang="en-US" altLang="ko-KR" dirty="0"/>
          </a:p>
          <a:p>
            <a:r>
              <a:rPr lang="en-US" altLang="ko-KR" dirty="0" smtClean="0"/>
              <a:t>Project tracking using earned value</a:t>
            </a:r>
          </a:p>
          <a:p>
            <a:pPr lvl="1"/>
            <a:r>
              <a:rPr lang="en-US" altLang="ko-KR" dirty="0" smtClean="0"/>
              <a:t>Each developer records the actual time log</a:t>
            </a:r>
          </a:p>
          <a:p>
            <a:pPr lvl="1"/>
            <a:r>
              <a:rPr lang="en-US" altLang="ko-KR" dirty="0" smtClean="0"/>
              <a:t>Estimate earned value  (Planed Value)</a:t>
            </a:r>
          </a:p>
          <a:p>
            <a:pPr lvl="1"/>
            <a:r>
              <a:rPr lang="en-US" altLang="ko-KR" dirty="0" smtClean="0"/>
              <a:t>Tracking project performance (Gap analysis)</a:t>
            </a:r>
          </a:p>
          <a:p>
            <a:pPr lvl="1"/>
            <a:endParaRPr lang="en-US" altLang="ko-KR" dirty="0" smtClean="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35</a:t>
            </a:fld>
            <a:r>
              <a:rPr lang="en-US" altLang="ko-KR" smtClean="0"/>
              <a:t>/50</a:t>
            </a:r>
            <a:endParaRPr lang="ko-KR" altLang="en-US" dirty="0"/>
          </a:p>
        </p:txBody>
      </p:sp>
    </p:spTree>
    <p:extLst>
      <p:ext uri="{BB962C8B-B14F-4D97-AF65-F5344CB8AC3E}">
        <p14:creationId xmlns:p14="http://schemas.microsoft.com/office/powerpoint/2010/main" val="20027081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4.7 Time Logs </a:t>
            </a:r>
            <a:endParaRPr lang="ko-KR" altLang="en-US" dirty="0"/>
          </a:p>
        </p:txBody>
      </p:sp>
      <p:pic>
        <p:nvPicPr>
          <p:cNvPr id="1027" name="Picture 3"/>
          <p:cNvPicPr>
            <a:picLocks noChangeAspect="1" noChangeArrowheads="1"/>
          </p:cNvPicPr>
          <p:nvPr/>
        </p:nvPicPr>
        <p:blipFill>
          <a:blip r:embed="rId2" cstate="print"/>
          <a:srcRect/>
          <a:stretch>
            <a:fillRect/>
          </a:stretch>
        </p:blipFill>
        <p:spPr bwMode="auto">
          <a:xfrm>
            <a:off x="431728" y="835025"/>
            <a:ext cx="8243960" cy="3688718"/>
          </a:xfrm>
          <a:prstGeom prst="rect">
            <a:avLst/>
          </a:prstGeom>
          <a:noFill/>
          <a:ln w="9525">
            <a:noFill/>
            <a:miter lim="800000"/>
            <a:headEnd/>
            <a:tailEnd/>
          </a:ln>
        </p:spPr>
      </p:pic>
      <p:sp>
        <p:nvSpPr>
          <p:cNvPr id="3" name="슬라이드 번호 개체 틀 2"/>
          <p:cNvSpPr>
            <a:spLocks noGrp="1"/>
          </p:cNvSpPr>
          <p:nvPr>
            <p:ph type="sldNum" sz="quarter" idx="11"/>
          </p:nvPr>
        </p:nvSpPr>
        <p:spPr/>
        <p:txBody>
          <a:bodyPr/>
          <a:lstStyle/>
          <a:p>
            <a:fld id="{887F5A62-5D57-4BBA-9485-2C5A6728F77D}" type="slidenum">
              <a:rPr lang="ko-KR" altLang="en-US" smtClean="0"/>
              <a:pPr/>
              <a:t>36</a:t>
            </a:fld>
            <a:r>
              <a:rPr lang="en-US" altLang="ko-KR" smtClean="0"/>
              <a:t>/50</a:t>
            </a:r>
            <a:endParaRPr lang="ko-KR" altLang="en-US" dirty="0"/>
          </a:p>
        </p:txBody>
      </p:sp>
    </p:spTree>
    <p:extLst>
      <p:ext uri="{BB962C8B-B14F-4D97-AF65-F5344CB8AC3E}">
        <p14:creationId xmlns:p14="http://schemas.microsoft.com/office/powerpoint/2010/main" val="20027081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4.8 Earn Value</a:t>
            </a:r>
            <a:endParaRPr lang="ko-KR" altLang="en-US" dirty="0"/>
          </a:p>
        </p:txBody>
      </p:sp>
      <p:sp>
        <p:nvSpPr>
          <p:cNvPr id="5" name="슬라이드 번호 개체 틀 4"/>
          <p:cNvSpPr>
            <a:spLocks noGrp="1"/>
          </p:cNvSpPr>
          <p:nvPr>
            <p:ph type="sldNum" sz="quarter" idx="11"/>
          </p:nvPr>
        </p:nvSpPr>
        <p:spPr/>
        <p:txBody>
          <a:bodyPr/>
          <a:lstStyle/>
          <a:p>
            <a:fld id="{887F5A62-5D57-4BBA-9485-2C5A6728F77D}" type="slidenum">
              <a:rPr lang="ko-KR" altLang="en-US" smtClean="0"/>
              <a:pPr/>
              <a:t>37</a:t>
            </a:fld>
            <a:r>
              <a:rPr lang="en-US" altLang="ko-KR" smtClean="0"/>
              <a:t>/50</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035" y="1124742"/>
            <a:ext cx="8126413" cy="393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1364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 </a:t>
            </a:r>
            <a:r>
              <a:rPr lang="en-US" altLang="ko-KR" dirty="0" smtClean="0">
                <a:latin typeface="Microsoft Sans Serif" panose="020B0604020202020204" pitchFamily="34" charset="0"/>
                <a:cs typeface="Microsoft Sans Serif" panose="020B0604020202020204" pitchFamily="34" charset="0"/>
              </a:rPr>
              <a:t>Design</a:t>
            </a:r>
            <a:endParaRPr lang="ko-KR" altLang="en-US" dirty="0"/>
          </a:p>
        </p:txBody>
      </p:sp>
      <p:sp>
        <p:nvSpPr>
          <p:cNvPr id="3" name="내용 개체 틀 2"/>
          <p:cNvSpPr>
            <a:spLocks noGrp="1"/>
          </p:cNvSpPr>
          <p:nvPr>
            <p:ph type="body" sz="quarter" idx="10"/>
          </p:nvPr>
        </p:nvSpPr>
        <p:spPr>
          <a:xfrm>
            <a:off x="503548" y="1074440"/>
            <a:ext cx="7956884" cy="4586808"/>
          </a:xfrm>
        </p:spPr>
        <p:txBody>
          <a:bodyPr>
            <a:noAutofit/>
          </a:bodyPr>
          <a:lstStyle/>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5.1. System Context Diagram</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5.2. Module View</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38</a:t>
            </a:fld>
            <a:r>
              <a:rPr lang="en-US" altLang="ko-KR" smtClean="0"/>
              <a:t>/50</a:t>
            </a:r>
            <a:endParaRPr lang="ko-KR" altLang="en-US" dirty="0"/>
          </a:p>
        </p:txBody>
      </p:sp>
    </p:spTree>
    <p:extLst>
      <p:ext uri="{BB962C8B-B14F-4D97-AF65-F5344CB8AC3E}">
        <p14:creationId xmlns:p14="http://schemas.microsoft.com/office/powerpoint/2010/main" val="30230938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 System Context Diagram</a:t>
            </a:r>
            <a:endParaRPr lang="ko-KR" altLang="en-US" dirty="0"/>
          </a:p>
        </p:txBody>
      </p:sp>
      <p:sp>
        <p:nvSpPr>
          <p:cNvPr id="4" name="모서리가 둥근 직사각형 3"/>
          <p:cNvSpPr/>
          <p:nvPr/>
        </p:nvSpPr>
        <p:spPr>
          <a:xfrm>
            <a:off x="3980582" y="983536"/>
            <a:ext cx="1167482" cy="4245663"/>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IoTMS</a:t>
            </a:r>
          </a:p>
        </p:txBody>
      </p:sp>
      <p:sp>
        <p:nvSpPr>
          <p:cNvPr id="6" name="모서리가 둥근 직사각형 5"/>
          <p:cNvSpPr/>
          <p:nvPr/>
        </p:nvSpPr>
        <p:spPr>
          <a:xfrm>
            <a:off x="436836" y="986288"/>
            <a:ext cx="1023466" cy="4242937"/>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Node</a:t>
            </a:r>
            <a:endParaRPr lang="ko-KR" altLang="en-US" sz="2000" dirty="0">
              <a:solidFill>
                <a:schemeClr val="bg1"/>
              </a:solidFill>
              <a:latin typeface="HY견고딕" pitchFamily="18" charset="-127"/>
              <a:ea typeface="HY견고딕" pitchFamily="18" charset="-127"/>
            </a:endParaRPr>
          </a:p>
        </p:txBody>
      </p:sp>
      <p:sp>
        <p:nvSpPr>
          <p:cNvPr id="7" name="모서리가 둥근 직사각형 6"/>
          <p:cNvSpPr/>
          <p:nvPr/>
        </p:nvSpPr>
        <p:spPr>
          <a:xfrm>
            <a:off x="7652990" y="980727"/>
            <a:ext cx="1023466" cy="4248497"/>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User</a:t>
            </a:r>
            <a:endParaRPr lang="ko-KR" altLang="en-US" sz="2000" dirty="0">
              <a:solidFill>
                <a:schemeClr val="bg1"/>
              </a:solidFill>
              <a:latin typeface="HY견고딕" pitchFamily="18" charset="-127"/>
              <a:ea typeface="HY견고딕" pitchFamily="18" charset="-127"/>
            </a:endParaRPr>
          </a:p>
        </p:txBody>
      </p:sp>
      <p:sp>
        <p:nvSpPr>
          <p:cNvPr id="8" name="직사각형 7"/>
          <p:cNvSpPr/>
          <p:nvPr/>
        </p:nvSpPr>
        <p:spPr>
          <a:xfrm>
            <a:off x="5940152" y="5589240"/>
            <a:ext cx="2592288" cy="72008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latin typeface="HY견고딕" pitchFamily="18" charset="-127"/>
              <a:ea typeface="HY견고딕" pitchFamily="18" charset="-127"/>
            </a:endParaRPr>
          </a:p>
        </p:txBody>
      </p:sp>
      <p:sp>
        <p:nvSpPr>
          <p:cNvPr id="9" name="모서리가 둥근 직사각형 8"/>
          <p:cNvSpPr/>
          <p:nvPr/>
        </p:nvSpPr>
        <p:spPr>
          <a:xfrm>
            <a:off x="6084168" y="5661248"/>
            <a:ext cx="648072" cy="360040"/>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solidFill>
              <a:latin typeface="HY견고딕" pitchFamily="18" charset="-127"/>
              <a:ea typeface="HY견고딕" pitchFamily="18" charset="-127"/>
            </a:endParaRPr>
          </a:p>
        </p:txBody>
      </p:sp>
      <p:cxnSp>
        <p:nvCxnSpPr>
          <p:cNvPr id="10" name="직선 화살표 연결선 9"/>
          <p:cNvCxnSpPr/>
          <p:nvPr/>
        </p:nvCxnSpPr>
        <p:spPr>
          <a:xfrm>
            <a:off x="1532310"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H="1">
            <a:off x="1532310" y="3068960"/>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5204718"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flipH="1">
            <a:off x="5204718" y="3068960"/>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48334" y="3068960"/>
            <a:ext cx="1080120" cy="246221"/>
          </a:xfrm>
          <a:prstGeom prst="rect">
            <a:avLst/>
          </a:prstGeom>
          <a:noFill/>
        </p:spPr>
        <p:txBody>
          <a:bodyPr wrap="square" rtlCol="0">
            <a:spAutoFit/>
          </a:bodyPr>
          <a:lstStyle/>
          <a:p>
            <a:pPr>
              <a:buFontTx/>
              <a:buChar char="-"/>
            </a:pPr>
            <a:r>
              <a:rPr lang="en-US" altLang="ko-KR" sz="1000" dirty="0" smtClean="0"/>
              <a:t>  Command</a:t>
            </a:r>
          </a:p>
        </p:txBody>
      </p:sp>
      <p:sp>
        <p:nvSpPr>
          <p:cNvPr id="15" name="TextBox 14"/>
          <p:cNvSpPr txBox="1"/>
          <p:nvPr/>
        </p:nvSpPr>
        <p:spPr>
          <a:xfrm>
            <a:off x="1748334" y="2145050"/>
            <a:ext cx="2016224" cy="707886"/>
          </a:xfrm>
          <a:prstGeom prst="rect">
            <a:avLst/>
          </a:prstGeom>
          <a:noFill/>
        </p:spPr>
        <p:txBody>
          <a:bodyPr wrap="square" rtlCol="0">
            <a:spAutoFit/>
          </a:bodyPr>
          <a:lstStyle/>
          <a:p>
            <a:pPr>
              <a:buFontTx/>
              <a:buChar char="-"/>
            </a:pPr>
            <a:r>
              <a:rPr lang="en-US" altLang="ko-KR" sz="1000" dirty="0" smtClean="0"/>
              <a:t> Event</a:t>
            </a:r>
          </a:p>
          <a:p>
            <a:pPr>
              <a:buFontTx/>
              <a:buChar char="-"/>
            </a:pPr>
            <a:r>
              <a:rPr lang="en-US" altLang="ko-KR" sz="1000" dirty="0" smtClean="0"/>
              <a:t> Sensing Data</a:t>
            </a:r>
            <a:br>
              <a:rPr lang="en-US" altLang="ko-KR" sz="1000" dirty="0" smtClean="0"/>
            </a:br>
            <a:r>
              <a:rPr lang="en-US" altLang="ko-KR" sz="1000" dirty="0" smtClean="0"/>
              <a:t>  Temperature/Humidity/Door</a:t>
            </a:r>
            <a:br>
              <a:rPr lang="en-US" altLang="ko-KR" sz="1000" dirty="0" smtClean="0"/>
            </a:br>
            <a:r>
              <a:rPr lang="en-US" altLang="ko-KR" sz="1000" dirty="0" smtClean="0"/>
              <a:t>  /Presence(proximity)</a:t>
            </a:r>
          </a:p>
        </p:txBody>
      </p:sp>
      <p:sp>
        <p:nvSpPr>
          <p:cNvPr id="16" name="TextBox 15"/>
          <p:cNvSpPr txBox="1"/>
          <p:nvPr/>
        </p:nvSpPr>
        <p:spPr>
          <a:xfrm>
            <a:off x="6804248" y="5699348"/>
            <a:ext cx="1440160" cy="276999"/>
          </a:xfrm>
          <a:prstGeom prst="rect">
            <a:avLst/>
          </a:prstGeom>
          <a:noFill/>
        </p:spPr>
        <p:txBody>
          <a:bodyPr wrap="square" rtlCol="0">
            <a:spAutoFit/>
          </a:bodyPr>
          <a:lstStyle/>
          <a:p>
            <a:r>
              <a:rPr lang="en-US" altLang="ko-KR" sz="1200" dirty="0" smtClean="0"/>
              <a:t>: System Element</a:t>
            </a:r>
            <a:endParaRPr lang="ko-KR" altLang="en-US" sz="1200" dirty="0"/>
          </a:p>
        </p:txBody>
      </p:sp>
      <p:cxnSp>
        <p:nvCxnSpPr>
          <p:cNvPr id="17" name="직선 화살표 연결선 16"/>
          <p:cNvCxnSpPr/>
          <p:nvPr/>
        </p:nvCxnSpPr>
        <p:spPr>
          <a:xfrm>
            <a:off x="6012160" y="6165304"/>
            <a:ext cx="792088"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04248" y="5994985"/>
            <a:ext cx="1440160" cy="276999"/>
          </a:xfrm>
          <a:prstGeom prst="rect">
            <a:avLst/>
          </a:prstGeom>
          <a:noFill/>
        </p:spPr>
        <p:txBody>
          <a:bodyPr wrap="square" rtlCol="0">
            <a:spAutoFit/>
          </a:bodyPr>
          <a:lstStyle/>
          <a:p>
            <a:r>
              <a:rPr lang="en-US" altLang="ko-KR" sz="1200" dirty="0" smtClean="0"/>
              <a:t>: Data flow</a:t>
            </a:r>
            <a:endParaRPr lang="ko-KR" altLang="en-US" sz="1200" dirty="0"/>
          </a:p>
        </p:txBody>
      </p:sp>
      <p:sp>
        <p:nvSpPr>
          <p:cNvPr id="19" name="TextBox 18"/>
          <p:cNvSpPr txBox="1"/>
          <p:nvPr/>
        </p:nvSpPr>
        <p:spPr>
          <a:xfrm>
            <a:off x="5636766" y="3068960"/>
            <a:ext cx="1872208" cy="1169551"/>
          </a:xfrm>
          <a:prstGeom prst="rect">
            <a:avLst/>
          </a:prstGeom>
          <a:noFill/>
        </p:spPr>
        <p:txBody>
          <a:bodyPr wrap="square" rtlCol="0">
            <a:spAutoFit/>
          </a:bodyPr>
          <a:lstStyle/>
          <a:p>
            <a:pPr>
              <a:buFontTx/>
              <a:buChar char="-"/>
            </a:pPr>
            <a:r>
              <a:rPr lang="en-US" altLang="ko-KR" sz="1000" dirty="0" smtClean="0"/>
              <a:t> Log In</a:t>
            </a:r>
          </a:p>
          <a:p>
            <a:pPr>
              <a:buFontTx/>
              <a:buChar char="-"/>
            </a:pPr>
            <a:r>
              <a:rPr lang="en-US" altLang="ko-KR" sz="1000" dirty="0" smtClean="0"/>
              <a:t> Register User</a:t>
            </a:r>
          </a:p>
          <a:p>
            <a:pPr>
              <a:buFontTx/>
              <a:buChar char="-"/>
            </a:pPr>
            <a:r>
              <a:rPr lang="en-US" altLang="ko-KR" sz="1000" dirty="0"/>
              <a:t> </a:t>
            </a:r>
            <a:r>
              <a:rPr lang="en-US" altLang="ko-KR" sz="1000" dirty="0" smtClean="0"/>
              <a:t>Add, Delete Node</a:t>
            </a:r>
          </a:p>
          <a:p>
            <a:pPr>
              <a:buFontTx/>
              <a:buChar char="-"/>
            </a:pPr>
            <a:r>
              <a:rPr lang="en-US" altLang="ko-KR" sz="1000" dirty="0"/>
              <a:t> </a:t>
            </a:r>
            <a:r>
              <a:rPr lang="en-US" altLang="ko-KR" sz="1000" dirty="0" smtClean="0"/>
              <a:t>Set Customize rule</a:t>
            </a:r>
          </a:p>
          <a:p>
            <a:pPr>
              <a:buFontTx/>
              <a:buChar char="-"/>
            </a:pPr>
            <a:r>
              <a:rPr lang="en-US" altLang="ko-KR" sz="1000" dirty="0"/>
              <a:t> </a:t>
            </a:r>
            <a:r>
              <a:rPr lang="en-US" altLang="ko-KR" sz="1000" dirty="0" smtClean="0"/>
              <a:t>Log information</a:t>
            </a:r>
          </a:p>
          <a:p>
            <a:pPr>
              <a:buFontTx/>
              <a:buChar char="-"/>
            </a:pPr>
            <a:r>
              <a:rPr lang="en-US" altLang="ko-KR" sz="1000" dirty="0" smtClean="0"/>
              <a:t> Set Alarm mode</a:t>
            </a:r>
            <a:br>
              <a:rPr lang="en-US" altLang="ko-KR" sz="1000" dirty="0" smtClean="0"/>
            </a:br>
            <a:r>
              <a:rPr lang="en-US" altLang="ko-KR" sz="1000" dirty="0" smtClean="0"/>
              <a:t>  (Secure / Unsecure)</a:t>
            </a:r>
          </a:p>
        </p:txBody>
      </p:sp>
      <p:sp>
        <p:nvSpPr>
          <p:cNvPr id="20" name="TextBox 19"/>
          <p:cNvSpPr txBox="1"/>
          <p:nvPr/>
        </p:nvSpPr>
        <p:spPr>
          <a:xfrm>
            <a:off x="5276726" y="2145050"/>
            <a:ext cx="2520280" cy="707886"/>
          </a:xfrm>
          <a:prstGeom prst="rect">
            <a:avLst/>
          </a:prstGeom>
          <a:noFill/>
        </p:spPr>
        <p:txBody>
          <a:bodyPr wrap="square" rtlCol="0">
            <a:spAutoFit/>
          </a:bodyPr>
          <a:lstStyle/>
          <a:p>
            <a:pPr>
              <a:buFontTx/>
              <a:buChar char="-"/>
            </a:pPr>
            <a:r>
              <a:rPr lang="en-US" altLang="ko-KR" sz="1000" dirty="0" smtClean="0"/>
              <a:t> User Authorization Success / Fail</a:t>
            </a:r>
          </a:p>
          <a:p>
            <a:pPr>
              <a:buFontTx/>
              <a:buChar char="-"/>
            </a:pPr>
            <a:r>
              <a:rPr lang="en-US" altLang="ko-KR" sz="1000" dirty="0"/>
              <a:t> </a:t>
            </a:r>
            <a:r>
              <a:rPr lang="en-US" altLang="ko-KR" sz="1000" dirty="0" smtClean="0"/>
              <a:t>Node Authorization Success / Fail</a:t>
            </a:r>
          </a:p>
          <a:p>
            <a:pPr>
              <a:buFontTx/>
              <a:buChar char="-"/>
            </a:pPr>
            <a:r>
              <a:rPr lang="en-US" altLang="ko-KR" sz="1000" dirty="0"/>
              <a:t> </a:t>
            </a:r>
            <a:r>
              <a:rPr lang="en-US" altLang="ko-KR" sz="1000" dirty="0" smtClean="0"/>
              <a:t>Set Rule Success / Fail</a:t>
            </a:r>
          </a:p>
          <a:p>
            <a:pPr>
              <a:buFontTx/>
              <a:buChar char="-"/>
            </a:pPr>
            <a:r>
              <a:rPr lang="en-US" altLang="ko-KR" sz="1000" dirty="0"/>
              <a:t> </a:t>
            </a:r>
            <a:r>
              <a:rPr lang="en-US" altLang="ko-KR" sz="1000" dirty="0" smtClean="0"/>
              <a:t>Display Log information</a:t>
            </a: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39</a:t>
            </a:fld>
            <a:r>
              <a:rPr lang="en-US" altLang="ko-KR" smtClean="0"/>
              <a:t>/50</a:t>
            </a:r>
            <a:endParaRPr lang="ko-KR" altLang="en-US" dirty="0"/>
          </a:p>
        </p:txBody>
      </p:sp>
    </p:spTree>
    <p:extLst>
      <p:ext uri="{BB962C8B-B14F-4D97-AF65-F5344CB8AC3E}">
        <p14:creationId xmlns:p14="http://schemas.microsoft.com/office/powerpoint/2010/main" val="767411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tx1">
                    <a:lumMod val="95000"/>
                  </a:schemeClr>
                </a:solidFill>
                <a:uLnTx/>
                <a:uFillTx/>
                <a:latin typeface="Tahoma"/>
                <a:ea typeface="맑은 고딕"/>
                <a:cs typeface="Arial"/>
              </a:rPr>
              <a:t>Environment of project</a:t>
            </a:r>
            <a:endParaRPr lang="en-US" altLang="ko-KR" sz="2000" b="1" i="0" u="none" kern="1200" spc="0" dirty="0">
              <a:solidFill>
                <a:schemeClr val="tx1">
                  <a:lumMod val="95000"/>
                </a:schemeClr>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tx1">
                    <a:lumMod val="95000"/>
                  </a:schemeClr>
                </a:solidFill>
                <a:uLnTx/>
                <a:uFillTx/>
                <a:latin typeface="Tahoma"/>
                <a:ea typeface="맑은 고딕"/>
                <a:cs typeface="Arial"/>
              </a:rPr>
              <a:t> The </a:t>
            </a:r>
            <a:r>
              <a:rPr lang="en-US" altLang="ko-KR" sz="1800" b="0" i="0" u="none" kern="1200" spc="0" dirty="0">
                <a:solidFill>
                  <a:schemeClr val="tx1">
                    <a:lumMod val="95000"/>
                  </a:schemeClr>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tx1">
                    <a:lumMod val="95000"/>
                  </a:schemeClr>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tx1">
                    <a:lumMod val="95000"/>
                  </a:schemeClr>
                </a:solidFill>
                <a:uLnTx/>
                <a:uFillTx/>
                <a:latin typeface="Tahoma"/>
                <a:ea typeface="맑은 고딕"/>
                <a:cs typeface="Arial"/>
              </a:rPr>
              <a:t>Wi-Fi.</a:t>
            </a:r>
            <a:endParaRPr lang="en-US" altLang="ko-KR" sz="1800" b="0" i="0" u="none" kern="1200" spc="0" dirty="0">
              <a:solidFill>
                <a:schemeClr val="tx1">
                  <a:lumMod val="95000"/>
                </a:schemeClr>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4</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Decomposition Style of </a:t>
            </a:r>
            <a:r>
              <a:rPr lang="en-US" altLang="ko-KR" b="1" i="1" dirty="0" err="1" smtClean="0"/>
              <a:t>IoTMS</a:t>
            </a:r>
            <a:endParaRPr lang="en-US" altLang="ko-KR" b="1" i="1" dirty="0" smtClean="0"/>
          </a:p>
          <a:p>
            <a:pPr lvl="1"/>
            <a:r>
              <a:rPr lang="en-US" altLang="ko-KR" dirty="0" err="1" smtClean="0"/>
              <a:t>IoTMS</a:t>
            </a:r>
            <a:r>
              <a:rPr lang="en-US" altLang="ko-KR" dirty="0" smtClean="0"/>
              <a:t> has 5 modules as following</a:t>
            </a:r>
          </a:p>
          <a:p>
            <a:pPr lvl="2"/>
            <a:r>
              <a:rPr lang="en-US" altLang="ko-KR" dirty="0" smtClean="0"/>
              <a:t>View : Display User Interface</a:t>
            </a:r>
          </a:p>
          <a:p>
            <a:pPr lvl="2"/>
            <a:r>
              <a:rPr lang="en-US" altLang="ko-KR" dirty="0" smtClean="0"/>
              <a:t>UI Controller : Control user command and include logic</a:t>
            </a:r>
          </a:p>
          <a:p>
            <a:pPr lvl="2"/>
            <a:r>
              <a:rPr lang="en-US" altLang="ko-KR" dirty="0" smtClean="0"/>
              <a:t>Model : Logic implementation</a:t>
            </a:r>
          </a:p>
          <a:p>
            <a:pPr lvl="2"/>
            <a:r>
              <a:rPr lang="en-US" altLang="ko-KR" dirty="0" err="1" smtClean="0"/>
              <a:t>EventBus</a:t>
            </a:r>
            <a:r>
              <a:rPr lang="en-US" altLang="ko-KR" dirty="0" smtClean="0"/>
              <a:t> : Communicate between</a:t>
            </a:r>
          </a:p>
          <a:p>
            <a:pPr marL="363537" lvl="2" indent="0">
              <a:buNone/>
            </a:pPr>
            <a:r>
              <a:rPr lang="en-US" altLang="ko-KR" dirty="0" smtClean="0"/>
              <a:t>    UI Controller and Model</a:t>
            </a:r>
          </a:p>
          <a:p>
            <a:pPr lvl="2"/>
            <a:r>
              <a:rPr lang="en-US" altLang="ko-KR" dirty="0" smtClean="0"/>
              <a:t>Communication : Communicate </a:t>
            </a:r>
            <a:r>
              <a:rPr lang="en-US" altLang="ko-KR" dirty="0" err="1" smtClean="0"/>
              <a:t>betw</a:t>
            </a:r>
            <a:r>
              <a:rPr lang="en-US" altLang="ko-KR" dirty="0" smtClean="0"/>
              <a:t>-</a:t>
            </a:r>
          </a:p>
          <a:p>
            <a:pPr marL="363537" lvl="2" indent="0">
              <a:buNone/>
            </a:pPr>
            <a:r>
              <a:rPr lang="en-US" altLang="ko-KR" dirty="0"/>
              <a:t> </a:t>
            </a:r>
            <a:r>
              <a:rPr lang="en-US" altLang="ko-KR" dirty="0" smtClean="0"/>
              <a:t>   </a:t>
            </a:r>
            <a:r>
              <a:rPr lang="en-US" altLang="ko-KR" dirty="0" err="1" smtClean="0"/>
              <a:t>een</a:t>
            </a:r>
            <a:r>
              <a:rPr lang="en-US" altLang="ko-KR" dirty="0" smtClean="0"/>
              <a:t> Model and SA Node</a:t>
            </a:r>
          </a:p>
        </p:txBody>
      </p:sp>
      <p:pic>
        <p:nvPicPr>
          <p:cNvPr id="3" name="그림 2"/>
          <p:cNvPicPr>
            <a:picLocks noChangeAspect="1"/>
          </p:cNvPicPr>
          <p:nvPr/>
        </p:nvPicPr>
        <p:blipFill>
          <a:blip r:embed="rId2" cstate="print"/>
          <a:stretch>
            <a:fillRect/>
          </a:stretch>
        </p:blipFill>
        <p:spPr>
          <a:xfrm>
            <a:off x="4757234" y="2743844"/>
            <a:ext cx="3312368" cy="3256631"/>
          </a:xfrm>
          <a:prstGeom prst="rect">
            <a:avLst/>
          </a:prstGeom>
        </p:spPr>
      </p:pic>
      <p:sp>
        <p:nvSpPr>
          <p:cNvPr id="8" name="직사각형 7"/>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6" name="슬라이드 번호 개체 틀 5"/>
          <p:cNvSpPr>
            <a:spLocks noGrp="1"/>
          </p:cNvSpPr>
          <p:nvPr>
            <p:ph type="sldNum" sz="quarter" idx="11"/>
          </p:nvPr>
        </p:nvSpPr>
        <p:spPr/>
        <p:txBody>
          <a:bodyPr/>
          <a:lstStyle/>
          <a:p>
            <a:fld id="{887F5A62-5D57-4BBA-9485-2C5A6728F77D}" type="slidenum">
              <a:rPr lang="ko-KR" altLang="en-US" smtClean="0"/>
              <a:pPr/>
              <a:t>40</a:t>
            </a:fld>
            <a:r>
              <a:rPr lang="en-US" altLang="ko-KR" smtClean="0"/>
              <a:t>/50</a:t>
            </a:r>
            <a:endParaRPr lang="ko-KR" altLang="en-US" dirty="0"/>
          </a:p>
        </p:txBody>
      </p:sp>
      <p:grpSp>
        <p:nvGrpSpPr>
          <p:cNvPr id="16" name="그룹 15"/>
          <p:cNvGrpSpPr/>
          <p:nvPr/>
        </p:nvGrpSpPr>
        <p:grpSpPr>
          <a:xfrm>
            <a:off x="7236296" y="5878238"/>
            <a:ext cx="1089803" cy="327788"/>
            <a:chOff x="7236296" y="5878238"/>
            <a:chExt cx="1089803" cy="327788"/>
          </a:xfrm>
        </p:grpSpPr>
        <p:sp>
          <p:nvSpPr>
            <p:cNvPr id="13" name="직사각형 12"/>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15" name="그룹 14"/>
            <p:cNvGrpSpPr/>
            <p:nvPr/>
          </p:nvGrpSpPr>
          <p:grpSpPr>
            <a:xfrm>
              <a:off x="7308304" y="5943080"/>
              <a:ext cx="316208" cy="209938"/>
              <a:chOff x="1672072" y="5085184"/>
              <a:chExt cx="432048" cy="360040"/>
            </a:xfrm>
          </p:grpSpPr>
          <p:sp>
            <p:nvSpPr>
              <p:cNvPr id="5" name="직사각형 4"/>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36273812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1</a:t>
            </a:r>
            <a:r>
              <a:rPr lang="en-US" altLang="ko-KR" baseline="30000" dirty="0" smtClean="0"/>
              <a:t>st</a:t>
            </a:r>
            <a:r>
              <a:rPr lang="en-US" altLang="ko-KR" dirty="0" smtClean="0"/>
              <a:t> decomposition of </a:t>
            </a:r>
            <a:r>
              <a:rPr lang="en-US" altLang="ko-KR" b="1" i="1" dirty="0" smtClean="0"/>
              <a:t>Model module</a:t>
            </a:r>
          </a:p>
          <a:p>
            <a:pPr lvl="1"/>
            <a:r>
              <a:rPr lang="en-US" altLang="ko-KR" dirty="0" smtClean="0"/>
              <a:t>Model module has 5 sub-modules as following</a:t>
            </a:r>
          </a:p>
          <a:p>
            <a:pPr lvl="2"/>
            <a:r>
              <a:rPr lang="en-US" altLang="ko-KR" dirty="0" smtClean="0"/>
              <a:t>Logger : Logging user command or sensor values</a:t>
            </a:r>
          </a:p>
          <a:p>
            <a:pPr lvl="2"/>
            <a:r>
              <a:rPr lang="en-US" altLang="ko-KR" dirty="0" smtClean="0"/>
              <a:t>Rule Manager : Manage pre-defined rule and custom rule defined by user</a:t>
            </a:r>
          </a:p>
          <a:p>
            <a:pPr lvl="2"/>
            <a:r>
              <a:rPr lang="en-US" altLang="ko-KR" dirty="0" smtClean="0"/>
              <a:t>Node Manager : Manage nodes and things</a:t>
            </a:r>
          </a:p>
          <a:p>
            <a:pPr lvl="2"/>
            <a:r>
              <a:rPr lang="en-US" altLang="ko-KR" dirty="0" smtClean="0"/>
              <a:t>Message : E-mail and SMS object for</a:t>
            </a:r>
          </a:p>
          <a:p>
            <a:pPr marL="363537" lvl="2" indent="0">
              <a:buNone/>
            </a:pPr>
            <a:r>
              <a:rPr lang="en-US" altLang="ko-KR" dirty="0"/>
              <a:t> </a:t>
            </a:r>
            <a:r>
              <a:rPr lang="en-US" altLang="ko-KR" dirty="0" smtClean="0"/>
              <a:t>   sending emergency messages</a:t>
            </a:r>
          </a:p>
          <a:p>
            <a:pPr lvl="2"/>
            <a:endParaRPr lang="en-US" altLang="ko-KR" dirty="0" smtClean="0"/>
          </a:p>
        </p:txBody>
      </p:sp>
      <p:pic>
        <p:nvPicPr>
          <p:cNvPr id="9" name="그림 8"/>
          <p:cNvPicPr>
            <a:picLocks noChangeAspect="1"/>
          </p:cNvPicPr>
          <p:nvPr/>
        </p:nvPicPr>
        <p:blipFill>
          <a:blip r:embed="rId2" cstate="print"/>
          <a:stretch>
            <a:fillRect/>
          </a:stretch>
        </p:blipFill>
        <p:spPr>
          <a:xfrm>
            <a:off x="4993035" y="3327449"/>
            <a:ext cx="3067050" cy="2219325"/>
          </a:xfrm>
          <a:prstGeom prst="rect">
            <a:avLst/>
          </a:prstGeom>
        </p:spPr>
      </p:pic>
      <p:pic>
        <p:nvPicPr>
          <p:cNvPr id="10" name="그림 9"/>
          <p:cNvPicPr>
            <a:picLocks noChangeAspect="1"/>
          </p:cNvPicPr>
          <p:nvPr/>
        </p:nvPicPr>
        <p:blipFill>
          <a:blip r:embed="rId3" cstate="print"/>
          <a:stretch>
            <a:fillRect/>
          </a:stretch>
        </p:blipFill>
        <p:spPr>
          <a:xfrm>
            <a:off x="564724" y="3212976"/>
            <a:ext cx="2685192" cy="2640008"/>
          </a:xfrm>
          <a:prstGeom prst="rect">
            <a:avLst/>
          </a:prstGeom>
        </p:spPr>
      </p:pic>
      <p:cxnSp>
        <p:nvCxnSpPr>
          <p:cNvPr id="12" name="직선 연결선 11"/>
          <p:cNvCxnSpPr/>
          <p:nvPr/>
        </p:nvCxnSpPr>
        <p:spPr>
          <a:xfrm flipV="1">
            <a:off x="1907320" y="3434430"/>
            <a:ext cx="3085715" cy="85866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1907320" y="4984698"/>
            <a:ext cx="3085715" cy="56207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직사각형 16"/>
          <p:cNvSpPr/>
          <p:nvPr/>
        </p:nvSpPr>
        <p:spPr>
          <a:xfrm>
            <a:off x="827584" y="4293096"/>
            <a:ext cx="1079736" cy="691602"/>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41</a:t>
            </a:fld>
            <a:r>
              <a:rPr lang="en-US" altLang="ko-KR" smtClean="0"/>
              <a:t>/50</a:t>
            </a:r>
            <a:endParaRPr lang="ko-KR" altLang="en-US" dirty="0"/>
          </a:p>
        </p:txBody>
      </p:sp>
      <p:grpSp>
        <p:nvGrpSpPr>
          <p:cNvPr id="30" name="그룹 29"/>
          <p:cNvGrpSpPr/>
          <p:nvPr/>
        </p:nvGrpSpPr>
        <p:grpSpPr>
          <a:xfrm>
            <a:off x="7236296" y="5878238"/>
            <a:ext cx="1089803" cy="327788"/>
            <a:chOff x="7236296" y="5878238"/>
            <a:chExt cx="1089803" cy="327788"/>
          </a:xfrm>
        </p:grpSpPr>
        <p:sp>
          <p:nvSpPr>
            <p:cNvPr id="31" name="직사각형 30"/>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32" name="그룹 31"/>
            <p:cNvGrpSpPr/>
            <p:nvPr/>
          </p:nvGrpSpPr>
          <p:grpSpPr>
            <a:xfrm>
              <a:off x="7308304" y="5943080"/>
              <a:ext cx="316208" cy="209938"/>
              <a:chOff x="1672072" y="5085184"/>
              <a:chExt cx="432048" cy="360040"/>
            </a:xfrm>
          </p:grpSpPr>
          <p:sp>
            <p:nvSpPr>
              <p:cNvPr id="33" name="직사각형 32"/>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18493245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1</a:t>
            </a:r>
            <a:r>
              <a:rPr lang="en-US" altLang="ko-KR" baseline="30000" dirty="0" smtClean="0"/>
              <a:t>st</a:t>
            </a:r>
            <a:r>
              <a:rPr lang="en-US" altLang="ko-KR" dirty="0" smtClean="0"/>
              <a:t> decomposition of </a:t>
            </a:r>
            <a:r>
              <a:rPr lang="en-US" altLang="ko-KR" b="1" i="1" dirty="0" smtClean="0"/>
              <a:t>Communication module</a:t>
            </a:r>
          </a:p>
          <a:p>
            <a:pPr lvl="1"/>
            <a:r>
              <a:rPr lang="en-US" altLang="ko-KR" dirty="0" smtClean="0"/>
              <a:t>Communication module has 4 sub-modules as following</a:t>
            </a:r>
          </a:p>
          <a:p>
            <a:pPr lvl="2"/>
            <a:r>
              <a:rPr lang="en-US" altLang="ko-KR" dirty="0" smtClean="0"/>
              <a:t>Security for Network : Security Library for communicating</a:t>
            </a:r>
          </a:p>
          <a:p>
            <a:pPr lvl="2"/>
            <a:r>
              <a:rPr lang="en-US" altLang="ko-KR" dirty="0" smtClean="0"/>
              <a:t>Modbus : to support Modbus</a:t>
            </a:r>
          </a:p>
          <a:p>
            <a:pPr lvl="2"/>
            <a:r>
              <a:rPr lang="en-US" altLang="ko-KR" dirty="0" err="1" smtClean="0"/>
              <a:t>Zigbee</a:t>
            </a:r>
            <a:r>
              <a:rPr lang="en-US" altLang="ko-KR" dirty="0" smtClean="0"/>
              <a:t> : to support </a:t>
            </a:r>
            <a:r>
              <a:rPr lang="en-US" altLang="ko-KR" dirty="0" err="1" smtClean="0"/>
              <a:t>Zigbee</a:t>
            </a:r>
            <a:endParaRPr lang="en-US" altLang="ko-KR" dirty="0" smtClean="0"/>
          </a:p>
          <a:p>
            <a:pPr lvl="2"/>
            <a:r>
              <a:rPr lang="en-US" altLang="ko-KR" dirty="0" smtClean="0"/>
              <a:t>Custom(BT and </a:t>
            </a:r>
            <a:r>
              <a:rPr lang="en-US" altLang="ko-KR" dirty="0" err="1" smtClean="0"/>
              <a:t>WiFi</a:t>
            </a:r>
            <a:r>
              <a:rPr lang="en-US" altLang="ko-KR" dirty="0" smtClean="0"/>
              <a:t>) : to support </a:t>
            </a:r>
          </a:p>
          <a:p>
            <a:pPr marL="363537" lvl="2" indent="0">
              <a:buNone/>
            </a:pPr>
            <a:r>
              <a:rPr lang="en-US" altLang="ko-KR" dirty="0"/>
              <a:t> </a:t>
            </a:r>
            <a:r>
              <a:rPr lang="en-US" altLang="ko-KR" dirty="0" smtClean="0"/>
              <a:t>   Bluetooth and </a:t>
            </a:r>
            <a:r>
              <a:rPr lang="en-US" altLang="ko-KR" dirty="0" err="1" smtClean="0"/>
              <a:t>WiFi</a:t>
            </a:r>
            <a:endParaRPr lang="en-US" altLang="ko-KR" dirty="0" smtClean="0"/>
          </a:p>
          <a:p>
            <a:pPr lvl="2"/>
            <a:endParaRPr lang="en-US" altLang="ko-KR" dirty="0" smtClean="0"/>
          </a:p>
        </p:txBody>
      </p:sp>
      <p:pic>
        <p:nvPicPr>
          <p:cNvPr id="6" name="그림 5"/>
          <p:cNvPicPr>
            <a:picLocks noChangeAspect="1"/>
          </p:cNvPicPr>
          <p:nvPr/>
        </p:nvPicPr>
        <p:blipFill>
          <a:blip r:embed="rId2" cstate="print"/>
          <a:stretch>
            <a:fillRect/>
          </a:stretch>
        </p:blipFill>
        <p:spPr>
          <a:xfrm>
            <a:off x="4720952" y="3251867"/>
            <a:ext cx="3505200" cy="2562225"/>
          </a:xfrm>
          <a:prstGeom prst="rect">
            <a:avLst/>
          </a:prstGeom>
        </p:spPr>
      </p:pic>
      <p:pic>
        <p:nvPicPr>
          <p:cNvPr id="9" name="그림 8"/>
          <p:cNvPicPr>
            <a:picLocks noChangeAspect="1"/>
          </p:cNvPicPr>
          <p:nvPr/>
        </p:nvPicPr>
        <p:blipFill>
          <a:blip r:embed="rId3" cstate="print"/>
          <a:stretch>
            <a:fillRect/>
          </a:stretch>
        </p:blipFill>
        <p:spPr>
          <a:xfrm>
            <a:off x="564724" y="3212976"/>
            <a:ext cx="2685192" cy="2640008"/>
          </a:xfrm>
          <a:prstGeom prst="rect">
            <a:avLst/>
          </a:prstGeom>
        </p:spPr>
      </p:pic>
      <p:cxnSp>
        <p:nvCxnSpPr>
          <p:cNvPr id="10" name="직선 연결선 9"/>
          <p:cNvCxnSpPr/>
          <p:nvPr/>
        </p:nvCxnSpPr>
        <p:spPr>
          <a:xfrm flipV="1">
            <a:off x="1907320" y="3251867"/>
            <a:ext cx="2952712" cy="1732831"/>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1907320" y="5704780"/>
            <a:ext cx="2952712" cy="2847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직사각형 11"/>
          <p:cNvSpPr/>
          <p:nvPr/>
        </p:nvSpPr>
        <p:spPr>
          <a:xfrm>
            <a:off x="827584" y="5013176"/>
            <a:ext cx="1079736" cy="691602"/>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42</a:t>
            </a:fld>
            <a:r>
              <a:rPr lang="en-US" altLang="ko-KR" smtClean="0"/>
              <a:t>/50</a:t>
            </a:r>
            <a:endParaRPr lang="ko-KR" altLang="en-US" dirty="0"/>
          </a:p>
        </p:txBody>
      </p:sp>
      <p:sp>
        <p:nvSpPr>
          <p:cNvPr id="14" name="직사각형 13"/>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grpSp>
        <p:nvGrpSpPr>
          <p:cNvPr id="26" name="그룹 25"/>
          <p:cNvGrpSpPr/>
          <p:nvPr/>
        </p:nvGrpSpPr>
        <p:grpSpPr>
          <a:xfrm>
            <a:off x="7236296" y="5878238"/>
            <a:ext cx="1089803" cy="327788"/>
            <a:chOff x="7236296" y="5878238"/>
            <a:chExt cx="1089803" cy="327788"/>
          </a:xfrm>
        </p:grpSpPr>
        <p:sp>
          <p:nvSpPr>
            <p:cNvPr id="27" name="직사각형 26"/>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28" name="그룹 27"/>
            <p:cNvGrpSpPr/>
            <p:nvPr/>
          </p:nvGrpSpPr>
          <p:grpSpPr>
            <a:xfrm>
              <a:off x="7308304" y="5943080"/>
              <a:ext cx="316208" cy="209938"/>
              <a:chOff x="1672072" y="5085184"/>
              <a:chExt cx="432048" cy="360040"/>
            </a:xfrm>
          </p:grpSpPr>
          <p:sp>
            <p:nvSpPr>
              <p:cNvPr id="29" name="직사각형 28"/>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14517560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1</a:t>
            </a:r>
            <a:r>
              <a:rPr lang="en-US" altLang="ko-KR" baseline="30000" dirty="0" smtClean="0"/>
              <a:t>st</a:t>
            </a:r>
            <a:r>
              <a:rPr lang="en-US" altLang="ko-KR" dirty="0" smtClean="0"/>
              <a:t> decomposition of </a:t>
            </a:r>
            <a:r>
              <a:rPr lang="en-US" altLang="ko-KR" b="1" i="1" dirty="0" smtClean="0"/>
              <a:t>View module</a:t>
            </a:r>
          </a:p>
          <a:p>
            <a:pPr lvl="1"/>
            <a:r>
              <a:rPr lang="en-US" altLang="ko-KR" dirty="0" smtClean="0"/>
              <a:t>View module has 3 sub-modules as following</a:t>
            </a:r>
          </a:p>
          <a:p>
            <a:pPr lvl="2"/>
            <a:r>
              <a:rPr lang="en-US" altLang="ko-KR" dirty="0" smtClean="0"/>
              <a:t>User </a:t>
            </a:r>
            <a:r>
              <a:rPr lang="en-US" altLang="ko-KR" dirty="0" smtClean="0"/>
              <a:t>View : Display user log-in and management view </a:t>
            </a:r>
            <a:endParaRPr lang="en-US" altLang="ko-KR" dirty="0" smtClean="0"/>
          </a:p>
          <a:p>
            <a:pPr lvl="2"/>
            <a:r>
              <a:rPr lang="en-US" altLang="ko-KR" dirty="0" smtClean="0"/>
              <a:t>Rule </a:t>
            </a:r>
            <a:r>
              <a:rPr lang="en-US" altLang="ko-KR" dirty="0" smtClean="0"/>
              <a:t>View : Display rule management view</a:t>
            </a:r>
            <a:endParaRPr lang="en-US" altLang="ko-KR" dirty="0" smtClean="0"/>
          </a:p>
          <a:p>
            <a:pPr lvl="2"/>
            <a:r>
              <a:rPr lang="en-US" altLang="ko-KR" dirty="0" smtClean="0"/>
              <a:t>Node </a:t>
            </a:r>
            <a:r>
              <a:rPr lang="en-US" altLang="ko-KR" dirty="0" smtClean="0"/>
              <a:t>View : Display node control/monitoring </a:t>
            </a:r>
            <a:r>
              <a:rPr lang="en-US" altLang="ko-KR" dirty="0"/>
              <a:t>v</a:t>
            </a:r>
            <a:r>
              <a:rPr lang="en-US" altLang="ko-KR" dirty="0" smtClean="0"/>
              <a:t>iew</a:t>
            </a:r>
            <a:endParaRPr lang="en-US" altLang="ko-KR" dirty="0" smtClean="0"/>
          </a:p>
          <a:p>
            <a:pPr lvl="2"/>
            <a:endParaRPr lang="en-US" altLang="ko-KR" dirty="0" smtClean="0"/>
          </a:p>
        </p:txBody>
      </p:sp>
      <p:sp>
        <p:nvSpPr>
          <p:cNvPr id="9" name="Rectangle 16"/>
          <p:cNvSpPr>
            <a:spLocks noChangeArrowheads="1"/>
          </p:cNvSpPr>
          <p:nvPr/>
        </p:nvSpPr>
        <p:spPr bwMode="auto">
          <a:xfrm>
            <a:off x="4847796" y="3285503"/>
            <a:ext cx="3478303" cy="2478088"/>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View</a:t>
            </a:r>
          </a:p>
        </p:txBody>
      </p:sp>
      <p:sp>
        <p:nvSpPr>
          <p:cNvPr id="10" name="Rectangle 20"/>
          <p:cNvSpPr>
            <a:spLocks noChangeArrowheads="1"/>
          </p:cNvSpPr>
          <p:nvPr/>
        </p:nvSpPr>
        <p:spPr bwMode="auto">
          <a:xfrm>
            <a:off x="4849866" y="2930349"/>
            <a:ext cx="1438275" cy="358775"/>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11" name="Rectangle 21"/>
          <p:cNvSpPr>
            <a:spLocks noChangeArrowheads="1"/>
          </p:cNvSpPr>
          <p:nvPr/>
        </p:nvSpPr>
        <p:spPr bwMode="auto">
          <a:xfrm>
            <a:off x="5004048" y="3977653"/>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User View</a:t>
            </a:r>
          </a:p>
        </p:txBody>
      </p:sp>
      <p:sp>
        <p:nvSpPr>
          <p:cNvPr id="12" name="Rectangle 22"/>
          <p:cNvSpPr>
            <a:spLocks noChangeArrowheads="1"/>
          </p:cNvSpPr>
          <p:nvPr/>
        </p:nvSpPr>
        <p:spPr bwMode="auto">
          <a:xfrm>
            <a:off x="5004048" y="3798266"/>
            <a:ext cx="584200" cy="179387"/>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13" name="Rectangle 23"/>
          <p:cNvSpPr>
            <a:spLocks noChangeArrowheads="1"/>
          </p:cNvSpPr>
          <p:nvPr/>
        </p:nvSpPr>
        <p:spPr bwMode="auto">
          <a:xfrm>
            <a:off x="5004048" y="4949203"/>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Node</a:t>
            </a:r>
          </a:p>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View</a:t>
            </a:r>
          </a:p>
        </p:txBody>
      </p:sp>
      <p:sp>
        <p:nvSpPr>
          <p:cNvPr id="14" name="Rectangle 24"/>
          <p:cNvSpPr>
            <a:spLocks noChangeArrowheads="1"/>
          </p:cNvSpPr>
          <p:nvPr/>
        </p:nvSpPr>
        <p:spPr bwMode="auto">
          <a:xfrm>
            <a:off x="5004048" y="4769816"/>
            <a:ext cx="584200" cy="179387"/>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15" name="Rectangle 25"/>
          <p:cNvSpPr>
            <a:spLocks noChangeArrowheads="1"/>
          </p:cNvSpPr>
          <p:nvPr/>
        </p:nvSpPr>
        <p:spPr bwMode="auto">
          <a:xfrm>
            <a:off x="6659811" y="3977653"/>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Rule</a:t>
            </a:r>
          </a:p>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View</a:t>
            </a:r>
          </a:p>
        </p:txBody>
      </p:sp>
      <p:sp>
        <p:nvSpPr>
          <p:cNvPr id="16" name="Rectangle 26"/>
          <p:cNvSpPr>
            <a:spLocks noChangeArrowheads="1"/>
          </p:cNvSpPr>
          <p:nvPr/>
        </p:nvSpPr>
        <p:spPr bwMode="auto">
          <a:xfrm>
            <a:off x="6659811" y="3798266"/>
            <a:ext cx="582612" cy="179387"/>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pic>
        <p:nvPicPr>
          <p:cNvPr id="17" name="그림 16"/>
          <p:cNvPicPr>
            <a:picLocks noChangeAspect="1"/>
          </p:cNvPicPr>
          <p:nvPr/>
        </p:nvPicPr>
        <p:blipFill>
          <a:blip r:embed="rId2" cstate="print"/>
          <a:stretch>
            <a:fillRect/>
          </a:stretch>
        </p:blipFill>
        <p:spPr>
          <a:xfrm>
            <a:off x="564724" y="3212976"/>
            <a:ext cx="2685192" cy="2640008"/>
          </a:xfrm>
          <a:prstGeom prst="rect">
            <a:avLst/>
          </a:prstGeom>
        </p:spPr>
      </p:pic>
      <p:cxnSp>
        <p:nvCxnSpPr>
          <p:cNvPr id="18" name="직선 연결선 17"/>
          <p:cNvCxnSpPr/>
          <p:nvPr/>
        </p:nvCxnSpPr>
        <p:spPr>
          <a:xfrm flipV="1">
            <a:off x="1907320" y="2930349"/>
            <a:ext cx="2940476" cy="642667"/>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1907320" y="4264618"/>
            <a:ext cx="2952265" cy="1498973"/>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직사각형 19"/>
          <p:cNvSpPr/>
          <p:nvPr/>
        </p:nvSpPr>
        <p:spPr>
          <a:xfrm>
            <a:off x="827584" y="3573016"/>
            <a:ext cx="1079736" cy="691602"/>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43</a:t>
            </a:fld>
            <a:r>
              <a:rPr lang="en-US" altLang="ko-KR" smtClean="0"/>
              <a:t>/50</a:t>
            </a:r>
            <a:endParaRPr lang="ko-KR" altLang="en-US" dirty="0"/>
          </a:p>
        </p:txBody>
      </p:sp>
      <p:grpSp>
        <p:nvGrpSpPr>
          <p:cNvPr id="49" name="그룹 48"/>
          <p:cNvGrpSpPr/>
          <p:nvPr/>
        </p:nvGrpSpPr>
        <p:grpSpPr>
          <a:xfrm>
            <a:off x="7236296" y="5878238"/>
            <a:ext cx="1089803" cy="327788"/>
            <a:chOff x="7236296" y="5878238"/>
            <a:chExt cx="1089803" cy="327788"/>
          </a:xfrm>
        </p:grpSpPr>
        <p:sp>
          <p:nvSpPr>
            <p:cNvPr id="50" name="직사각형 49"/>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51" name="그룹 50"/>
            <p:cNvGrpSpPr/>
            <p:nvPr/>
          </p:nvGrpSpPr>
          <p:grpSpPr>
            <a:xfrm>
              <a:off x="7308304" y="5943080"/>
              <a:ext cx="316208" cy="209938"/>
              <a:chOff x="1672072" y="5085184"/>
              <a:chExt cx="432048" cy="360040"/>
            </a:xfrm>
          </p:grpSpPr>
          <p:sp>
            <p:nvSpPr>
              <p:cNvPr id="52" name="직사각형 51"/>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42658239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1</a:t>
            </a:r>
            <a:r>
              <a:rPr lang="en-US" altLang="ko-KR" baseline="30000" dirty="0" smtClean="0"/>
              <a:t>st</a:t>
            </a:r>
            <a:r>
              <a:rPr lang="en-US" altLang="ko-KR" dirty="0" smtClean="0"/>
              <a:t> decomposition of </a:t>
            </a:r>
            <a:r>
              <a:rPr lang="en-US" altLang="ko-KR" b="1" i="1" dirty="0" smtClean="0"/>
              <a:t>UI Controller module</a:t>
            </a:r>
          </a:p>
          <a:p>
            <a:pPr lvl="1"/>
            <a:r>
              <a:rPr lang="en-US" altLang="ko-KR" dirty="0" smtClean="0"/>
              <a:t>UI Controller module has 3 sub-modules as following</a:t>
            </a:r>
          </a:p>
          <a:p>
            <a:pPr lvl="2"/>
            <a:r>
              <a:rPr lang="en-US" altLang="ko-KR" dirty="0" smtClean="0"/>
              <a:t>User </a:t>
            </a:r>
            <a:r>
              <a:rPr lang="en-US" altLang="ko-KR" dirty="0" smtClean="0"/>
              <a:t>Controller : </a:t>
            </a:r>
            <a:r>
              <a:rPr lang="en-US" altLang="ko-KR" dirty="0" smtClean="0"/>
              <a:t>is mediator between user </a:t>
            </a:r>
            <a:r>
              <a:rPr lang="en-US" altLang="ko-KR" dirty="0"/>
              <a:t>v</a:t>
            </a:r>
            <a:r>
              <a:rPr lang="en-US" altLang="ko-KR" dirty="0" smtClean="0"/>
              <a:t>iew and database</a:t>
            </a:r>
            <a:endParaRPr lang="en-US" altLang="ko-KR" dirty="0" smtClean="0"/>
          </a:p>
          <a:p>
            <a:pPr lvl="2"/>
            <a:r>
              <a:rPr lang="en-US" altLang="ko-KR" dirty="0" smtClean="0"/>
              <a:t>Rule </a:t>
            </a:r>
            <a:r>
              <a:rPr lang="en-US" altLang="ko-KR" dirty="0" smtClean="0"/>
              <a:t>Controller </a:t>
            </a:r>
            <a:r>
              <a:rPr lang="en-US" altLang="ko-KR" dirty="0"/>
              <a:t>: is mediator between </a:t>
            </a:r>
            <a:r>
              <a:rPr lang="en-US" altLang="ko-KR" dirty="0" smtClean="0"/>
              <a:t>rule </a:t>
            </a:r>
            <a:r>
              <a:rPr lang="en-US" altLang="ko-KR" dirty="0"/>
              <a:t>view and </a:t>
            </a:r>
            <a:r>
              <a:rPr lang="en-US" altLang="ko-KR" dirty="0" smtClean="0"/>
              <a:t>rule manager</a:t>
            </a:r>
            <a:endParaRPr lang="en-US" altLang="ko-KR" dirty="0" smtClean="0"/>
          </a:p>
          <a:p>
            <a:pPr lvl="2"/>
            <a:r>
              <a:rPr lang="en-US" altLang="ko-KR" dirty="0" smtClean="0"/>
              <a:t>Node </a:t>
            </a:r>
            <a:r>
              <a:rPr lang="en-US" altLang="ko-KR" dirty="0" smtClean="0"/>
              <a:t>Controller </a:t>
            </a:r>
            <a:r>
              <a:rPr lang="en-US" altLang="ko-KR" dirty="0"/>
              <a:t>: is mediator between </a:t>
            </a:r>
            <a:r>
              <a:rPr lang="en-US" altLang="ko-KR" dirty="0" smtClean="0"/>
              <a:t>node view </a:t>
            </a:r>
            <a:r>
              <a:rPr lang="en-US" altLang="ko-KR" dirty="0"/>
              <a:t>and </a:t>
            </a:r>
            <a:r>
              <a:rPr lang="en-US" altLang="ko-KR" dirty="0" smtClean="0"/>
              <a:t>node manager</a:t>
            </a:r>
            <a:endParaRPr lang="en-US" altLang="ko-KR" dirty="0" smtClean="0"/>
          </a:p>
          <a:p>
            <a:pPr lvl="2"/>
            <a:endParaRPr lang="en-US" altLang="ko-KR" dirty="0" smtClean="0"/>
          </a:p>
        </p:txBody>
      </p:sp>
      <p:sp>
        <p:nvSpPr>
          <p:cNvPr id="18" name="Rectangle 4"/>
          <p:cNvSpPr>
            <a:spLocks noChangeArrowheads="1"/>
          </p:cNvSpPr>
          <p:nvPr/>
        </p:nvSpPr>
        <p:spPr bwMode="auto">
          <a:xfrm>
            <a:off x="4716016" y="3310321"/>
            <a:ext cx="3509443" cy="2478088"/>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UI Controller</a:t>
            </a:r>
          </a:p>
        </p:txBody>
      </p:sp>
      <p:sp>
        <p:nvSpPr>
          <p:cNvPr id="19" name="Rectangle 5"/>
          <p:cNvSpPr>
            <a:spLocks noChangeArrowheads="1"/>
          </p:cNvSpPr>
          <p:nvPr/>
        </p:nvSpPr>
        <p:spPr bwMode="auto">
          <a:xfrm>
            <a:off x="4720778" y="2953686"/>
            <a:ext cx="1438275" cy="360362"/>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20" name="Rectangle 8"/>
          <p:cNvSpPr>
            <a:spLocks noChangeArrowheads="1"/>
          </p:cNvSpPr>
          <p:nvPr/>
        </p:nvSpPr>
        <p:spPr bwMode="auto">
          <a:xfrm>
            <a:off x="4913091" y="4002471"/>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User Controller</a:t>
            </a:r>
          </a:p>
        </p:txBody>
      </p:sp>
      <p:sp>
        <p:nvSpPr>
          <p:cNvPr id="21" name="Rectangle 9"/>
          <p:cNvSpPr>
            <a:spLocks noChangeArrowheads="1"/>
          </p:cNvSpPr>
          <p:nvPr/>
        </p:nvSpPr>
        <p:spPr bwMode="auto">
          <a:xfrm>
            <a:off x="4913091" y="3821496"/>
            <a:ext cx="584200" cy="180975"/>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22" name="Rectangle 10"/>
          <p:cNvSpPr>
            <a:spLocks noChangeArrowheads="1"/>
          </p:cNvSpPr>
          <p:nvPr/>
        </p:nvSpPr>
        <p:spPr bwMode="auto">
          <a:xfrm>
            <a:off x="4913091" y="4974021"/>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Node</a:t>
            </a:r>
          </a:p>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Controller</a:t>
            </a:r>
          </a:p>
        </p:txBody>
      </p:sp>
      <p:sp>
        <p:nvSpPr>
          <p:cNvPr id="23" name="Rectangle 11"/>
          <p:cNvSpPr>
            <a:spLocks noChangeArrowheads="1"/>
          </p:cNvSpPr>
          <p:nvPr/>
        </p:nvSpPr>
        <p:spPr bwMode="auto">
          <a:xfrm>
            <a:off x="4913091" y="4793046"/>
            <a:ext cx="584200" cy="180975"/>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24" name="Rectangle 12"/>
          <p:cNvSpPr>
            <a:spLocks noChangeArrowheads="1"/>
          </p:cNvSpPr>
          <p:nvPr/>
        </p:nvSpPr>
        <p:spPr bwMode="auto">
          <a:xfrm>
            <a:off x="6568853" y="4002471"/>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Rule</a:t>
            </a:r>
          </a:p>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Controller</a:t>
            </a:r>
          </a:p>
        </p:txBody>
      </p:sp>
      <p:sp>
        <p:nvSpPr>
          <p:cNvPr id="25" name="Rectangle 13"/>
          <p:cNvSpPr>
            <a:spLocks noChangeArrowheads="1"/>
          </p:cNvSpPr>
          <p:nvPr/>
        </p:nvSpPr>
        <p:spPr bwMode="auto">
          <a:xfrm>
            <a:off x="6568853" y="3821496"/>
            <a:ext cx="582613" cy="180975"/>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pic>
        <p:nvPicPr>
          <p:cNvPr id="26" name="그림 25"/>
          <p:cNvPicPr>
            <a:picLocks noChangeAspect="1"/>
          </p:cNvPicPr>
          <p:nvPr/>
        </p:nvPicPr>
        <p:blipFill>
          <a:blip r:embed="rId2" cstate="print"/>
          <a:stretch>
            <a:fillRect/>
          </a:stretch>
        </p:blipFill>
        <p:spPr>
          <a:xfrm>
            <a:off x="564724" y="3212976"/>
            <a:ext cx="2685192" cy="2640008"/>
          </a:xfrm>
          <a:prstGeom prst="rect">
            <a:avLst/>
          </a:prstGeom>
        </p:spPr>
      </p:pic>
      <p:cxnSp>
        <p:nvCxnSpPr>
          <p:cNvPr id="27" name="직선 연결선 26"/>
          <p:cNvCxnSpPr/>
          <p:nvPr/>
        </p:nvCxnSpPr>
        <p:spPr>
          <a:xfrm flipV="1">
            <a:off x="3059832" y="2953686"/>
            <a:ext cx="1656184" cy="619332"/>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3059832" y="4264618"/>
            <a:ext cx="1656184" cy="1523791"/>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직사각형 28"/>
          <p:cNvSpPr/>
          <p:nvPr/>
        </p:nvSpPr>
        <p:spPr>
          <a:xfrm>
            <a:off x="1980096" y="3573016"/>
            <a:ext cx="1079736" cy="691602"/>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44</a:t>
            </a:fld>
            <a:r>
              <a:rPr lang="en-US" altLang="ko-KR" smtClean="0"/>
              <a:t>/50</a:t>
            </a:r>
            <a:endParaRPr lang="ko-KR" altLang="en-US" dirty="0"/>
          </a:p>
        </p:txBody>
      </p:sp>
      <p:grpSp>
        <p:nvGrpSpPr>
          <p:cNvPr id="44" name="그룹 43"/>
          <p:cNvGrpSpPr/>
          <p:nvPr/>
        </p:nvGrpSpPr>
        <p:grpSpPr>
          <a:xfrm>
            <a:off x="7236296" y="5878238"/>
            <a:ext cx="1089803" cy="327788"/>
            <a:chOff x="7236296" y="5878238"/>
            <a:chExt cx="1089803" cy="327788"/>
          </a:xfrm>
        </p:grpSpPr>
        <p:sp>
          <p:nvSpPr>
            <p:cNvPr id="45" name="직사각형 44"/>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46" name="그룹 45"/>
            <p:cNvGrpSpPr/>
            <p:nvPr/>
          </p:nvGrpSpPr>
          <p:grpSpPr>
            <a:xfrm>
              <a:off x="7308304" y="5943080"/>
              <a:ext cx="316208" cy="209938"/>
              <a:chOff x="1672072" y="5085184"/>
              <a:chExt cx="432048" cy="360040"/>
            </a:xfrm>
          </p:grpSpPr>
          <p:sp>
            <p:nvSpPr>
              <p:cNvPr id="47" name="직사각형 46"/>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28481149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pic>
        <p:nvPicPr>
          <p:cNvPr id="14" name="그림 13"/>
          <p:cNvPicPr>
            <a:picLocks noChangeAspect="1"/>
          </p:cNvPicPr>
          <p:nvPr/>
        </p:nvPicPr>
        <p:blipFill>
          <a:blip r:embed="rId2" cstate="print"/>
          <a:stretch>
            <a:fillRect/>
          </a:stretch>
        </p:blipFill>
        <p:spPr>
          <a:xfrm>
            <a:off x="559489" y="3554016"/>
            <a:ext cx="2402034" cy="1738118"/>
          </a:xfrm>
          <a:prstGeom prst="rect">
            <a:avLst/>
          </a:prstGeom>
        </p:spPr>
      </p:pic>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2</a:t>
            </a:r>
            <a:r>
              <a:rPr lang="en-US" altLang="ko-KR" baseline="30000" dirty="0" smtClean="0"/>
              <a:t>nd</a:t>
            </a:r>
            <a:r>
              <a:rPr lang="en-US" altLang="ko-KR" dirty="0" smtClean="0"/>
              <a:t> decomposition of </a:t>
            </a:r>
            <a:r>
              <a:rPr lang="en-US" altLang="ko-KR" b="1" i="1" dirty="0" err="1" smtClean="0"/>
              <a:t>NodeManager</a:t>
            </a:r>
            <a:r>
              <a:rPr lang="en-US" altLang="ko-KR" b="1" i="1" dirty="0" smtClean="0"/>
              <a:t> module</a:t>
            </a:r>
          </a:p>
          <a:p>
            <a:pPr lvl="1"/>
            <a:r>
              <a:rPr lang="en-US" altLang="ko-KR" dirty="0" err="1" smtClean="0"/>
              <a:t>NodeManager</a:t>
            </a:r>
            <a:r>
              <a:rPr lang="en-US" altLang="ko-KR" dirty="0" smtClean="0"/>
              <a:t> module has 2 sub-modules as following</a:t>
            </a:r>
          </a:p>
          <a:p>
            <a:pPr lvl="2"/>
            <a:r>
              <a:rPr lang="en-US" altLang="ko-KR" dirty="0" smtClean="0"/>
              <a:t>Node : Manage nodes. Node can be none or one more.</a:t>
            </a:r>
          </a:p>
          <a:p>
            <a:pPr lvl="2"/>
            <a:r>
              <a:rPr lang="en-US" altLang="ko-KR" dirty="0" smtClean="0"/>
              <a:t>Thing : Manage Things which is included Node. Things can be none or one more.</a:t>
            </a:r>
          </a:p>
        </p:txBody>
      </p:sp>
      <p:pic>
        <p:nvPicPr>
          <p:cNvPr id="3" name="그림 2"/>
          <p:cNvPicPr>
            <a:picLocks noChangeAspect="1"/>
          </p:cNvPicPr>
          <p:nvPr/>
        </p:nvPicPr>
        <p:blipFill>
          <a:blip r:embed="rId3" cstate="print"/>
          <a:stretch>
            <a:fillRect/>
          </a:stretch>
        </p:blipFill>
        <p:spPr>
          <a:xfrm>
            <a:off x="4572000" y="3190960"/>
            <a:ext cx="3752850" cy="2638425"/>
          </a:xfrm>
          <a:prstGeom prst="rect">
            <a:avLst/>
          </a:prstGeom>
        </p:spPr>
      </p:pic>
      <p:cxnSp>
        <p:nvCxnSpPr>
          <p:cNvPr id="11" name="직선 연결선 10"/>
          <p:cNvCxnSpPr/>
          <p:nvPr/>
        </p:nvCxnSpPr>
        <p:spPr>
          <a:xfrm flipV="1">
            <a:off x="2699792" y="3190960"/>
            <a:ext cx="1872208" cy="1411850"/>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2699792" y="4939988"/>
            <a:ext cx="1872208" cy="889397"/>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1835696" y="4594380"/>
            <a:ext cx="864096" cy="337178"/>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5"/>
          <p:cNvSpPr>
            <a:spLocks noGrp="1"/>
          </p:cNvSpPr>
          <p:nvPr>
            <p:ph type="sldNum" sz="quarter" idx="11"/>
          </p:nvPr>
        </p:nvSpPr>
        <p:spPr/>
        <p:txBody>
          <a:bodyPr/>
          <a:lstStyle/>
          <a:p>
            <a:fld id="{887F5A62-5D57-4BBA-9485-2C5A6728F77D}" type="slidenum">
              <a:rPr lang="ko-KR" altLang="en-US" smtClean="0"/>
              <a:pPr/>
              <a:t>45</a:t>
            </a:fld>
            <a:r>
              <a:rPr lang="en-US" altLang="ko-KR" smtClean="0"/>
              <a:t>/50</a:t>
            </a:r>
            <a:endParaRPr lang="ko-KR" altLang="en-US" dirty="0"/>
          </a:p>
        </p:txBody>
      </p:sp>
      <p:grpSp>
        <p:nvGrpSpPr>
          <p:cNvPr id="30" name="그룹 29"/>
          <p:cNvGrpSpPr/>
          <p:nvPr/>
        </p:nvGrpSpPr>
        <p:grpSpPr>
          <a:xfrm>
            <a:off x="7236296" y="5878238"/>
            <a:ext cx="1089803" cy="327788"/>
            <a:chOff x="7236296" y="5878238"/>
            <a:chExt cx="1089803" cy="327788"/>
          </a:xfrm>
        </p:grpSpPr>
        <p:sp>
          <p:nvSpPr>
            <p:cNvPr id="31" name="직사각형 30"/>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32" name="그룹 31"/>
            <p:cNvGrpSpPr/>
            <p:nvPr/>
          </p:nvGrpSpPr>
          <p:grpSpPr>
            <a:xfrm>
              <a:off x="7308304" y="5943080"/>
              <a:ext cx="316208" cy="209938"/>
              <a:chOff x="1672072" y="5085184"/>
              <a:chExt cx="432048" cy="360040"/>
            </a:xfrm>
          </p:grpSpPr>
          <p:sp>
            <p:nvSpPr>
              <p:cNvPr id="33" name="직사각형 32"/>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8211540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직사각형 124"/>
          <p:cNvSpPr/>
          <p:nvPr/>
        </p:nvSpPr>
        <p:spPr>
          <a:xfrm>
            <a:off x="836290" y="2060848"/>
            <a:ext cx="7840166" cy="38884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Generalization style of </a:t>
            </a:r>
            <a:r>
              <a:rPr lang="en-US" altLang="ko-KR" b="1" i="1" dirty="0" err="1" smtClean="0"/>
              <a:t>NodeManager</a:t>
            </a:r>
            <a:r>
              <a:rPr lang="en-US" altLang="ko-KR" b="1" i="1" dirty="0" smtClean="0"/>
              <a:t> module</a:t>
            </a:r>
          </a:p>
          <a:p>
            <a:pPr lvl="1"/>
            <a:r>
              <a:rPr lang="en-US" altLang="ko-KR" dirty="0" err="1" smtClean="0"/>
              <a:t>NodeManager</a:t>
            </a:r>
            <a:endParaRPr lang="en-US" altLang="ko-KR" dirty="0" smtClean="0"/>
          </a:p>
        </p:txBody>
      </p:sp>
      <p:sp>
        <p:nvSpPr>
          <p:cNvPr id="8" name="직사각형 7"/>
          <p:cNvSpPr/>
          <p:nvPr/>
        </p:nvSpPr>
        <p:spPr>
          <a:xfrm>
            <a:off x="836290" y="1772816"/>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pic>
        <p:nvPicPr>
          <p:cNvPr id="10" name="그림 9"/>
          <p:cNvPicPr>
            <a:picLocks noChangeAspect="1"/>
          </p:cNvPicPr>
          <p:nvPr/>
        </p:nvPicPr>
        <p:blipFill>
          <a:blip r:embed="rId2" cstate="print"/>
          <a:stretch>
            <a:fillRect/>
          </a:stretch>
        </p:blipFill>
        <p:spPr>
          <a:xfrm>
            <a:off x="7083500" y="2310781"/>
            <a:ext cx="1324070" cy="864095"/>
          </a:xfrm>
          <a:prstGeom prst="rect">
            <a:avLst/>
          </a:prstGeom>
          <a:ln w="3175">
            <a:solidFill>
              <a:schemeClr val="bg1">
                <a:lumMod val="75000"/>
                <a:lumOff val="25000"/>
              </a:schemeClr>
            </a:solidFill>
          </a:ln>
        </p:spPr>
      </p:pic>
      <p:pic>
        <p:nvPicPr>
          <p:cNvPr id="123" name="그림 122"/>
          <p:cNvPicPr>
            <a:picLocks noChangeAspect="1"/>
          </p:cNvPicPr>
          <p:nvPr/>
        </p:nvPicPr>
        <p:blipFill>
          <a:blip r:embed="rId3" cstate="print"/>
          <a:stretch>
            <a:fillRect/>
          </a:stretch>
        </p:blipFill>
        <p:spPr>
          <a:xfrm>
            <a:off x="2950184" y="2348880"/>
            <a:ext cx="3864430" cy="3312368"/>
          </a:xfrm>
          <a:prstGeom prst="rect">
            <a:avLst/>
          </a:prstGeom>
        </p:spPr>
      </p:pic>
      <p:sp>
        <p:nvSpPr>
          <p:cNvPr id="3" name="슬라이드 번호 개체 틀 2"/>
          <p:cNvSpPr>
            <a:spLocks noGrp="1"/>
          </p:cNvSpPr>
          <p:nvPr>
            <p:ph type="sldNum" sz="quarter" idx="11"/>
          </p:nvPr>
        </p:nvSpPr>
        <p:spPr/>
        <p:txBody>
          <a:bodyPr/>
          <a:lstStyle/>
          <a:p>
            <a:fld id="{887F5A62-5D57-4BBA-9485-2C5A6728F77D}" type="slidenum">
              <a:rPr lang="ko-KR" altLang="en-US" smtClean="0"/>
              <a:pPr/>
              <a:t>46</a:t>
            </a:fld>
            <a:r>
              <a:rPr lang="en-US" altLang="ko-KR" smtClean="0"/>
              <a:t>/50</a:t>
            </a:r>
            <a:endParaRPr lang="ko-KR" altLang="en-US" dirty="0"/>
          </a:p>
        </p:txBody>
      </p:sp>
    </p:spTree>
    <p:extLst>
      <p:ext uri="{BB962C8B-B14F-4D97-AF65-F5344CB8AC3E}">
        <p14:creationId xmlns:p14="http://schemas.microsoft.com/office/powerpoint/2010/main" val="32794116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2</a:t>
            </a:r>
            <a:r>
              <a:rPr lang="en-US" altLang="ko-KR" baseline="30000" dirty="0" smtClean="0"/>
              <a:t>nd</a:t>
            </a:r>
            <a:r>
              <a:rPr lang="en-US" altLang="ko-KR" dirty="0" smtClean="0"/>
              <a:t> decomposition of </a:t>
            </a:r>
            <a:r>
              <a:rPr lang="en-US" altLang="ko-KR" b="1" i="1" dirty="0" err="1" smtClean="0"/>
              <a:t>RuleManager</a:t>
            </a:r>
            <a:r>
              <a:rPr lang="en-US" altLang="ko-KR" b="1" i="1" dirty="0" smtClean="0"/>
              <a:t> module</a:t>
            </a:r>
          </a:p>
          <a:p>
            <a:pPr lvl="1"/>
            <a:r>
              <a:rPr lang="en-US" altLang="ko-KR" dirty="0" err="1" smtClean="0"/>
              <a:t>RuleManager</a:t>
            </a:r>
            <a:r>
              <a:rPr lang="en-US" altLang="ko-KR" dirty="0" smtClean="0"/>
              <a:t> module has 3 sub-modules as following</a:t>
            </a:r>
          </a:p>
          <a:p>
            <a:pPr lvl="2"/>
            <a:r>
              <a:rPr lang="en-US" altLang="ko-KR" dirty="0" smtClean="0"/>
              <a:t>Event</a:t>
            </a:r>
          </a:p>
          <a:p>
            <a:pPr lvl="2"/>
            <a:r>
              <a:rPr lang="en-US" altLang="ko-KR" dirty="0" err="1" smtClean="0"/>
              <a:t>RuleSet</a:t>
            </a:r>
            <a:endParaRPr lang="en-US" altLang="ko-KR" dirty="0" smtClean="0"/>
          </a:p>
          <a:p>
            <a:pPr lvl="2"/>
            <a:r>
              <a:rPr lang="en-US" altLang="ko-KR" dirty="0" smtClean="0"/>
              <a:t>Scheduler</a:t>
            </a:r>
          </a:p>
          <a:p>
            <a:pPr lvl="2"/>
            <a:endParaRPr lang="en-US" altLang="ko-KR" dirty="0" smtClean="0"/>
          </a:p>
        </p:txBody>
      </p:sp>
      <p:pic>
        <p:nvPicPr>
          <p:cNvPr id="3" name="그림 2"/>
          <p:cNvPicPr>
            <a:picLocks noChangeAspect="1"/>
          </p:cNvPicPr>
          <p:nvPr/>
        </p:nvPicPr>
        <p:blipFill>
          <a:blip r:embed="rId2" cstate="print"/>
          <a:stretch>
            <a:fillRect/>
          </a:stretch>
        </p:blipFill>
        <p:spPr>
          <a:xfrm>
            <a:off x="4644008" y="3200400"/>
            <a:ext cx="3663523" cy="2543348"/>
          </a:xfrm>
          <a:prstGeom prst="rect">
            <a:avLst/>
          </a:prstGeom>
        </p:spPr>
      </p:pic>
      <p:pic>
        <p:nvPicPr>
          <p:cNvPr id="17" name="그림 16"/>
          <p:cNvPicPr>
            <a:picLocks noChangeAspect="1"/>
          </p:cNvPicPr>
          <p:nvPr/>
        </p:nvPicPr>
        <p:blipFill>
          <a:blip r:embed="rId3" cstate="print"/>
          <a:stretch>
            <a:fillRect/>
          </a:stretch>
        </p:blipFill>
        <p:spPr>
          <a:xfrm>
            <a:off x="559489" y="3554016"/>
            <a:ext cx="2402034" cy="1738118"/>
          </a:xfrm>
          <a:prstGeom prst="rect">
            <a:avLst/>
          </a:prstGeom>
        </p:spPr>
      </p:pic>
      <p:cxnSp>
        <p:nvCxnSpPr>
          <p:cNvPr id="26" name="직선 연결선 25"/>
          <p:cNvCxnSpPr/>
          <p:nvPr/>
        </p:nvCxnSpPr>
        <p:spPr>
          <a:xfrm flipV="1">
            <a:off x="2699792" y="3200400"/>
            <a:ext cx="1944216" cy="89953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2699792" y="4437112"/>
            <a:ext cx="1944216" cy="130663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직사각형 27"/>
          <p:cNvSpPr/>
          <p:nvPr/>
        </p:nvSpPr>
        <p:spPr>
          <a:xfrm>
            <a:off x="1835696" y="4099934"/>
            <a:ext cx="864096" cy="337178"/>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5"/>
          <p:cNvSpPr>
            <a:spLocks noGrp="1"/>
          </p:cNvSpPr>
          <p:nvPr>
            <p:ph type="sldNum" sz="quarter" idx="11"/>
          </p:nvPr>
        </p:nvSpPr>
        <p:spPr/>
        <p:txBody>
          <a:bodyPr/>
          <a:lstStyle/>
          <a:p>
            <a:fld id="{887F5A62-5D57-4BBA-9485-2C5A6728F77D}" type="slidenum">
              <a:rPr lang="ko-KR" altLang="en-US" smtClean="0"/>
              <a:pPr/>
              <a:t>47</a:t>
            </a:fld>
            <a:r>
              <a:rPr lang="en-US" altLang="ko-KR" smtClean="0"/>
              <a:t>/50</a:t>
            </a:r>
            <a:endParaRPr lang="ko-KR" altLang="en-US" dirty="0"/>
          </a:p>
        </p:txBody>
      </p:sp>
      <p:grpSp>
        <p:nvGrpSpPr>
          <p:cNvPr id="31" name="그룹 30"/>
          <p:cNvGrpSpPr/>
          <p:nvPr/>
        </p:nvGrpSpPr>
        <p:grpSpPr>
          <a:xfrm>
            <a:off x="7236296" y="5878238"/>
            <a:ext cx="1089803" cy="327788"/>
            <a:chOff x="7236296" y="5878238"/>
            <a:chExt cx="1089803" cy="327788"/>
          </a:xfrm>
        </p:grpSpPr>
        <p:sp>
          <p:nvSpPr>
            <p:cNvPr id="32" name="직사각형 31"/>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33" name="그룹 32"/>
            <p:cNvGrpSpPr/>
            <p:nvPr/>
          </p:nvGrpSpPr>
          <p:grpSpPr>
            <a:xfrm>
              <a:off x="7308304" y="5943080"/>
              <a:ext cx="316208" cy="209938"/>
              <a:chOff x="1672072" y="5085184"/>
              <a:chExt cx="432048" cy="360040"/>
            </a:xfrm>
          </p:grpSpPr>
          <p:sp>
            <p:nvSpPr>
              <p:cNvPr id="34" name="직사각형 33"/>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14122164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836290" y="2203225"/>
            <a:ext cx="7840166" cy="3600400"/>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Generalization of </a:t>
            </a:r>
            <a:r>
              <a:rPr lang="en-US" altLang="ko-KR" b="1" i="1" dirty="0" err="1" smtClean="0"/>
              <a:t>RuleManager</a:t>
            </a:r>
            <a:r>
              <a:rPr lang="en-US" altLang="ko-KR" b="1" i="1" dirty="0" smtClean="0"/>
              <a:t> module</a:t>
            </a:r>
          </a:p>
          <a:p>
            <a:pPr lvl="1"/>
            <a:r>
              <a:rPr lang="en-US" altLang="ko-KR" dirty="0" err="1" smtClean="0"/>
              <a:t>RuleManager</a:t>
            </a:r>
            <a:endParaRPr lang="en-US" altLang="ko-KR" dirty="0" smtClean="0"/>
          </a:p>
        </p:txBody>
      </p:sp>
      <p:sp>
        <p:nvSpPr>
          <p:cNvPr id="8" name="직사각형 7"/>
          <p:cNvSpPr/>
          <p:nvPr/>
        </p:nvSpPr>
        <p:spPr>
          <a:xfrm>
            <a:off x="836290" y="1916832"/>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pic>
        <p:nvPicPr>
          <p:cNvPr id="10" name="그림 9"/>
          <p:cNvPicPr>
            <a:picLocks noChangeAspect="1"/>
          </p:cNvPicPr>
          <p:nvPr/>
        </p:nvPicPr>
        <p:blipFill>
          <a:blip r:embed="rId2" cstate="print"/>
          <a:stretch>
            <a:fillRect/>
          </a:stretch>
        </p:blipFill>
        <p:spPr>
          <a:xfrm>
            <a:off x="1054438" y="2665073"/>
            <a:ext cx="7613312" cy="2976398"/>
          </a:xfrm>
          <a:prstGeom prst="rect">
            <a:avLst/>
          </a:prstGeom>
        </p:spPr>
      </p:pic>
      <p:pic>
        <p:nvPicPr>
          <p:cNvPr id="155" name="그림 154"/>
          <p:cNvPicPr>
            <a:picLocks noChangeAspect="1"/>
          </p:cNvPicPr>
          <p:nvPr/>
        </p:nvPicPr>
        <p:blipFill>
          <a:blip r:embed="rId3" cstate="print"/>
          <a:stretch>
            <a:fillRect/>
          </a:stretch>
        </p:blipFill>
        <p:spPr>
          <a:xfrm>
            <a:off x="7164288" y="2347241"/>
            <a:ext cx="1324070" cy="864095"/>
          </a:xfrm>
          <a:prstGeom prst="rect">
            <a:avLst/>
          </a:prstGeom>
          <a:ln w="3175">
            <a:solidFill>
              <a:schemeClr val="bg1">
                <a:lumMod val="75000"/>
                <a:lumOff val="25000"/>
              </a:schemeClr>
            </a:solidFill>
          </a:ln>
        </p:spPr>
      </p:pic>
      <p:sp>
        <p:nvSpPr>
          <p:cNvPr id="3" name="슬라이드 번호 개체 틀 2"/>
          <p:cNvSpPr>
            <a:spLocks noGrp="1"/>
          </p:cNvSpPr>
          <p:nvPr>
            <p:ph type="sldNum" sz="quarter" idx="11"/>
          </p:nvPr>
        </p:nvSpPr>
        <p:spPr/>
        <p:txBody>
          <a:bodyPr/>
          <a:lstStyle/>
          <a:p>
            <a:fld id="{887F5A62-5D57-4BBA-9485-2C5A6728F77D}" type="slidenum">
              <a:rPr lang="ko-KR" altLang="en-US" smtClean="0"/>
              <a:pPr/>
              <a:t>48</a:t>
            </a:fld>
            <a:r>
              <a:rPr lang="en-US" altLang="ko-KR" smtClean="0"/>
              <a:t>/50</a:t>
            </a:r>
            <a:endParaRPr lang="ko-KR" altLang="en-US" dirty="0"/>
          </a:p>
        </p:txBody>
      </p:sp>
    </p:spTree>
    <p:extLst>
      <p:ext uri="{BB962C8B-B14F-4D97-AF65-F5344CB8AC3E}">
        <p14:creationId xmlns:p14="http://schemas.microsoft.com/office/powerpoint/2010/main" val="7395351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836290" y="1700808"/>
            <a:ext cx="7840166" cy="460851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Generalization of </a:t>
            </a:r>
            <a:r>
              <a:rPr lang="en-US" altLang="ko-KR" b="1" i="1" dirty="0" smtClean="0"/>
              <a:t>Communication module</a:t>
            </a:r>
          </a:p>
          <a:p>
            <a:pPr lvl="1"/>
            <a:r>
              <a:rPr lang="en-US" altLang="ko-KR" dirty="0" smtClean="0"/>
              <a:t>Communication</a:t>
            </a:r>
            <a:endParaRPr lang="en-US" altLang="ko-KR" dirty="0"/>
          </a:p>
          <a:p>
            <a:pPr lvl="2"/>
            <a:endParaRPr lang="en-US" altLang="ko-KR" dirty="0" smtClean="0"/>
          </a:p>
        </p:txBody>
      </p:sp>
      <p:sp>
        <p:nvSpPr>
          <p:cNvPr id="8" name="직사각형 7"/>
          <p:cNvSpPr/>
          <p:nvPr/>
        </p:nvSpPr>
        <p:spPr>
          <a:xfrm>
            <a:off x="836290" y="1412776"/>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pic>
        <p:nvPicPr>
          <p:cNvPr id="155" name="그림 154"/>
          <p:cNvPicPr>
            <a:picLocks noChangeAspect="1"/>
          </p:cNvPicPr>
          <p:nvPr/>
        </p:nvPicPr>
        <p:blipFill>
          <a:blip r:embed="rId2" cstate="print"/>
          <a:stretch>
            <a:fillRect/>
          </a:stretch>
        </p:blipFill>
        <p:spPr>
          <a:xfrm>
            <a:off x="7205263" y="2780928"/>
            <a:ext cx="1324070" cy="864095"/>
          </a:xfrm>
          <a:prstGeom prst="rect">
            <a:avLst/>
          </a:prstGeom>
          <a:ln w="3175">
            <a:solidFill>
              <a:schemeClr val="bg1">
                <a:lumMod val="75000"/>
                <a:lumOff val="25000"/>
              </a:schemeClr>
            </a:solidFill>
          </a:ln>
        </p:spPr>
      </p:pic>
      <p:pic>
        <p:nvPicPr>
          <p:cNvPr id="3" name="그림 2"/>
          <p:cNvPicPr>
            <a:picLocks noChangeAspect="1"/>
          </p:cNvPicPr>
          <p:nvPr/>
        </p:nvPicPr>
        <p:blipFill>
          <a:blip r:embed="rId3" cstate="print"/>
          <a:stretch>
            <a:fillRect/>
          </a:stretch>
        </p:blipFill>
        <p:spPr>
          <a:xfrm>
            <a:off x="1657722" y="1879749"/>
            <a:ext cx="5872278" cy="4177906"/>
          </a:xfrm>
          <a:prstGeom prst="rect">
            <a:avLst/>
          </a:prstGeom>
        </p:spPr>
      </p:pic>
      <p:sp>
        <p:nvSpPr>
          <p:cNvPr id="6" name="슬라이드 번호 개체 틀 5"/>
          <p:cNvSpPr>
            <a:spLocks noGrp="1"/>
          </p:cNvSpPr>
          <p:nvPr>
            <p:ph type="sldNum" sz="quarter" idx="11"/>
          </p:nvPr>
        </p:nvSpPr>
        <p:spPr/>
        <p:txBody>
          <a:bodyPr/>
          <a:lstStyle/>
          <a:p>
            <a:fld id="{887F5A62-5D57-4BBA-9485-2C5A6728F77D}" type="slidenum">
              <a:rPr lang="ko-KR" altLang="en-US" smtClean="0"/>
              <a:pPr/>
              <a:t>49</a:t>
            </a:fld>
            <a:r>
              <a:rPr lang="en-US" altLang="ko-KR" smtClean="0"/>
              <a:t>/50</a:t>
            </a:r>
            <a:endParaRPr lang="ko-KR" altLang="en-US" dirty="0"/>
          </a:p>
        </p:txBody>
      </p:sp>
    </p:spTree>
    <p:extLst>
      <p:ext uri="{BB962C8B-B14F-4D97-AF65-F5344CB8AC3E}">
        <p14:creationId xmlns:p14="http://schemas.microsoft.com/office/powerpoint/2010/main" val="1933598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2. Project </a:t>
            </a:r>
            <a:r>
              <a:rPr lang="en-US" altLang="ko-KR" dirty="0"/>
              <a:t>Scope</a:t>
            </a:r>
            <a:endParaRPr lang="ko-KR" altLang="en-US" dirty="0"/>
          </a:p>
        </p:txBody>
      </p:sp>
      <p:sp>
        <p:nvSpPr>
          <p:cNvPr id="3" name="텍스트 개체 틀 2"/>
          <p:cNvSpPr>
            <a:spLocks noGrp="1"/>
          </p:cNvSpPr>
          <p:nvPr>
            <p:ph type="body" sz="quarter" idx="10"/>
          </p:nvPr>
        </p:nvSpPr>
        <p:spPr/>
        <p:txBody>
          <a:bodyPr/>
          <a:lstStyle/>
          <a:p>
            <a:pPr>
              <a:lnSpc>
                <a:spcPct val="150000"/>
              </a:lnSpc>
            </a:pPr>
            <a:r>
              <a:rPr lang="en-US" altLang="ko-KR" dirty="0" smtClean="0"/>
              <a:t>2.1. Context </a:t>
            </a:r>
          </a:p>
          <a:p>
            <a:pPr>
              <a:lnSpc>
                <a:spcPct val="150000"/>
              </a:lnSpc>
            </a:pPr>
            <a:r>
              <a:rPr lang="en-US" altLang="ko-KR" dirty="0" smtClean="0"/>
              <a:t>2.2. Stakeholders</a:t>
            </a:r>
          </a:p>
          <a:p>
            <a:pPr>
              <a:lnSpc>
                <a:spcPct val="150000"/>
              </a:lnSpc>
            </a:pPr>
            <a:r>
              <a:rPr lang="en-US" altLang="ko-KR" dirty="0" smtClean="0"/>
              <a:t>2.3</a:t>
            </a:r>
            <a:r>
              <a:rPr lang="en-US" altLang="ko-KR" dirty="0"/>
              <a:t>. System Context Diagram</a:t>
            </a:r>
          </a:p>
          <a:p>
            <a:pPr>
              <a:lnSpc>
                <a:spcPct val="150000"/>
              </a:lnSpc>
            </a:pP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5</a:t>
            </a:fld>
            <a:r>
              <a:rPr lang="en-US" altLang="ko-KR" smtClean="0"/>
              <a:t>/50</a:t>
            </a:r>
            <a:endParaRPr lang="ko-KR" altLang="en-US" dirty="0"/>
          </a:p>
        </p:txBody>
      </p:sp>
    </p:spTree>
    <p:extLst>
      <p:ext uri="{BB962C8B-B14F-4D97-AF65-F5344CB8AC3E}">
        <p14:creationId xmlns:p14="http://schemas.microsoft.com/office/powerpoint/2010/main" val="20078419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a:t>
            </a:r>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290" y="925960"/>
            <a:ext cx="7085420" cy="5356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슬라이드 번호 개체 틀 2"/>
          <p:cNvSpPr>
            <a:spLocks noGrp="1"/>
          </p:cNvSpPr>
          <p:nvPr>
            <p:ph type="sldNum" sz="quarter" idx="11"/>
          </p:nvPr>
        </p:nvSpPr>
        <p:spPr/>
        <p:txBody>
          <a:bodyPr/>
          <a:lstStyle/>
          <a:p>
            <a:fld id="{887F5A62-5D57-4BBA-9485-2C5A6728F77D}" type="slidenum">
              <a:rPr lang="ko-KR" altLang="en-US" smtClean="0"/>
              <a:pPr/>
              <a:t>50</a:t>
            </a:fld>
            <a:r>
              <a:rPr lang="en-US" altLang="ko-KR" smtClean="0"/>
              <a:t>/50</a:t>
            </a:r>
            <a:endParaRPr lang="ko-KR" altLang="en-US" dirty="0"/>
          </a:p>
        </p:txBody>
      </p:sp>
    </p:spTree>
    <p:extLst>
      <p:ext uri="{BB962C8B-B14F-4D97-AF65-F5344CB8AC3E}">
        <p14:creationId xmlns:p14="http://schemas.microsoft.com/office/powerpoint/2010/main" val="347198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Context - Market, Organizational</a:t>
            </a:r>
            <a:endParaRPr lang="ko-KR" altLang="en-US" dirty="0"/>
          </a:p>
        </p:txBody>
      </p:sp>
      <p:graphicFrame>
        <p:nvGraphicFramePr>
          <p:cNvPr id="6" name="내용 개체 틀 5"/>
          <p:cNvGraphicFramePr>
            <a:graphicFrameLocks noGrp="1"/>
          </p:cNvGraphicFramePr>
          <p:nvPr>
            <p:ph idx="1"/>
            <p:extLst>
              <p:ext uri="{D42A27DB-BD31-4B8C-83A1-F6EECF244321}">
                <p14:modId xmlns:p14="http://schemas.microsoft.com/office/powerpoint/2010/main" val="1518819713"/>
              </p:ext>
            </p:extLst>
          </p:nvPr>
        </p:nvGraphicFramePr>
        <p:xfrm>
          <a:off x="466776" y="836613"/>
          <a:ext cx="8209680" cy="2356985"/>
        </p:xfrm>
        <a:graphic>
          <a:graphicData uri="http://schemas.openxmlformats.org/drawingml/2006/table">
            <a:tbl>
              <a:tblPr/>
              <a:tblGrid>
                <a:gridCol w="1800968"/>
                <a:gridCol w="6408712"/>
              </a:tblGrid>
              <a:tr h="229667">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Market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100" b="1"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29667">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Stakeholders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Customer, End-user, System Installer, Developer</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8914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System Access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sers want to access the system via PC, Mobile devices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Functional</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expectations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After system installation, </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users expect the system to work</a:t>
                      </a:r>
                    </a:p>
                    <a:p>
                      <a:pPr algn="l" fontAlgn="t">
                        <a:lnSpc>
                          <a:spcPct val="100000"/>
                        </a:lnSpc>
                      </a:pP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automatically by assigned rules of sensors and actuators</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Environment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There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are m</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any vendors developing a system,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sensors</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and actuators. But there is no standard of interface.</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5" name="내용 개체 틀 5"/>
          <p:cNvGraphicFramePr>
            <a:graphicFrameLocks/>
          </p:cNvGraphicFramePr>
          <p:nvPr>
            <p:extLst>
              <p:ext uri="{D42A27DB-BD31-4B8C-83A1-F6EECF244321}">
                <p14:modId xmlns:p14="http://schemas.microsoft.com/office/powerpoint/2010/main" val="4205130865"/>
              </p:ext>
            </p:extLst>
          </p:nvPr>
        </p:nvGraphicFramePr>
        <p:xfrm>
          <a:off x="467544" y="3429000"/>
          <a:ext cx="8208913" cy="2667000"/>
        </p:xfrm>
        <a:graphic>
          <a:graphicData uri="http://schemas.openxmlformats.org/drawingml/2006/table">
            <a:tbl>
              <a:tblPr/>
              <a:tblGrid>
                <a:gridCol w="1800200"/>
                <a:gridCol w="6408713"/>
              </a:tblGrid>
              <a:tr h="247577">
                <a:tc gridSpan="2">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Organizational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ct val="100000"/>
                        </a:lnSpc>
                      </a:pPr>
                      <a:endParaRPr lang="en-US" altLang="ko-KR" sz="18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31788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Roles </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and </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responsibilities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Project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Manager(includes planning, risk and configuration, schedule)</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Architect</a:t>
                      </a:r>
                    </a:p>
                    <a:p>
                      <a:pPr algn="l" fontAlgn="t">
                        <a:lnSpc>
                          <a:spcPct val="100000"/>
                        </a:lnSpc>
                      </a:pPr>
                      <a:r>
                        <a:rPr lang="en-US" altLang="ko-KR" sz="16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Manager</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Test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Documentation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Developer (all members)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background</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Digital-Appliance SW solution researcher &amp;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Smart-phone SW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Camera module testing SW developer</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6</a:t>
            </a:fld>
            <a:r>
              <a:rPr lang="en-US" altLang="ko-KR" smtClean="0"/>
              <a:t>/50</a:t>
            </a:r>
            <a:endParaRPr lang="ko-KR" altLang="en-US" dirty="0"/>
          </a:p>
        </p:txBody>
      </p:sp>
    </p:spTree>
    <p:extLst>
      <p:ext uri="{BB962C8B-B14F-4D97-AF65-F5344CB8AC3E}">
        <p14:creationId xmlns:p14="http://schemas.microsoft.com/office/powerpoint/2010/main" val="1323278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a:t>
            </a:r>
            <a:r>
              <a:rPr lang="en-US" altLang="ko-KR" dirty="0"/>
              <a:t>Context </a:t>
            </a:r>
            <a:r>
              <a:rPr lang="en-US" altLang="ko-KR" dirty="0" smtClean="0"/>
              <a:t>- Business, Technical</a:t>
            </a:r>
            <a:endParaRPr lang="ko-KR" altLang="en-US" dirty="0"/>
          </a:p>
        </p:txBody>
      </p:sp>
      <p:graphicFrame>
        <p:nvGraphicFramePr>
          <p:cNvPr id="6" name="내용 개체 틀 5"/>
          <p:cNvGraphicFramePr>
            <a:graphicFrameLocks noGrp="1"/>
          </p:cNvGraphicFramePr>
          <p:nvPr>
            <p:ph idx="1"/>
            <p:extLst>
              <p:ext uri="{D42A27DB-BD31-4B8C-83A1-F6EECF244321}">
                <p14:modId xmlns:p14="http://schemas.microsoft.com/office/powerpoint/2010/main" val="680251028"/>
              </p:ext>
            </p:extLst>
          </p:nvPr>
        </p:nvGraphicFramePr>
        <p:xfrm>
          <a:off x="467544" y="4289256"/>
          <a:ext cx="8208912" cy="2164080"/>
        </p:xfrm>
        <a:graphic>
          <a:graphicData uri="http://schemas.openxmlformats.org/drawingml/2006/table">
            <a:tbl>
              <a:tblPr/>
              <a:tblGrid>
                <a:gridCol w="1944216"/>
                <a:gridCol w="6264696"/>
              </a:tblGrid>
              <a:tr h="165101">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 Context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0">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Development</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Skills</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Java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 JavaScript,</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HTML5</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65101">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L</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aptop</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Computers</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Tools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Eclipse,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IDE</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OS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Windows, Linux</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73734">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HW platform</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X86</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3" name="표 2"/>
          <p:cNvGraphicFramePr>
            <a:graphicFrameLocks noGrp="1"/>
          </p:cNvGraphicFramePr>
          <p:nvPr>
            <p:extLst>
              <p:ext uri="{D42A27DB-BD31-4B8C-83A1-F6EECF244321}">
                <p14:modId xmlns:p14="http://schemas.microsoft.com/office/powerpoint/2010/main" val="853905644"/>
              </p:ext>
            </p:extLst>
          </p:nvPr>
        </p:nvGraphicFramePr>
        <p:xfrm>
          <a:off x="468313" y="845912"/>
          <a:ext cx="8208143" cy="3231161"/>
        </p:xfrm>
        <a:graphic>
          <a:graphicData uri="http://schemas.openxmlformats.org/drawingml/2006/table">
            <a:tbl>
              <a:tblPr/>
              <a:tblGrid>
                <a:gridCol w="1943447"/>
                <a:gridCol w="6264696"/>
              </a:tblGrid>
              <a:tr h="298918">
                <a:tc gridSpan="2">
                  <a:txBody>
                    <a:bodyPr/>
                    <a:lstStyle/>
                    <a:p>
                      <a:pPr marL="0" marR="0" indent="0" algn="l" defTabSz="914400" rtl="0" eaLnBrk="1" fontAlgn="t" latinLnBrk="1" hangingPunct="1">
                        <a:lnSpc>
                          <a:spcPct val="9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Business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ko-KR" alt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Date of Delivery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26 June 2015</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4412">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Time Resources</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498 man-hours (48+450)</a:t>
                      </a: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:48 man</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-hours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(8</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hours X 6 people) in Korea</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:450 man-hours(3 hours X 6</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people X 5 days X 5 weeks) in CMU</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Strategy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Easy to use &amp; high extensibility for sensors/actuators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Target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Market</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B2B</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 Building Architect Office, B2C - DIY User</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Profit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Model</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Rental Service, Standalone</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 Education, Maintenance</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82159">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Future direction</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Many</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kinds of sensors/actuators(indoor air quality sensor,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camera,</a:t>
                      </a:r>
                      <a:r>
                        <a:rPr lang="ko-KR" altLang="en-US"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thermostat controller and so forth)</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is used &amp; it makes a lot of use case. So big-data of these cases would enable to make services of </a:t>
                      </a:r>
                      <a:r>
                        <a:rPr lang="en-US" altLang="ko-KR" sz="1600" b="0" kern="1200" baseline="0" dirty="0" err="1"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IoT</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a:t>
                      </a:r>
                      <a:endParaRPr lang="en-US" sz="1600" b="0" kern="1200" baseline="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4" name="슬라이드 번호 개체 틀 3"/>
          <p:cNvSpPr>
            <a:spLocks noGrp="1"/>
          </p:cNvSpPr>
          <p:nvPr>
            <p:ph type="sldNum" sz="quarter" idx="12"/>
          </p:nvPr>
        </p:nvSpPr>
        <p:spPr/>
        <p:txBody>
          <a:bodyPr/>
          <a:lstStyle/>
          <a:p>
            <a:fld id="{887F5A62-5D57-4BBA-9485-2C5A6728F77D}" type="slidenum">
              <a:rPr lang="ko-KR" altLang="en-US" smtClean="0"/>
              <a:pPr/>
              <a:t>7</a:t>
            </a:fld>
            <a:r>
              <a:rPr lang="en-US" altLang="ko-KR" smtClean="0"/>
              <a:t>/50</a:t>
            </a:r>
            <a:endParaRPr lang="ko-KR" altLang="en-US" dirty="0"/>
          </a:p>
        </p:txBody>
      </p:sp>
    </p:spTree>
    <p:extLst>
      <p:ext uri="{BB962C8B-B14F-4D97-AF65-F5344CB8AC3E}">
        <p14:creationId xmlns:p14="http://schemas.microsoft.com/office/powerpoint/2010/main" val="1737098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2.2 Stakeholders </a:t>
            </a:r>
            <a:endParaRPr lang="ko-KR" altLang="en-US" dirty="0"/>
          </a:p>
        </p:txBody>
      </p:sp>
      <p:sp>
        <p:nvSpPr>
          <p:cNvPr id="3" name="내용 개체 틀 2"/>
          <p:cNvSpPr>
            <a:spLocks noGrp="1"/>
          </p:cNvSpPr>
          <p:nvPr>
            <p:ph type="body" sz="quarter" idx="10"/>
          </p:nvPr>
        </p:nvSpPr>
        <p:spPr/>
        <p:txBody>
          <a:bodyPr/>
          <a:lstStyle/>
          <a:p>
            <a:r>
              <a:rPr lang="en-US" altLang="ko-KR" b="1" dirty="0" smtClean="0"/>
              <a:t>Stakeholders of the </a:t>
            </a:r>
            <a:r>
              <a:rPr lang="en-US" altLang="ko-KR" b="1" dirty="0" err="1" smtClean="0"/>
              <a:t>IoT</a:t>
            </a:r>
            <a:r>
              <a:rPr lang="en-US" altLang="ko-KR" b="1" dirty="0" smtClean="0"/>
              <a:t> Management System (</a:t>
            </a:r>
            <a:r>
              <a:rPr lang="en-US" altLang="ko-KR" b="1" dirty="0" err="1" smtClean="0"/>
              <a:t>IoTMS</a:t>
            </a:r>
            <a:r>
              <a:rPr lang="en-US" altLang="ko-KR" b="1" dirty="0" smtClean="0"/>
              <a:t>)</a:t>
            </a:r>
            <a:endParaRPr lang="en-US" altLang="ko-KR" dirty="0"/>
          </a:p>
          <a:p>
            <a:pPr lvl="1"/>
            <a:r>
              <a:rPr lang="en-US" altLang="ko-KR" dirty="0" smtClean="0"/>
              <a:t>Customer</a:t>
            </a:r>
            <a:endParaRPr lang="en-US" altLang="ko-KR" dirty="0"/>
          </a:p>
          <a:p>
            <a:pPr lvl="1"/>
            <a:r>
              <a:rPr lang="en-US" altLang="ko-KR" dirty="0" smtClean="0"/>
              <a:t>End-User</a:t>
            </a:r>
            <a:endParaRPr lang="en-US" altLang="ko-KR" dirty="0"/>
          </a:p>
          <a:p>
            <a:pPr lvl="1"/>
            <a:r>
              <a:rPr lang="en-US" altLang="ko-KR" dirty="0"/>
              <a:t>System Installer</a:t>
            </a:r>
          </a:p>
          <a:p>
            <a:pPr lvl="1"/>
            <a:r>
              <a:rPr lang="en-US" altLang="ko-KR" dirty="0"/>
              <a:t>Application Developer</a:t>
            </a:r>
          </a:p>
          <a:p>
            <a:pPr lvl="1"/>
            <a:r>
              <a:rPr lang="en-US" altLang="ko-KR" dirty="0"/>
              <a:t>Value-added-resellers (VARs)</a:t>
            </a:r>
          </a:p>
          <a:p>
            <a:pPr lvl="1"/>
            <a:r>
              <a:rPr lang="en-US" altLang="ko-KR" dirty="0"/>
              <a:t>Service Provider</a:t>
            </a:r>
          </a:p>
          <a:p>
            <a:pPr lvl="1"/>
            <a:r>
              <a:rPr lang="en-US" altLang="ko-KR" dirty="0"/>
              <a:t>Maintainer</a:t>
            </a:r>
          </a:p>
          <a:p>
            <a:pPr lvl="1"/>
            <a:r>
              <a:rPr lang="en-US" altLang="ko-KR" dirty="0"/>
              <a:t>P</a:t>
            </a:r>
            <a:r>
              <a:rPr lang="en-US" altLang="ko-KR" dirty="0" smtClean="0"/>
              <a:t>roject </a:t>
            </a:r>
            <a:r>
              <a:rPr lang="en-US" altLang="ko-KR" dirty="0"/>
              <a:t>consultant (or mentor)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8</a:t>
            </a:fld>
            <a:r>
              <a:rPr lang="en-US" altLang="ko-KR" smtClean="0"/>
              <a:t>/50</a:t>
            </a:r>
            <a:endParaRPr lang="ko-KR" altLang="en-US" dirty="0"/>
          </a:p>
        </p:txBody>
      </p:sp>
    </p:spTree>
    <p:extLst>
      <p:ext uri="{BB962C8B-B14F-4D97-AF65-F5344CB8AC3E}">
        <p14:creationId xmlns:p14="http://schemas.microsoft.com/office/powerpoint/2010/main" val="257896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모서리가 둥근 직사각형 3"/>
          <p:cNvSpPr/>
          <p:nvPr/>
        </p:nvSpPr>
        <p:spPr>
          <a:xfrm>
            <a:off x="454048" y="1679697"/>
            <a:ext cx="8173170" cy="4653731"/>
          </a:xfrm>
          <a:prstGeom prst="roundRect">
            <a:avLst>
              <a:gd name="adj" fmla="val 24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Picture 2" descr="http://openexhibits.org/wp-content/themes/openexhibits/images/z-redux/userTypeIcon-develop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7512" y="5006106"/>
            <a:ext cx="983757" cy="767990"/>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p:cNvSpPr>
            <a:spLocks noGrp="1"/>
          </p:cNvSpPr>
          <p:nvPr>
            <p:ph type="title"/>
          </p:nvPr>
        </p:nvSpPr>
        <p:spPr/>
        <p:txBody>
          <a:bodyPr>
            <a:normAutofit fontScale="90000"/>
          </a:bodyPr>
          <a:lstStyle/>
          <a:p>
            <a:r>
              <a:rPr lang="en-US" altLang="ko-KR" dirty="0" smtClean="0"/>
              <a:t>2.3 System Context Diagram</a:t>
            </a:r>
            <a:endParaRPr lang="ko-KR" altLang="en-US" dirty="0"/>
          </a:p>
        </p:txBody>
      </p:sp>
      <p:sp>
        <p:nvSpPr>
          <p:cNvPr id="3" name="내용 개체 틀 2"/>
          <p:cNvSpPr>
            <a:spLocks noGrp="1"/>
          </p:cNvSpPr>
          <p:nvPr>
            <p:ph idx="1"/>
          </p:nvPr>
        </p:nvSpPr>
        <p:spPr>
          <a:xfrm>
            <a:off x="179512" y="908720"/>
            <a:ext cx="8712968" cy="864096"/>
          </a:xfrm>
        </p:spPr>
        <p:txBody>
          <a:bodyPr>
            <a:normAutofit/>
          </a:bodyPr>
          <a:lstStyle/>
          <a:p>
            <a:r>
              <a:rPr lang="en-US" altLang="ko-KR" dirty="0" smtClean="0"/>
              <a:t>System Context</a:t>
            </a:r>
          </a:p>
          <a:p>
            <a:pPr lvl="1"/>
            <a:r>
              <a:rPr lang="en-US" altLang="ko-KR" dirty="0" smtClean="0"/>
              <a:t>Interaction between key stakeholders and the </a:t>
            </a:r>
            <a:r>
              <a:rPr lang="en-US" altLang="ko-KR" dirty="0" err="1" smtClean="0"/>
              <a:t>IoT</a:t>
            </a:r>
            <a:r>
              <a:rPr lang="en-US" altLang="ko-KR" dirty="0" smtClean="0"/>
              <a:t> Management System (</a:t>
            </a:r>
            <a:r>
              <a:rPr lang="en-US" altLang="ko-KR" dirty="0" err="1" smtClean="0"/>
              <a:t>IoTMS</a:t>
            </a:r>
            <a:r>
              <a:rPr lang="en-US" altLang="ko-KR" dirty="0" smtClean="0"/>
              <a:t>)</a:t>
            </a:r>
            <a:endParaRPr lang="ko-KR" altLang="en-US" dirty="0"/>
          </a:p>
        </p:txBody>
      </p:sp>
      <p:pic>
        <p:nvPicPr>
          <p:cNvPr id="2079" name="Picture 31" descr="http://www.inovacijos.lt/cms/2851lt.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7118" y="4066232"/>
            <a:ext cx="1160437" cy="105889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9" descr="D:\My Document\My Pictures\Icon-us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4991" y="1849772"/>
            <a:ext cx="747176" cy="74717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thumbs.dreamstime.com/z/dwelling-house-18047266.jpg"/>
          <p:cNvPicPr>
            <a:picLocks noChangeAspect="1" noChangeArrowheads="1"/>
          </p:cNvPicPr>
          <p:nvPr/>
        </p:nvPicPr>
        <p:blipFill rotWithShape="1">
          <a:blip r:embed="rId6" cstate="print">
            <a:duotone>
              <a:schemeClr val="bg2">
                <a:shade val="45000"/>
                <a:satMod val="135000"/>
              </a:schemeClr>
              <a:prstClr val="white"/>
            </a:duotone>
            <a:extLst>
              <a:ext uri="{28A0092B-C50C-407E-A947-70E740481C1C}">
                <a14:useLocalDpi xmlns:a14="http://schemas.microsoft.com/office/drawing/2010/main" val="0"/>
              </a:ext>
            </a:extLst>
          </a:blip>
          <a:srcRect b="9253"/>
          <a:stretch/>
        </p:blipFill>
        <p:spPr bwMode="auto">
          <a:xfrm>
            <a:off x="1045975" y="3486157"/>
            <a:ext cx="3084632" cy="243747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arthurschmitt.com/wp-content/uploads/2012/10/Arduino-vector-isometric.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01582" y="4233331"/>
            <a:ext cx="853288" cy="558904"/>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http://www.clipartbest.com/cliparts/niB/XKz/niBXKzRq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86170" y="4981816"/>
            <a:ext cx="829169" cy="82916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gigabitport.com/assets/img/colocati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54870" y="4504544"/>
            <a:ext cx="1028722" cy="1028721"/>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www.zilogic.com/blog/images/temperature-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43528" y="4190530"/>
            <a:ext cx="661905" cy="66190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www.ontruimingen-klokken-versterkers.nl/wp-content/uploads/open_geslote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14207" y="4987560"/>
            <a:ext cx="850988" cy="387198"/>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http://onthehouse.com/wp-content/uploads/2015/02/WEB_Icon_Motion-Sensor-with-caption-e1423749584126.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856570" y="3609287"/>
            <a:ext cx="510834" cy="6368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54663" y="5443663"/>
            <a:ext cx="569927" cy="22892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Server</a:t>
            </a:r>
            <a:endParaRPr lang="ko-KR" altLang="en-US" sz="1200" b="1" dirty="0">
              <a:latin typeface="Tahoma" panose="020B0604030504040204" pitchFamily="34" charset="0"/>
              <a:ea typeface="맑은 고딕" panose="020B0503020000020004" pitchFamily="50" charset="-127"/>
            </a:endParaRPr>
          </a:p>
        </p:txBody>
      </p:sp>
      <p:sp>
        <p:nvSpPr>
          <p:cNvPr id="26" name="TextBox 25"/>
          <p:cNvSpPr txBox="1"/>
          <p:nvPr/>
        </p:nvSpPr>
        <p:spPr>
          <a:xfrm>
            <a:off x="2367404" y="5779596"/>
            <a:ext cx="551380" cy="22892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router</a:t>
            </a:r>
            <a:endParaRPr lang="ko-KR" altLang="en-US" sz="1200" b="1" dirty="0">
              <a:latin typeface="Tahoma" panose="020B0604030504040204" pitchFamily="34" charset="0"/>
              <a:ea typeface="맑은 고딕" panose="020B0503020000020004" pitchFamily="50" charset="-127"/>
            </a:endParaRPr>
          </a:p>
        </p:txBody>
      </p:sp>
      <p:sp>
        <p:nvSpPr>
          <p:cNvPr id="27" name="TextBox 26"/>
          <p:cNvSpPr txBox="1"/>
          <p:nvPr/>
        </p:nvSpPr>
        <p:spPr>
          <a:xfrm>
            <a:off x="904715" y="5360149"/>
            <a:ext cx="1212453" cy="22892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Sensor/Actuator</a:t>
            </a:r>
            <a:endParaRPr lang="ko-KR" altLang="en-US" sz="1200" b="1" dirty="0">
              <a:latin typeface="Tahoma" panose="020B0604030504040204" pitchFamily="34" charset="0"/>
              <a:ea typeface="맑은 고딕" panose="020B0503020000020004" pitchFamily="50" charset="-127"/>
            </a:endParaRPr>
          </a:p>
        </p:txBody>
      </p:sp>
      <p:sp>
        <p:nvSpPr>
          <p:cNvPr id="28" name="TextBox 27"/>
          <p:cNvSpPr txBox="1"/>
          <p:nvPr/>
        </p:nvSpPr>
        <p:spPr>
          <a:xfrm>
            <a:off x="2150504" y="4777181"/>
            <a:ext cx="689160" cy="22892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SA Node</a:t>
            </a:r>
            <a:endParaRPr lang="ko-KR" altLang="en-US" sz="1200" b="1" dirty="0">
              <a:latin typeface="Tahoma" panose="020B0604030504040204" pitchFamily="34" charset="0"/>
              <a:ea typeface="맑은 고딕" panose="020B0503020000020004" pitchFamily="50" charset="-127"/>
            </a:endParaRPr>
          </a:p>
        </p:txBody>
      </p:sp>
      <p:sp>
        <p:nvSpPr>
          <p:cNvPr id="29" name="TextBox 28"/>
          <p:cNvSpPr txBox="1"/>
          <p:nvPr/>
        </p:nvSpPr>
        <p:spPr>
          <a:xfrm>
            <a:off x="5265075" y="2548914"/>
            <a:ext cx="1007007" cy="46166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Customer</a:t>
            </a:r>
            <a:br>
              <a:rPr lang="en-US" altLang="ko-KR" sz="1200" b="1" dirty="0" smtClean="0">
                <a:latin typeface="Tahoma" panose="020B0604030504040204" pitchFamily="34" charset="0"/>
                <a:ea typeface="맑은 고딕" panose="020B0503020000020004" pitchFamily="50" charset="-127"/>
              </a:rPr>
            </a:br>
            <a:r>
              <a:rPr lang="en-US" altLang="ko-KR" sz="1200" b="1" dirty="0" smtClean="0">
                <a:latin typeface="Tahoma" panose="020B0604030504040204" pitchFamily="34" charset="0"/>
                <a:ea typeface="맑은 고딕" panose="020B0503020000020004" pitchFamily="50" charset="-127"/>
              </a:rPr>
              <a:t>/ End-user</a:t>
            </a:r>
            <a:endParaRPr lang="ko-KR" altLang="en-US" sz="1200" b="1" dirty="0">
              <a:latin typeface="Tahoma" panose="020B0604030504040204" pitchFamily="34" charset="0"/>
              <a:ea typeface="맑은 고딕" panose="020B0503020000020004" pitchFamily="50" charset="-127"/>
            </a:endParaRPr>
          </a:p>
        </p:txBody>
      </p:sp>
      <p:sp>
        <p:nvSpPr>
          <p:cNvPr id="30" name="TextBox 29"/>
          <p:cNvSpPr txBox="1"/>
          <p:nvPr/>
        </p:nvSpPr>
        <p:spPr>
          <a:xfrm>
            <a:off x="6510214" y="5044824"/>
            <a:ext cx="1454244" cy="276999"/>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System Installer</a:t>
            </a:r>
            <a:endParaRPr lang="ko-KR" altLang="en-US" sz="1200" b="1" dirty="0">
              <a:latin typeface="Tahoma" panose="020B0604030504040204" pitchFamily="34" charset="0"/>
              <a:ea typeface="맑은 고딕" panose="020B0503020000020004" pitchFamily="50" charset="-127"/>
            </a:endParaRPr>
          </a:p>
        </p:txBody>
      </p:sp>
      <p:sp>
        <p:nvSpPr>
          <p:cNvPr id="31" name="TextBox 30"/>
          <p:cNvSpPr txBox="1"/>
          <p:nvPr/>
        </p:nvSpPr>
        <p:spPr>
          <a:xfrm>
            <a:off x="6264561" y="5562158"/>
            <a:ext cx="970137" cy="276999"/>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Developer</a:t>
            </a:r>
            <a:endParaRPr lang="ko-KR" altLang="en-US" sz="1200" b="1" dirty="0">
              <a:latin typeface="Tahoma" panose="020B0604030504040204" pitchFamily="34" charset="0"/>
              <a:ea typeface="맑은 고딕" panose="020B0503020000020004" pitchFamily="50" charset="-127"/>
            </a:endParaRPr>
          </a:p>
        </p:txBody>
      </p:sp>
      <p:sp>
        <p:nvSpPr>
          <p:cNvPr id="32" name="TextBox 31"/>
          <p:cNvSpPr txBox="1"/>
          <p:nvPr/>
        </p:nvSpPr>
        <p:spPr>
          <a:xfrm>
            <a:off x="3358759" y="3897885"/>
            <a:ext cx="1488582" cy="554004"/>
          </a:xfrm>
          <a:prstGeom prst="rect">
            <a:avLst/>
          </a:prstGeom>
          <a:solidFill>
            <a:schemeClr val="bg1"/>
          </a:solidFill>
          <a:ln>
            <a:solidFill>
              <a:schemeClr val="bg1">
                <a:lumMod val="85000"/>
              </a:schemeClr>
            </a:solidFill>
          </a:ln>
        </p:spPr>
        <p:txBody>
          <a:bodyPr wrap="none" rtlCol="0" anchor="ctr">
            <a:noAutofit/>
          </a:bodyPr>
          <a:lstStyle/>
          <a:p>
            <a:pPr algn="ctr"/>
            <a:r>
              <a:rPr lang="en-US" altLang="ko-KR" sz="1600" b="1" dirty="0" err="1" smtClean="0">
                <a:latin typeface="Tahoma" panose="020B0604030504040204" pitchFamily="34" charset="0"/>
                <a:ea typeface="맑은 고딕" panose="020B0503020000020004" pitchFamily="50" charset="-127"/>
              </a:rPr>
              <a:t>IoTMS</a:t>
            </a:r>
            <a:endParaRPr lang="ko-KR" altLang="en-US" sz="1600" b="1" dirty="0">
              <a:latin typeface="Tahoma" panose="020B0604030504040204" pitchFamily="34" charset="0"/>
              <a:ea typeface="맑은 고딕" panose="020B0503020000020004" pitchFamily="50" charset="-127"/>
            </a:endParaRPr>
          </a:p>
        </p:txBody>
      </p:sp>
      <p:pic>
        <p:nvPicPr>
          <p:cNvPr id="23" name="Picture 31" descr="http://www.inovacijos.lt/cms/2851lt.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39894" y="2710486"/>
            <a:ext cx="1160437" cy="105889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6711800" y="3711248"/>
            <a:ext cx="1016625" cy="276999"/>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Maintainer</a:t>
            </a:r>
            <a:endParaRPr lang="ko-KR" altLang="en-US" sz="1200" b="1" dirty="0">
              <a:latin typeface="Tahoma" panose="020B0604030504040204" pitchFamily="34" charset="0"/>
              <a:ea typeface="맑은 고딕" panose="020B0503020000020004" pitchFamily="50" charset="-127"/>
            </a:endParaRPr>
          </a:p>
        </p:txBody>
      </p:sp>
      <p:sp>
        <p:nvSpPr>
          <p:cNvPr id="33" name="TextBox 32"/>
          <p:cNvSpPr txBox="1"/>
          <p:nvPr/>
        </p:nvSpPr>
        <p:spPr>
          <a:xfrm>
            <a:off x="3639157" y="2746078"/>
            <a:ext cx="585417" cy="276999"/>
          </a:xfrm>
          <a:prstGeom prst="rect">
            <a:avLst/>
          </a:prstGeom>
          <a:noFill/>
        </p:spPr>
        <p:txBody>
          <a:bodyPr wrap="none" rtlCol="0">
            <a:spAutoFit/>
          </a:bodyPr>
          <a:lstStyle/>
          <a:p>
            <a:pPr algn="ctr"/>
            <a:r>
              <a:rPr lang="en-US" altLang="ko-KR" sz="1200" b="1" dirty="0" smtClean="0">
                <a:latin typeface="Tahoma" panose="020B0604030504040204" pitchFamily="34" charset="0"/>
                <a:ea typeface="맑은 고딕" panose="020B0503020000020004" pitchFamily="50" charset="-127"/>
              </a:rPr>
              <a:t>VARs</a:t>
            </a:r>
          </a:p>
        </p:txBody>
      </p:sp>
      <p:pic>
        <p:nvPicPr>
          <p:cNvPr id="1026" name="Picture 2" descr="http://www.elastix.com/wp-content/uploads/2014/12/reseller_icon02-197x300.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458064" y="1733039"/>
            <a:ext cx="875367" cy="1113654"/>
          </a:xfrm>
          <a:prstGeom prst="rect">
            <a:avLst/>
          </a:prstGeom>
          <a:noFill/>
          <a:extLst>
            <a:ext uri="{909E8E84-426E-40DD-AFC4-6F175D3DCCD1}">
              <a14:hiddenFill xmlns:a14="http://schemas.microsoft.com/office/drawing/2010/main">
                <a:solidFill>
                  <a:srgbClr val="FFFFFF"/>
                </a:solidFill>
              </a14:hiddenFill>
            </a:ext>
          </a:extLst>
        </p:spPr>
      </p:pic>
      <p:cxnSp>
        <p:nvCxnSpPr>
          <p:cNvPr id="9" name="직선 화살표 연결선 8"/>
          <p:cNvCxnSpPr/>
          <p:nvPr/>
        </p:nvCxnSpPr>
        <p:spPr>
          <a:xfrm>
            <a:off x="4083592" y="3058612"/>
            <a:ext cx="405188" cy="724729"/>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p:nvPr/>
        </p:nvCxnSpPr>
        <p:spPr>
          <a:xfrm flipH="1">
            <a:off x="4788024" y="3058612"/>
            <a:ext cx="649199" cy="667132"/>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p:nvPr/>
        </p:nvCxnSpPr>
        <p:spPr>
          <a:xfrm flipH="1">
            <a:off x="5018148" y="3640046"/>
            <a:ext cx="1638970" cy="257839"/>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p:nvPr/>
        </p:nvCxnSpPr>
        <p:spPr>
          <a:xfrm flipH="1" flipV="1">
            <a:off x="4992440" y="4113057"/>
            <a:ext cx="1592772" cy="482624"/>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p:nvPr/>
        </p:nvCxnSpPr>
        <p:spPr>
          <a:xfrm flipH="1" flipV="1">
            <a:off x="4788024" y="4521483"/>
            <a:ext cx="477051" cy="523341"/>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13099" y="3254787"/>
            <a:ext cx="514885" cy="246221"/>
          </a:xfrm>
          <a:prstGeom prst="rect">
            <a:avLst/>
          </a:prstGeom>
          <a:solidFill>
            <a:schemeClr val="bg1"/>
          </a:solid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Resell</a:t>
            </a:r>
            <a:endParaRPr lang="ko-KR" altLang="en-US" sz="1000" dirty="0">
              <a:latin typeface="Tahoma" panose="020B0604030504040204" pitchFamily="34" charset="0"/>
              <a:ea typeface="맑은 고딕" panose="020B0503020000020004" pitchFamily="50" charset="-127"/>
            </a:endParaRPr>
          </a:p>
        </p:txBody>
      </p:sp>
      <p:sp>
        <p:nvSpPr>
          <p:cNvPr id="48" name="TextBox 47"/>
          <p:cNvSpPr txBox="1"/>
          <p:nvPr/>
        </p:nvSpPr>
        <p:spPr>
          <a:xfrm>
            <a:off x="4559808" y="3104392"/>
            <a:ext cx="676788" cy="400110"/>
          </a:xfrm>
          <a:prstGeom prst="rect">
            <a:avLst/>
          </a:prstGeom>
          <a:solidFill>
            <a:schemeClr val="bg1"/>
          </a:solidFill>
        </p:spPr>
        <p:txBody>
          <a:bodyPr wrap="none" rtlCol="0">
            <a:spAutoFit/>
          </a:bodyPr>
          <a:lstStyle/>
          <a:p>
            <a:r>
              <a:rPr lang="en-US" altLang="ko-KR" sz="1000" dirty="0">
                <a:latin typeface="Tahoma" panose="020B0604030504040204" pitchFamily="34" charset="0"/>
                <a:ea typeface="맑은 고딕" panose="020B0503020000020004" pitchFamily="50" charset="-127"/>
              </a:rPr>
              <a:t>C</a:t>
            </a:r>
            <a:r>
              <a:rPr lang="en-US" altLang="ko-KR" sz="1000" dirty="0" smtClean="0">
                <a:latin typeface="Tahoma" panose="020B0604030504040204" pitchFamily="34" charset="0"/>
                <a:ea typeface="맑은 고딕" panose="020B0503020000020004" pitchFamily="50" charset="-127"/>
              </a:rPr>
              <a:t>ontrol&amp;</a:t>
            </a:r>
          </a:p>
          <a:p>
            <a:r>
              <a:rPr lang="en-US" altLang="ko-KR" sz="1000" dirty="0" smtClean="0">
                <a:latin typeface="Tahoma" panose="020B0604030504040204" pitchFamily="34" charset="0"/>
                <a:ea typeface="맑은 고딕" panose="020B0503020000020004" pitchFamily="50" charset="-127"/>
              </a:rPr>
              <a:t>monitor</a:t>
            </a:r>
            <a:endParaRPr lang="ko-KR" altLang="en-US" sz="1000" dirty="0">
              <a:latin typeface="Tahoma" panose="020B0604030504040204" pitchFamily="34" charset="0"/>
              <a:ea typeface="맑은 고딕" panose="020B0503020000020004" pitchFamily="50" charset="-127"/>
            </a:endParaRPr>
          </a:p>
        </p:txBody>
      </p:sp>
      <p:cxnSp>
        <p:nvCxnSpPr>
          <p:cNvPr id="49" name="직선 화살표 연결선 48"/>
          <p:cNvCxnSpPr/>
          <p:nvPr/>
        </p:nvCxnSpPr>
        <p:spPr>
          <a:xfrm flipV="1">
            <a:off x="4952446" y="3133178"/>
            <a:ext cx="569205" cy="585894"/>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209509" y="3239936"/>
            <a:ext cx="899605" cy="400110"/>
          </a:xfrm>
          <a:prstGeom prst="rect">
            <a:avLst/>
          </a:prstGeom>
          <a:solidFill>
            <a:schemeClr val="bg1"/>
          </a:solid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Serve </a:t>
            </a:r>
            <a:r>
              <a:rPr lang="en-US" altLang="ko-KR" sz="1000" dirty="0" err="1" smtClean="0">
                <a:latin typeface="Tahoma" panose="020B0604030504040204" pitchFamily="34" charset="0"/>
                <a:ea typeface="맑은 고딕" panose="020B0503020000020004" pitchFamily="50" charset="-127"/>
              </a:rPr>
              <a:t>IoT</a:t>
            </a:r>
            <a:endParaRPr lang="en-US" altLang="ko-KR" sz="1000" dirty="0" smtClean="0">
              <a:latin typeface="Tahoma" panose="020B0604030504040204" pitchFamily="34" charset="0"/>
              <a:ea typeface="맑은 고딕" panose="020B0503020000020004" pitchFamily="50" charset="-127"/>
            </a:endParaRPr>
          </a:p>
          <a:p>
            <a:r>
              <a:rPr lang="en-US" altLang="ko-KR" sz="1000" dirty="0" smtClean="0">
                <a:latin typeface="Tahoma" panose="020B0604030504040204" pitchFamily="34" charset="0"/>
                <a:ea typeface="맑은 고딕" panose="020B0503020000020004" pitchFamily="50" charset="-127"/>
              </a:rPr>
              <a:t>Environment</a:t>
            </a:r>
            <a:endParaRPr lang="ko-KR" altLang="en-US" sz="1000" dirty="0">
              <a:latin typeface="Tahoma" panose="020B0604030504040204" pitchFamily="34" charset="0"/>
              <a:ea typeface="맑은 고딕" panose="020B0503020000020004" pitchFamily="50" charset="-127"/>
            </a:endParaRPr>
          </a:p>
        </p:txBody>
      </p:sp>
      <p:sp>
        <p:nvSpPr>
          <p:cNvPr id="64" name="TextBox 63"/>
          <p:cNvSpPr txBox="1"/>
          <p:nvPr/>
        </p:nvSpPr>
        <p:spPr>
          <a:xfrm>
            <a:off x="5802522" y="3676371"/>
            <a:ext cx="663964" cy="400110"/>
          </a:xfrm>
          <a:prstGeom prst="rect">
            <a:avLst/>
          </a:prstGeom>
          <a:solidFill>
            <a:schemeClr val="bg1"/>
          </a:solid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Maintain</a:t>
            </a:r>
          </a:p>
          <a:p>
            <a:r>
              <a:rPr lang="en-US" altLang="ko-KR" sz="1000" dirty="0" smtClean="0">
                <a:latin typeface="Tahoma" panose="020B0604030504040204" pitchFamily="34" charset="0"/>
                <a:ea typeface="맑은 고딕" panose="020B0503020000020004" pitchFamily="50" charset="-127"/>
              </a:rPr>
              <a:t>System</a:t>
            </a:r>
            <a:endParaRPr lang="ko-KR" altLang="en-US" sz="1000" dirty="0">
              <a:latin typeface="Tahoma" panose="020B0604030504040204" pitchFamily="34" charset="0"/>
              <a:ea typeface="맑은 고딕" panose="020B0503020000020004" pitchFamily="50" charset="-127"/>
            </a:endParaRPr>
          </a:p>
        </p:txBody>
      </p:sp>
      <p:sp>
        <p:nvSpPr>
          <p:cNvPr id="65" name="TextBox 64"/>
          <p:cNvSpPr txBox="1"/>
          <p:nvPr/>
        </p:nvSpPr>
        <p:spPr>
          <a:xfrm>
            <a:off x="5744632" y="4244339"/>
            <a:ext cx="596638" cy="400110"/>
          </a:xfrm>
          <a:prstGeom prst="rect">
            <a:avLst/>
          </a:prstGeom>
          <a:solidFill>
            <a:schemeClr val="bg1"/>
          </a:solid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Install</a:t>
            </a:r>
          </a:p>
          <a:p>
            <a:r>
              <a:rPr lang="en-US" altLang="ko-KR" sz="1000" dirty="0" smtClean="0">
                <a:latin typeface="Tahoma" panose="020B0604030504040204" pitchFamily="34" charset="0"/>
                <a:ea typeface="맑은 고딕" panose="020B0503020000020004" pitchFamily="50" charset="-127"/>
              </a:rPr>
              <a:t>System</a:t>
            </a:r>
            <a:endParaRPr lang="ko-KR" altLang="en-US" sz="1000" dirty="0">
              <a:latin typeface="Tahoma" panose="020B0604030504040204" pitchFamily="34" charset="0"/>
              <a:ea typeface="맑은 고딕" panose="020B0503020000020004" pitchFamily="50" charset="-127"/>
            </a:endParaRPr>
          </a:p>
        </p:txBody>
      </p:sp>
      <p:sp>
        <p:nvSpPr>
          <p:cNvPr id="66" name="TextBox 65"/>
          <p:cNvSpPr txBox="1"/>
          <p:nvPr/>
        </p:nvSpPr>
        <p:spPr>
          <a:xfrm>
            <a:off x="4860032" y="4725144"/>
            <a:ext cx="638316" cy="246221"/>
          </a:xfrm>
          <a:prstGeom prst="rect">
            <a:avLst/>
          </a:prstGeom>
          <a:no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Develop</a:t>
            </a:r>
          </a:p>
        </p:txBody>
      </p:sp>
      <p:pic>
        <p:nvPicPr>
          <p:cNvPr id="39" name="Picture 33" descr="http://pd-digital.de/img/patrick_daether_avatar.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346575" y="5373216"/>
            <a:ext cx="766048" cy="912820"/>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직선 화살표 연결선 40"/>
          <p:cNvCxnSpPr/>
          <p:nvPr/>
        </p:nvCxnSpPr>
        <p:spPr>
          <a:xfrm flipV="1">
            <a:off x="4427984" y="4581129"/>
            <a:ext cx="1" cy="792087"/>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064108" y="5923628"/>
            <a:ext cx="1449436" cy="276999"/>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Service Provider</a:t>
            </a:r>
          </a:p>
        </p:txBody>
      </p:sp>
      <p:sp>
        <p:nvSpPr>
          <p:cNvPr id="44" name="TextBox 43"/>
          <p:cNvSpPr txBox="1"/>
          <p:nvPr/>
        </p:nvSpPr>
        <p:spPr>
          <a:xfrm>
            <a:off x="4271696" y="5197091"/>
            <a:ext cx="1032655" cy="246221"/>
          </a:xfrm>
          <a:prstGeom prst="rect">
            <a:avLst/>
          </a:prstGeom>
          <a:no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Provide service</a:t>
            </a:r>
          </a:p>
        </p:txBody>
      </p:sp>
      <p:sp>
        <p:nvSpPr>
          <p:cNvPr id="7" name="슬라이드 번호 개체 틀 6"/>
          <p:cNvSpPr>
            <a:spLocks noGrp="1"/>
          </p:cNvSpPr>
          <p:nvPr>
            <p:ph type="sldNum" sz="quarter" idx="12"/>
          </p:nvPr>
        </p:nvSpPr>
        <p:spPr/>
        <p:txBody>
          <a:bodyPr/>
          <a:lstStyle/>
          <a:p>
            <a:fld id="{887F5A62-5D57-4BBA-9485-2C5A6728F77D}" type="slidenum">
              <a:rPr lang="ko-KR" altLang="en-US" smtClean="0"/>
              <a:pPr/>
              <a:t>9</a:t>
            </a:fld>
            <a:r>
              <a:rPr lang="en-US" altLang="ko-KR" smtClean="0"/>
              <a:t>/50</a:t>
            </a:r>
            <a:endParaRPr lang="ko-KR" altLang="en-US" dirty="0"/>
          </a:p>
        </p:txBody>
      </p:sp>
    </p:spTree>
    <p:extLst>
      <p:ext uri="{BB962C8B-B14F-4D97-AF65-F5344CB8AC3E}">
        <p14:creationId xmlns:p14="http://schemas.microsoft.com/office/powerpoint/2010/main" val="1665792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661</TotalTime>
  <Words>4954</Words>
  <Application>Microsoft Office PowerPoint</Application>
  <PresentationFormat>화면 슬라이드 쇼(4:3)</PresentationFormat>
  <Paragraphs>934</Paragraphs>
  <Slides>50</Slides>
  <Notes>28</Notes>
  <HiddenSlides>0</HiddenSlides>
  <MMClips>0</MMClips>
  <ScaleCrop>false</ScaleCrop>
  <HeadingPairs>
    <vt:vector size="4" baseType="variant">
      <vt:variant>
        <vt:lpstr>테마</vt:lpstr>
      </vt:variant>
      <vt:variant>
        <vt:i4>1</vt:i4>
      </vt:variant>
      <vt:variant>
        <vt:lpstr>슬라이드 제목</vt:lpstr>
      </vt:variant>
      <vt:variant>
        <vt:i4>50</vt:i4>
      </vt:variant>
    </vt:vector>
  </HeadingPairs>
  <TitlesOfParts>
    <vt:vector size="51" baseType="lpstr">
      <vt:lpstr>디자인 사용자 지정</vt:lpstr>
      <vt:lpstr>IoT Management System (Initial Presentation)</vt:lpstr>
      <vt:lpstr>PowerPoint 프레젠테이션</vt:lpstr>
      <vt:lpstr>1. Project Overview</vt:lpstr>
      <vt:lpstr>1. Project Overview</vt:lpstr>
      <vt:lpstr>2. Project Scope</vt:lpstr>
      <vt:lpstr>2.1  Context - Market, Organizational</vt:lpstr>
      <vt:lpstr>2.1 Context - Business, Technical</vt:lpstr>
      <vt:lpstr>2.2 Stakeholders </vt:lpstr>
      <vt:lpstr>2.3 System Context Diagram</vt:lpstr>
      <vt:lpstr>3. Architectural Drivers</vt:lpstr>
      <vt:lpstr>3.1 Functional Requirement </vt:lpstr>
      <vt:lpstr>3.1 Functional Requirement </vt:lpstr>
      <vt:lpstr>3.2 Use case text</vt:lpstr>
      <vt:lpstr>3.2  Example of Use Case Scenario </vt:lpstr>
      <vt:lpstr>3.2  Example of Use Case Scenario</vt:lpstr>
      <vt:lpstr>3.2  Example of Use Case Scenario</vt:lpstr>
      <vt:lpstr>3.2  Example of Use Case Scenario</vt:lpstr>
      <vt:lpstr>3.2  Example of Use Case Scenario</vt:lpstr>
      <vt:lpstr>3.3 Constraints</vt:lpstr>
      <vt:lpstr>3.4 Quality Attributes</vt:lpstr>
      <vt:lpstr>3.4 Quality Attribute Scenario(1/8)</vt:lpstr>
      <vt:lpstr>3.4 Quality Attribute Scenario(2/8)</vt:lpstr>
      <vt:lpstr>3.4 Quality Attribute Scenario(3/8)</vt:lpstr>
      <vt:lpstr>3.4 Quality Attribute Scenario(4/8)</vt:lpstr>
      <vt:lpstr>3.4 Quality Attribute Scenario(5/8)</vt:lpstr>
      <vt:lpstr>3.4 Quality Attribute Scenario(6/8)</vt:lpstr>
      <vt:lpstr>3.4 Quality Attribute Scenario(7/8)</vt:lpstr>
      <vt:lpstr>3.4 Quality Attribute Scenario(8/8)</vt:lpstr>
      <vt:lpstr>4. Project Strategy</vt:lpstr>
      <vt:lpstr>4.1. Development Process</vt:lpstr>
      <vt:lpstr>4.2 Project Work Break Down</vt:lpstr>
      <vt:lpstr>4.3 Overall Project Schedule</vt:lpstr>
      <vt:lpstr>4.4 Project Risk </vt:lpstr>
      <vt:lpstr>4.5 Role &amp; Responsibility</vt:lpstr>
      <vt:lpstr>4.6 Time Logs &amp; Project Tracking</vt:lpstr>
      <vt:lpstr>4.7 Time Logs </vt:lpstr>
      <vt:lpstr>4.8 Earn Value</vt:lpstr>
      <vt:lpstr>5. Design</vt:lpstr>
      <vt:lpstr>5.1 System Context Diagram</vt:lpstr>
      <vt:lpstr>5.2 Module View</vt:lpstr>
      <vt:lpstr>5.2 Module View</vt:lpstr>
      <vt:lpstr>5.2 Module View</vt:lpstr>
      <vt:lpstr>5.2 Module View</vt:lpstr>
      <vt:lpstr>5.2 Module View</vt:lpstr>
      <vt:lpstr>5.2 Module View</vt:lpstr>
      <vt:lpstr>5.2 Module View</vt:lpstr>
      <vt:lpstr>5.2 Module View</vt:lpstr>
      <vt:lpstr>5.2 Module View</vt:lpstr>
      <vt:lpstr>5.2 Module View</vt:lpstr>
      <vt:lpstr>Questions</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USER</cp:lastModifiedBy>
  <cp:revision>661</cp:revision>
  <dcterms:created xsi:type="dcterms:W3CDTF">2014-05-28T02:15:30Z</dcterms:created>
  <dcterms:modified xsi:type="dcterms:W3CDTF">2015-06-09T21:33:29Z</dcterms:modified>
</cp:coreProperties>
</file>