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42"/>
  </p:notesMasterIdLst>
  <p:sldIdLst>
    <p:sldId id="350" r:id="rId2"/>
    <p:sldId id="256" r:id="rId3"/>
    <p:sldId id="257" r:id="rId4"/>
    <p:sldId id="258" r:id="rId5"/>
    <p:sldId id="265" r:id="rId6"/>
    <p:sldId id="342" r:id="rId7"/>
    <p:sldId id="343" r:id="rId8"/>
    <p:sldId id="344" r:id="rId9"/>
    <p:sldId id="267" r:id="rId10"/>
    <p:sldId id="308" r:id="rId11"/>
    <p:sldId id="347" r:id="rId12"/>
    <p:sldId id="338" r:id="rId13"/>
    <p:sldId id="351" r:id="rId14"/>
    <p:sldId id="352" r:id="rId15"/>
    <p:sldId id="353" r:id="rId16"/>
    <p:sldId id="349" r:id="rId17"/>
    <p:sldId id="340" r:id="rId18"/>
    <p:sldId id="328" r:id="rId19"/>
    <p:sldId id="329" r:id="rId20"/>
    <p:sldId id="320" r:id="rId21"/>
    <p:sldId id="321" r:id="rId22"/>
    <p:sldId id="362" r:id="rId23"/>
    <p:sldId id="327" r:id="rId24"/>
    <p:sldId id="369" r:id="rId25"/>
    <p:sldId id="356" r:id="rId26"/>
    <p:sldId id="358" r:id="rId27"/>
    <p:sldId id="359" r:id="rId28"/>
    <p:sldId id="341" r:id="rId29"/>
    <p:sldId id="363" r:id="rId30"/>
    <p:sldId id="364" r:id="rId31"/>
    <p:sldId id="365" r:id="rId32"/>
    <p:sldId id="368" r:id="rId33"/>
    <p:sldId id="367" r:id="rId34"/>
    <p:sldId id="375" r:id="rId35"/>
    <p:sldId id="371" r:id="rId36"/>
    <p:sldId id="370" r:id="rId37"/>
    <p:sldId id="376" r:id="rId38"/>
    <p:sldId id="373" r:id="rId39"/>
    <p:sldId id="372" r:id="rId40"/>
    <p:sldId id="374" r:id="rId41"/>
  </p:sldIdLst>
  <p:sldSz cx="9144000" cy="6858000" type="screen4x3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842BCD3-E84E-4C92-B413-F11C840B25B4}">
          <p14:sldIdLst>
            <p14:sldId id="350"/>
            <p14:sldId id="256"/>
            <p14:sldId id="257"/>
            <p14:sldId id="258"/>
            <p14:sldId id="265"/>
            <p14:sldId id="342"/>
            <p14:sldId id="343"/>
            <p14:sldId id="344"/>
            <p14:sldId id="267"/>
            <p14:sldId id="308"/>
            <p14:sldId id="347"/>
            <p14:sldId id="338"/>
            <p14:sldId id="351"/>
            <p14:sldId id="352"/>
            <p14:sldId id="353"/>
            <p14:sldId id="349"/>
            <p14:sldId id="340"/>
            <p14:sldId id="328"/>
            <p14:sldId id="329"/>
            <p14:sldId id="320"/>
            <p14:sldId id="321"/>
            <p14:sldId id="362"/>
            <p14:sldId id="327"/>
            <p14:sldId id="369"/>
            <p14:sldId id="356"/>
            <p14:sldId id="358"/>
            <p14:sldId id="359"/>
            <p14:sldId id="341"/>
            <p14:sldId id="363"/>
            <p14:sldId id="364"/>
            <p14:sldId id="365"/>
            <p14:sldId id="368"/>
            <p14:sldId id="367"/>
            <p14:sldId id="375"/>
            <p14:sldId id="371"/>
            <p14:sldId id="370"/>
            <p14:sldId id="376"/>
            <p14:sldId id="373"/>
            <p14:sldId id="372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 Root" initials="DBR" lastIdx="43" clrIdx="0"/>
  <p:cmAuthor id="2" name="mac" initials="m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/>
    <p:restoredTop sz="91935" autoAdjust="0"/>
  </p:normalViewPr>
  <p:slideViewPr>
    <p:cSldViewPr>
      <p:cViewPr>
        <p:scale>
          <a:sx n="75" d="100"/>
          <a:sy n="75" d="100"/>
        </p:scale>
        <p:origin x="438" y="-17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50" y="-96"/>
      </p:cViewPr>
      <p:guideLst>
        <p:guide orient="horz" pos="287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21T08:55:45.817" idx="43">
    <p:pos x="1929" y="1641"/>
    <p:text>Overall pretty good.  Obviously lots of work.  Look at my comments.  Don't take them as being too critical as we can always improve.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21T08:32:52.453" idx="15">
    <p:pos x="3499" y="3043"/>
    <p:text>added by whom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6D22AAC-A4B1-4DE1-8849-4DA334672FA7}" type="datetime1">
              <a:rPr lang="ko-KR" altLang="en-US"/>
              <a:pPr lvl="0">
                <a:defRPr lang="ko-KR" altLang="en-US"/>
              </a:pPr>
              <a:t>2015-06-26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/>
              <a:t>DBR2 : </a:t>
            </a:r>
            <a:r>
              <a:rPr lang="ko-KR" altLang="en-US" dirty="0"/>
              <a:t>센서 </a:t>
            </a:r>
            <a:r>
              <a:rPr lang="en-US" altLang="ko-KR" dirty="0"/>
              <a:t>/ </a:t>
            </a:r>
            <a:r>
              <a:rPr lang="ko-KR" altLang="en-US" dirty="0" err="1"/>
              <a:t>엑츄에이터</a:t>
            </a:r>
            <a:r>
              <a:rPr lang="ko-KR" altLang="en-US" dirty="0"/>
              <a:t> 예제 서술</a:t>
            </a:r>
          </a:p>
          <a:p>
            <a:pPr lvl="0">
              <a:defRPr lang="ko-KR" altLang="en-US"/>
            </a:pPr>
            <a:r>
              <a:rPr lang="en-US" altLang="ko-KR" dirty="0"/>
              <a:t>DBR3 : </a:t>
            </a:r>
            <a:r>
              <a:rPr lang="ko-KR" altLang="en-US" dirty="0"/>
              <a:t>센서 구조 예제 그림 그리기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48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454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707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/>
              <a:t>DBR2 : </a:t>
            </a:r>
            <a:r>
              <a:rPr lang="ko-KR" altLang="en-US" dirty="0"/>
              <a:t>센서 </a:t>
            </a:r>
            <a:r>
              <a:rPr lang="en-US" altLang="ko-KR" dirty="0"/>
              <a:t>/ </a:t>
            </a:r>
            <a:r>
              <a:rPr lang="ko-KR" altLang="en-US" dirty="0" err="1"/>
              <a:t>엑츄에이터</a:t>
            </a:r>
            <a:r>
              <a:rPr lang="ko-KR" altLang="en-US" dirty="0"/>
              <a:t> 예제 서술</a:t>
            </a:r>
          </a:p>
          <a:p>
            <a:pPr lvl="0">
              <a:defRPr lang="ko-KR" altLang="en-US"/>
            </a:pPr>
            <a:r>
              <a:rPr lang="en-US" altLang="ko-KR" dirty="0"/>
              <a:t>DBR3 : </a:t>
            </a:r>
            <a:r>
              <a:rPr lang="ko-KR" altLang="en-US" dirty="0"/>
              <a:t>센서 구조 예제 그림 그리기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049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/>
              <a:t>DBR2 : </a:t>
            </a:r>
            <a:r>
              <a:rPr lang="ko-KR" altLang="en-US" dirty="0"/>
              <a:t>센서 </a:t>
            </a:r>
            <a:r>
              <a:rPr lang="en-US" altLang="ko-KR" dirty="0"/>
              <a:t>/ </a:t>
            </a:r>
            <a:r>
              <a:rPr lang="ko-KR" altLang="en-US" dirty="0" err="1"/>
              <a:t>엑츄에이터</a:t>
            </a:r>
            <a:r>
              <a:rPr lang="ko-KR" altLang="en-US" dirty="0"/>
              <a:t> 예제 서술</a:t>
            </a:r>
          </a:p>
          <a:p>
            <a:pPr lvl="0">
              <a:defRPr lang="ko-KR" altLang="en-US"/>
            </a:pPr>
            <a:r>
              <a:rPr lang="en-US" altLang="ko-KR" dirty="0"/>
              <a:t>DBR3 : </a:t>
            </a:r>
            <a:r>
              <a:rPr lang="ko-KR" altLang="en-US" dirty="0"/>
              <a:t>센서 구조 예제 그림 그리기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349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336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DBR4 :Any more assumptions?  Such as using commonly found sensors, actuators to reduce cost?  Using open source apps.  Would the browser be different for mobile devices and PC's : </a:t>
            </a:r>
          </a:p>
          <a:p>
            <a:pPr lvl="0">
              <a:defRPr lang="ko-KR" altLang="en-US"/>
            </a:pPr>
            <a:r>
              <a:rPr lang="en-US" altLang="ko-KR" dirty="0"/>
              <a:t>DBR5 : How about planning manager, risk manager, configuration manager, customer liaison?  If you sourced these roles from a framework then which one?</a:t>
            </a:r>
          </a:p>
          <a:p>
            <a:pPr lvl="0">
              <a:defRPr lang="ko-KR" altLang="en-US"/>
            </a:pPr>
            <a:r>
              <a:rPr lang="en-US" altLang="ko-KR" dirty="0"/>
              <a:t>DBR6 : Very broad.  Can you be more specific, consumer durable goods, or IT or government products?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8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DBR7 : May be better to consider hours here instead of 7 weeks.  Would that be a better measure of to use for determining what you can get done?</a:t>
            </a:r>
          </a:p>
          <a:p>
            <a:pPr lvl="0">
              <a:defRPr lang="ko-KR" altLang="en-US"/>
            </a:pPr>
            <a:r>
              <a:rPr lang="en-US" altLang="ko-KR" dirty="0"/>
              <a:t>           </a:t>
            </a:r>
            <a:r>
              <a:rPr lang="en-US" altLang="ko-KR" dirty="0">
                <a:sym typeface="Wingdings"/>
              </a:rPr>
              <a:t> working day 3hours, Weekend 8hours </a:t>
            </a:r>
          </a:p>
          <a:p>
            <a:pPr lvl="0">
              <a:defRPr lang="ko-KR" altLang="en-US"/>
            </a:pPr>
            <a:r>
              <a:rPr lang="en-US" altLang="ko-KR" dirty="0"/>
              <a:t>DBR8 : Such as?  Examples </a:t>
            </a:r>
          </a:p>
          <a:p>
            <a:pPr lvl="0">
              <a:defRPr lang="ko-KR" altLang="en-US"/>
            </a:pPr>
            <a:r>
              <a:rPr lang="en-US" altLang="ko-KR" dirty="0">
                <a:sym typeface="Wingdings"/>
              </a:rPr>
              <a:t>             </a:t>
            </a:r>
            <a:r>
              <a:rPr lang="ko-KR" altLang="en-US" dirty="0">
                <a:sym typeface="Wingdings"/>
              </a:rPr>
              <a:t>센서 </a:t>
            </a:r>
            <a:r>
              <a:rPr lang="en-US" altLang="ko-KR" dirty="0">
                <a:sym typeface="Wingdings"/>
              </a:rPr>
              <a:t>: </a:t>
            </a:r>
            <a:r>
              <a:rPr lang="ko-KR" altLang="en-US" dirty="0">
                <a:sym typeface="Wingdings"/>
              </a:rPr>
              <a:t>조도 센서</a:t>
            </a:r>
            <a:r>
              <a:rPr lang="en-US" altLang="ko-KR" dirty="0">
                <a:sym typeface="Wingdings"/>
              </a:rPr>
              <a:t>, </a:t>
            </a:r>
            <a:r>
              <a:rPr lang="ko-KR" altLang="en-US" dirty="0">
                <a:sym typeface="Wingdings"/>
              </a:rPr>
              <a:t>거리센서</a:t>
            </a:r>
            <a:r>
              <a:rPr lang="en-US" altLang="ko-KR" dirty="0">
                <a:sym typeface="Wingdings"/>
              </a:rPr>
              <a:t>, </a:t>
            </a:r>
            <a:r>
              <a:rPr lang="ko-KR" altLang="en-US" dirty="0">
                <a:sym typeface="Wingdings"/>
              </a:rPr>
              <a:t>컬러 스펙트럼 센서 </a:t>
            </a:r>
            <a:r>
              <a:rPr lang="en-US" altLang="ko-KR" dirty="0">
                <a:sym typeface="Wingdings"/>
              </a:rPr>
              <a:t>, </a:t>
            </a:r>
            <a:r>
              <a:rPr lang="ko-KR" altLang="en-US" dirty="0">
                <a:sym typeface="Wingdings"/>
              </a:rPr>
              <a:t>카메라 </a:t>
            </a:r>
          </a:p>
          <a:p>
            <a:pPr lvl="0">
              <a:defRPr lang="ko-KR" altLang="en-US"/>
            </a:pPr>
            <a:r>
              <a:rPr lang="en-US" altLang="ko-KR" dirty="0">
                <a:sym typeface="Wingdings"/>
              </a:rPr>
              <a:t>             actuator : </a:t>
            </a:r>
            <a:r>
              <a:rPr lang="ko-KR" altLang="en-US" dirty="0">
                <a:sym typeface="Wingdings"/>
              </a:rPr>
              <a:t>온도 조절기 </a:t>
            </a:r>
            <a:r>
              <a:rPr lang="en-US" altLang="ko-KR" dirty="0">
                <a:sym typeface="Wingdings"/>
              </a:rPr>
              <a:t>, </a:t>
            </a:r>
            <a:r>
              <a:rPr lang="ko-KR" altLang="en-US" dirty="0">
                <a:sym typeface="Wingdings"/>
              </a:rPr>
              <a:t>조도 조절기 </a:t>
            </a:r>
            <a:r>
              <a:rPr lang="en-US" altLang="ko-KR" dirty="0">
                <a:sym typeface="Wingdings"/>
              </a:rPr>
              <a:t>, ????</a:t>
            </a:r>
          </a:p>
          <a:p>
            <a:pPr lvl="0">
              <a:defRPr lang="ko-KR" altLang="en-US"/>
            </a:pPr>
            <a:r>
              <a:rPr lang="en-US" altLang="ko-KR" dirty="0"/>
              <a:t>DBR9 : this is good to consider technical risks early.</a:t>
            </a:r>
            <a:r>
              <a:rPr lang="en-US" altLang="ko-KR" dirty="0">
                <a:sym typeface="Wingding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DBR10 : How about project consultant, or mentor too?</a:t>
            </a:r>
          </a:p>
          <a:p>
            <a:pPr lvl="0">
              <a:defRPr lang="ko-KR" altLang="en-US"/>
            </a:pPr>
            <a:r>
              <a:rPr lang="en-US" altLang="ko-KR"/>
              <a:t>DBR 11 : Good, but usually in the US we spell out the acronym first and then in parens give the acronym.  As is this is OK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959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DBR15 : added by whom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94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DBR21 : As recommend use hours, may be a better granualrity.  Weeks implies a work week of 40 hours minimum.  Willl you have that much time?</a:t>
            </a:r>
            <a:br>
              <a:rPr lang="en-US" altLang="ko-KR"/>
            </a:br>
            <a:r>
              <a:rPr lang="en-US" altLang="ko-KR"/>
              <a:t>DBR22 : Another area where minimum may be better for planning.  And it isn't 7 people?  Also, are all developers?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30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44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슬라이드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95536" y="2276872"/>
            <a:ext cx="8361362" cy="1569660"/>
          </a:xfrm>
        </p:spPr>
        <p:txBody>
          <a:bodyPr>
            <a:noAutofit/>
          </a:bodyPr>
          <a:lstStyle>
            <a:lvl1pPr>
              <a:defRPr lang="ko-KR" altLang="en-US" sz="6000" b="1" kern="1200" spc="-150" baseline="0" dirty="0">
                <a:gradFill>
                  <a:gsLst>
                    <a:gs pos="100000">
                      <a:schemeClr val="bg1">
                        <a:lumMod val="65000"/>
                        <a:lumOff val="35000"/>
                      </a:schemeClr>
                    </a:gs>
                    <a:gs pos="50000">
                      <a:schemeClr val="tx1">
                        <a:lumMod val="85000"/>
                      </a:schemeClr>
                    </a:gs>
                    <a:gs pos="1000">
                      <a:schemeClr val="tx1">
                        <a:lumMod val="95000"/>
                      </a:schemeClr>
                    </a:gs>
                  </a:gsLst>
                  <a:lin ang="5400000" scaled="1"/>
                </a:gradFill>
                <a:effectLst>
                  <a:glow rad="139700">
                    <a:schemeClr val="bg1">
                      <a:lumMod val="85000"/>
                      <a:lumOff val="1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452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G-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309440" y="760512"/>
            <a:ext cx="8511032" cy="554880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95000"/>
                  </a:schemeClr>
                </a:solidFill>
              </a:defRPr>
            </a:lvl1pPr>
            <a:lvl2pPr marL="363538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2pPr>
            <a:lvl3pPr marL="536575" indent="-173038">
              <a:defRPr sz="1600">
                <a:solidFill>
                  <a:schemeClr val="tx1">
                    <a:lumMod val="95000"/>
                  </a:schemeClr>
                </a:solidFill>
              </a:defRPr>
            </a:lvl3pPr>
            <a:lvl4pPr marL="711200" indent="-174625">
              <a:defRPr sz="1600">
                <a:solidFill>
                  <a:schemeClr val="tx1">
                    <a:lumMod val="95000"/>
                  </a:schemeClr>
                </a:solidFill>
              </a:defRPr>
            </a:lvl4pPr>
            <a:lvl5pPr marL="900113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351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25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제목 슬라이드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0" y="2400300"/>
            <a:ext cx="4283529" cy="769431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  <a:scene3d>
              <a:camera prst="orthographicFront"/>
              <a:lightRig rig="glow" dir="t">
                <a:rot lat="0" lon="0" rev="3600000"/>
              </a:lightRig>
            </a:scene3d>
            <a:sp3d prstMaterial="softEdge">
              <a:bevelT w="29210" h="16510"/>
            </a:sp3d>
          </a:bodyPr>
          <a:lstStyle>
            <a:defPPr>
              <a:defRPr lang="ko-KR"/>
            </a:defPPr>
            <a:lvl1pPr algn="ctr" eaLnBrk="1" latinLnBrk="1" hangingPunct="1">
              <a:lnSpc>
                <a:spcPct val="80000"/>
              </a:lnSpc>
              <a:buFontTx/>
              <a:buNone/>
              <a:defRPr sz="5500" b="1" spc="-150">
                <a:gradFill>
                  <a:gsLst>
                    <a:gs pos="100000">
                      <a:schemeClr val="bg1">
                        <a:lumMod val="65000"/>
                        <a:lumOff val="35000"/>
                      </a:schemeClr>
                    </a:gs>
                    <a:gs pos="50000">
                      <a:schemeClr val="tx1">
                        <a:lumMod val="85000"/>
                      </a:schemeClr>
                    </a:gs>
                    <a:gs pos="1000">
                      <a:schemeClr val="tx1">
                        <a:lumMod val="95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/>
            </a:lvl2pPr>
            <a:lvl3pPr marL="1143000" indent="-228600" latinLnBrk="1">
              <a:spcBef>
                <a:spcPct val="20000"/>
              </a:spcBef>
              <a:buChar char="•"/>
              <a:defRPr sz="2400"/>
            </a:lvl3pPr>
            <a:lvl4pPr marL="1600200" indent="-228600" latinLnBrk="1">
              <a:spcBef>
                <a:spcPct val="20000"/>
              </a:spcBef>
              <a:buChar char="–"/>
              <a:defRPr sz="2000"/>
            </a:lvl4pPr>
            <a:lvl5pPr marL="2057400" indent="-228600" latinLnBrk="1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pPr algn="l">
              <a:defRPr/>
            </a:pPr>
            <a:r>
              <a:rPr lang="en-US" altLang="ko-KR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4716016" y="3356992"/>
            <a:ext cx="3960564" cy="914400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2400" b="1" baseline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>
              <a:defRPr sz="2400" b="1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400" b="1"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400" b="1"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400" b="1"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11295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제목 슬라이드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9463"/>
            <a:ext cx="914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43086" y="282352"/>
            <a:ext cx="8361362" cy="658745"/>
          </a:xfrm>
        </p:spPr>
        <p:txBody>
          <a:bodyPr>
            <a:noAutofit/>
          </a:bodyPr>
          <a:lstStyle>
            <a:lvl1pPr>
              <a:defRPr lang="ko-KR" altLang="en-US" sz="5000" b="1" kern="1200" spc="-150" baseline="0" dirty="0">
                <a:gradFill>
                  <a:gsLst>
                    <a:gs pos="100000">
                      <a:schemeClr val="bg1">
                        <a:lumMod val="65000"/>
                        <a:lumOff val="35000"/>
                      </a:schemeClr>
                    </a:gs>
                    <a:gs pos="50000">
                      <a:schemeClr val="tx1">
                        <a:lumMod val="85000"/>
                      </a:schemeClr>
                    </a:gs>
                    <a:gs pos="1000">
                      <a:schemeClr val="tx1">
                        <a:lumMod val="95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503548" y="1074440"/>
            <a:ext cx="4068452" cy="914400"/>
          </a:xfrm>
        </p:spPr>
        <p:txBody>
          <a:bodyPr>
            <a:noAutofit/>
          </a:bodyPr>
          <a:lstStyle>
            <a:lvl1pPr>
              <a:defRPr kumimoji="0" lang="ko-KR" altLang="en-US" sz="1800" kern="1200" baseline="0" dirty="0" smtClean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defRPr kumimoji="0" lang="ko-KR" altLang="en-US" sz="1600" kern="1200" dirty="0" smtClean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defRPr kumimoji="0" lang="ko-KR" altLang="en-US" sz="1600" kern="1200" dirty="0" smtClean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kumimoji="0" lang="ko-KR" altLang="en-US" sz="1600" kern="1200" dirty="0" smtClean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kumimoji="0" lang="ko-KR" altLang="en-US" sz="1600" kern="120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943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535" y="88900"/>
            <a:ext cx="8962931" cy="431800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160835" y="6529388"/>
            <a:ext cx="2133600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348E0-2FDA-4892-A0C5-43A00174406C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 /5</a:t>
            </a:r>
          </a:p>
        </p:txBody>
      </p:sp>
    </p:spTree>
    <p:extLst>
      <p:ext uri="{BB962C8B-B14F-4D97-AF65-F5344CB8AC3E}">
        <p14:creationId xmlns:p14="http://schemas.microsoft.com/office/powerpoint/2010/main" val="14477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</a:t>
            </a:r>
            <a:r>
              <a:rPr kumimoji="0" lang="ko-KR" altLang="en-US" sz="3200" b="1" i="0" u="none" strike="noStrike" kern="1200" cap="none" spc="-150" normalizeH="0" baseline="0" noProof="0" dirty="0" smtClean="0">
                <a:ln>
                  <a:noFill/>
                </a:ln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8039" y="764705"/>
            <a:ext cx="8527922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4882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pic>
        <p:nvPicPr>
          <p:cNvPr id="9" name="Picture 2" descr="LG-Logo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7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673" r:id="rId3"/>
    <p:sldLayoutId id="2147483688" r:id="rId4"/>
    <p:sldLayoutId id="2147483689" r:id="rId5"/>
    <p:sldLayoutId id="2147483694" r:id="rId6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kumimoji="0" lang="ko-KR" altLang="en-US" sz="3200" b="1" i="0" u="none" strike="noStrike" kern="1200" cap="none" spc="-150" normalizeH="0" baseline="0" dirty="0" smtClean="0">
          <a:ln>
            <a:noFill/>
          </a:ln>
          <a:gradFill>
            <a:gsLst>
              <a:gs pos="100000">
                <a:prstClr val="black">
                  <a:lumMod val="65000"/>
                  <a:lumOff val="35000"/>
                </a:prstClr>
              </a:gs>
              <a:gs pos="50000">
                <a:prstClr val="white">
                  <a:lumMod val="85000"/>
                </a:prstClr>
              </a:gs>
              <a:gs pos="1000">
                <a:prstClr val="white">
                  <a:lumMod val="95000"/>
                </a:prst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uLnTx/>
          <a:uFillTx/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</p:titleStyle>
    <p:bodyStyle>
      <a:lvl1pPr marL="171450" marR="0" indent="-17145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9.wmf"/><Relationship Id="rId4" Type="http://schemas.openxmlformats.org/officeDocument/2006/relationships/package" Target="../embeddings/Microsoft_Excel_____1.xls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980728"/>
            <a:ext cx="8712968" cy="540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163959" y="1196752"/>
          <a:ext cx="6792417" cy="4506982"/>
        </p:xfrm>
        <a:graphic>
          <a:graphicData uri="http://schemas.openxmlformats.org/drawingml/2006/table">
            <a:tbl>
              <a:tblPr/>
              <a:tblGrid>
                <a:gridCol w="972607"/>
                <a:gridCol w="1635337"/>
                <a:gridCol w="4184473"/>
              </a:tblGrid>
              <a:tr h="332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Time</a:t>
                      </a:r>
                    </a:p>
                  </a:txBody>
                  <a:tcPr marL="5742" marR="5742" marT="57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Contents</a:t>
                      </a:r>
                    </a:p>
                  </a:txBody>
                  <a:tcPr marL="5742" marR="5742" marT="57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1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15 min.</a:t>
                      </a:r>
                    </a:p>
                  </a:txBody>
                  <a:tcPr marL="5742" marR="5742" marT="57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Presentation </a:t>
                      </a:r>
                    </a:p>
                  </a:txBody>
                  <a:tcPr marL="5742" marR="5742" marT="57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 Project overview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 Architectural driver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3. Perspective view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4. Architectural Design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5. Design &amp; Implementation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6. Wrap up</a:t>
                      </a:r>
                    </a:p>
                  </a:txBody>
                  <a:tcPr marL="103354" marR="5742" marT="57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1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15 min.</a:t>
                      </a:r>
                    </a:p>
                  </a:txBody>
                  <a:tcPr marL="5742" marR="5742" marT="57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Demo</a:t>
                      </a:r>
                    </a:p>
                  </a:txBody>
                  <a:tcPr marL="5742" marR="5742" marT="57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 Add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home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node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2. Add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mailbox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node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3. Away mode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4. Secure mode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5.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Malfunction mode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6. Add rule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7.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Show Log &amp; Remove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354" marR="5742" marT="57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 min.</a:t>
                      </a:r>
                    </a:p>
                  </a:txBody>
                  <a:tcPr marL="5742" marR="5742" marT="57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Q &amp; A</a:t>
                      </a:r>
                    </a:p>
                  </a:txBody>
                  <a:tcPr marL="5742" marR="5742" marT="57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753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2.4 </a:t>
            </a:r>
            <a:r>
              <a:rPr lang="en-US" altLang="ko-KR" dirty="0"/>
              <a:t>Quality </a:t>
            </a:r>
            <a:r>
              <a:rPr lang="en-US" altLang="ko-KR" dirty="0" smtClean="0"/>
              <a:t>Attributes Utility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10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5087"/>
              </p:ext>
            </p:extLst>
          </p:nvPr>
        </p:nvGraphicFramePr>
        <p:xfrm>
          <a:off x="612330" y="849044"/>
          <a:ext cx="7920110" cy="53162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3367"/>
                <a:gridCol w="864096"/>
                <a:gridCol w="4104456"/>
                <a:gridCol w="864096"/>
                <a:gridCol w="864095"/>
              </a:tblGrid>
              <a:tr h="403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QA Type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Priority</a:t>
                      </a:r>
                      <a:endParaRPr lang="ko-KR" sz="1400" b="1" kern="100" dirty="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Difficulty</a:t>
                      </a:r>
                      <a:endParaRPr lang="ko-KR" sz="1400" b="1" kern="100" dirty="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56373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Availability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ahoma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QA-01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Server recognizes</a:t>
                      </a: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malfunction of sensors within 10 seconds.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High</a:t>
                      </a:r>
                      <a:endParaRPr lang="ko-KR" sz="1400" kern="100">
                        <a:solidFill>
                          <a:srgbClr val="FF0000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 dirty="0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Medium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03194">
                <a:tc vMerge="1">
                  <a:txBody>
                    <a:bodyPr/>
                    <a:lstStyle/>
                    <a:p>
                      <a:pPr algn="l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ahoma"/>
                        </a:rPr>
                        <a:t> QA-08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ahoma"/>
                        </a:rPr>
                        <a:t> Detect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and notify Logging failure in 30 seconds.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Low</a:t>
                      </a:r>
                      <a:endParaRPr lang="ko-KR" sz="1400" kern="10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Low</a:t>
                      </a:r>
                      <a:endParaRPr lang="ko-KR" sz="1400" kern="10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Usability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QA-02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All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unction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of System is served in 3 depth UI.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Low</a:t>
                      </a:r>
                      <a:endParaRPr lang="ko-KR" sz="1400" kern="10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Scalability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QA-03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Trebuchet MS"/>
                          <a:ea typeface="굴림"/>
                          <a:cs typeface="Times New Roman"/>
                        </a:rPr>
                        <a:t>IoTMS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Trebuchet MS"/>
                          <a:ea typeface="굴림"/>
                          <a:cs typeface="Times New Roman"/>
                        </a:rPr>
                        <a:t> allow up to 50 SA Nodes.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 dirty="0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High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altLang="ko-KR" sz="1400" kern="100" dirty="0" smtClean="0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Medium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Modifiability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QA-04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Emerging new protocol, it is possible to be developed in 2 man-months.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Security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QA-05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kumimoji="0" lang="en-US" altLang="ko-KR" sz="1400" dirty="0" err="1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IoT</a:t>
                      </a:r>
                      <a:r>
                        <a:rPr kumimoji="0" lang="en-US" altLang="ko-KR" sz="14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Management System allow only</a:t>
                      </a:r>
                      <a:r>
                        <a:rPr kumimoji="0" lang="en-US" altLang="ko-KR" sz="1400" baseline="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authorized user to access in secure way.</a:t>
                      </a:r>
                      <a:endParaRPr kumimoji="0" lang="en-US" altLang="ko-KR" sz="1400" dirty="0" smtClean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High</a:t>
                      </a:r>
                      <a:endParaRPr lang="ko-KR" sz="1400" kern="100">
                        <a:solidFill>
                          <a:srgbClr val="FF0000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 dirty="0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Medium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Testability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QA-06</a:t>
                      </a:r>
                      <a:endParaRPr lang="ko-KR" altLang="en-US" sz="1400" dirty="0" smtClean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kumimoji="0"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80% of test cases can be tested</a:t>
                      </a:r>
                      <a:r>
                        <a:rPr kumimoji="0" lang="en-US" altLang="ko-KR" sz="1400" baseline="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within 1 day.</a:t>
                      </a:r>
                      <a:endParaRPr kumimoji="0" lang="en-US" altLang="ko-KR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Performance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QA-07</a:t>
                      </a:r>
                      <a:endParaRPr lang="ko-KR" altLang="en-US" sz="1400" dirty="0" smtClean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kumimoji="0"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</a:t>
                      </a:r>
                      <a:r>
                        <a:rPr kumimoji="0" lang="en-US" altLang="ko-KR" sz="1400" baseline="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response time of controlling and monitoring is 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within 10</a:t>
                      </a:r>
                      <a:r>
                        <a:rPr kumimoji="0" lang="en-US" altLang="ko-KR" sz="1400" baseline="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seconds.</a:t>
                      </a:r>
                      <a:endParaRPr kumimoji="0" lang="en-US" altLang="ko-KR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altLang="ko-KR" sz="1400" kern="10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Medium</a:t>
                      </a:r>
                      <a:endParaRPr lang="ko-KR" sz="1400" kern="100" dirty="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 dirty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High</a:t>
                      </a:r>
                      <a:endParaRPr lang="ko-KR" sz="1400" kern="100" dirty="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Modifiability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QA-09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kumimoji="0" lang="en-US" altLang="ko-KR" sz="14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</a:t>
                      </a:r>
                      <a:r>
                        <a:rPr kumimoji="0" lang="en-US" altLang="ko-KR" sz="1400" baseline="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System allows to add an new rule without additional development.</a:t>
                      </a:r>
                      <a:endParaRPr kumimoji="0" lang="en-US" altLang="ko-KR" sz="14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altLang="ko-KR" sz="1400" kern="100" dirty="0" smtClean="0">
                          <a:solidFill>
                            <a:srgbClr val="FF0000"/>
                          </a:solidFill>
                          <a:latin typeface="Tahoma" pitchFamily="34" charset="0"/>
                          <a:ea typeface="맑은 고딕"/>
                          <a:cs typeface="Tahoma" pitchFamily="34" charset="0"/>
                        </a:rPr>
                        <a:t>Medium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altLang="ko-KR" sz="1400" kern="100" dirty="0" smtClean="0">
                          <a:solidFill>
                            <a:srgbClr val="FF0000"/>
                          </a:solidFill>
                          <a:latin typeface="Tahoma" pitchFamily="34" charset="0"/>
                          <a:ea typeface="맑은 고딕"/>
                          <a:cs typeface="Tahoma" pitchFamily="34" charset="0"/>
                        </a:rPr>
                        <a:t>High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0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2.5 Constraints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67544" y="1227112"/>
          <a:ext cx="8208912" cy="1857540"/>
        </p:xfrm>
        <a:graphic>
          <a:graphicData uri="http://schemas.openxmlformats.org/drawingml/2006/table">
            <a:tbl>
              <a:tblPr/>
              <a:tblGrid>
                <a:gridCol w="1209735"/>
                <a:gridCol w="6999177"/>
              </a:tblGrid>
              <a:tr h="309300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b="1" dirty="0">
                          <a:solidFill>
                            <a:srgbClr val="26282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</a:p>
                  </a:txBody>
                  <a:tcPr marL="5334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b="1" dirty="0">
                          <a:solidFill>
                            <a:srgbClr val="26282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5334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3947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CST-01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Schedule Limitation: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7 weeks(include a plan-time in Korea)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498 man-hours (48+450)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:48 man-hours (8 hours X 6 people) in Korea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:450 man-hours(3 hours X 6 people X 5 days X 5 weeks) in CMU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CST-02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Human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Resources: 6 people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CST-03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 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can’t buy SA nodes and sensors/actuators separately.</a:t>
                      </a:r>
                      <a:endParaRPr lang="ko-KR" altLang="en-US" sz="14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50" charset="-127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>
          <a:xfrm>
            <a:off x="308039" y="3147507"/>
            <a:ext cx="8527922" cy="432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marR="0" indent="-1714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Technical Constraints</a:t>
            </a:r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67544" y="3553478"/>
          <a:ext cx="8208912" cy="2755843"/>
        </p:xfrm>
        <a:graphic>
          <a:graphicData uri="http://schemas.openxmlformats.org/drawingml/2006/table">
            <a:tbl>
              <a:tblPr/>
              <a:tblGrid>
                <a:gridCol w="1209735"/>
                <a:gridCol w="6999177"/>
              </a:tblGrid>
              <a:tr h="405600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b="1" dirty="0">
                          <a:solidFill>
                            <a:srgbClr val="26282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</a:p>
                  </a:txBody>
                  <a:tcPr marL="5334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b="1" dirty="0">
                          <a:solidFill>
                            <a:srgbClr val="26282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5334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669900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CST-01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End-user communicates with sensors/actuators via PC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or Smartphone connected to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Internet.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3543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CST-02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SA node has 1 or more sensors/actuators.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600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CST-03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SA node uses Wi-Fi communication(802.11)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600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CST-04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="0" baseline="0" dirty="0" err="1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IoTMS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should be made by Java Language &amp; Arduino device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600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CST-05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</a:t>
                      </a:r>
                      <a:r>
                        <a:rPr lang="en-US" sz="1400" b="0" dirty="0" err="1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IoTMS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works on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PC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or Server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308039" y="764705"/>
            <a:ext cx="8527922" cy="432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marR="0" indent="-1714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Business Constraints</a:t>
            </a:r>
            <a:endParaRPr 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11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5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980728"/>
            <a:ext cx="8712968" cy="540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</a:t>
            </a:r>
            <a:r>
              <a:rPr lang="en-US" altLang="ko-KR" dirty="0"/>
              <a:t>. Architectural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3.1. System Context Diagram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3.2. </a:t>
            </a:r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Allocation view </a:t>
            </a:r>
            <a:endParaRPr lang="en-US" altLang="ko-KR" sz="18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3.3. Dynamic view</a:t>
            </a:r>
            <a:endParaRPr lang="en-US" altLang="ko-KR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12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39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31540" y="764704"/>
            <a:ext cx="8280920" cy="5472608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13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214100" y="1772816"/>
            <a:ext cx="1167482" cy="2373456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IoTMS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29054" y="1772816"/>
            <a:ext cx="1152128" cy="2376264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Node</a:t>
            </a:r>
            <a:endParaRPr lang="ko-KR" altLang="en-US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71800" y="4653136"/>
            <a:ext cx="5760640" cy="1224136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131840" y="4941168"/>
            <a:ext cx="504056" cy="28803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765828" y="2852936"/>
            <a:ext cx="2376264" cy="0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1765828" y="3068960"/>
            <a:ext cx="2376264" cy="0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438236" y="2852936"/>
            <a:ext cx="2376264" cy="0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5438236" y="3068960"/>
            <a:ext cx="2376264" cy="0"/>
          </a:xfrm>
          <a:prstGeom prst="straightConnector1">
            <a:avLst/>
          </a:prstGeom>
          <a:ln w="1905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1182" y="3100898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</a:rPr>
              <a:t> Command  :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  Door on/off, light on/off,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  alarm on/off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 Register node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81182" y="2145050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- Node information for registration</a:t>
            </a:r>
          </a:p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</a:rPr>
              <a:t> Sensing Data : </a:t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en-US" altLang="ko-KR" sz="1000" dirty="0" smtClean="0">
                <a:solidFill>
                  <a:schemeClr val="bg1"/>
                </a:solidFill>
              </a:rPr>
              <a:t>  Temperature/Humidity/Door</a:t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en-US" altLang="ko-KR" sz="1000" dirty="0" smtClean="0">
                <a:solidFill>
                  <a:schemeClr val="bg1"/>
                </a:solidFill>
              </a:rPr>
              <a:t>  /Presence(proximity)/Mail Box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51920" y="494116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: System Element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059832" y="5445224"/>
            <a:ext cx="792088" cy="0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51920" y="5274905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: Data flow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08346" y="3051537"/>
            <a:ext cx="24655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</a:rPr>
              <a:t> Log In</a:t>
            </a:r>
          </a:p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</a:rPr>
              <a:t> Register User</a:t>
            </a:r>
          </a:p>
          <a:p>
            <a:pPr>
              <a:buFontTx/>
              <a:buChar char="-"/>
            </a:pP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Add, Delete Node</a:t>
            </a:r>
          </a:p>
          <a:p>
            <a:pPr>
              <a:buFontTx/>
              <a:buChar char="-"/>
            </a:pP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Set Customize rule</a:t>
            </a:r>
          </a:p>
          <a:p>
            <a:pPr>
              <a:buFontTx/>
              <a:buChar char="-"/>
            </a:pP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Log information</a:t>
            </a:r>
          </a:p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</a:rPr>
              <a:t> Set Alarm mode (Secure / Unsecure)</a:t>
            </a:r>
          </a:p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</a:rPr>
              <a:t> Door on/off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 Light on/off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10244" y="1844824"/>
            <a:ext cx="2247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&lt;&lt; Display  information &gt;&gt;</a:t>
            </a:r>
          </a:p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</a:rPr>
              <a:t> User Authorization Success / Fail</a:t>
            </a:r>
          </a:p>
          <a:p>
            <a:pPr>
              <a:buFontTx/>
              <a:buChar char="-"/>
            </a:pP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Node Authorization Success / Fail</a:t>
            </a:r>
          </a:p>
          <a:p>
            <a:pPr>
              <a:buFontTx/>
              <a:buChar char="-"/>
            </a:pP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Set Rule Success / Fail</a:t>
            </a:r>
          </a:p>
          <a:p>
            <a:pPr>
              <a:buFontTx/>
              <a:buChar char="-"/>
            </a:pP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Display Log information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 Node information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7947992" y="2276872"/>
            <a:ext cx="584448" cy="1216177"/>
            <a:chOff x="7850106" y="2276872"/>
            <a:chExt cx="584448" cy="1216177"/>
          </a:xfrm>
        </p:grpSpPr>
        <p:sp>
          <p:nvSpPr>
            <p:cNvPr id="36" name="타원 35"/>
            <p:cNvSpPr/>
            <p:nvPr/>
          </p:nvSpPr>
          <p:spPr>
            <a:xfrm>
              <a:off x="7884368" y="2276872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100392" y="2780928"/>
              <a:ext cx="7200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850106" y="2809806"/>
              <a:ext cx="584448" cy="80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rot="1698687">
              <a:off x="7999534" y="3060880"/>
              <a:ext cx="74892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9364333">
              <a:off x="8225125" y="3061001"/>
              <a:ext cx="7555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868144" y="4941168"/>
            <a:ext cx="207122" cy="339739"/>
            <a:chOff x="2161474" y="4725144"/>
            <a:chExt cx="584448" cy="1216177"/>
          </a:xfrm>
          <a:solidFill>
            <a:schemeClr val="bg1"/>
          </a:solidFill>
        </p:grpSpPr>
        <p:sp>
          <p:nvSpPr>
            <p:cNvPr id="42" name="타원 41"/>
            <p:cNvSpPr/>
            <p:nvPr/>
          </p:nvSpPr>
          <p:spPr>
            <a:xfrm>
              <a:off x="2195736" y="4725144"/>
              <a:ext cx="504056" cy="50405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411760" y="5229200"/>
              <a:ext cx="72008" cy="3600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161474" y="5258078"/>
              <a:ext cx="584448" cy="803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 rot="1698687">
              <a:off x="2310902" y="5509152"/>
              <a:ext cx="74892" cy="4320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 rot="19364333">
              <a:off x="2536493" y="5509273"/>
              <a:ext cx="75550" cy="4320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444208" y="491469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: User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660746" y="5445224"/>
            <a:ext cx="783462" cy="0"/>
          </a:xfrm>
          <a:prstGeom prst="straightConnector1">
            <a:avLst/>
          </a:prstGeom>
          <a:ln w="1905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44208" y="5294989"/>
            <a:ext cx="187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: User action(Event) 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to IoTMS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71800" y="46531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Legend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90535" y="88900"/>
            <a:ext cx="8962931" cy="431800"/>
          </a:xfrm>
        </p:spPr>
        <p:txBody>
          <a:bodyPr>
            <a:normAutofit fontScale="90000"/>
          </a:bodyPr>
          <a:lstStyle/>
          <a:p>
            <a:r>
              <a:rPr lang="en-US" altLang="ko-KR" sz="270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</a:rPr>
              <a:t>3.1 System Context 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0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31540" y="764704"/>
            <a:ext cx="8280920" cy="5472608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93" name="직선 연결선 92"/>
          <p:cNvCxnSpPr/>
          <p:nvPr/>
        </p:nvCxnSpPr>
        <p:spPr bwMode="auto">
          <a:xfrm>
            <a:off x="3454200" y="4597001"/>
            <a:ext cx="0" cy="298177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</a:rPr>
              <a:t>3.2 Allocation View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3976408" y="2429889"/>
            <a:ext cx="224794" cy="2394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203848" y="1772816"/>
            <a:ext cx="739275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http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755576" y="1864445"/>
            <a:ext cx="1448820" cy="15348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819961" y="2168220"/>
            <a:ext cx="1313761" cy="3879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Web Server</a:t>
            </a:r>
          </a:p>
          <a:p>
            <a:pPr algn="ctr"/>
            <a:r>
              <a:rPr lang="en-US" altLang="ko-KR" sz="800" b="0" dirty="0">
                <a:latin typeface="+mj-lt"/>
              </a:rPr>
              <a:t>(apache-tomcat-8.0.23)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6588224" y="1556792"/>
            <a:ext cx="632753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http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875520" y="3890059"/>
            <a:ext cx="1147814" cy="7614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second node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943911" y="4159130"/>
            <a:ext cx="987048" cy="3206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smtClean="0">
                <a:latin typeface="+mj-lt"/>
              </a:rPr>
              <a:t>arduino-1.0.6</a:t>
            </a:r>
            <a:endParaRPr lang="ko-KR" altLang="en-US" sz="800" b="0" smtClean="0">
              <a:latin typeface="+mj-lt"/>
            </a:endParaRPr>
          </a:p>
        </p:txBody>
      </p:sp>
      <p:sp>
        <p:nvSpPr>
          <p:cNvPr id="18" name="원통 17"/>
          <p:cNvSpPr/>
          <p:nvPr/>
        </p:nvSpPr>
        <p:spPr bwMode="auto">
          <a:xfrm>
            <a:off x="864831" y="2592085"/>
            <a:ext cx="1234752" cy="486613"/>
          </a:xfrm>
          <a:prstGeom prst="can">
            <a:avLst>
              <a:gd name="adj" fmla="val 185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/>
              <a:t>Database</a:t>
            </a:r>
          </a:p>
          <a:p>
            <a:pPr algn="ctr"/>
            <a:r>
              <a:rPr lang="en-US" altLang="ko-KR" sz="800" b="0" dirty="0"/>
              <a:t>(</a:t>
            </a:r>
            <a:r>
              <a:rPr lang="en-US" altLang="ko-KR" sz="800" b="0" dirty="0" err="1"/>
              <a:t>mariadb</a:t>
            </a:r>
            <a:r>
              <a:rPr lang="en-US" altLang="ko-KR" sz="800" b="0" dirty="0"/>
              <a:t>-10.0.19</a:t>
            </a:r>
            <a:r>
              <a:rPr lang="en-US" altLang="ko-KR" sz="800" b="0" dirty="0" smtClean="0"/>
              <a:t>)</a:t>
            </a:r>
            <a:endParaRPr lang="ko-KR" altLang="en-US" sz="800" b="0" dirty="0"/>
          </a:p>
        </p:txBody>
      </p:sp>
      <p:sp>
        <p:nvSpPr>
          <p:cNvPr id="3" name="직사각형 2"/>
          <p:cNvSpPr/>
          <p:nvPr/>
        </p:nvSpPr>
        <p:spPr>
          <a:xfrm>
            <a:off x="1247078" y="1899447"/>
            <a:ext cx="48763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800" b="0" dirty="0" err="1">
                <a:solidFill>
                  <a:srgbClr val="000000"/>
                </a:solidFill>
                <a:latin typeface="Arial"/>
              </a:rPr>
              <a:t>IoTMS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1155100" y="3137223"/>
            <a:ext cx="68800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800" b="0" dirty="0" smtClean="0">
                <a:solidFill>
                  <a:srgbClr val="000000"/>
                </a:solidFill>
                <a:latin typeface="Arial"/>
              </a:rPr>
              <a:t>Windows 7</a:t>
            </a:r>
            <a:endParaRPr lang="ko-KR" altLang="en-US" sz="800" dirty="0"/>
          </a:p>
        </p:txBody>
      </p:sp>
      <p:cxnSp>
        <p:nvCxnSpPr>
          <p:cNvPr id="2049" name="직선 연결선 2048"/>
          <p:cNvCxnSpPr>
            <a:stCxn id="6" idx="3"/>
            <a:endCxn id="24" idx="3"/>
          </p:cNvCxnSpPr>
          <p:nvPr/>
        </p:nvCxnSpPr>
        <p:spPr bwMode="auto">
          <a:xfrm>
            <a:off x="2204395" y="2631872"/>
            <a:ext cx="1804933" cy="2369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3" name="직선 연결선 2052"/>
          <p:cNvCxnSpPr>
            <a:stCxn id="7" idx="0"/>
            <a:endCxn id="24" idx="4"/>
          </p:cNvCxnSpPr>
          <p:nvPr/>
        </p:nvCxnSpPr>
        <p:spPr bwMode="auto">
          <a:xfrm flipV="1">
            <a:off x="2162492" y="2669302"/>
            <a:ext cx="1926313" cy="1220757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직사각형 41"/>
          <p:cNvSpPr/>
          <p:nvPr/>
        </p:nvSpPr>
        <p:spPr bwMode="auto">
          <a:xfrm>
            <a:off x="2082311" y="2317206"/>
            <a:ext cx="1545817" cy="252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http </a:t>
            </a:r>
          </a:p>
          <a:p>
            <a:pPr algn="ctr"/>
            <a:r>
              <a:rPr lang="en-US" altLang="ko-KR" sz="800" b="0" dirty="0" smtClean="0">
                <a:latin typeface="+mj-lt"/>
              </a:rPr>
              <a:t>Port #8080(User)</a:t>
            </a:r>
          </a:p>
        </p:txBody>
      </p:sp>
      <p:cxnSp>
        <p:nvCxnSpPr>
          <p:cNvPr id="46" name="직선 연결선 45"/>
          <p:cNvCxnSpPr>
            <a:stCxn id="24" idx="5"/>
            <a:endCxn id="16" idx="0"/>
          </p:cNvCxnSpPr>
          <p:nvPr/>
        </p:nvCxnSpPr>
        <p:spPr bwMode="auto">
          <a:xfrm flipH="1">
            <a:off x="3449427" y="2634241"/>
            <a:ext cx="718855" cy="1255818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52" idx="5"/>
            <a:endCxn id="24" idx="1"/>
          </p:cNvCxnSpPr>
          <p:nvPr/>
        </p:nvCxnSpPr>
        <p:spPr bwMode="auto">
          <a:xfrm>
            <a:off x="3080914" y="1589299"/>
            <a:ext cx="928414" cy="875651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타원 51"/>
          <p:cNvSpPr/>
          <p:nvPr/>
        </p:nvSpPr>
        <p:spPr bwMode="auto">
          <a:xfrm>
            <a:off x="2889040" y="1384947"/>
            <a:ext cx="224794" cy="2394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+mj-lt"/>
            </a:endParaRPr>
          </a:p>
        </p:txBody>
      </p:sp>
      <p:cxnSp>
        <p:nvCxnSpPr>
          <p:cNvPr id="55" name="직선 연결선 54"/>
          <p:cNvCxnSpPr>
            <a:stCxn id="24" idx="6"/>
            <a:endCxn id="60" idx="2"/>
          </p:cNvCxnSpPr>
          <p:nvPr/>
        </p:nvCxnSpPr>
        <p:spPr bwMode="auto">
          <a:xfrm flipV="1">
            <a:off x="4201202" y="1714463"/>
            <a:ext cx="3013486" cy="835133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타원 59"/>
          <p:cNvSpPr/>
          <p:nvPr/>
        </p:nvSpPr>
        <p:spPr bwMode="auto">
          <a:xfrm>
            <a:off x="7214688" y="1594756"/>
            <a:ext cx="224794" cy="2394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+mj-lt"/>
            </a:endParaRPr>
          </a:p>
        </p:txBody>
      </p:sp>
      <p:pic>
        <p:nvPicPr>
          <p:cNvPr id="62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10113" y="1230634"/>
            <a:ext cx="956518" cy="7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직사각형 62"/>
          <p:cNvSpPr/>
          <p:nvPr/>
        </p:nvSpPr>
        <p:spPr bwMode="auto">
          <a:xfrm>
            <a:off x="7230312" y="1318532"/>
            <a:ext cx="716119" cy="4788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Web Browser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38" name="양쪽 모서리가 잘린 사각형 37"/>
          <p:cNvSpPr/>
          <p:nvPr/>
        </p:nvSpPr>
        <p:spPr bwMode="auto">
          <a:xfrm>
            <a:off x="3199281" y="4792253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Mail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box</a:t>
            </a:r>
            <a:endParaRPr lang="ko-KR" altLang="en-US" sz="800" b="0" dirty="0" smtClean="0">
              <a:latin typeface="+mj-lt"/>
            </a:endParaRPr>
          </a:p>
        </p:txBody>
      </p:sp>
      <p:cxnSp>
        <p:nvCxnSpPr>
          <p:cNvPr id="41" name="직선 연결선 40"/>
          <p:cNvCxnSpPr/>
          <p:nvPr/>
        </p:nvCxnSpPr>
        <p:spPr bwMode="auto">
          <a:xfrm>
            <a:off x="2162492" y="4566675"/>
            <a:ext cx="0" cy="124555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>
            <a:off x="1977053" y="4937721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직선 연결선 90"/>
          <p:cNvCxnSpPr/>
          <p:nvPr/>
        </p:nvCxnSpPr>
        <p:spPr bwMode="auto">
          <a:xfrm>
            <a:off x="2015416" y="5353366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2028205" y="5810581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/>
          <p:cNvSpPr/>
          <p:nvPr/>
        </p:nvSpPr>
        <p:spPr bwMode="auto">
          <a:xfrm>
            <a:off x="1588585" y="3890059"/>
            <a:ext cx="1147814" cy="7614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first node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656975" y="4159130"/>
            <a:ext cx="987048" cy="3206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arduino-1.0.6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39" name="육각형 38"/>
          <p:cNvSpPr/>
          <p:nvPr/>
        </p:nvSpPr>
        <p:spPr bwMode="auto">
          <a:xfrm>
            <a:off x="2228879" y="5180179"/>
            <a:ext cx="573906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Alarm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82" name="양쪽 모서리가 잘린 사각형 81"/>
          <p:cNvSpPr/>
          <p:nvPr/>
        </p:nvSpPr>
        <p:spPr bwMode="auto">
          <a:xfrm>
            <a:off x="1559087" y="5180179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Temp.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&amp;</a:t>
            </a:r>
            <a:r>
              <a:rPr lang="en-US" altLang="ko-KR" sz="800" b="0" dirty="0" err="1" smtClean="0">
                <a:latin typeface="+mj-lt"/>
              </a:rPr>
              <a:t>Humi</a:t>
            </a:r>
            <a:r>
              <a:rPr lang="en-US" altLang="ko-KR" sz="800" b="0" dirty="0" smtClean="0">
                <a:latin typeface="+mj-lt"/>
              </a:rPr>
              <a:t>.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83" name="양쪽 모서리가 잘린 사각형 82"/>
          <p:cNvSpPr/>
          <p:nvPr/>
        </p:nvSpPr>
        <p:spPr bwMode="auto">
          <a:xfrm>
            <a:off x="1559087" y="5637379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err="1" smtClean="0">
                <a:latin typeface="+mj-lt"/>
              </a:rPr>
              <a:t>Proxi</a:t>
            </a:r>
            <a:r>
              <a:rPr lang="en-US" altLang="ko-KR" sz="800" b="0" dirty="0" smtClean="0">
                <a:latin typeface="+mj-lt"/>
              </a:rPr>
              <a:t>.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84" name="양쪽 모서리가 잘린 사각형 83"/>
          <p:cNvSpPr/>
          <p:nvPr/>
        </p:nvSpPr>
        <p:spPr bwMode="auto">
          <a:xfrm>
            <a:off x="1559087" y="4736833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Door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85" name="육각형 84"/>
          <p:cNvSpPr/>
          <p:nvPr/>
        </p:nvSpPr>
        <p:spPr bwMode="auto">
          <a:xfrm>
            <a:off x="2228879" y="5637379"/>
            <a:ext cx="573906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Light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86" name="육각형 85"/>
          <p:cNvSpPr/>
          <p:nvPr/>
        </p:nvSpPr>
        <p:spPr bwMode="auto">
          <a:xfrm>
            <a:off x="2228879" y="4743758"/>
            <a:ext cx="573906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Door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48" name="구름 47"/>
          <p:cNvSpPr/>
          <p:nvPr/>
        </p:nvSpPr>
        <p:spPr bwMode="auto">
          <a:xfrm>
            <a:off x="5336015" y="1676336"/>
            <a:ext cx="1100426" cy="850442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/>
              <a:t>Internet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1251865" y="3606898"/>
            <a:ext cx="1619280" cy="252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TCP</a:t>
            </a:r>
          </a:p>
          <a:p>
            <a:pPr algn="ctr"/>
            <a:r>
              <a:rPr lang="en-US" altLang="ko-KR" sz="800" b="0" dirty="0" smtClean="0">
                <a:latin typeface="+mj-lt"/>
              </a:rPr>
              <a:t>Port #3250(Discovery)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2211837" y="2598786"/>
            <a:ext cx="1344284" cy="46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TCP</a:t>
            </a:r>
          </a:p>
          <a:p>
            <a:pPr algn="ctr"/>
            <a:r>
              <a:rPr lang="en-US" altLang="ko-KR" sz="800" b="0" dirty="0" smtClean="0">
                <a:latin typeface="+mj-lt"/>
              </a:rPr>
              <a:t>Port #550</a:t>
            </a:r>
          </a:p>
          <a:p>
            <a:pPr algn="ctr"/>
            <a:r>
              <a:rPr lang="en-US" altLang="ko-KR" sz="800" b="0" dirty="0" smtClean="0">
                <a:latin typeface="+mj-lt"/>
              </a:rPr>
              <a:t>(</a:t>
            </a:r>
            <a:r>
              <a:rPr lang="en-US" altLang="ko-KR" sz="800" b="0" dirty="0">
                <a:latin typeface="+mj-lt"/>
              </a:rPr>
              <a:t>A</a:t>
            </a:r>
            <a:r>
              <a:rPr lang="en-US" altLang="ko-KR" sz="800" b="0" dirty="0" smtClean="0">
                <a:latin typeface="+mj-lt"/>
              </a:rPr>
              <a:t>rduino)</a:t>
            </a:r>
          </a:p>
        </p:txBody>
      </p:sp>
      <p:sp>
        <p:nvSpPr>
          <p:cNvPr id="65" name="직사각형 64"/>
          <p:cNvSpPr/>
          <p:nvPr/>
        </p:nvSpPr>
        <p:spPr bwMode="auto">
          <a:xfrm>
            <a:off x="2655121" y="3606898"/>
            <a:ext cx="1599704" cy="252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TCP</a:t>
            </a:r>
          </a:p>
          <a:p>
            <a:pPr algn="ctr"/>
            <a:r>
              <a:rPr lang="en-US" altLang="ko-KR" sz="800" b="0" dirty="0" smtClean="0">
                <a:latin typeface="+mj-lt"/>
              </a:rPr>
              <a:t>Port #3250(Discovery)</a:t>
            </a:r>
          </a:p>
        </p:txBody>
      </p:sp>
      <p:sp>
        <p:nvSpPr>
          <p:cNvPr id="94" name="양쪽 모서리가 잘린 사각형 93"/>
          <p:cNvSpPr/>
          <p:nvPr/>
        </p:nvSpPr>
        <p:spPr bwMode="auto">
          <a:xfrm>
            <a:off x="7276838" y="3543935"/>
            <a:ext cx="442881" cy="252159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+mj-lt"/>
            </a:endParaRPr>
          </a:p>
        </p:txBody>
      </p:sp>
      <p:sp>
        <p:nvSpPr>
          <p:cNvPr id="95" name="육각형 94"/>
          <p:cNvSpPr/>
          <p:nvPr/>
        </p:nvSpPr>
        <p:spPr bwMode="auto">
          <a:xfrm>
            <a:off x="7255857" y="5206969"/>
            <a:ext cx="491423" cy="252159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+mj-lt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7750212" y="3563916"/>
            <a:ext cx="691169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Sensor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7710360" y="5226950"/>
            <a:ext cx="770873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Actuator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7232961" y="4248610"/>
            <a:ext cx="504356" cy="4241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node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7269108" y="4455421"/>
            <a:ext cx="433714" cy="1476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0" dirty="0" smtClean="0">
              <a:latin typeface="+mj-lt"/>
            </a:endParaRPr>
          </a:p>
        </p:txBody>
      </p:sp>
      <p:pic>
        <p:nvPicPr>
          <p:cNvPr id="101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48135" y="3860122"/>
            <a:ext cx="508561" cy="36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직사각형 102"/>
          <p:cNvSpPr/>
          <p:nvPr/>
        </p:nvSpPr>
        <p:spPr bwMode="auto">
          <a:xfrm>
            <a:off x="7716298" y="4325412"/>
            <a:ext cx="758997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Arduino</a:t>
            </a:r>
          </a:p>
          <a:p>
            <a:pPr algn="ctr"/>
            <a:r>
              <a:rPr lang="en-US" altLang="ko-KR" sz="800" b="0" dirty="0" smtClean="0">
                <a:latin typeface="+mj-lt"/>
              </a:rPr>
              <a:t>node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7698555" y="3910233"/>
            <a:ext cx="794483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User</a:t>
            </a:r>
          </a:p>
          <a:p>
            <a:pPr algn="ctr"/>
            <a:r>
              <a:rPr lang="en-US" altLang="ko-KR" sz="800" b="0" dirty="0" smtClean="0">
                <a:latin typeface="+mj-lt"/>
              </a:rPr>
              <a:t>Machine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7156521" y="2526396"/>
            <a:ext cx="636620" cy="5425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err="1">
                <a:solidFill>
                  <a:srgbClr val="000000"/>
                </a:solidFill>
                <a:latin typeface="Arial"/>
              </a:rPr>
              <a:t>IoTMS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7209174" y="2727531"/>
            <a:ext cx="524795" cy="121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0" dirty="0" smtClean="0">
              <a:latin typeface="+mj-lt"/>
            </a:endParaRPr>
          </a:p>
        </p:txBody>
      </p:sp>
      <p:sp>
        <p:nvSpPr>
          <p:cNvPr id="107" name="원통 106"/>
          <p:cNvSpPr/>
          <p:nvPr/>
        </p:nvSpPr>
        <p:spPr bwMode="auto">
          <a:xfrm>
            <a:off x="7230516" y="2887967"/>
            <a:ext cx="493234" cy="153025"/>
          </a:xfrm>
          <a:prstGeom prst="can">
            <a:avLst>
              <a:gd name="adj" fmla="val 185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0" dirty="0"/>
          </a:p>
        </p:txBody>
      </p:sp>
      <p:sp>
        <p:nvSpPr>
          <p:cNvPr id="110" name="직사각형 109"/>
          <p:cNvSpPr/>
          <p:nvPr/>
        </p:nvSpPr>
        <p:spPr bwMode="auto">
          <a:xfrm>
            <a:off x="7660577" y="2526778"/>
            <a:ext cx="870438" cy="4604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Server</a:t>
            </a:r>
          </a:p>
          <a:p>
            <a:pPr algn="ctr"/>
            <a:r>
              <a:rPr lang="en-US" altLang="ko-KR" sz="800" b="0" dirty="0" smtClean="0">
                <a:latin typeface="+mj-lt"/>
              </a:rPr>
              <a:t>Machine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7084513" y="2238746"/>
            <a:ext cx="1440160" cy="37444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+mj-lt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7138912" y="2238746"/>
            <a:ext cx="794176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latin typeface="+mj-lt"/>
              </a:rPr>
              <a:t>Legend</a:t>
            </a:r>
            <a:endParaRPr lang="ko-KR" altLang="en-US" sz="800" dirty="0" smtClean="0">
              <a:latin typeface="+mj-lt"/>
            </a:endParaRPr>
          </a:p>
        </p:txBody>
      </p:sp>
      <p:sp>
        <p:nvSpPr>
          <p:cNvPr id="113" name="원통 112"/>
          <p:cNvSpPr/>
          <p:nvPr/>
        </p:nvSpPr>
        <p:spPr bwMode="auto">
          <a:xfrm>
            <a:off x="7276838" y="3158576"/>
            <a:ext cx="442881" cy="252159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+mj-lt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7255857" y="4821610"/>
            <a:ext cx="491423" cy="2521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+mj-lt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7666006" y="3178557"/>
            <a:ext cx="859580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Data</a:t>
            </a:r>
          </a:p>
          <a:p>
            <a:pPr algn="ctr"/>
            <a:r>
              <a:rPr lang="en-US" altLang="ko-KR" sz="800" b="0" dirty="0" smtClean="0">
                <a:latin typeface="+mj-lt"/>
              </a:rPr>
              <a:t>repository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7752886" y="4841591"/>
            <a:ext cx="685820" cy="2334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SW on Machine</a:t>
            </a:r>
            <a:endParaRPr lang="ko-KR" altLang="en-US" sz="800" b="0" dirty="0" smtClean="0">
              <a:latin typeface="+mj-lt"/>
            </a:endParaRPr>
          </a:p>
        </p:txBody>
      </p:sp>
      <p:pic>
        <p:nvPicPr>
          <p:cNvPr id="66" name="Picture 6" descr="https://cdn4.iconfinder.com/data/icons/STROKE/networking/png/400/access_point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6" b="7264"/>
          <a:stretch/>
        </p:blipFill>
        <p:spPr bwMode="auto">
          <a:xfrm>
            <a:off x="7342192" y="5560508"/>
            <a:ext cx="336561" cy="2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직사각형 67"/>
          <p:cNvSpPr/>
          <p:nvPr/>
        </p:nvSpPr>
        <p:spPr bwMode="auto">
          <a:xfrm>
            <a:off x="7752886" y="5585063"/>
            <a:ext cx="685820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Router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70" name="슬라이드 번호 개체 틀 3"/>
          <p:cNvSpPr txBox="1">
            <a:spLocks/>
          </p:cNvSpPr>
          <p:nvPr/>
        </p:nvSpPr>
        <p:spPr>
          <a:xfrm>
            <a:off x="3505200" y="64882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1200" kern="1200" baseline="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+mn-cs"/>
              </a:rPr>
              <a:t>11/32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4908745" y="3606898"/>
            <a:ext cx="1599704" cy="252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TCP</a:t>
            </a:r>
          </a:p>
          <a:p>
            <a:pPr algn="ctr"/>
            <a:r>
              <a:rPr lang="en-US" altLang="ko-KR" sz="800" b="0" dirty="0" smtClean="0">
                <a:latin typeface="+mj-lt"/>
              </a:rPr>
              <a:t>Port #3250(Discovery)</a:t>
            </a:r>
          </a:p>
        </p:txBody>
      </p:sp>
      <p:cxnSp>
        <p:nvCxnSpPr>
          <p:cNvPr id="78" name="직선 연결선 77"/>
          <p:cNvCxnSpPr>
            <a:endCxn id="74" idx="0"/>
          </p:cNvCxnSpPr>
          <p:nvPr/>
        </p:nvCxnSpPr>
        <p:spPr bwMode="auto">
          <a:xfrm>
            <a:off x="4276201" y="2670794"/>
            <a:ext cx="1426850" cy="121926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7" name="Picture 6" descr="https://cdn4.iconfinder.com/data/icons/STROKE/networking/png/400/access_point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6" b="7264"/>
          <a:stretch/>
        </p:blipFill>
        <p:spPr bwMode="auto">
          <a:xfrm>
            <a:off x="3594779" y="1956591"/>
            <a:ext cx="1121429" cy="107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직사각형 87"/>
          <p:cNvSpPr/>
          <p:nvPr/>
        </p:nvSpPr>
        <p:spPr bwMode="auto">
          <a:xfrm>
            <a:off x="4060177" y="4038946"/>
            <a:ext cx="1008112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b="0" dirty="0" smtClean="0">
                <a:latin typeface="+mj-lt"/>
              </a:rPr>
              <a:t>……..</a:t>
            </a:r>
          </a:p>
        </p:txBody>
      </p:sp>
      <p:cxnSp>
        <p:nvCxnSpPr>
          <p:cNvPr id="130" name="직선 연결선 129"/>
          <p:cNvCxnSpPr/>
          <p:nvPr/>
        </p:nvCxnSpPr>
        <p:spPr bwMode="auto">
          <a:xfrm>
            <a:off x="5700137" y="4576511"/>
            <a:ext cx="0" cy="124555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직선 연결선 130"/>
          <p:cNvCxnSpPr/>
          <p:nvPr/>
        </p:nvCxnSpPr>
        <p:spPr bwMode="auto">
          <a:xfrm>
            <a:off x="5514698" y="4947557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직선 연결선 131"/>
          <p:cNvCxnSpPr/>
          <p:nvPr/>
        </p:nvCxnSpPr>
        <p:spPr bwMode="auto">
          <a:xfrm>
            <a:off x="5553061" y="5363202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직선 연결선 132"/>
          <p:cNvCxnSpPr/>
          <p:nvPr/>
        </p:nvCxnSpPr>
        <p:spPr bwMode="auto">
          <a:xfrm>
            <a:off x="5565850" y="5820417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육각형 133"/>
          <p:cNvSpPr/>
          <p:nvPr/>
        </p:nvSpPr>
        <p:spPr bwMode="auto">
          <a:xfrm>
            <a:off x="5766523" y="5190015"/>
            <a:ext cx="813934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/>
              <a:t>…..</a:t>
            </a:r>
            <a:endParaRPr lang="ko-KR" altLang="en-US" sz="800" dirty="0" smtClean="0"/>
          </a:p>
        </p:txBody>
      </p:sp>
      <p:sp>
        <p:nvSpPr>
          <p:cNvPr id="135" name="양쪽 모서리가 잘린 사각형 134"/>
          <p:cNvSpPr/>
          <p:nvPr/>
        </p:nvSpPr>
        <p:spPr bwMode="auto">
          <a:xfrm>
            <a:off x="5096732" y="5190015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/>
              <a:t>…..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36" name="양쪽 모서리가 잘린 사각형 135"/>
          <p:cNvSpPr/>
          <p:nvPr/>
        </p:nvSpPr>
        <p:spPr bwMode="auto">
          <a:xfrm>
            <a:off x="5096732" y="5647215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/>
              <a:t>Senor N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37" name="양쪽 모서리가 잘린 사각형 136"/>
          <p:cNvSpPr/>
          <p:nvPr/>
        </p:nvSpPr>
        <p:spPr bwMode="auto">
          <a:xfrm>
            <a:off x="5096732" y="4746669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smtClean="0">
                <a:latin typeface="+mj-lt"/>
              </a:rPr>
              <a:t>Senor 1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38" name="육각형 137"/>
          <p:cNvSpPr/>
          <p:nvPr/>
        </p:nvSpPr>
        <p:spPr bwMode="auto">
          <a:xfrm>
            <a:off x="5766523" y="5647215"/>
            <a:ext cx="813934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/>
              <a:t>Actuator N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39" name="육각형 138"/>
          <p:cNvSpPr/>
          <p:nvPr/>
        </p:nvSpPr>
        <p:spPr bwMode="auto">
          <a:xfrm>
            <a:off x="5766523" y="4753594"/>
            <a:ext cx="813934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Actuator 1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5129144" y="3890059"/>
            <a:ext cx="1147814" cy="7614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50</a:t>
            </a:r>
            <a:r>
              <a:rPr lang="en-US" altLang="ko-KR" sz="800" b="0" baseline="30000" dirty="0" smtClean="0">
                <a:latin typeface="+mj-lt"/>
              </a:rPr>
              <a:t>th</a:t>
            </a:r>
            <a:r>
              <a:rPr lang="en-US" altLang="ko-KR" sz="800" b="0" dirty="0" smtClean="0">
                <a:latin typeface="+mj-lt"/>
              </a:rPr>
              <a:t> node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5197535" y="4159130"/>
            <a:ext cx="987048" cy="3206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smtClean="0">
                <a:latin typeface="+mj-lt"/>
              </a:rPr>
              <a:t>arduino-1.0.6</a:t>
            </a:r>
            <a:endParaRPr lang="ko-KR" altLang="en-US" sz="800" b="0" smtClean="0">
              <a:latin typeface="+mj-lt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4067944" y="5301208"/>
            <a:ext cx="1008112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b="0" dirty="0" smtClean="0">
                <a:latin typeface="+mj-lt"/>
              </a:rPr>
              <a:t>……..</a:t>
            </a:r>
          </a:p>
        </p:txBody>
      </p:sp>
      <p:sp>
        <p:nvSpPr>
          <p:cNvPr id="143" name="직사각형 142"/>
          <p:cNvSpPr/>
          <p:nvPr/>
        </p:nvSpPr>
        <p:spPr bwMode="auto">
          <a:xfrm>
            <a:off x="2392565" y="813323"/>
            <a:ext cx="739275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Home PC</a:t>
            </a:r>
          </a:p>
        </p:txBody>
      </p:sp>
      <p:pic>
        <p:nvPicPr>
          <p:cNvPr id="2050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77515" y="1016645"/>
            <a:ext cx="956518" cy="7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2397715" y="1092103"/>
            <a:ext cx="716119" cy="4788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Web Browser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6876256" y="980728"/>
            <a:ext cx="1440160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Mobile device , office PC</a:t>
            </a:r>
          </a:p>
        </p:txBody>
      </p:sp>
    </p:spTree>
    <p:extLst>
      <p:ext uri="{BB962C8B-B14F-4D97-AF65-F5344CB8AC3E}">
        <p14:creationId xmlns:p14="http://schemas.microsoft.com/office/powerpoint/2010/main" val="19699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직사각형 206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725" y="908720"/>
            <a:ext cx="8208964" cy="50405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</a:rPr>
              <a:t>3.3 Dynamic </a:t>
            </a:r>
            <a:r>
              <a:rPr lang="en-US" altLang="ko-KR" sz="270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</a:rPr>
              <a:t>P</a:t>
            </a:r>
            <a:r>
              <a:rPr lang="en-US" altLang="ko-KR" sz="270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</a:rPr>
              <a:t>erspective View</a:t>
            </a:r>
            <a:endParaRPr lang="ko-KR" altLang="en-US" dirty="0"/>
          </a:p>
        </p:txBody>
      </p:sp>
      <p:sp>
        <p:nvSpPr>
          <p:cNvPr id="292" name="슬라이드 번호 개체 틀 3"/>
          <p:cNvSpPr txBox="1">
            <a:spLocks/>
          </p:cNvSpPr>
          <p:nvPr/>
        </p:nvSpPr>
        <p:spPr>
          <a:xfrm>
            <a:off x="3505200" y="64882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1200" kern="1200" baseline="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solidFill>
                  <a:prstClr val="white"/>
                </a:solidFill>
              </a:rPr>
              <a:t>12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+mn-cs"/>
              </a:rPr>
              <a:t>/32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4093095" y="3971255"/>
            <a:ext cx="1728192" cy="432048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Node</a:t>
            </a:r>
          </a:p>
        </p:txBody>
      </p:sp>
      <p:sp>
        <p:nvSpPr>
          <p:cNvPr id="209" name="직사각형 208"/>
          <p:cNvSpPr/>
          <p:nvPr/>
        </p:nvSpPr>
        <p:spPr>
          <a:xfrm>
            <a:off x="4140720" y="3357091"/>
            <a:ext cx="1584176" cy="36004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Node 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972368" y="2780928"/>
            <a:ext cx="5544616" cy="288032"/>
          </a:xfrm>
          <a:prstGeom prst="rect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+mn-cs"/>
              </a:rPr>
              <a:t>E v e n t   B u s  +  J S O N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1044376" y="2204963"/>
            <a:ext cx="1728192" cy="288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User Interface 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3924848" y="2204963"/>
            <a:ext cx="1079968" cy="288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Message 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2844576" y="2204963"/>
            <a:ext cx="1008112" cy="288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Log 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1332408" y="3357091"/>
            <a:ext cx="1548172" cy="432048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Communication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5" name="원통 214"/>
          <p:cNvSpPr/>
          <p:nvPr/>
        </p:nvSpPr>
        <p:spPr>
          <a:xfrm>
            <a:off x="1764456" y="1448939"/>
            <a:ext cx="647880" cy="396000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User DB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6" name="원통 215"/>
          <p:cNvSpPr/>
          <p:nvPr/>
        </p:nvSpPr>
        <p:spPr>
          <a:xfrm>
            <a:off x="2484536" y="1448939"/>
            <a:ext cx="648072" cy="396000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Log DB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3522302" y="4725243"/>
            <a:ext cx="2850666" cy="79208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Things object List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6805016" y="177281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A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7453088" y="177281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B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6805016" y="1484784"/>
            <a:ext cx="1728192" cy="3816424"/>
          </a:xfrm>
          <a:prstGeom prst="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6949032" y="2276293"/>
            <a:ext cx="1512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:  information, from A to 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1980480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1980480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3348632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3348632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124496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2124496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4428752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4428752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3204616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3204616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4212728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4140720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3882342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4428752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4356744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3810334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4530414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4644776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4572768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4458406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5034470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4860800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4788792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5" name="직사각형 244"/>
          <p:cNvSpPr/>
          <p:nvPr/>
        </p:nvSpPr>
        <p:spPr>
          <a:xfrm>
            <a:off x="4962462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5610534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5076824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5004816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5538526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5292848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5220840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6877024" y="436510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5508872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5436864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6877024" y="436510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6" name="원통 255"/>
          <p:cNvSpPr/>
          <p:nvPr/>
        </p:nvSpPr>
        <p:spPr>
          <a:xfrm>
            <a:off x="6877024" y="2924945"/>
            <a:ext cx="360040" cy="216024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7165056" y="292494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DB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58" name="직사각형 257"/>
          <p:cNvSpPr/>
          <p:nvPr/>
        </p:nvSpPr>
        <p:spPr>
          <a:xfrm>
            <a:off x="6877024" y="3212977"/>
            <a:ext cx="360040" cy="21602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7237064" y="321355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6877024" y="3501009"/>
            <a:ext cx="360040" cy="216024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7237064" y="3429001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Thing object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 (Sensor, actuator...)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6877024" y="3789041"/>
            <a:ext cx="360040" cy="216024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237064" y="3789041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Node object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6877024" y="4077073"/>
            <a:ext cx="360040" cy="216024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7237064" y="4077652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Link object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266" name="꺾인 연결선 425"/>
          <p:cNvCxnSpPr>
            <a:endCxn id="268" idx="1"/>
          </p:cNvCxnSpPr>
          <p:nvPr/>
        </p:nvCxnSpPr>
        <p:spPr>
          <a:xfrm>
            <a:off x="7021040" y="2239999"/>
            <a:ext cx="432048" cy="58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267" name="TextBox 266"/>
          <p:cNvSpPr txBox="1"/>
          <p:nvPr/>
        </p:nvSpPr>
        <p:spPr>
          <a:xfrm>
            <a:off x="6805016" y="213285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A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7453088" y="213285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B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6877024" y="1916833"/>
            <a:ext cx="1511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: JSON event , from A to 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270" name="꺾인 연결선 425"/>
          <p:cNvCxnSpPr/>
          <p:nvPr/>
        </p:nvCxnSpPr>
        <p:spPr>
          <a:xfrm flipV="1">
            <a:off x="4860032" y="3717033"/>
            <a:ext cx="0" cy="288031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71" name="꺾인 연결선 425"/>
          <p:cNvCxnSpPr/>
          <p:nvPr/>
        </p:nvCxnSpPr>
        <p:spPr>
          <a:xfrm rot="16200000" flipH="1">
            <a:off x="1980436" y="2024899"/>
            <a:ext cx="360040" cy="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72" name="꺾인 연결선 425"/>
          <p:cNvCxnSpPr/>
          <p:nvPr/>
        </p:nvCxnSpPr>
        <p:spPr>
          <a:xfrm rot="16200000" flipV="1">
            <a:off x="1834027" y="2027293"/>
            <a:ext cx="364827" cy="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73" name="꺾인 연결선 425"/>
          <p:cNvCxnSpPr/>
          <p:nvPr/>
        </p:nvCxnSpPr>
        <p:spPr>
          <a:xfrm rot="5400000">
            <a:off x="2448532" y="1916931"/>
            <a:ext cx="360040" cy="2160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74" name="꺾인 연결선 425"/>
          <p:cNvCxnSpPr/>
          <p:nvPr/>
        </p:nvCxnSpPr>
        <p:spPr>
          <a:xfrm rot="16200000" flipV="1">
            <a:off x="2808572" y="1916931"/>
            <a:ext cx="360040" cy="2160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275" name="직사각형 274"/>
          <p:cNvSpPr/>
          <p:nvPr/>
        </p:nvSpPr>
        <p:spPr>
          <a:xfrm>
            <a:off x="4068712" y="4005163"/>
            <a:ext cx="1728192" cy="432048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Node</a:t>
            </a:r>
          </a:p>
        </p:txBody>
      </p:sp>
      <p:sp>
        <p:nvSpPr>
          <p:cNvPr id="276" name="직사각형 275"/>
          <p:cNvSpPr/>
          <p:nvPr/>
        </p:nvSpPr>
        <p:spPr>
          <a:xfrm>
            <a:off x="3959186" y="5058810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actuators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3930572" y="5085283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actuators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278" name="꺾인 연결선 425"/>
          <p:cNvCxnSpPr>
            <a:endCxn id="277" idx="0"/>
          </p:cNvCxnSpPr>
          <p:nvPr/>
        </p:nvCxnSpPr>
        <p:spPr>
          <a:xfrm rot="5400000">
            <a:off x="4180439" y="4511345"/>
            <a:ext cx="648071" cy="49980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279" name="직사각형 278"/>
          <p:cNvSpPr/>
          <p:nvPr/>
        </p:nvSpPr>
        <p:spPr>
          <a:xfrm>
            <a:off x="4707259" y="5060900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80" name="직사각형 279"/>
          <p:cNvSpPr/>
          <p:nvPr/>
        </p:nvSpPr>
        <p:spPr>
          <a:xfrm>
            <a:off x="4674430" y="5085283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281" name="꺾인 연결선 425"/>
          <p:cNvCxnSpPr>
            <a:stCxn id="280" idx="0"/>
          </p:cNvCxnSpPr>
          <p:nvPr/>
        </p:nvCxnSpPr>
        <p:spPr>
          <a:xfrm flipH="1" flipV="1">
            <a:off x="4994062" y="4447527"/>
            <a:ext cx="4368" cy="637756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282" name="직사각형 281"/>
          <p:cNvSpPr/>
          <p:nvPr/>
        </p:nvSpPr>
        <p:spPr>
          <a:xfrm>
            <a:off x="5423085" y="5060900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Default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5394510" y="5086362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Default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284" name="꺾인 연결선 425"/>
          <p:cNvCxnSpPr/>
          <p:nvPr/>
        </p:nvCxnSpPr>
        <p:spPr>
          <a:xfrm rot="16200000" flipV="1">
            <a:off x="5184836" y="4536891"/>
            <a:ext cx="648072" cy="432048"/>
          </a:xfrm>
          <a:prstGeom prst="bentConnector3">
            <a:avLst>
              <a:gd name="adj1" fmla="val 36804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85" name="꺾인 연결선 425"/>
          <p:cNvCxnSpPr/>
          <p:nvPr/>
        </p:nvCxnSpPr>
        <p:spPr>
          <a:xfrm rot="16200000" flipH="1">
            <a:off x="5256844" y="4544005"/>
            <a:ext cx="648072" cy="432048"/>
          </a:xfrm>
          <a:prstGeom prst="bentConnector3">
            <a:avLst>
              <a:gd name="adj1" fmla="val 5197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86" name="꺾인 연결선 425"/>
          <p:cNvCxnSpPr>
            <a:stCxn id="511" idx="3"/>
            <a:endCxn id="513" idx="1"/>
          </p:cNvCxnSpPr>
          <p:nvPr/>
        </p:nvCxnSpPr>
        <p:spPr>
          <a:xfrm>
            <a:off x="2844576" y="3537111"/>
            <a:ext cx="1296144" cy="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87" name="꺾인 연결선 425"/>
          <p:cNvCxnSpPr>
            <a:stCxn id="512" idx="1"/>
            <a:endCxn id="510" idx="3"/>
          </p:cNvCxnSpPr>
          <p:nvPr/>
        </p:nvCxnSpPr>
        <p:spPr>
          <a:xfrm flipH="1">
            <a:off x="2844576" y="3609119"/>
            <a:ext cx="1296144" cy="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88" name="꺾인 연결선 569"/>
          <p:cNvCxnSpPr>
            <a:stCxn id="223" idx="2"/>
            <a:endCxn id="222" idx="0"/>
          </p:cNvCxnSpPr>
          <p:nvPr/>
        </p:nvCxnSpPr>
        <p:spPr>
          <a:xfrm>
            <a:off x="2016484" y="249299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289" name="꺾인 연결선 570"/>
          <p:cNvCxnSpPr>
            <a:stCxn id="231" idx="2"/>
            <a:endCxn id="230" idx="0"/>
          </p:cNvCxnSpPr>
          <p:nvPr/>
        </p:nvCxnSpPr>
        <p:spPr>
          <a:xfrm>
            <a:off x="3240620" y="249299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60" name="꺾인 연결선 571"/>
          <p:cNvCxnSpPr/>
          <p:nvPr/>
        </p:nvCxnSpPr>
        <p:spPr>
          <a:xfrm>
            <a:off x="5004048" y="3068960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71" name="꺾인 연결선 572"/>
          <p:cNvCxnSpPr>
            <a:stCxn id="227" idx="0"/>
            <a:endCxn id="226" idx="2"/>
          </p:cNvCxnSpPr>
          <p:nvPr/>
        </p:nvCxnSpPr>
        <p:spPr>
          <a:xfrm flipV="1">
            <a:off x="2160500" y="249299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72" name="꺾인 연결선 573"/>
          <p:cNvCxnSpPr>
            <a:stCxn id="225" idx="0"/>
            <a:endCxn id="224" idx="2"/>
          </p:cNvCxnSpPr>
          <p:nvPr/>
        </p:nvCxnSpPr>
        <p:spPr>
          <a:xfrm flipV="1">
            <a:off x="3384636" y="249299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80" name="꺾인 연결선 574"/>
          <p:cNvCxnSpPr>
            <a:stCxn id="229" idx="0"/>
            <a:endCxn id="228" idx="2"/>
          </p:cNvCxnSpPr>
          <p:nvPr/>
        </p:nvCxnSpPr>
        <p:spPr>
          <a:xfrm flipV="1">
            <a:off x="4464756" y="249299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96" name="꺾인 연결선 575"/>
          <p:cNvCxnSpPr/>
          <p:nvPr/>
        </p:nvCxnSpPr>
        <p:spPr>
          <a:xfrm flipV="1">
            <a:off x="4860032" y="3068961"/>
            <a:ext cx="0" cy="288031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97" name="꺾인 연결선 496"/>
          <p:cNvCxnSpPr>
            <a:endCxn id="219" idx="1"/>
          </p:cNvCxnSpPr>
          <p:nvPr/>
        </p:nvCxnSpPr>
        <p:spPr>
          <a:xfrm flipV="1">
            <a:off x="7093048" y="1880539"/>
            <a:ext cx="360040" cy="29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sp>
        <p:nvSpPr>
          <p:cNvPr id="498" name="직사각형 497"/>
          <p:cNvSpPr/>
          <p:nvPr/>
        </p:nvSpPr>
        <p:spPr>
          <a:xfrm>
            <a:off x="4428752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99" name="직사각형 498"/>
          <p:cNvSpPr/>
          <p:nvPr/>
        </p:nvSpPr>
        <p:spPr>
          <a:xfrm>
            <a:off x="4428752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0" name="직사각형 499"/>
          <p:cNvSpPr/>
          <p:nvPr/>
        </p:nvSpPr>
        <p:spPr>
          <a:xfrm>
            <a:off x="5076825" y="2204963"/>
            <a:ext cx="1368000" cy="288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Rule Manager</a:t>
            </a:r>
          </a:p>
        </p:txBody>
      </p:sp>
      <p:sp>
        <p:nvSpPr>
          <p:cNvPr id="501" name="원통 500"/>
          <p:cNvSpPr/>
          <p:nvPr/>
        </p:nvSpPr>
        <p:spPr>
          <a:xfrm>
            <a:off x="5436864" y="1448939"/>
            <a:ext cx="647984" cy="396000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Rule DB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2" name="직사각형 501"/>
          <p:cNvSpPr/>
          <p:nvPr/>
        </p:nvSpPr>
        <p:spPr>
          <a:xfrm>
            <a:off x="5796904" y="241463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3" name="직사각형 502"/>
          <p:cNvSpPr/>
          <p:nvPr/>
        </p:nvSpPr>
        <p:spPr>
          <a:xfrm>
            <a:off x="5796904" y="277467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4" name="직사각형 503"/>
          <p:cNvSpPr/>
          <p:nvPr/>
        </p:nvSpPr>
        <p:spPr>
          <a:xfrm>
            <a:off x="5652888" y="277467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5" name="직사각형 504"/>
          <p:cNvSpPr/>
          <p:nvPr/>
        </p:nvSpPr>
        <p:spPr>
          <a:xfrm>
            <a:off x="5652888" y="241463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06" name="꺾인 연결선 585"/>
          <p:cNvCxnSpPr>
            <a:stCxn id="505" idx="2"/>
            <a:endCxn id="504" idx="0"/>
          </p:cNvCxnSpPr>
          <p:nvPr/>
        </p:nvCxnSpPr>
        <p:spPr>
          <a:xfrm>
            <a:off x="5688892" y="248664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507" name="꺾인 연결선 586"/>
          <p:cNvCxnSpPr>
            <a:stCxn id="503" idx="0"/>
            <a:endCxn id="502" idx="2"/>
          </p:cNvCxnSpPr>
          <p:nvPr/>
        </p:nvCxnSpPr>
        <p:spPr>
          <a:xfrm flipV="1">
            <a:off x="5832908" y="248664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508" name="꺾인 연결선 425"/>
          <p:cNvCxnSpPr/>
          <p:nvPr/>
        </p:nvCxnSpPr>
        <p:spPr>
          <a:xfrm flipH="1">
            <a:off x="5726339" y="1844924"/>
            <a:ext cx="2495" cy="36004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09" name="꺾인 연결선 425"/>
          <p:cNvCxnSpPr/>
          <p:nvPr/>
        </p:nvCxnSpPr>
        <p:spPr>
          <a:xfrm flipV="1">
            <a:off x="5870353" y="1844924"/>
            <a:ext cx="2495" cy="36004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510" name="직사각형 509"/>
          <p:cNvSpPr/>
          <p:nvPr/>
        </p:nvSpPr>
        <p:spPr>
          <a:xfrm>
            <a:off x="2772568" y="357311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11" name="직사각형 510"/>
          <p:cNvSpPr/>
          <p:nvPr/>
        </p:nvSpPr>
        <p:spPr>
          <a:xfrm>
            <a:off x="2772568" y="350110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12" name="직사각형 511"/>
          <p:cNvSpPr/>
          <p:nvPr/>
        </p:nvSpPr>
        <p:spPr>
          <a:xfrm>
            <a:off x="4140720" y="357311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13" name="직사각형 512"/>
          <p:cNvSpPr/>
          <p:nvPr/>
        </p:nvSpPr>
        <p:spPr>
          <a:xfrm>
            <a:off x="4140720" y="350110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14" name="꺾인 연결선 425"/>
          <p:cNvCxnSpPr/>
          <p:nvPr/>
        </p:nvCxnSpPr>
        <p:spPr>
          <a:xfrm flipH="1">
            <a:off x="4979701" y="3717129"/>
            <a:ext cx="3474" cy="275593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515" name="TextBox 514"/>
          <p:cNvSpPr txBox="1"/>
          <p:nvPr/>
        </p:nvSpPr>
        <p:spPr>
          <a:xfrm>
            <a:off x="4428752" y="1844923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confirm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6949032" y="263633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:  </a:t>
            </a:r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TCP/IP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 , from A to 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517" name="꺾인 연결선 425"/>
          <p:cNvCxnSpPr>
            <a:endCxn id="519" idx="1"/>
          </p:cNvCxnSpPr>
          <p:nvPr/>
        </p:nvCxnSpPr>
        <p:spPr>
          <a:xfrm>
            <a:off x="7021040" y="2600039"/>
            <a:ext cx="432048" cy="58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sp>
        <p:nvSpPr>
          <p:cNvPr id="518" name="TextBox 517"/>
          <p:cNvSpPr txBox="1"/>
          <p:nvPr/>
        </p:nvSpPr>
        <p:spPr>
          <a:xfrm>
            <a:off x="6805016" y="249289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A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19" name="TextBox 518"/>
          <p:cNvSpPr txBox="1"/>
          <p:nvPr/>
        </p:nvSpPr>
        <p:spPr>
          <a:xfrm>
            <a:off x="7453088" y="249289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B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20" name="직사각형 519"/>
          <p:cNvSpPr/>
          <p:nvPr/>
        </p:nvSpPr>
        <p:spPr>
          <a:xfrm>
            <a:off x="6877024" y="436510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21" name="직사각형 520"/>
          <p:cNvSpPr/>
          <p:nvPr/>
        </p:nvSpPr>
        <p:spPr>
          <a:xfrm>
            <a:off x="6877024" y="436510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22" name="직사각형 521"/>
          <p:cNvSpPr/>
          <p:nvPr/>
        </p:nvSpPr>
        <p:spPr>
          <a:xfrm>
            <a:off x="6877024" y="4365104"/>
            <a:ext cx="360040" cy="216024"/>
          </a:xfrm>
          <a:prstGeom prst="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23" name="TextBox 522"/>
          <p:cNvSpPr txBox="1"/>
          <p:nvPr/>
        </p:nvSpPr>
        <p:spPr>
          <a:xfrm>
            <a:off x="7237064" y="436510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SA node (</a:t>
            </a:r>
            <a:r>
              <a:rPr kumimoji="0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Arduino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)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524" name="꺾인 연결선 425"/>
          <p:cNvCxnSpPr/>
          <p:nvPr/>
        </p:nvCxnSpPr>
        <p:spPr>
          <a:xfrm flipH="1">
            <a:off x="2155911" y="4659585"/>
            <a:ext cx="12700" cy="50405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cxnSp>
        <p:nvCxnSpPr>
          <p:cNvPr id="525" name="꺾인 연결선 425"/>
          <p:cNvCxnSpPr/>
          <p:nvPr/>
        </p:nvCxnSpPr>
        <p:spPr>
          <a:xfrm flipV="1">
            <a:off x="2051720" y="4653136"/>
            <a:ext cx="0" cy="50405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sp>
        <p:nvSpPr>
          <p:cNvPr id="526" name="직사각형 525"/>
          <p:cNvSpPr/>
          <p:nvPr/>
        </p:nvSpPr>
        <p:spPr>
          <a:xfrm>
            <a:off x="4068712" y="1483742"/>
            <a:ext cx="864096" cy="323976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e-mail </a:t>
            </a:r>
          </a:p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twitter</a:t>
            </a:r>
          </a:p>
        </p:txBody>
      </p:sp>
      <p:cxnSp>
        <p:nvCxnSpPr>
          <p:cNvPr id="527" name="꺾인 연결선 425"/>
          <p:cNvCxnSpPr/>
          <p:nvPr/>
        </p:nvCxnSpPr>
        <p:spPr>
          <a:xfrm flipH="1">
            <a:off x="4566421" y="1844825"/>
            <a:ext cx="6348" cy="36648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cxnSp>
        <p:nvCxnSpPr>
          <p:cNvPr id="528" name="꺾인 연결선 425"/>
          <p:cNvCxnSpPr/>
          <p:nvPr/>
        </p:nvCxnSpPr>
        <p:spPr>
          <a:xfrm flipV="1">
            <a:off x="4387555" y="1807720"/>
            <a:ext cx="5193" cy="39724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sp>
        <p:nvSpPr>
          <p:cNvPr id="529" name="직사각형 528"/>
          <p:cNvSpPr/>
          <p:nvPr/>
        </p:nvSpPr>
        <p:spPr>
          <a:xfrm>
            <a:off x="6877024" y="4653136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30" name="직사각형 529"/>
          <p:cNvSpPr/>
          <p:nvPr/>
        </p:nvSpPr>
        <p:spPr>
          <a:xfrm>
            <a:off x="6877024" y="4653136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31" name="직사각형 530"/>
          <p:cNvSpPr/>
          <p:nvPr/>
        </p:nvSpPr>
        <p:spPr>
          <a:xfrm>
            <a:off x="6877024" y="4653136"/>
            <a:ext cx="360040" cy="216024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7237064" y="4653136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user access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33" name="직사각형 532"/>
          <p:cNvSpPr/>
          <p:nvPr/>
        </p:nvSpPr>
        <p:spPr>
          <a:xfrm>
            <a:off x="1044376" y="1484784"/>
            <a:ext cx="576064" cy="317845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Web UI</a:t>
            </a:r>
          </a:p>
        </p:txBody>
      </p:sp>
      <p:sp>
        <p:nvSpPr>
          <p:cNvPr id="534" name="직사각형 533"/>
          <p:cNvSpPr/>
          <p:nvPr/>
        </p:nvSpPr>
        <p:spPr>
          <a:xfrm>
            <a:off x="4365128" y="235736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35" name="직사각형 534"/>
          <p:cNvSpPr/>
          <p:nvPr/>
        </p:nvSpPr>
        <p:spPr>
          <a:xfrm>
            <a:off x="4365128" y="188811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36" name="직사각형 535"/>
          <p:cNvSpPr/>
          <p:nvPr/>
        </p:nvSpPr>
        <p:spPr>
          <a:xfrm>
            <a:off x="4221112" y="235736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37" name="꺾인 연결선 425"/>
          <p:cNvCxnSpPr/>
          <p:nvPr/>
        </p:nvCxnSpPr>
        <p:spPr>
          <a:xfrm flipH="1">
            <a:off x="1404416" y="1800075"/>
            <a:ext cx="3858" cy="44095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cxnSp>
        <p:nvCxnSpPr>
          <p:cNvPr id="538" name="꺾인 연결선 425"/>
          <p:cNvCxnSpPr/>
          <p:nvPr/>
        </p:nvCxnSpPr>
        <p:spPr>
          <a:xfrm flipH="1" flipV="1">
            <a:off x="1259864" y="1819225"/>
            <a:ext cx="537" cy="42180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cxnSp>
        <p:nvCxnSpPr>
          <p:cNvPr id="539" name="꺾인 연결선 198"/>
          <p:cNvCxnSpPr>
            <a:stCxn id="275" idx="3"/>
          </p:cNvCxnSpPr>
          <p:nvPr/>
        </p:nvCxnSpPr>
        <p:spPr>
          <a:xfrm flipV="1">
            <a:off x="5796904" y="3075409"/>
            <a:ext cx="332420" cy="1145778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sp>
        <p:nvSpPr>
          <p:cNvPr id="540" name="TextBox 539"/>
          <p:cNvSpPr txBox="1"/>
          <p:nvPr/>
        </p:nvSpPr>
        <p:spPr>
          <a:xfrm>
            <a:off x="3924696" y="1844923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message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1" name="TextBox 540"/>
          <p:cNvSpPr txBox="1"/>
          <p:nvPr/>
        </p:nvSpPr>
        <p:spPr>
          <a:xfrm>
            <a:off x="1694209" y="4797152"/>
            <a:ext cx="502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JSON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542" name="꺾인 연결선 425"/>
          <p:cNvCxnSpPr/>
          <p:nvPr/>
        </p:nvCxnSpPr>
        <p:spPr>
          <a:xfrm rot="16200000" flipV="1">
            <a:off x="3334272" y="2010483"/>
            <a:ext cx="383975" cy="478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43" name="꺾인 연결선 425"/>
          <p:cNvCxnSpPr/>
          <p:nvPr/>
        </p:nvCxnSpPr>
        <p:spPr>
          <a:xfrm rot="16200000" flipH="1">
            <a:off x="3457790" y="2023698"/>
            <a:ext cx="360040" cy="229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544" name="TextBox 543"/>
          <p:cNvSpPr txBox="1"/>
          <p:nvPr/>
        </p:nvSpPr>
        <p:spPr>
          <a:xfrm>
            <a:off x="7237064" y="4941069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thread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5" name="TextBox 544"/>
          <p:cNvSpPr txBox="1"/>
          <p:nvPr/>
        </p:nvSpPr>
        <p:spPr>
          <a:xfrm>
            <a:off x="3564656" y="191683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reset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6" name="TextBox 545"/>
          <p:cNvSpPr txBox="1"/>
          <p:nvPr/>
        </p:nvSpPr>
        <p:spPr>
          <a:xfrm>
            <a:off x="3276624" y="191683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kick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7" name="직사각형 546"/>
          <p:cNvSpPr/>
          <p:nvPr/>
        </p:nvSpPr>
        <p:spPr>
          <a:xfrm>
            <a:off x="4068712" y="4005064"/>
            <a:ext cx="1728192" cy="432048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Node</a:t>
            </a:r>
          </a:p>
        </p:txBody>
      </p:sp>
      <p:sp>
        <p:nvSpPr>
          <p:cNvPr id="548" name="TextBox 547"/>
          <p:cNvSpPr txBox="1"/>
          <p:nvPr/>
        </p:nvSpPr>
        <p:spPr>
          <a:xfrm>
            <a:off x="6805784" y="148478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Legend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9" name="타원 548"/>
          <p:cNvSpPr/>
          <p:nvPr/>
        </p:nvSpPr>
        <p:spPr>
          <a:xfrm>
            <a:off x="3204616" y="1523080"/>
            <a:ext cx="792088" cy="28803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/>
            <a:r>
              <a:rPr lang="en-US" altLang="ko-KR" sz="800" kern="0" dirty="0" smtClean="0">
                <a:solidFill>
                  <a:sysClr val="windowText" lastClr="000000"/>
                </a:solidFill>
              </a:rPr>
              <a:t>event bus</a:t>
            </a:r>
          </a:p>
          <a:p>
            <a:pPr lvl="0" algn="ctr"/>
            <a:r>
              <a:rPr lang="en-US" altLang="ko-KR" sz="800" kern="0" dirty="0" smtClean="0">
                <a:solidFill>
                  <a:sysClr val="windowText" lastClr="000000"/>
                </a:solidFill>
              </a:rPr>
              <a:t>watchdog</a:t>
            </a:r>
            <a:endParaRPr lang="ko-KR" altLang="en-US" dirty="0"/>
          </a:p>
        </p:txBody>
      </p:sp>
      <p:sp>
        <p:nvSpPr>
          <p:cNvPr id="550" name="타원 549"/>
          <p:cNvSpPr/>
          <p:nvPr/>
        </p:nvSpPr>
        <p:spPr>
          <a:xfrm>
            <a:off x="6877024" y="4941167"/>
            <a:ext cx="360040" cy="21602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551" name="직사각형 550"/>
          <p:cNvSpPr/>
          <p:nvPr/>
        </p:nvSpPr>
        <p:spPr>
          <a:xfrm>
            <a:off x="1293375" y="4336179"/>
            <a:ext cx="1651665" cy="288032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Link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52" name="직사각형 551"/>
          <p:cNvSpPr/>
          <p:nvPr/>
        </p:nvSpPr>
        <p:spPr>
          <a:xfrm>
            <a:off x="1260400" y="4365104"/>
            <a:ext cx="1651128" cy="288032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Link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53" name="꺾인 연결선 425"/>
          <p:cNvCxnSpPr>
            <a:stCxn id="552" idx="3"/>
            <a:endCxn id="275" idx="1"/>
          </p:cNvCxnSpPr>
          <p:nvPr/>
        </p:nvCxnSpPr>
        <p:spPr>
          <a:xfrm flipV="1">
            <a:off x="2911528" y="4221187"/>
            <a:ext cx="1157184" cy="28793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54" name="꺾인 연결선 425"/>
          <p:cNvCxnSpPr/>
          <p:nvPr/>
        </p:nvCxnSpPr>
        <p:spPr>
          <a:xfrm rot="10800000" flipV="1">
            <a:off x="2921104" y="4291158"/>
            <a:ext cx="1147609" cy="280842"/>
          </a:xfrm>
          <a:prstGeom prst="bentConnector3">
            <a:avLst>
              <a:gd name="adj1" fmla="val 4582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555" name="TextBox 554"/>
          <p:cNvSpPr txBox="1"/>
          <p:nvPr/>
        </p:nvSpPr>
        <p:spPr>
          <a:xfrm>
            <a:off x="2126257" y="4797152"/>
            <a:ext cx="502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JSON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56" name="직사각형 555"/>
          <p:cNvSpPr/>
          <p:nvPr/>
        </p:nvSpPr>
        <p:spPr>
          <a:xfrm>
            <a:off x="1294112" y="5118896"/>
            <a:ext cx="1655716" cy="36004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SA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57" name="직사각형 556"/>
          <p:cNvSpPr/>
          <p:nvPr/>
        </p:nvSpPr>
        <p:spPr>
          <a:xfrm>
            <a:off x="1260400" y="5157291"/>
            <a:ext cx="1656184" cy="36004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Home , mail box , …. , 50</a:t>
            </a:r>
            <a:r>
              <a:rPr lang="en-US" altLang="ko-KR" sz="800" kern="0" baseline="30000" dirty="0" smtClean="0">
                <a:solidFill>
                  <a:sysClr val="windowText" lastClr="000000"/>
                </a:solidFill>
                <a:latin typeface="+mn-ea"/>
              </a:rPr>
              <a:t>th</a:t>
            </a:r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 node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58" name="직사각형 557"/>
          <p:cNvSpPr/>
          <p:nvPr/>
        </p:nvSpPr>
        <p:spPr>
          <a:xfrm>
            <a:off x="467493" y="908720"/>
            <a:ext cx="8208963" cy="52565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9" name="꺾인 연결선 425"/>
          <p:cNvCxnSpPr/>
          <p:nvPr/>
        </p:nvCxnSpPr>
        <p:spPr>
          <a:xfrm>
            <a:off x="2195736" y="3789040"/>
            <a:ext cx="0" cy="576064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60" name="꺾인 연결선 425"/>
          <p:cNvCxnSpPr/>
          <p:nvPr/>
        </p:nvCxnSpPr>
        <p:spPr>
          <a:xfrm flipV="1">
            <a:off x="2051720" y="3789041"/>
            <a:ext cx="0" cy="576063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84091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3.3.1 Design Decision – Event Bus w/ JSON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16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432811"/>
              </p:ext>
            </p:extLst>
          </p:nvPr>
        </p:nvGraphicFramePr>
        <p:xfrm>
          <a:off x="611560" y="3710950"/>
          <a:ext cx="5112568" cy="2454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284"/>
                <a:gridCol w="2556284"/>
              </a:tblGrid>
              <a:tr h="39176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Event Bus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91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Advantage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Disadvantage</a:t>
                      </a:r>
                      <a:endParaRPr lang="ko-KR" altLang="en-US" sz="1600"/>
                    </a:p>
                  </a:txBody>
                  <a:tcPr/>
                </a:tc>
              </a:tr>
              <a:tr h="1670818">
                <a:tc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Less coupling</a:t>
                      </a: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2) Provides extensibility</a:t>
                      </a:r>
                    </a:p>
                    <a:p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3) Easy to track the interaction between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Single point of failure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Solution: Recovery Mechanism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2) Performance on heavy duty </a:t>
                      </a:r>
                    </a:p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Solution: Reduce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 System Load</a:t>
                      </a:r>
                    </a:p>
                    <a:p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3) Concurrency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Solution: Queuing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8" name="Picture 2" descr="https://lh4.googleusercontent.com/UHGB5u96FCmmsCKhWxAcSo-b7wpJQRFfH2Vomy1ui8xEiiLpXaUy5B4sKALODRBGyZQQdYKGBu6SoYXjqiN9Cm5P6oUPl2LND4q6DZ5z-sOiZYeC1QWz2SI6k-4w-_EBl-A1Um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583414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4" name="표 10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796886"/>
              </p:ext>
            </p:extLst>
          </p:nvPr>
        </p:nvGraphicFramePr>
        <p:xfrm>
          <a:off x="6156176" y="3717032"/>
          <a:ext cx="2556284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284"/>
              </a:tblGrid>
              <a:tr h="353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Why JSON?</a:t>
                      </a:r>
                      <a:endParaRPr lang="ko-KR" altLang="en-US" sz="1600" dirty="0"/>
                    </a:p>
                  </a:txBody>
                  <a:tcPr/>
                </a:tc>
              </a:tr>
              <a:tr h="2094866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Less coupling 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Cross platform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Human readable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UI and SA Node speak the same language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UI (Java Script) and database friendly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8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51520" y="980728"/>
            <a:ext cx="8712968" cy="540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Design &amp;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503548" y="1074440"/>
            <a:ext cx="6732748" cy="914400"/>
          </a:xfrm>
        </p:spPr>
        <p:txBody>
          <a:bodyPr>
            <a:noAutofit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4.1</a:t>
            </a:r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Security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4.2. Availability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4.3. Modifiability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4.4. Scalability &amp; Performance</a:t>
            </a:r>
            <a:endParaRPr lang="en-US" altLang="ko-KR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17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42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67544" y="836712"/>
            <a:ext cx="4124476" cy="539830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4.1.1 Security </a:t>
            </a:r>
            <a:r>
              <a:rPr lang="en-US" altLang="ko-KR" dirty="0"/>
              <a:t>– </a:t>
            </a:r>
            <a:r>
              <a:rPr lang="en-US" altLang="ko-KR" dirty="0" smtClean="0"/>
              <a:t>User Management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18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69520" y="1685829"/>
            <a:ext cx="3950952" cy="18158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Framework</a:t>
            </a:r>
            <a:r>
              <a:rPr lang="en-US" altLang="ko-KR" sz="1600" dirty="0" smtClean="0">
                <a:solidFill>
                  <a:schemeClr val="bg1"/>
                </a:solidFill>
              </a:rPr>
              <a:t> : 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- Spring framework can filter user access with URL Pattern.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- It uses access filter xml, so it applies user access control easily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- should be necessary to study framework.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16016" y="1206975"/>
            <a:ext cx="197842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[Design decision]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69520" y="3701350"/>
            <a:ext cx="3662920" cy="18158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In-House</a:t>
            </a:r>
            <a:r>
              <a:rPr lang="en-US" altLang="ko-KR" sz="1600" dirty="0" smtClean="0">
                <a:solidFill>
                  <a:schemeClr val="bg1"/>
                </a:solidFill>
              </a:rPr>
              <a:t> : 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- If using cookie, </a:t>
            </a:r>
            <a:r>
              <a:rPr lang="en-US" altLang="ko-KR" sz="1600" dirty="0">
                <a:solidFill>
                  <a:schemeClr val="bg1"/>
                </a:solidFill>
              </a:rPr>
              <a:t>It can develop simply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- But we can apply just web page. According to implementation, it cannot apply at Web API.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- And it is more chance to mistake.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722739" y="1127036"/>
            <a:ext cx="216403" cy="216403"/>
          </a:xfrm>
          <a:prstGeom prst="ellipse">
            <a:avLst/>
          </a:prstGeom>
          <a:solidFill>
            <a:sysClr val="windowText" lastClr="000000">
              <a:lumMod val="75000"/>
              <a:lumOff val="25000"/>
            </a:sysClr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686924" y="4799444"/>
            <a:ext cx="288032" cy="288032"/>
            <a:chOff x="6979722" y="1284961"/>
            <a:chExt cx="288032" cy="288032"/>
          </a:xfrm>
        </p:grpSpPr>
        <p:sp>
          <p:nvSpPr>
            <p:cNvPr id="35" name="타원 34"/>
            <p:cNvSpPr/>
            <p:nvPr/>
          </p:nvSpPr>
          <p:spPr>
            <a:xfrm>
              <a:off x="6979722" y="1284961"/>
              <a:ext cx="288032" cy="288032"/>
            </a:xfrm>
            <a:prstGeom prst="ellipse">
              <a:avLst/>
            </a:prstGeom>
            <a:solidFill>
              <a:sysClr val="window" lastClr="FFFFFF"/>
            </a:solidFill>
            <a:ln w="12700" cap="flat" cmpd="dbl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7042445" y="1347684"/>
              <a:ext cx="162586" cy="162586"/>
            </a:xfrm>
            <a:prstGeom prst="ellipse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dbl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1149032" y="1559084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User Access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View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149032" y="2254012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Spring Intercept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URL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0841" y="2902084"/>
            <a:ext cx="1500198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Spring validates</a:t>
            </a:r>
          </a:p>
        </p:txBody>
      </p:sp>
      <p:sp>
        <p:nvSpPr>
          <p:cNvPr id="40" name="다이아몬드 39"/>
          <p:cNvSpPr/>
          <p:nvPr/>
        </p:nvSpPr>
        <p:spPr>
          <a:xfrm>
            <a:off x="1645544" y="3575308"/>
            <a:ext cx="370793" cy="356465"/>
          </a:xfrm>
          <a:prstGeom prst="diamond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149032" y="4115306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Spring displays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View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04128" y="4126220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Spring displays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error message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704128" y="4774292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Spring shows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Login page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704128" y="5422364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User Enter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id &amp; password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1925" y="3862016"/>
            <a:ext cx="1278107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  <a:latin typeface="Calibri"/>
              </a:rPr>
              <a:t>[Login successful]</a:t>
            </a:r>
            <a:endParaRPr lang="ko-KR" alt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00711" y="3501976"/>
            <a:ext cx="991169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  <a:latin typeface="Calibri"/>
              </a:rPr>
              <a:t>[Login failed]</a:t>
            </a:r>
            <a:endParaRPr lang="ko-KR" altLang="en-US" sz="12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7" name="직선 화살표 연결선 46"/>
          <p:cNvCxnSpPr>
            <a:stCxn id="33" idx="4"/>
            <a:endCxn id="37" idx="0"/>
          </p:cNvCxnSpPr>
          <p:nvPr/>
        </p:nvCxnSpPr>
        <p:spPr>
          <a:xfrm flipH="1">
            <a:off x="1830940" y="1343439"/>
            <a:ext cx="1" cy="21564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48" name="직선 화살표 연결선 47"/>
          <p:cNvCxnSpPr>
            <a:stCxn id="37" idx="2"/>
            <a:endCxn id="38" idx="0"/>
          </p:cNvCxnSpPr>
          <p:nvPr/>
        </p:nvCxnSpPr>
        <p:spPr>
          <a:xfrm>
            <a:off x="1830940" y="2016284"/>
            <a:ext cx="0" cy="23772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49" name="직선 화살표 연결선 48"/>
          <p:cNvCxnSpPr>
            <a:stCxn id="38" idx="2"/>
            <a:endCxn id="39" idx="0"/>
          </p:cNvCxnSpPr>
          <p:nvPr/>
        </p:nvCxnSpPr>
        <p:spPr>
          <a:xfrm>
            <a:off x="1830940" y="2711212"/>
            <a:ext cx="0" cy="19087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0" name="직선 화살표 연결선 49"/>
          <p:cNvCxnSpPr>
            <a:stCxn id="39" idx="2"/>
            <a:endCxn id="40" idx="0"/>
          </p:cNvCxnSpPr>
          <p:nvPr/>
        </p:nvCxnSpPr>
        <p:spPr>
          <a:xfrm>
            <a:off x="1830940" y="3359284"/>
            <a:ext cx="1" cy="21602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1" name="직선 화살표 연결선 50"/>
          <p:cNvCxnSpPr>
            <a:stCxn id="40" idx="2"/>
            <a:endCxn id="41" idx="0"/>
          </p:cNvCxnSpPr>
          <p:nvPr/>
        </p:nvCxnSpPr>
        <p:spPr>
          <a:xfrm flipH="1">
            <a:off x="1830940" y="3931773"/>
            <a:ext cx="1" cy="18353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2" name="직선 화살표 연결선 51"/>
          <p:cNvCxnSpPr>
            <a:stCxn id="41" idx="2"/>
            <a:endCxn id="35" idx="0"/>
          </p:cNvCxnSpPr>
          <p:nvPr/>
        </p:nvCxnSpPr>
        <p:spPr>
          <a:xfrm>
            <a:off x="1830940" y="4572506"/>
            <a:ext cx="0" cy="22693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3" name="직선 화살표 연결선 53"/>
          <p:cNvCxnSpPr>
            <a:stCxn id="40" idx="3"/>
            <a:endCxn id="42" idx="0"/>
          </p:cNvCxnSpPr>
          <p:nvPr/>
        </p:nvCxnSpPr>
        <p:spPr>
          <a:xfrm>
            <a:off x="2016337" y="3753541"/>
            <a:ext cx="1369699" cy="372679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4" name="직선 화살표 연결선 53"/>
          <p:cNvCxnSpPr>
            <a:stCxn id="42" idx="2"/>
            <a:endCxn id="43" idx="0"/>
          </p:cNvCxnSpPr>
          <p:nvPr/>
        </p:nvCxnSpPr>
        <p:spPr>
          <a:xfrm>
            <a:off x="3386036" y="4583420"/>
            <a:ext cx="0" cy="19087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5" name="직선 화살표 연결선 54"/>
          <p:cNvCxnSpPr>
            <a:stCxn id="43" idx="2"/>
            <a:endCxn id="44" idx="0"/>
          </p:cNvCxnSpPr>
          <p:nvPr/>
        </p:nvCxnSpPr>
        <p:spPr>
          <a:xfrm>
            <a:off x="3386036" y="5231492"/>
            <a:ext cx="0" cy="19087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6" name="직선 화살표 연결선 53"/>
          <p:cNvCxnSpPr>
            <a:stCxn id="44" idx="3"/>
            <a:endCxn id="39" idx="3"/>
          </p:cNvCxnSpPr>
          <p:nvPr/>
        </p:nvCxnSpPr>
        <p:spPr>
          <a:xfrm flipH="1" flipV="1">
            <a:off x="2581039" y="3130684"/>
            <a:ext cx="1486905" cy="2520280"/>
          </a:xfrm>
          <a:prstGeom prst="bentConnector3">
            <a:avLst>
              <a:gd name="adj1" fmla="val -15374"/>
            </a:avLst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7546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4.1.2 Security – Secure Connection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System </a:t>
            </a:r>
            <a:r>
              <a:rPr lang="ko-KR" altLang="en-US" dirty="0" smtClean="0"/>
              <a:t>큰 그림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19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632" y="3176977"/>
            <a:ext cx="3271191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Figure) Secure Node Registration Sequence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81103" y="5774768"/>
            <a:ext cx="3228249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Figure) Secure Node Connecting Sequence</a:t>
            </a:r>
            <a:endParaRPr lang="ko-KR" altLang="en-US" sz="1200">
              <a:solidFill>
                <a:schemeClr val="bg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39365"/>
              </p:ext>
            </p:extLst>
          </p:nvPr>
        </p:nvGraphicFramePr>
        <p:xfrm>
          <a:off x="5796136" y="980728"/>
          <a:ext cx="2844316" cy="2034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316"/>
              </a:tblGrid>
              <a:tr h="342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Test Environment</a:t>
                      </a:r>
                      <a:endParaRPr lang="ko-KR" altLang="en-US" sz="1600" dirty="0"/>
                    </a:p>
                  </a:txBody>
                  <a:tcPr/>
                </a:tc>
              </a:tr>
              <a:tr h="1457836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Performance Consideration for Arduino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RSA 32bit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AES 128bit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Random Key Generation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558402" y="885371"/>
            <a:ext cx="5548281" cy="2186929"/>
            <a:chOff x="558402" y="885371"/>
            <a:chExt cx="5548281" cy="2186929"/>
          </a:xfrm>
        </p:grpSpPr>
        <p:sp>
          <p:nvSpPr>
            <p:cNvPr id="35" name="직사각형 34"/>
            <p:cNvSpPr/>
            <p:nvPr/>
          </p:nvSpPr>
          <p:spPr>
            <a:xfrm>
              <a:off x="1281103" y="885371"/>
              <a:ext cx="914633" cy="22670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SA</a:t>
              </a:r>
              <a:r>
                <a:rPr kumimoji="0" lang="ko-KR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Node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04859" y="885371"/>
              <a:ext cx="668510" cy="21374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IoTMS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7" name="직선 연결선 36"/>
            <p:cNvCxnSpPr>
              <a:stCxn id="35" idx="2"/>
            </p:cNvCxnSpPr>
            <p:nvPr/>
          </p:nvCxnSpPr>
          <p:spPr>
            <a:xfrm>
              <a:off x="1738420" y="1112074"/>
              <a:ext cx="2104" cy="195797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38" name="직선 연결선 37"/>
            <p:cNvCxnSpPr/>
            <p:nvPr/>
          </p:nvCxnSpPr>
          <p:spPr>
            <a:xfrm flipH="1">
              <a:off x="3935778" y="1112074"/>
              <a:ext cx="1" cy="195797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39" name="직선 화살표 연결선 38"/>
            <p:cNvCxnSpPr/>
            <p:nvPr/>
          </p:nvCxnSpPr>
          <p:spPr>
            <a:xfrm flipH="1">
              <a:off x="1740523" y="1359134"/>
              <a:ext cx="219525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2479771" y="1089018"/>
              <a:ext cx="441486" cy="141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PubK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IoTMS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41" name="꺾인 연결선 40"/>
            <p:cNvCxnSpPr/>
            <p:nvPr/>
          </p:nvCxnSpPr>
          <p:spPr>
            <a:xfrm rot="10800000" flipV="1">
              <a:off x="1740523" y="1467397"/>
              <a:ext cx="6673" cy="138797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직선 화살표 연결선 41"/>
            <p:cNvCxnSpPr/>
            <p:nvPr/>
          </p:nvCxnSpPr>
          <p:spPr>
            <a:xfrm>
              <a:off x="1740523" y="1766275"/>
              <a:ext cx="219525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2277423" y="1477404"/>
              <a:ext cx="684884" cy="141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PubK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IoTMS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84739" y="1204766"/>
              <a:ext cx="101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Generate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 flipH="1">
              <a:off x="1743860" y="2169946"/>
              <a:ext cx="219525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2128817" y="1904993"/>
              <a:ext cx="871855" cy="141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SerialNumber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47" name="꺾인 연결선 46"/>
            <p:cNvCxnSpPr/>
            <p:nvPr/>
          </p:nvCxnSpPr>
          <p:spPr>
            <a:xfrm rot="10800000" flipV="1">
              <a:off x="1743337" y="2314775"/>
              <a:ext cx="6673" cy="138797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558402" y="2238781"/>
              <a:ext cx="12847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Decrypt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endParaRPr kumimoji="0" lang="en-US" altLang="ko-KR" sz="1200" b="0" i="0" u="none" strike="noStrike" kern="0" cap="none" spc="0" normalizeH="0" baseline="-4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SerialNumber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49" name="꺾인 연결선 48"/>
            <p:cNvCxnSpPr/>
            <p:nvPr/>
          </p:nvCxnSpPr>
          <p:spPr>
            <a:xfrm>
              <a:off x="3935778" y="1884713"/>
              <a:ext cx="6673" cy="134803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4079865" y="1766275"/>
              <a:ext cx="202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Decrypt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PrvK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IoTMS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PubK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IoTMS</a:t>
              </a:r>
              <a:endParaRPr kumimoji="0" lang="en-US" altLang="ko-KR" sz="1200" b="0" i="0" u="none" strike="noStrike" kern="0" cap="none" spc="0" normalizeH="0" baseline="-4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>
              <a:off x="1747196" y="2731766"/>
              <a:ext cx="219525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479771" y="2438524"/>
              <a:ext cx="597295" cy="141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(Result)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53" name="꺾인 연결선 52"/>
            <p:cNvCxnSpPr/>
            <p:nvPr/>
          </p:nvCxnSpPr>
          <p:spPr>
            <a:xfrm>
              <a:off x="3932441" y="2832820"/>
              <a:ext cx="6673" cy="134803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4094729" y="2610635"/>
              <a:ext cx="18705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Decrypt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nodeo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(Result))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79" name="직선 연결선 78"/>
          <p:cNvCxnSpPr/>
          <p:nvPr/>
        </p:nvCxnSpPr>
        <p:spPr>
          <a:xfrm flipH="1">
            <a:off x="1706452" y="3838459"/>
            <a:ext cx="1" cy="1693373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</p:cxnSp>
      <p:cxnSp>
        <p:nvCxnSpPr>
          <p:cNvPr id="80" name="직선 연결선 79"/>
          <p:cNvCxnSpPr/>
          <p:nvPr/>
        </p:nvCxnSpPr>
        <p:spPr>
          <a:xfrm flipH="1">
            <a:off x="3933749" y="3838459"/>
            <a:ext cx="1" cy="1693373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4091635" y="5126434"/>
            <a:ext cx="161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Decrypt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</a:t>
            </a:r>
            <a:r>
              <a:rPr kumimoji="0" lang="en-US" altLang="ko-KR" sz="1200" b="0" i="0" u="none" strike="noStrike" kern="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SK</a:t>
            </a:r>
            <a:r>
              <a:rPr kumimoji="0" lang="en-US" altLang="ko-KR" sz="1200" b="0" i="0" u="none" strike="noStrike" kern="0" cap="none" spc="0" normalizeH="0" baseline="-4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node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altLang="ko-KR" sz="1200" b="0" i="0" u="none" strike="noStrike" kern="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SK</a:t>
            </a:r>
            <a:r>
              <a:rPr kumimoji="0" lang="en-US" altLang="ko-KR" sz="1200" b="0" i="0" u="none" strike="noStrike" kern="0" cap="none" spc="0" normalizeH="0" baseline="-4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nodeo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(Data))</a:t>
            </a:r>
            <a:endParaRPr kumimoji="0" lang="ko-KR" altLang="en-US" sz="1200" b="0" i="0" u="none" strike="noStrike" kern="0" cap="none" spc="0" normalizeH="0" baseline="-2500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637538" y="3628147"/>
            <a:ext cx="5523508" cy="1699868"/>
            <a:chOff x="637538" y="3628147"/>
            <a:chExt cx="5523508" cy="1699868"/>
          </a:xfrm>
        </p:grpSpPr>
        <p:cxnSp>
          <p:nvCxnSpPr>
            <p:cNvPr id="81" name="꺾인 연결선 80"/>
            <p:cNvCxnSpPr/>
            <p:nvPr/>
          </p:nvCxnSpPr>
          <p:spPr>
            <a:xfrm rot="10800000" flipV="1">
              <a:off x="1706452" y="4062538"/>
              <a:ext cx="6770" cy="120040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2" name="직선 화살표 연결선 81"/>
            <p:cNvCxnSpPr/>
            <p:nvPr/>
          </p:nvCxnSpPr>
          <p:spPr>
            <a:xfrm>
              <a:off x="1706452" y="4321026"/>
              <a:ext cx="222729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2245823" y="4000154"/>
              <a:ext cx="1303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PubK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IoTMS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52132" y="3907820"/>
              <a:ext cx="814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Generate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85" name="직선 화살표 연결선 84"/>
            <p:cNvCxnSpPr/>
            <p:nvPr/>
          </p:nvCxnSpPr>
          <p:spPr>
            <a:xfrm flipH="1">
              <a:off x="1709838" y="4670146"/>
              <a:ext cx="222729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2368350" y="4387640"/>
              <a:ext cx="1136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(Result)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87" name="꺾인 연결선 86"/>
            <p:cNvCxnSpPr/>
            <p:nvPr/>
          </p:nvCxnSpPr>
          <p:spPr>
            <a:xfrm rot="10800000" flipV="1">
              <a:off x="1709307" y="4795402"/>
              <a:ext cx="6770" cy="120040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637538" y="4651021"/>
              <a:ext cx="11337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Decrypt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(Result))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89" name="꺾인 연결선 88"/>
            <p:cNvCxnSpPr/>
            <p:nvPr/>
          </p:nvCxnSpPr>
          <p:spPr>
            <a:xfrm>
              <a:off x="3933749" y="4423459"/>
              <a:ext cx="6770" cy="116586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0" name="TextBox 89"/>
            <p:cNvSpPr txBox="1"/>
            <p:nvPr/>
          </p:nvSpPr>
          <p:spPr>
            <a:xfrm>
              <a:off x="4095020" y="4338464"/>
              <a:ext cx="2066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Decrypt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PrvK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IoTMS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PubK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IoTMS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>
              <a:off x="1713222" y="5124032"/>
              <a:ext cx="222729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2418844" y="4813125"/>
              <a:ext cx="10358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(Data)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93" name="꺾인 연결선 92"/>
            <p:cNvCxnSpPr/>
            <p:nvPr/>
          </p:nvCxnSpPr>
          <p:spPr>
            <a:xfrm>
              <a:off x="3930364" y="5211429"/>
              <a:ext cx="6770" cy="116586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6" name="직사각형 95"/>
            <p:cNvSpPr/>
            <p:nvPr/>
          </p:nvSpPr>
          <p:spPr>
            <a:xfrm>
              <a:off x="1252528" y="3634345"/>
              <a:ext cx="914633" cy="22670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SA</a:t>
              </a:r>
              <a:r>
                <a:rPr kumimoji="0" lang="ko-KR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Node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604859" y="3628147"/>
              <a:ext cx="668510" cy="21374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IoTMS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9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800" dirty="0" err="1" smtClean="0"/>
              <a:t>IoT</a:t>
            </a:r>
            <a:r>
              <a:rPr lang="en-US" altLang="ko-KR" sz="4800" dirty="0" smtClean="0"/>
              <a:t> Management System</a:t>
            </a:r>
            <a:br>
              <a:rPr lang="en-US" altLang="ko-KR" sz="4800" dirty="0" smtClean="0"/>
            </a:br>
            <a:r>
              <a:rPr lang="en-US" altLang="ko-KR" sz="2000" dirty="0" smtClean="0"/>
              <a:t>(Initial Presentation)</a:t>
            </a:r>
            <a:endParaRPr lang="ko-KR" altLang="en-US" sz="480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53566" y="5410886"/>
            <a:ext cx="1436868" cy="57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150000"/>
              </a:lnSpc>
              <a:defRPr/>
            </a:pPr>
            <a:r>
              <a:rPr kumimoji="0" lang="en-US" altLang="ko-KR" sz="2400" b="1" dirty="0" smtClean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2</a:t>
            </a:r>
            <a:endParaRPr kumimoji="0" lang="ko-KR" altLang="ko-KR" sz="2400" b="1" dirty="0" smtClean="0">
              <a:solidFill>
                <a:schemeClr val="tx1">
                  <a:lumMod val="95000"/>
                </a:schemeClr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3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4.2.1 Availability – Sensor Malfunction.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20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pic>
        <p:nvPicPr>
          <p:cNvPr id="1026" name="Picture 2" descr="CommDiagram_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04" y="836712"/>
            <a:ext cx="835216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24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ㅌ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4.2.2 Availability – Actuator Malfunction.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21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pic>
        <p:nvPicPr>
          <p:cNvPr id="2050" name="Picture 2" descr="CommDiagram_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99" y="836712"/>
            <a:ext cx="8464773" cy="520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96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1520" y="692696"/>
            <a:ext cx="8712968" cy="583264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4.3.1 Modifiability - User Defined Rule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09440" y="764704"/>
            <a:ext cx="8511032" cy="5688632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MS Reference Sans Serif" pitchFamily="34" charset="0"/>
              </a:rPr>
              <a:t>      if  </a:t>
            </a:r>
            <a:r>
              <a:rPr lang="en-US" altLang="ko-KR" sz="1400" dirty="0" err="1" smtClean="0">
                <a:solidFill>
                  <a:schemeClr val="bg1"/>
                </a:solidFill>
                <a:latin typeface="MS Reference Sans Serif" pitchFamily="34" charset="0"/>
              </a:rPr>
              <a:t>nodeB@temp</a:t>
            </a:r>
            <a:r>
              <a:rPr lang="en-US" altLang="ko-KR" sz="1400" dirty="0" smtClean="0">
                <a:solidFill>
                  <a:schemeClr val="bg1"/>
                </a:solidFill>
                <a:latin typeface="MS Reference Sans Serif" pitchFamily="34" charset="0"/>
              </a:rPr>
              <a:t>==Over35#Temperature and </a:t>
            </a:r>
            <a:r>
              <a:rPr lang="en-US" altLang="ko-KR" sz="1400" dirty="0" err="1" smtClean="0">
                <a:solidFill>
                  <a:schemeClr val="bg1"/>
                </a:solidFill>
                <a:latin typeface="MS Reference Sans Serif" pitchFamily="34" charset="0"/>
              </a:rPr>
              <a:t>nodeA@preseceA</a:t>
            </a:r>
            <a:r>
              <a:rPr lang="en-US" altLang="ko-KR" sz="1400" dirty="0" smtClean="0">
                <a:solidFill>
                  <a:schemeClr val="bg1"/>
                </a:solidFill>
                <a:latin typeface="MS Reference Sans Serif" pitchFamily="34" charset="0"/>
              </a:rPr>
              <a:t>==</a:t>
            </a:r>
            <a:r>
              <a:rPr lang="en-US" altLang="ko-KR" sz="1400" dirty="0" err="1" smtClean="0">
                <a:solidFill>
                  <a:schemeClr val="bg1"/>
                </a:solidFill>
                <a:latin typeface="MS Reference Sans Serif" pitchFamily="34" charset="0"/>
              </a:rPr>
              <a:t>AtHome#Presence</a:t>
            </a:r>
            <a:r>
              <a:rPr lang="en-US" altLang="ko-KR" sz="1400" dirty="0" smtClean="0">
                <a:solidFill>
                  <a:schemeClr val="bg1"/>
                </a:solidFill>
                <a:latin typeface="MS Reference Sans Serif" pitchFamily="34" charset="0"/>
              </a:rPr>
              <a:t> </a:t>
            </a:r>
          </a:p>
          <a:p>
            <a:pPr marL="0" indent="0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MS Reference Sans Serif" pitchFamily="34" charset="0"/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  <a:latin typeface="MS Reference Sans Serif" pitchFamily="34" charset="0"/>
              </a:rPr>
              <a:t>then </a:t>
            </a:r>
            <a:r>
              <a:rPr lang="en-US" altLang="ko-KR" sz="1400" dirty="0" err="1" smtClean="0">
                <a:solidFill>
                  <a:schemeClr val="bg1"/>
                </a:solidFill>
                <a:latin typeface="MS Reference Sans Serif" pitchFamily="34" charset="0"/>
              </a:rPr>
              <a:t>nodeB@aircon</a:t>
            </a:r>
            <a:r>
              <a:rPr lang="en-US" altLang="ko-KR" sz="1400" dirty="0" smtClean="0">
                <a:solidFill>
                  <a:schemeClr val="bg1"/>
                </a:solidFill>
                <a:latin typeface="MS Reference Sans Serif" pitchFamily="34" charset="0"/>
              </a:rPr>
              <a:t>=</a:t>
            </a:r>
            <a:r>
              <a:rPr lang="en-US" altLang="ko-KR" sz="1400" dirty="0" err="1" smtClean="0">
                <a:solidFill>
                  <a:schemeClr val="bg1"/>
                </a:solidFill>
                <a:latin typeface="MS Reference Sans Serif" pitchFamily="34" charset="0"/>
              </a:rPr>
              <a:t>On@AirConditioner</a:t>
            </a:r>
            <a:endParaRPr lang="ko-KR" altLang="en-US" sz="1400" dirty="0">
              <a:solidFill>
                <a:schemeClr val="bg1"/>
              </a:solidFill>
              <a:latin typeface="MS Reference Sans Serif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22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pic>
        <p:nvPicPr>
          <p:cNvPr id="1026" name="Picture 2" descr="C:\Users\user\Pictures\addRu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71881"/>
            <a:ext cx="7431004" cy="428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71599" y="830021"/>
            <a:ext cx="595333" cy="269370"/>
          </a:xfrm>
          <a:prstGeom prst="rect">
            <a:avLst/>
          </a:prstGeom>
          <a:solidFill>
            <a:schemeClr val="accent1">
              <a:alpha val="3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91680" y="830021"/>
            <a:ext cx="1440160" cy="269370"/>
          </a:xfrm>
          <a:prstGeom prst="rect">
            <a:avLst/>
          </a:prstGeom>
          <a:solidFill>
            <a:schemeClr val="accent1">
              <a:alpha val="3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95125" y="830021"/>
            <a:ext cx="1096191" cy="269370"/>
          </a:xfrm>
          <a:prstGeom prst="rect">
            <a:avLst/>
          </a:prstGeom>
          <a:solidFill>
            <a:schemeClr val="accent1">
              <a:alpha val="3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93665" y="830021"/>
            <a:ext cx="542432" cy="269370"/>
          </a:xfrm>
          <a:prstGeom prst="rect">
            <a:avLst/>
          </a:prstGeom>
          <a:solidFill>
            <a:schemeClr val="accent1">
              <a:alpha val="3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463134" y="830021"/>
            <a:ext cx="358712" cy="269370"/>
          </a:xfrm>
          <a:prstGeom prst="rect">
            <a:avLst/>
          </a:prstGeom>
          <a:solidFill>
            <a:schemeClr val="accent1">
              <a:alpha val="3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19072" y="830021"/>
            <a:ext cx="1833248" cy="269370"/>
          </a:xfrm>
          <a:prstGeom prst="rect">
            <a:avLst/>
          </a:prstGeom>
          <a:solidFill>
            <a:schemeClr val="accent1">
              <a:alpha val="3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524328" y="830021"/>
            <a:ext cx="845146" cy="269370"/>
          </a:xfrm>
          <a:prstGeom prst="rect">
            <a:avLst/>
          </a:prstGeom>
          <a:solidFill>
            <a:schemeClr val="accent1">
              <a:alpha val="3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10949" y="1215414"/>
            <a:ext cx="648072" cy="269370"/>
          </a:xfrm>
          <a:prstGeom prst="rect">
            <a:avLst/>
          </a:prstGeom>
          <a:solidFill>
            <a:schemeClr val="accent1">
              <a:alpha val="3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83768" y="1215414"/>
            <a:ext cx="1021432" cy="269370"/>
          </a:xfrm>
          <a:prstGeom prst="rect">
            <a:avLst/>
          </a:prstGeom>
          <a:solidFill>
            <a:schemeClr val="accent1">
              <a:alpha val="3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86571" y="1215414"/>
            <a:ext cx="1417477" cy="269370"/>
          </a:xfrm>
          <a:prstGeom prst="rect">
            <a:avLst/>
          </a:prstGeom>
          <a:solidFill>
            <a:schemeClr val="accent1">
              <a:alpha val="3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30596" y="1639833"/>
            <a:ext cx="6954815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Rule := if {conditions} then {actions} 	[condition := {</a:t>
            </a:r>
            <a:r>
              <a:rPr lang="en-US" altLang="ko-KR" sz="1200" dirty="0" err="1">
                <a:solidFill>
                  <a:schemeClr val="bg1"/>
                </a:solidFill>
              </a:rPr>
              <a:t>nodeID</a:t>
            </a:r>
            <a:r>
              <a:rPr lang="en-US" altLang="ko-KR" sz="1200" dirty="0">
                <a:solidFill>
                  <a:schemeClr val="bg1"/>
                </a:solidFill>
              </a:rPr>
              <a:t>}@{</a:t>
            </a:r>
            <a:r>
              <a:rPr lang="en-US" altLang="ko-KR" sz="1200" dirty="0" err="1">
                <a:solidFill>
                  <a:schemeClr val="bg1"/>
                </a:solidFill>
              </a:rPr>
              <a:t>thingID</a:t>
            </a:r>
            <a:r>
              <a:rPr lang="en-US" altLang="ko-KR" sz="1200" dirty="0">
                <a:solidFill>
                  <a:schemeClr val="bg1"/>
                </a:solidFill>
              </a:rPr>
              <a:t>}=={Value}#{Type}(Delay</a:t>
            </a:r>
            <a:r>
              <a:rPr lang="en-US" altLang="ko-KR" sz="1200" dirty="0" smtClean="0">
                <a:solidFill>
                  <a:schemeClr val="bg1"/>
                </a:solidFill>
              </a:rPr>
              <a:t>)?]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6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4.3.2 Modifiability -</a:t>
            </a:r>
            <a:r>
              <a:rPr lang="en-US" altLang="ko-KR" dirty="0" smtClean="0"/>
              <a:t> Support Emerging Protocol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23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pic>
        <p:nvPicPr>
          <p:cNvPr id="3074" name="Picture 2" descr="https://lh5.googleusercontent.com/MtwBhVzub2T4E1azTJ4Hc5DN4g4lQIdJ5yCmtaVsaAgipmzPgnLLUJ1t9NzPf9Nf_XGlTEhK2DBH46IjN9nx0CmmLFdSWb6Le9Brn7qv0U90SUJlFZUmmIK5Kwr_9fOZZzIwJ8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72" y="908720"/>
            <a:ext cx="5214938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492910"/>
              </p:ext>
            </p:extLst>
          </p:nvPr>
        </p:nvGraphicFramePr>
        <p:xfrm>
          <a:off x="560024" y="3501008"/>
          <a:ext cx="8009863" cy="2773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648"/>
                <a:gridCol w="1224136"/>
                <a:gridCol w="1368152"/>
                <a:gridCol w="4357927"/>
              </a:tblGrid>
              <a:tr h="3107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Category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Operation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Parameter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Discovery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discover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duration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Find adjacent SA nodes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register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secure key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Register the discovered node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unregister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endParaRPr lang="ko-KR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Remove the node from the registered list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Link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connect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endParaRPr lang="ko-KR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Connect to the node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disconnect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endParaRPr lang="ko-KR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Disconnect from the node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send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Send data with JSON format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receiver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Receive data with JSON format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5373431" y="1196752"/>
            <a:ext cx="3499260" cy="2003955"/>
            <a:chOff x="5281318" y="1209021"/>
            <a:chExt cx="3499260" cy="2003955"/>
          </a:xfrm>
        </p:grpSpPr>
        <p:pic>
          <p:nvPicPr>
            <p:cNvPr id="3076" name="Picture 4" descr="https://lh6.googleusercontent.com/x45glPD1ceEZXKEs7FxVOTK1DChGGaiIu831mu_bn64hWFzKrbIjkgOMC-ML3bNDsG83hz_A3IhXfAPJAXQrc9YnPn_X17BC2FSqp07rSV-pgiFH7KMEVodx4t_2VN_wQWU6KZ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1318" y="1209021"/>
              <a:ext cx="3499260" cy="2003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4088" y="2636912"/>
              <a:ext cx="1152128" cy="496301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1336813" y="3072942"/>
            <a:ext cx="3271191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Figure) Protocol Stacks for SA Nodes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21719" y="3196555"/>
            <a:ext cx="3271191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Figure) Structure of Protocol Adapter</a:t>
            </a:r>
          </a:p>
        </p:txBody>
      </p:sp>
    </p:spTree>
    <p:extLst>
      <p:ext uri="{BB962C8B-B14F-4D97-AF65-F5344CB8AC3E}">
        <p14:creationId xmlns:p14="http://schemas.microsoft.com/office/powerpoint/2010/main" val="378131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4.4 </a:t>
            </a:r>
            <a:r>
              <a:rPr lang="en-US" altLang="ko-KR" dirty="0" smtClean="0"/>
              <a:t>Performance </a:t>
            </a:r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24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345370" y="3429000"/>
            <a:ext cx="8490393" cy="288032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타원 69"/>
          <p:cNvSpPr/>
          <p:nvPr/>
        </p:nvSpPr>
        <p:spPr bwMode="auto">
          <a:xfrm>
            <a:off x="3712576" y="5233096"/>
            <a:ext cx="224794" cy="239413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2048958" y="3992326"/>
            <a:ext cx="461209" cy="25108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491744" y="4667652"/>
            <a:ext cx="1448820" cy="153485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56129" y="4971427"/>
            <a:ext cx="1313761" cy="387927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Web 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(apache-tomcat-8.0.23)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7" name="원통 76"/>
          <p:cNvSpPr/>
          <p:nvPr/>
        </p:nvSpPr>
        <p:spPr bwMode="auto">
          <a:xfrm>
            <a:off x="600999" y="5395292"/>
            <a:ext cx="1234752" cy="486613"/>
          </a:xfrm>
          <a:prstGeom prst="can">
            <a:avLst>
              <a:gd name="adj" fmla="val 18529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Database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mariadb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-10.0.19)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83246" y="4702654"/>
            <a:ext cx="56137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IoTMS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91268" y="5940430"/>
            <a:ext cx="80983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Windows 7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80" name="직선 연결선 79"/>
          <p:cNvCxnSpPr>
            <a:stCxn id="72" idx="3"/>
            <a:endCxn id="70" idx="3"/>
          </p:cNvCxnSpPr>
          <p:nvPr/>
        </p:nvCxnSpPr>
        <p:spPr bwMode="auto">
          <a:xfrm>
            <a:off x="1940563" y="5435079"/>
            <a:ext cx="1804933" cy="2369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>
            <a:endCxn id="70" idx="4"/>
          </p:cNvCxnSpPr>
          <p:nvPr/>
        </p:nvCxnSpPr>
        <p:spPr bwMode="auto">
          <a:xfrm flipH="1">
            <a:off x="3824973" y="5472508"/>
            <a:ext cx="851250" cy="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직사각형 81"/>
          <p:cNvSpPr/>
          <p:nvPr/>
        </p:nvSpPr>
        <p:spPr bwMode="auto">
          <a:xfrm>
            <a:off x="1818480" y="5064133"/>
            <a:ext cx="1320592" cy="3092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Port #8080(User)</a:t>
            </a:r>
          </a:p>
        </p:txBody>
      </p:sp>
      <p:cxnSp>
        <p:nvCxnSpPr>
          <p:cNvPr id="84" name="직선 연결선 83"/>
          <p:cNvCxnSpPr>
            <a:stCxn id="85" idx="5"/>
          </p:cNvCxnSpPr>
          <p:nvPr/>
        </p:nvCxnSpPr>
        <p:spPr bwMode="auto">
          <a:xfrm>
            <a:off x="1952986" y="4082835"/>
            <a:ext cx="1502307" cy="1243153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타원 84"/>
          <p:cNvSpPr/>
          <p:nvPr/>
        </p:nvSpPr>
        <p:spPr bwMode="auto">
          <a:xfrm>
            <a:off x="1761112" y="3878483"/>
            <a:ext cx="224794" cy="239413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6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9587" y="3510181"/>
            <a:ext cx="956518" cy="7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직사각형 86"/>
          <p:cNvSpPr/>
          <p:nvPr/>
        </p:nvSpPr>
        <p:spPr bwMode="auto">
          <a:xfrm>
            <a:off x="1269787" y="3585639"/>
            <a:ext cx="716119" cy="478826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Web Browser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9" name="Picture 6" descr="https://cdn4.iconfinder.com/data/icons/STROKE/networking/png/400/access_poin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6" b="7264"/>
          <a:stretch/>
        </p:blipFill>
        <p:spPr bwMode="auto">
          <a:xfrm>
            <a:off x="3004864" y="4713722"/>
            <a:ext cx="1121429" cy="107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직사각형 126"/>
          <p:cNvSpPr/>
          <p:nvPr/>
        </p:nvSpPr>
        <p:spPr bwMode="auto">
          <a:xfrm>
            <a:off x="1948006" y="5472508"/>
            <a:ext cx="755792" cy="46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TCP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Port #550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(Arduino)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142894" y="3635561"/>
            <a:ext cx="2524856" cy="2385727"/>
            <a:chOff x="6199622" y="960248"/>
            <a:chExt cx="2524856" cy="2385727"/>
          </a:xfrm>
        </p:grpSpPr>
        <p:sp>
          <p:nvSpPr>
            <p:cNvPr id="137" name="직사각형 136"/>
            <p:cNvSpPr/>
            <p:nvPr/>
          </p:nvSpPr>
          <p:spPr bwMode="auto">
            <a:xfrm>
              <a:off x="8093966" y="1367590"/>
              <a:ext cx="486786" cy="47279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직사각형 137"/>
            <p:cNvSpPr/>
            <p:nvPr/>
          </p:nvSpPr>
          <p:spPr bwMode="auto">
            <a:xfrm>
              <a:off x="8128854" y="1598092"/>
              <a:ext cx="418605" cy="16451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39" name="Picture 2" descr="http://www.clipartbest.com/cliparts/7Ta/o7y/7Tao7ypEc.jpeg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969695" y="2519523"/>
              <a:ext cx="490844" cy="405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직사각형 139"/>
            <p:cNvSpPr/>
            <p:nvPr/>
          </p:nvSpPr>
          <p:spPr bwMode="auto">
            <a:xfrm>
              <a:off x="7510023" y="1451738"/>
              <a:ext cx="667396" cy="25288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Arduino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6291997" y="2573922"/>
              <a:ext cx="766806" cy="23197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Windows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kern="0" dirty="0" smtClean="0">
                  <a:solidFill>
                    <a:prstClr val="black"/>
                  </a:solidFill>
                </a:rPr>
                <a:t>PC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직사각형 141"/>
            <p:cNvSpPr/>
            <p:nvPr/>
          </p:nvSpPr>
          <p:spPr bwMode="auto">
            <a:xfrm>
              <a:off x="6881273" y="1301630"/>
              <a:ext cx="614442" cy="60471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rPr>
                <a:t>IoTMS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직사각형 142"/>
            <p:cNvSpPr/>
            <p:nvPr/>
          </p:nvSpPr>
          <p:spPr bwMode="auto">
            <a:xfrm>
              <a:off x="6932092" y="1525807"/>
              <a:ext cx="506513" cy="135966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원통 143"/>
            <p:cNvSpPr/>
            <p:nvPr/>
          </p:nvSpPr>
          <p:spPr bwMode="auto">
            <a:xfrm>
              <a:off x="6952690" y="1704622"/>
              <a:ext cx="476051" cy="170555"/>
            </a:xfrm>
            <a:prstGeom prst="can">
              <a:avLst>
                <a:gd name="adj" fmla="val 18529"/>
              </a:avLst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6225611" y="1300602"/>
              <a:ext cx="762485" cy="5397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Server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Machine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직사각형 145"/>
            <p:cNvSpPr/>
            <p:nvPr/>
          </p:nvSpPr>
          <p:spPr bwMode="auto">
            <a:xfrm>
              <a:off x="6291997" y="960248"/>
              <a:ext cx="2432481" cy="2385727"/>
            </a:xfrm>
            <a:prstGeom prst="rect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직사각형 146"/>
            <p:cNvSpPr/>
            <p:nvPr/>
          </p:nvSpPr>
          <p:spPr bwMode="auto">
            <a:xfrm>
              <a:off x="6199622" y="981027"/>
              <a:ext cx="719707" cy="25361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Legend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원통 147"/>
            <p:cNvSpPr/>
            <p:nvPr/>
          </p:nvSpPr>
          <p:spPr bwMode="auto">
            <a:xfrm>
              <a:off x="6997398" y="2006232"/>
              <a:ext cx="427452" cy="281046"/>
            </a:xfrm>
            <a:prstGeom prst="can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직사각형 148"/>
            <p:cNvSpPr/>
            <p:nvPr/>
          </p:nvSpPr>
          <p:spPr bwMode="auto">
            <a:xfrm>
              <a:off x="8116064" y="2006232"/>
              <a:ext cx="474303" cy="281046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직사각형 149"/>
            <p:cNvSpPr/>
            <p:nvPr/>
          </p:nvSpPr>
          <p:spPr bwMode="auto">
            <a:xfrm>
              <a:off x="6205809" y="2027050"/>
              <a:ext cx="843815" cy="25628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Data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repository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직사각형 150"/>
            <p:cNvSpPr/>
            <p:nvPr/>
          </p:nvSpPr>
          <p:spPr bwMode="auto">
            <a:xfrm>
              <a:off x="7460539" y="2027050"/>
              <a:ext cx="753182" cy="23941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SW on Machine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2" name="Picture 6" descr="https://cdn4.iconfinder.com/data/icons/STROKE/networking/png/400/access_point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86" b="7264"/>
            <a:stretch/>
          </p:blipFill>
          <p:spPr bwMode="auto">
            <a:xfrm>
              <a:off x="8199392" y="2561153"/>
              <a:ext cx="324836" cy="310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" name="직사각형 152"/>
            <p:cNvSpPr/>
            <p:nvPr/>
          </p:nvSpPr>
          <p:spPr bwMode="auto">
            <a:xfrm>
              <a:off x="7546314" y="2587069"/>
              <a:ext cx="661928" cy="23941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Router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5" name="타원 154"/>
          <p:cNvSpPr/>
          <p:nvPr/>
        </p:nvSpPr>
        <p:spPr bwMode="auto">
          <a:xfrm>
            <a:off x="4037716" y="3864208"/>
            <a:ext cx="224794" cy="239413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56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26191" y="3495906"/>
            <a:ext cx="956518" cy="7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직사각형 156"/>
          <p:cNvSpPr/>
          <p:nvPr/>
        </p:nvSpPr>
        <p:spPr bwMode="auto">
          <a:xfrm>
            <a:off x="3546391" y="3610722"/>
            <a:ext cx="716119" cy="40011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Simulator</a:t>
            </a: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64" name="직선 연결선 163"/>
          <p:cNvCxnSpPr>
            <a:endCxn id="156" idx="2"/>
          </p:cNvCxnSpPr>
          <p:nvPr/>
        </p:nvCxnSpPr>
        <p:spPr bwMode="auto">
          <a:xfrm flipV="1">
            <a:off x="3712576" y="4285959"/>
            <a:ext cx="191874" cy="96383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6" name="직사각형 165"/>
          <p:cNvSpPr/>
          <p:nvPr/>
        </p:nvSpPr>
        <p:spPr bwMode="auto">
          <a:xfrm>
            <a:off x="3770841" y="4388971"/>
            <a:ext cx="1463038" cy="389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TCP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Port #3250~3300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(Discovery)</a:t>
            </a:r>
          </a:p>
        </p:txBody>
      </p:sp>
      <p:sp>
        <p:nvSpPr>
          <p:cNvPr id="167" name="직사각형 166"/>
          <p:cNvSpPr/>
          <p:nvPr/>
        </p:nvSpPr>
        <p:spPr bwMode="auto">
          <a:xfrm>
            <a:off x="4309449" y="3487503"/>
            <a:ext cx="888772" cy="7972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Simulating 50 SA Nodes</a:t>
            </a:r>
          </a:p>
        </p:txBody>
      </p:sp>
      <p:sp>
        <p:nvSpPr>
          <p:cNvPr id="75" name="직사각형 74"/>
          <p:cNvSpPr/>
          <p:nvPr/>
        </p:nvSpPr>
        <p:spPr bwMode="auto">
          <a:xfrm>
            <a:off x="4689155" y="5219177"/>
            <a:ext cx="1147814" cy="761433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first node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4757545" y="5488248"/>
            <a:ext cx="987048" cy="32060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arduino-1.0.6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4600364" y="4936016"/>
            <a:ext cx="1471987" cy="2682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TCP</a:t>
            </a: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29848"/>
              </p:ext>
            </p:extLst>
          </p:nvPr>
        </p:nvGraphicFramePr>
        <p:xfrm>
          <a:off x="3768431" y="837199"/>
          <a:ext cx="5067332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332"/>
              </a:tblGrid>
              <a:tr h="20075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Experiment Steps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1166908"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Run </a:t>
                      </a:r>
                      <a:r>
                        <a:rPr lang="en-US" altLang="ko-KR" sz="1400" dirty="0" err="1" smtClean="0"/>
                        <a:t>IoTMS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Connect a Real SA Node to </a:t>
                      </a:r>
                      <a:r>
                        <a:rPr lang="en-US" altLang="ko-KR" sz="1400" dirty="0" err="1" smtClean="0"/>
                        <a:t>IoTMS</a:t>
                      </a:r>
                      <a:r>
                        <a:rPr lang="en-US" altLang="ko-KR" sz="1400" dirty="0" smtClean="0"/>
                        <a:t> 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err="1" smtClean="0"/>
                        <a:t>IoTMS</a:t>
                      </a:r>
                      <a:r>
                        <a:rPr lang="en-US" altLang="ko-KR" sz="1400" dirty="0" smtClean="0"/>
                        <a:t> send Ping to Real SA Node every 1sec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The second PC creates Virtual Nodes made for simulation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The second PC makes Node increase 1 per every sec 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Node </a:t>
                      </a:r>
                      <a:r>
                        <a:rPr lang="en-US" altLang="ko-KR" sz="1400" dirty="0" err="1" smtClean="0"/>
                        <a:t>sned</a:t>
                      </a:r>
                      <a:r>
                        <a:rPr lang="en-US" altLang="ko-KR" sz="1400" dirty="0" smtClean="0"/>
                        <a:t> Thing information to </a:t>
                      </a:r>
                      <a:r>
                        <a:rPr lang="en-US" altLang="ko-KR" sz="1400" dirty="0" err="1" smtClean="0"/>
                        <a:t>IoTMS</a:t>
                      </a:r>
                      <a:r>
                        <a:rPr lang="en-US" altLang="ko-KR" sz="1400" dirty="0" smtClean="0"/>
                        <a:t> every 3sec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The second PC makes Node increase until 500ea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We measure response of echo from Real SA Node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06388" y="858670"/>
            <a:ext cx="34071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Environement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477838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/>
                </a:solidFill>
              </a:rPr>
              <a:t>IoTMS</a:t>
            </a:r>
            <a:r>
              <a:rPr lang="en-US" altLang="ko-KR" sz="1400" dirty="0">
                <a:solidFill>
                  <a:schemeClr val="bg1"/>
                </a:solidFill>
              </a:rPr>
              <a:t> : Intel </a:t>
            </a:r>
            <a:r>
              <a:rPr lang="en-US" altLang="ko-KR" sz="1400" dirty="0" smtClean="0">
                <a:solidFill>
                  <a:schemeClr val="bg1"/>
                </a:solidFill>
              </a:rPr>
              <a:t>i5 </a:t>
            </a:r>
            <a:r>
              <a:rPr lang="en-US" altLang="ko-KR" sz="1400" dirty="0">
                <a:solidFill>
                  <a:schemeClr val="bg1"/>
                </a:solidFill>
              </a:rPr>
              <a:t>2.7Ghz, 4GB RAM</a:t>
            </a:r>
          </a:p>
          <a:p>
            <a:pPr marL="477838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2nd </a:t>
            </a:r>
            <a:r>
              <a:rPr lang="en-US" altLang="ko-KR" sz="1400" dirty="0">
                <a:solidFill>
                  <a:schemeClr val="bg1"/>
                </a:solidFill>
              </a:rPr>
              <a:t>PC for </a:t>
            </a:r>
            <a:r>
              <a:rPr lang="en-US" altLang="ko-KR" sz="1400" dirty="0" smtClean="0">
                <a:solidFill>
                  <a:schemeClr val="bg1"/>
                </a:solidFill>
              </a:rPr>
              <a:t>500 virtual SA Node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477838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SA Node : </a:t>
            </a:r>
            <a:r>
              <a:rPr lang="en-US" altLang="ko-KR" sz="1400" dirty="0" smtClean="0">
                <a:solidFill>
                  <a:schemeClr val="bg1"/>
                </a:solidFill>
              </a:rPr>
              <a:t>Arduino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4.4 Scalability and Performance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</a:rPr>
              <a:t>Result of Ping-echo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25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pic>
        <p:nvPicPr>
          <p:cNvPr id="3074" name="차트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412776"/>
            <a:ext cx="756084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5004048" y="3681028"/>
            <a:ext cx="314536" cy="718084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5148064" y="4437112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87069" y="3335251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Node 250</a:t>
            </a:r>
            <a:endParaRPr lang="ko-KR" altLang="en-US" sz="1400">
              <a:solidFill>
                <a:srgbClr val="FF0000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6523456" y="2204864"/>
            <a:ext cx="9500" cy="734343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352936" y="2977207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62531" y="1859087"/>
            <a:ext cx="2465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Node 340 (</a:t>
            </a:r>
            <a:r>
              <a:rPr lang="en-US" altLang="ko-KR" sz="1400" dirty="0" smtClean="0">
                <a:solidFill>
                  <a:srgbClr val="FF0000"/>
                </a:solidFill>
              </a:rPr>
              <a:t>Response &gt; 10s)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19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4.4 Scalability and Performance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</a:rPr>
              <a:t>How we solve </a:t>
            </a:r>
            <a:r>
              <a:rPr lang="en-US" altLang="ko-KR" dirty="0" err="1" smtClean="0">
                <a:solidFill>
                  <a:schemeClr val="bg1"/>
                </a:solidFill>
              </a:rPr>
              <a:t>IoTMS</a:t>
            </a:r>
            <a:r>
              <a:rPr lang="en-US" altLang="ko-KR" dirty="0" smtClean="0">
                <a:solidFill>
                  <a:schemeClr val="bg1"/>
                </a:solidFill>
              </a:rPr>
              <a:t> overload?</a:t>
            </a:r>
            <a:endParaRPr lang="en-US" altLang="ko-KR" dirty="0">
              <a:solidFill>
                <a:schemeClr val="bg1"/>
              </a:solidFill>
            </a:endParaRPr>
          </a:p>
          <a:p>
            <a:pPr marL="477838" lvl="1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bg1"/>
                </a:solidFill>
              </a:rPr>
              <a:t>d</a:t>
            </a:r>
            <a:r>
              <a:rPr lang="en-US" altLang="ko-KR" dirty="0" smtClean="0">
                <a:solidFill>
                  <a:schemeClr val="bg1"/>
                </a:solidFill>
              </a:rPr>
              <a:t>egrade gracefully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26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575556" y="4853110"/>
            <a:ext cx="1224136" cy="520106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Node</a:t>
            </a:r>
            <a:endParaRPr kumimoji="0" lang="ko-KR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115616" y="2450650"/>
            <a:ext cx="2736304" cy="618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IoTMS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 bwMode="auto">
          <a:xfrm>
            <a:off x="1889728" y="4853110"/>
            <a:ext cx="1224136" cy="520106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Node</a:t>
            </a:r>
            <a:endParaRPr kumimoji="0" lang="ko-KR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356248" y="508527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505200" y="508527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654152" y="508767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14" idx="0"/>
          </p:cNvCxnSpPr>
          <p:nvPr/>
        </p:nvCxnSpPr>
        <p:spPr>
          <a:xfrm flipV="1">
            <a:off x="1187624" y="3104969"/>
            <a:ext cx="864096" cy="1748141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5" idx="2"/>
          </p:cNvCxnSpPr>
          <p:nvPr/>
        </p:nvCxnSpPr>
        <p:spPr>
          <a:xfrm flipH="1" flipV="1">
            <a:off x="2483768" y="3068960"/>
            <a:ext cx="18028" cy="178415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2915816" y="3104969"/>
            <a:ext cx="784056" cy="1748141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3110" y="3632716"/>
            <a:ext cx="159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Send information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e</a:t>
            </a:r>
            <a:r>
              <a:rPr lang="en-US" altLang="ko-KR" sz="1400" dirty="0" smtClean="0">
                <a:solidFill>
                  <a:srgbClr val="FF0000"/>
                </a:solidFill>
              </a:rPr>
              <a:t>very 3 sec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5076056" y="4853110"/>
            <a:ext cx="1224136" cy="520106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Node</a:t>
            </a:r>
            <a:endParaRPr kumimoji="0" lang="ko-KR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616116" y="2450650"/>
            <a:ext cx="2736304" cy="618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IoTMS</a:t>
            </a:r>
            <a:endParaRPr lang="ko-KR" altLang="en-US"/>
          </a:p>
        </p:txBody>
      </p:sp>
      <p:sp>
        <p:nvSpPr>
          <p:cNvPr id="32" name="직사각형 31"/>
          <p:cNvSpPr/>
          <p:nvPr/>
        </p:nvSpPr>
        <p:spPr bwMode="auto">
          <a:xfrm>
            <a:off x="6390228" y="4853110"/>
            <a:ext cx="1224136" cy="520106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Node</a:t>
            </a:r>
            <a:endParaRPr kumimoji="0" lang="ko-KR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856748" y="508527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005700" y="508527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154652" y="508767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stCxn id="30" idx="0"/>
          </p:cNvCxnSpPr>
          <p:nvPr/>
        </p:nvCxnSpPr>
        <p:spPr>
          <a:xfrm flipV="1">
            <a:off x="5688124" y="3104969"/>
            <a:ext cx="972108" cy="1748141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31" idx="2"/>
          </p:cNvCxnSpPr>
          <p:nvPr/>
        </p:nvCxnSpPr>
        <p:spPr>
          <a:xfrm flipH="1" flipV="1">
            <a:off x="6984268" y="3068960"/>
            <a:ext cx="18028" cy="178415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7308304" y="3104969"/>
            <a:ext cx="892068" cy="1748141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83610" y="3632716"/>
            <a:ext cx="1599797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Send information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e</a:t>
            </a:r>
            <a:r>
              <a:rPr lang="en-US" altLang="ko-KR" sz="1400" dirty="0" smtClean="0">
                <a:solidFill>
                  <a:srgbClr val="FF0000"/>
                </a:solidFill>
              </a:rPr>
              <a:t>very 6 sec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0" name="줄무늬가 있는 오른쪽 화살표 39"/>
          <p:cNvSpPr/>
          <p:nvPr/>
        </p:nvSpPr>
        <p:spPr>
          <a:xfrm>
            <a:off x="4356663" y="2826740"/>
            <a:ext cx="567344" cy="2026370"/>
          </a:xfrm>
          <a:prstGeom prst="stripedRightArrow">
            <a:avLst>
              <a:gd name="adj1" fmla="val 70056"/>
              <a:gd name="adj2" fmla="val 50000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673857" y="1527815"/>
            <a:ext cx="4310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If Nodes are 250 or more, 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Event period change from 3 seconds to 6 seconds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6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2" name="차트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58" y="1391802"/>
            <a:ext cx="7578762" cy="455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4.4 Scalability and Performance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</a:rPr>
              <a:t>Result of experiment with degradation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27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487069" y="5517232"/>
            <a:ext cx="133810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5004048" y="3681028"/>
            <a:ext cx="314536" cy="718084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5148064" y="4437112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487069" y="3335251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Node 250</a:t>
            </a:r>
            <a:endParaRPr lang="ko-KR" altLang="en-US" sz="1400">
              <a:solidFill>
                <a:srgbClr val="FF0000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6523456" y="2204864"/>
            <a:ext cx="9500" cy="734343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352936" y="2977207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362531" y="1859087"/>
            <a:ext cx="2465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Node 340 (</a:t>
            </a:r>
            <a:r>
              <a:rPr lang="en-US" altLang="ko-KR" sz="1400" dirty="0" smtClean="0">
                <a:solidFill>
                  <a:srgbClr val="FF0000"/>
                </a:solidFill>
              </a:rPr>
              <a:t>Response &gt; 10s)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6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980728"/>
            <a:ext cx="8712968" cy="540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Wrap 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503548" y="1074440"/>
            <a:ext cx="6732748" cy="914400"/>
          </a:xfrm>
        </p:spPr>
        <p:txBody>
          <a:bodyPr>
            <a:noAutofit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5.1</a:t>
            </a:r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Log and Earn Value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5.2. Role and Responsibility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5.3. Lessons Learned</a:t>
            </a:r>
            <a:endParaRPr lang="en-US" altLang="ko-KR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28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64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5.1 Time log &amp; Earn Value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>
                <a:solidFill>
                  <a:prstClr val="white"/>
                </a:solidFill>
              </a:rPr>
              <a:pPr/>
              <a:t>29</a:t>
            </a:fld>
            <a:r>
              <a:rPr lang="en-US" altLang="ko-KR" dirty="0" smtClean="0">
                <a:solidFill>
                  <a:prstClr val="white"/>
                </a:solidFill>
              </a:rPr>
              <a:t>/32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3" y="1124744"/>
            <a:ext cx="6480720" cy="23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개체 8"/>
          <p:cNvGraphicFramePr>
            <a:graphicFrameLocks noChangeAspect="1"/>
          </p:cNvGraphicFramePr>
          <p:nvPr>
            <p:extLst/>
          </p:nvPr>
        </p:nvGraphicFramePr>
        <p:xfrm>
          <a:off x="7761288" y="256490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워크시트" showAsIcon="1" r:id="rId4" imgW="914400" imgH="771525" progId="Excel.Sheet.12">
                  <p:embed/>
                </p:oleObj>
              </mc:Choice>
              <mc:Fallback>
                <p:oleObj name="워크시트" showAsIcon="1" r:id="rId4" imgW="914400" imgH="771525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1288" y="2564904"/>
                        <a:ext cx="9144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왼쪽 대괄호 9"/>
          <p:cNvSpPr/>
          <p:nvPr/>
        </p:nvSpPr>
        <p:spPr>
          <a:xfrm rot="16200000">
            <a:off x="2221426" y="4481669"/>
            <a:ext cx="162883" cy="2234007"/>
          </a:xfrm>
          <a:prstGeom prst="leftBracket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왼쪽 대괄호 10"/>
          <p:cNvSpPr/>
          <p:nvPr/>
        </p:nvSpPr>
        <p:spPr>
          <a:xfrm rot="16200000">
            <a:off x="5534675" y="3546444"/>
            <a:ext cx="162883" cy="4104458"/>
          </a:xfrm>
          <a:prstGeom prst="leftBracket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5661248"/>
            <a:ext cx="921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KOREA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5661248"/>
            <a:ext cx="2966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CMU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 rot="20554284">
            <a:off x="5328712" y="2155770"/>
            <a:ext cx="2064727" cy="233259"/>
          </a:xfrm>
          <a:prstGeom prst="ellipse">
            <a:avLst/>
          </a:prstGeom>
          <a:solidFill>
            <a:schemeClr val="tx1">
              <a:lumMod val="75000"/>
              <a:alpha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black"/>
                </a:solidFill>
              </a:rPr>
              <a:t>gap C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 rot="20796658">
            <a:off x="4001815" y="2607258"/>
            <a:ext cx="1373373" cy="211984"/>
          </a:xfrm>
          <a:prstGeom prst="ellipse">
            <a:avLst/>
          </a:prstGeom>
          <a:solidFill>
            <a:srgbClr val="FFC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black"/>
                </a:solidFill>
              </a:rPr>
              <a:t>gap A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632896" y="1844824"/>
            <a:ext cx="792000" cy="180000"/>
          </a:xfrm>
          <a:prstGeom prst="ellipse">
            <a:avLst/>
          </a:prstGeom>
          <a:solidFill>
            <a:schemeClr val="tx1">
              <a:lumMod val="75000"/>
              <a:alpha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gap C              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626541" y="1448800"/>
            <a:ext cx="792000" cy="180000"/>
          </a:xfrm>
          <a:prstGeom prst="ellipse">
            <a:avLst/>
          </a:prstGeom>
          <a:solidFill>
            <a:srgbClr val="FFC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gap A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1760" y="1814627"/>
            <a:ext cx="3672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sym typeface="Wingdings" pitchFamily="2" charset="2"/>
              </a:rPr>
              <a:t></a:t>
            </a:r>
            <a:r>
              <a:rPr lang="en-US" altLang="ko-KR" sz="1000" dirty="0" smtClean="0">
                <a:solidFill>
                  <a:prstClr val="black"/>
                </a:solidFill>
              </a:rPr>
              <a:t> Put the more resource to experiment &amp; implementation.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11760" y="1412776"/>
            <a:ext cx="4176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sym typeface="Wingdings" pitchFamily="2" charset="2"/>
              </a:rPr>
              <a:t> </a:t>
            </a:r>
            <a:r>
              <a:rPr lang="en-US" altLang="ko-KR" sz="1000" dirty="0" smtClean="0">
                <a:solidFill>
                  <a:prstClr val="black"/>
                </a:solidFill>
              </a:rPr>
              <a:t>Long discussion and late decision about architecture design.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 rot="20924036">
            <a:off x="4959081" y="2646857"/>
            <a:ext cx="1228640" cy="182221"/>
          </a:xfrm>
          <a:prstGeom prst="ellipse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black"/>
                </a:solidFill>
              </a:rPr>
              <a:t>gap B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629246" y="1638374"/>
            <a:ext cx="792000" cy="180000"/>
          </a:xfrm>
          <a:prstGeom prst="ellipse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gap B              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02186" y="1598603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sym typeface="Wingdings" pitchFamily="2" charset="2"/>
              </a:rPr>
              <a:t></a:t>
            </a:r>
            <a:r>
              <a:rPr lang="en-US" altLang="ko-KR" sz="1000" dirty="0" smtClean="0">
                <a:solidFill>
                  <a:prstClr val="black"/>
                </a:solidFill>
              </a:rPr>
              <a:t> Under time estimation about workload.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43608" y="3645024"/>
            <a:ext cx="6840760" cy="1800200"/>
            <a:chOff x="1475656" y="3861048"/>
            <a:chExt cx="5760640" cy="172819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5" name="직사각형 24"/>
            <p:cNvSpPr/>
            <p:nvPr/>
          </p:nvSpPr>
          <p:spPr>
            <a:xfrm>
              <a:off x="147565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W1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19573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W2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91581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W3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63589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W4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5597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W5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07605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W6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79613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W7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51621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W8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1475656" y="3695450"/>
            <a:ext cx="2592288" cy="23760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Plan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67744" y="4005064"/>
            <a:ext cx="2088232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Analysis (architecture driver)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35896" y="4293096"/>
            <a:ext cx="3240360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Design( system context, perspective view 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84168" y="5157192"/>
            <a:ext cx="1512168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Documentation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292080" y="4581128"/>
            <a:ext cx="2160240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implementation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60232" y="4869160"/>
            <a:ext cx="93610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System test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292080" y="4869160"/>
            <a:ext cx="129614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Module test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491880" y="1052736"/>
            <a:ext cx="0" cy="482453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27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0" y="2400300"/>
            <a:ext cx="4283529" cy="769431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  <a:scene3d>
              <a:camera prst="orthographicFront"/>
              <a:lightRig rig="glow" dir="t">
                <a:rot lat="0" lon="0" rev="3600000"/>
              </a:lightRig>
            </a:scene3d>
            <a:sp3d prstMaterial="softEdge">
              <a:bevelT w="29210" h="16510"/>
            </a:sp3d>
          </a:bodyPr>
          <a:lstStyle>
            <a:defPPr>
              <a:defRPr lang="ko-KR"/>
            </a:defPPr>
            <a:lvl1pPr algn="ctr" eaLnBrk="1" latinLnBrk="1" hangingPunct="1">
              <a:lnSpc>
                <a:spcPct val="80000"/>
              </a:lnSpc>
              <a:buFontTx/>
              <a:buNone/>
              <a:defRPr sz="5500" b="1" spc="-150">
                <a:gradFill>
                  <a:gsLst>
                    <a:gs pos="100000">
                      <a:schemeClr val="bg1">
                        <a:lumMod val="65000"/>
                        <a:lumOff val="35000"/>
                      </a:schemeClr>
                    </a:gs>
                    <a:gs pos="50000">
                      <a:schemeClr val="tx1">
                        <a:lumMod val="85000"/>
                      </a:schemeClr>
                    </a:gs>
                    <a:gs pos="1000">
                      <a:schemeClr val="tx1">
                        <a:lumMod val="95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/>
            </a:lvl2pPr>
            <a:lvl3pPr marL="1143000" indent="-228600" latinLnBrk="1">
              <a:spcBef>
                <a:spcPct val="20000"/>
              </a:spcBef>
              <a:buChar char="•"/>
              <a:defRPr sz="2400"/>
            </a:lvl3pPr>
            <a:lvl4pPr marL="1600200" indent="-228600" latinLnBrk="1">
              <a:spcBef>
                <a:spcPct val="20000"/>
              </a:spcBef>
              <a:buChar char="–"/>
              <a:defRPr sz="2000"/>
            </a:lvl4pPr>
            <a:lvl5pPr marL="2057400" indent="-228600" latinLnBrk="1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pPr algn="l"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anose="020B0600000101010101" pitchFamily="50" charset="-127"/>
              </a:rPr>
              <a:t>CONTENTS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319972" y="3234680"/>
            <a:ext cx="4464496" cy="314664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4572000" y="3234680"/>
            <a:ext cx="4068452" cy="3074640"/>
          </a:xfrm>
        </p:spPr>
        <p:txBody>
          <a:bodyPr>
            <a:noAutofit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Project Overview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Architectural Driver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altLang="ko-KR" sz="1800" dirty="0">
                <a:solidFill>
                  <a:schemeClr val="bg1"/>
                </a:solidFill>
                <a:ea typeface="Tahoma" panose="020B0604030504040204" pitchFamily="34" charset="0"/>
              </a:rPr>
              <a:t>Architectural </a:t>
            </a: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  <a:endParaRPr lang="en-US" altLang="ko-KR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Design &amp; Implementation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dirty="0" smtClean="0">
                <a:solidFill>
                  <a:schemeClr val="bg1"/>
                </a:solidFill>
                <a:ea typeface="Tahoma" panose="020B0604030504040204" pitchFamily="34" charset="0"/>
              </a:rPr>
              <a:t>5. Conclusion</a:t>
            </a:r>
            <a:endParaRPr lang="en-US" altLang="ko-KR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indent="0">
              <a:lnSpc>
                <a:spcPct val="170000"/>
              </a:lnSpc>
              <a:buNone/>
            </a:pPr>
            <a:endParaRPr lang="en-US" altLang="ko-KR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0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5.2 Role &amp; Responsibility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>
                <a:solidFill>
                  <a:prstClr val="white"/>
                </a:solidFill>
              </a:rPr>
              <a:pPr/>
              <a:t>30</a:t>
            </a:fld>
            <a:r>
              <a:rPr lang="en-US" altLang="ko-KR" dirty="0" smtClean="0">
                <a:solidFill>
                  <a:prstClr val="white"/>
                </a:solidFill>
              </a:rPr>
              <a:t>/32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66776" y="836613"/>
          <a:ext cx="8208912" cy="5328593"/>
        </p:xfrm>
        <a:graphic>
          <a:graphicData uri="http://schemas.openxmlformats.org/drawingml/2006/table">
            <a:tbl>
              <a:tblPr/>
              <a:tblGrid>
                <a:gridCol w="2088232"/>
                <a:gridCol w="1296144"/>
                <a:gridCol w="3096344"/>
                <a:gridCol w="1728192"/>
              </a:tblGrid>
              <a:tr h="41098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Role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Responsibility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Assign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</a:tr>
              <a:tr h="3542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Project Manager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Risk &amp; Issue </a:t>
                      </a:r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Management  ,  Schedule </a:t>
                      </a:r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Management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JONGHYUN HAN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Architect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Requirement </a:t>
                      </a:r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Analysis   ,  Architecture </a:t>
                      </a:r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Design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YOUK KWON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Requirement </a:t>
                      </a:r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Requirement  </a:t>
                      </a:r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JANG YOUNG KEUN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Test Manager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Test </a:t>
                      </a:r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Strategy  , Test Plan ,  Test </a:t>
                      </a:r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DONGOG MIN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9441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Time Log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Time log</a:t>
                      </a:r>
                      <a:r>
                        <a:rPr lang="fr-F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management  ,  Earned value management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JUNG BO HYUN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HYUN JIN WOOK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9441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Development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IoTMS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User Interface</a:t>
                      </a:r>
                      <a:r>
                        <a:rPr lang="fr-FR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manager , 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Log manager , message manager</a:t>
                      </a:r>
                      <a:endParaRPr lang="fr-FR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JONGHYUN HAN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Rule manager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JUNG BO HYUN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Node manager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DONGOG MIN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Communication</a:t>
                      </a:r>
                      <a:r>
                        <a:rPr lang="fr-F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manager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YOUK KWON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Event bus + JSON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HYUN JIN WOOK</a:t>
                      </a:r>
                      <a:endParaRPr lang="ko-KR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94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Arduino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JANG YOUNG KEUN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HYUN JIN WOOK</a:t>
                      </a:r>
                      <a:endParaRPr lang="ko-KR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7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Future Needs and Lessons Learned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>
                <a:solidFill>
                  <a:prstClr val="white"/>
                </a:solidFill>
              </a:rPr>
              <a:pPr/>
              <a:t>31</a:t>
            </a:fld>
            <a:r>
              <a:rPr lang="en-US" altLang="ko-KR" dirty="0" smtClean="0">
                <a:solidFill>
                  <a:prstClr val="white"/>
                </a:solidFill>
              </a:rPr>
              <a:t>/32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980728"/>
            <a:ext cx="82089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</a:rPr>
              <a:t>* Future Need</a:t>
            </a:r>
          </a:p>
          <a:p>
            <a:endParaRPr lang="en-US" altLang="ko-KR" b="1" dirty="0" smtClean="0">
              <a:solidFill>
                <a:prstClr val="black"/>
              </a:solidFill>
            </a:endParaRPr>
          </a:p>
          <a:p>
            <a:pPr marL="342900" indent="-342900"/>
            <a:r>
              <a:rPr lang="en-US" altLang="ko-KR" sz="1400" dirty="0" smtClean="0">
                <a:solidFill>
                  <a:prstClr val="black"/>
                </a:solidFill>
              </a:rPr>
              <a:t>1. Implement adding emerging protocols.(Bluetooth,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Zigbee</a:t>
            </a:r>
            <a:r>
              <a:rPr lang="en-US" altLang="ko-KR" sz="1400" dirty="0" smtClean="0">
                <a:solidFill>
                  <a:prstClr val="black"/>
                </a:solidFill>
              </a:rPr>
              <a:t>..etc)</a:t>
            </a:r>
          </a:p>
          <a:p>
            <a:pPr marL="342900" indent="-342900"/>
            <a:r>
              <a:rPr lang="en-US" altLang="ko-KR" sz="1400" dirty="0" smtClean="0">
                <a:solidFill>
                  <a:prstClr val="black"/>
                </a:solidFill>
              </a:rPr>
              <a:t>2. Implement the encryption (AES, RSA…etc) JSON message between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IoTMS</a:t>
            </a:r>
            <a:r>
              <a:rPr lang="en-US" altLang="ko-KR" sz="1400" dirty="0" smtClean="0">
                <a:solidFill>
                  <a:prstClr val="black"/>
                </a:solidFill>
              </a:rPr>
              <a:t> and Node.</a:t>
            </a:r>
          </a:p>
          <a:p>
            <a:pPr marL="342900" indent="-342900"/>
            <a:r>
              <a:rPr lang="en-US" altLang="ko-KR" sz="1400" dirty="0" smtClean="0">
                <a:solidFill>
                  <a:prstClr val="black"/>
                </a:solidFill>
              </a:rPr>
              <a:t>3. Implement watchdog for single point failure recovery of event bus.</a:t>
            </a:r>
          </a:p>
          <a:p>
            <a:pPr marL="342900" indent="-342900">
              <a:buFontTx/>
              <a:buAutoNum type="arabicPeriod"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prstClr val="black"/>
                </a:solidFill>
              </a:rPr>
              <a:t>* Lesson Learned</a:t>
            </a:r>
          </a:p>
          <a:p>
            <a:pPr marL="342900" indent="-342900">
              <a:buFont typeface="Arial" charset="0"/>
              <a:buChar char="•"/>
            </a:pPr>
            <a:endParaRPr lang="en-US" altLang="ko-KR" b="1" dirty="0" smtClean="0">
              <a:solidFill>
                <a:prstClr val="black"/>
              </a:solidFill>
            </a:endParaRPr>
          </a:p>
          <a:p>
            <a:pPr marL="342900" indent="-342900"/>
            <a:r>
              <a:rPr lang="en-US" altLang="ko-KR" sz="1400" dirty="0" smtClean="0">
                <a:solidFill>
                  <a:prstClr val="black"/>
                </a:solidFill>
              </a:rPr>
              <a:t>1. Stop discussion, do experiment. - A.J.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Lattanze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342900" indent="-342900"/>
            <a:r>
              <a:rPr lang="en-US" altLang="ko-KR" sz="1400" dirty="0" smtClean="0">
                <a:solidFill>
                  <a:prstClr val="black"/>
                </a:solidFill>
              </a:rPr>
              <a:t>    </a:t>
            </a:r>
            <a:r>
              <a:rPr lang="en-US" altLang="ko-KR" sz="1400" dirty="0" smtClean="0">
                <a:solidFill>
                  <a:prstClr val="black"/>
                </a:solidFill>
                <a:sym typeface="Wingdings" pitchFamily="2" charset="2"/>
              </a:rPr>
              <a:t> Schedule was delayed for a long meeting about design decision.</a:t>
            </a:r>
          </a:p>
          <a:p>
            <a:pPr marL="342900" indent="-342900">
              <a:buFontTx/>
              <a:buAutoNum type="arabicPeriod" startAt="2"/>
            </a:pPr>
            <a:r>
              <a:rPr lang="en-US" altLang="ko-KR" sz="1400" dirty="0" err="1" smtClean="0">
                <a:solidFill>
                  <a:prstClr val="black"/>
                </a:solidFill>
                <a:sym typeface="Wingdings" pitchFamily="2" charset="2"/>
              </a:rPr>
              <a:t>Arduino</a:t>
            </a:r>
            <a:r>
              <a:rPr lang="en-US" altLang="ko-KR" sz="1400" dirty="0" smtClean="0">
                <a:solidFill>
                  <a:prstClr val="black"/>
                </a:solidFill>
                <a:sym typeface="Wingdings" pitchFamily="2" charset="2"/>
              </a:rPr>
              <a:t> memory constraint </a:t>
            </a:r>
          </a:p>
          <a:p>
            <a:pPr marL="342900" indent="-342900"/>
            <a:r>
              <a:rPr lang="en-US" altLang="ko-KR" sz="1400" dirty="0" smtClean="0">
                <a:solidFill>
                  <a:prstClr val="black"/>
                </a:solidFill>
                <a:sym typeface="Wingdings" pitchFamily="2" charset="2"/>
              </a:rPr>
              <a:t>     Technical constraint matters.</a:t>
            </a:r>
          </a:p>
          <a:p>
            <a:pPr marL="342900" indent="-342900"/>
            <a:r>
              <a:rPr lang="en-US" altLang="ko-KR" sz="1400" dirty="0" smtClean="0">
                <a:solidFill>
                  <a:prstClr val="black"/>
                </a:solidFill>
                <a:sym typeface="Wingdings" pitchFamily="2" charset="2"/>
              </a:rPr>
              <a:t>3. Decoupling is good.</a:t>
            </a:r>
          </a:p>
          <a:p>
            <a:pPr marL="342900" indent="-342900"/>
            <a:r>
              <a:rPr lang="en-US" altLang="ko-KR" sz="1400" dirty="0">
                <a:solidFill>
                  <a:prstClr val="black"/>
                </a:solidFill>
                <a:sym typeface="Wingdings" pitchFamily="2" charset="2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sym typeface="Wingdings" pitchFamily="2" charset="2"/>
              </a:rPr>
              <a:t>    Because we use the Event bus and JSON, it’s easy to integrate the modules.</a:t>
            </a:r>
          </a:p>
          <a:p>
            <a:pPr marL="342900" indent="-342900"/>
            <a:r>
              <a:rPr lang="en-US" altLang="ko-KR" sz="1400" dirty="0" smtClean="0">
                <a:solidFill>
                  <a:prstClr val="black"/>
                </a:solidFill>
                <a:sym typeface="Wingdings" pitchFamily="2" charset="2"/>
              </a:rPr>
              <a:t>4. Manner make the good team work</a:t>
            </a:r>
          </a:p>
          <a:p>
            <a:pPr marL="342900" indent="-342900"/>
            <a:endParaRPr lang="en-US" altLang="ko-KR" sz="1400" dirty="0" smtClean="0">
              <a:solidFill>
                <a:prstClr val="black"/>
              </a:solidFill>
              <a:sym typeface="Wingdings" pitchFamily="2" charset="2"/>
            </a:endParaRPr>
          </a:p>
          <a:p>
            <a:pPr marL="342900" indent="-342900">
              <a:buFontTx/>
              <a:buAutoNum type="arabicPeriod"/>
            </a:pP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96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980728"/>
            <a:ext cx="8712968" cy="540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Demo Scenario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03548" y="1074440"/>
            <a:ext cx="8172140" cy="5234880"/>
          </a:xfrm>
        </p:spPr>
        <p:txBody>
          <a:bodyPr/>
          <a:lstStyle/>
          <a:p>
            <a:pPr marL="457200" indent="-457200">
              <a:buAutoNum type="arabicPeriod"/>
              <a:defRPr lang="ko-KR" altLang="en-US"/>
            </a:pPr>
            <a:r>
              <a:rPr lang="en-US" altLang="ko-KR" sz="1400" b="1" dirty="0" smtClean="0">
                <a:solidFill>
                  <a:schemeClr val="bg1"/>
                </a:solidFill>
              </a:rPr>
              <a:t>Login</a:t>
            </a:r>
          </a:p>
          <a:p>
            <a:pPr marL="457200" indent="-457200">
              <a:buAutoNum type="arabicPeriod"/>
              <a:defRPr lang="ko-KR" altLang="en-US"/>
            </a:pPr>
            <a:r>
              <a:rPr lang="en-US" altLang="ko-KR" sz="1400" b="1" dirty="0" smtClean="0">
                <a:solidFill>
                  <a:schemeClr val="bg1"/>
                </a:solidFill>
              </a:rPr>
              <a:t>Add Node</a:t>
            </a:r>
          </a:p>
          <a:p>
            <a:pPr marL="1028700" lvl="1" indent="-457200">
              <a:buAutoNum type="arabicPeriod"/>
              <a:defRPr lang="ko-KR" altLang="en-US"/>
            </a:pPr>
            <a:r>
              <a:rPr lang="en-US" altLang="ko-KR" sz="1200" b="1" dirty="0" smtClean="0">
                <a:solidFill>
                  <a:schemeClr val="bg1"/>
                </a:solidFill>
              </a:rPr>
              <a:t>Discover (SA Node home)</a:t>
            </a:r>
          </a:p>
          <a:p>
            <a:pPr marL="1028700" lvl="1" indent="-457200">
              <a:buAutoNum type="arabicPeriod"/>
              <a:defRPr lang="ko-KR" altLang="en-US"/>
            </a:pPr>
            <a:r>
              <a:rPr lang="en-US" altLang="ko-KR" sz="1200" b="1" dirty="0" smtClean="0">
                <a:solidFill>
                  <a:schemeClr val="bg1"/>
                </a:solidFill>
              </a:rPr>
              <a:t>Register (Serial Number for Security)</a:t>
            </a:r>
          </a:p>
          <a:p>
            <a:pPr marL="457200" indent="-457200">
              <a:buAutoNum type="arabicPeriod"/>
              <a:defRPr lang="ko-KR" altLang="en-US"/>
            </a:pPr>
            <a:r>
              <a:rPr lang="en-US" altLang="ko-KR" sz="1400" b="1" dirty="0" smtClean="0">
                <a:solidFill>
                  <a:schemeClr val="bg1"/>
                </a:solidFill>
              </a:rPr>
              <a:t>Node Event Update</a:t>
            </a:r>
          </a:p>
          <a:p>
            <a:pPr marL="1028700" lvl="1" indent="-457200">
              <a:buAutoNum type="arabicPeriod"/>
              <a:defRPr lang="ko-KR" altLang="en-US"/>
            </a:pPr>
            <a:r>
              <a:rPr lang="en-US" altLang="ko-KR" sz="1100" b="1" dirty="0" smtClean="0">
                <a:solidFill>
                  <a:schemeClr val="bg1"/>
                </a:solidFill>
              </a:rPr>
              <a:t>Door Open by alarm, Turn on the light</a:t>
            </a:r>
          </a:p>
          <a:p>
            <a:pPr marL="457200" indent="-457200">
              <a:buAutoNum type="arabicPeriod"/>
              <a:defRPr lang="ko-KR" altLang="en-US"/>
            </a:pPr>
            <a:r>
              <a:rPr lang="en-US" altLang="ko-KR" sz="1400" b="1" dirty="0" smtClean="0">
                <a:solidFill>
                  <a:schemeClr val="bg1"/>
                </a:solidFill>
              </a:rPr>
              <a:t>Add Node (Mail Box)</a:t>
            </a:r>
          </a:p>
          <a:p>
            <a:pPr marL="457200" indent="-457200">
              <a:buAutoNum type="arabicPeriod"/>
              <a:defRPr lang="ko-KR" altLang="en-US"/>
            </a:pPr>
            <a:r>
              <a:rPr lang="en-US" altLang="ko-KR" sz="1400" b="1" dirty="0" smtClean="0">
                <a:solidFill>
                  <a:schemeClr val="bg1"/>
                </a:solidFill>
              </a:rPr>
              <a:t>Node Event Update (Mail Box)</a:t>
            </a:r>
          </a:p>
          <a:p>
            <a:pPr marL="457200" indent="-457200">
              <a:buAutoNum type="arabicPeriod"/>
              <a:defRPr lang="ko-KR" altLang="en-US"/>
            </a:pPr>
            <a:r>
              <a:rPr lang="en-US" altLang="ko-KR" sz="1400" b="1" dirty="0" smtClean="0">
                <a:solidFill>
                  <a:schemeClr val="bg1"/>
                </a:solidFill>
              </a:rPr>
              <a:t>Away mode</a:t>
            </a:r>
          </a:p>
          <a:p>
            <a:pPr marL="1028700" lvl="1" indent="-457200">
              <a:buAutoNum type="arabicPeriod"/>
              <a:defRPr lang="ko-KR" altLang="en-US"/>
            </a:pPr>
            <a:r>
              <a:rPr lang="en-US" altLang="ko-KR" sz="1100" b="1" dirty="0" smtClean="0">
                <a:solidFill>
                  <a:schemeClr val="bg1"/>
                </a:solidFill>
              </a:rPr>
              <a:t>Send Confirm Message (Tweeter </a:t>
            </a:r>
            <a:r>
              <a:rPr lang="ko-KR" altLang="en-US" sz="1100" b="1" smtClean="0">
                <a:solidFill>
                  <a:schemeClr val="bg1"/>
                </a:solidFill>
              </a:rPr>
              <a:t>한책임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Phone)</a:t>
            </a:r>
          </a:p>
          <a:p>
            <a:pPr marL="1028700" lvl="1" indent="-457200">
              <a:buAutoNum type="arabicPeriod"/>
              <a:defRPr lang="ko-KR" altLang="en-US"/>
            </a:pPr>
            <a:r>
              <a:rPr lang="en-US" altLang="ko-KR" sz="1100" b="1" dirty="0" smtClean="0">
                <a:solidFill>
                  <a:schemeClr val="bg1"/>
                </a:solidFill>
              </a:rPr>
              <a:t>Automatic Door Close, Light off</a:t>
            </a:r>
          </a:p>
          <a:p>
            <a:pPr marL="457200" indent="-457200">
              <a:buAutoNum type="arabicPeriod"/>
              <a:defRPr lang="ko-KR" altLang="en-US"/>
            </a:pPr>
            <a:r>
              <a:rPr lang="en-US" altLang="ko-KR" sz="1400" b="1" dirty="0" smtClean="0">
                <a:solidFill>
                  <a:schemeClr val="bg1"/>
                </a:solidFill>
              </a:rPr>
              <a:t>Break-in</a:t>
            </a:r>
          </a:p>
          <a:p>
            <a:pPr marL="1028700" lvl="1" indent="-457200">
              <a:buAutoNum type="arabicPeriod"/>
              <a:defRPr lang="ko-KR" altLang="en-US"/>
            </a:pPr>
            <a:r>
              <a:rPr lang="en-US" altLang="ko-KR" sz="1200" b="1" dirty="0" smtClean="0">
                <a:solidFill>
                  <a:schemeClr val="bg1"/>
                </a:solidFill>
              </a:rPr>
              <a:t>Unknown coming in</a:t>
            </a:r>
          </a:p>
          <a:p>
            <a:pPr marL="1028700" lvl="1" indent="-457200">
              <a:buAutoNum type="arabicPeriod"/>
              <a:defRPr lang="ko-KR" altLang="en-US"/>
            </a:pPr>
            <a:r>
              <a:rPr lang="en-US" altLang="ko-KR" sz="1200" b="1" dirty="0" smtClean="0">
                <a:solidFill>
                  <a:schemeClr val="bg1"/>
                </a:solidFill>
              </a:rPr>
              <a:t>Emergency message (Tweeter)</a:t>
            </a:r>
          </a:p>
          <a:p>
            <a:pPr marL="457200" indent="-457200">
              <a:buAutoNum type="arabicPeriod"/>
              <a:defRPr lang="ko-KR" altLang="en-US"/>
            </a:pPr>
            <a:r>
              <a:rPr lang="en-US" altLang="ko-KR" sz="1400" b="1" dirty="0" smtClean="0">
                <a:solidFill>
                  <a:schemeClr val="bg1"/>
                </a:solidFill>
              </a:rPr>
              <a:t>Malfunction</a:t>
            </a:r>
          </a:p>
          <a:p>
            <a:pPr marL="1028700" lvl="1" indent="-457200">
              <a:buAutoNum type="arabicPeriod"/>
              <a:defRPr lang="ko-KR" altLang="en-US"/>
            </a:pPr>
            <a:r>
              <a:rPr lang="en-US" altLang="ko-KR" sz="1050" b="1" dirty="0" smtClean="0">
                <a:solidFill>
                  <a:schemeClr val="bg1"/>
                </a:solidFill>
              </a:rPr>
              <a:t>Sensor (Pin out )/ Actuator (Door)</a:t>
            </a:r>
          </a:p>
          <a:p>
            <a:pPr marL="457200" indent="-457200">
              <a:buAutoNum type="arabicPeriod"/>
              <a:defRPr lang="ko-KR" altLang="en-US"/>
            </a:pPr>
            <a:r>
              <a:rPr lang="en-US" altLang="ko-KR" sz="1400" b="1" dirty="0" smtClean="0">
                <a:solidFill>
                  <a:schemeClr val="bg1"/>
                </a:solidFill>
              </a:rPr>
              <a:t>Add Rule</a:t>
            </a:r>
          </a:p>
          <a:p>
            <a:pPr marL="1028700" lvl="1" indent="-457200">
              <a:buAutoNum type="arabicPeriod"/>
              <a:defRPr lang="ko-KR" altLang="en-US"/>
            </a:pPr>
            <a:r>
              <a:rPr lang="en-US" altLang="ko-KR" sz="1200" b="1" dirty="0" smtClean="0">
                <a:solidFill>
                  <a:schemeClr val="bg1"/>
                </a:solidFill>
              </a:rPr>
              <a:t>Open door if mail arrives</a:t>
            </a:r>
          </a:p>
          <a:p>
            <a:pPr marL="1028700" lvl="1" indent="-457200">
              <a:buAutoNum type="arabicPeriod"/>
              <a:defRPr lang="ko-KR" altLang="en-US"/>
            </a:pPr>
            <a:r>
              <a:rPr lang="en-US" altLang="ko-KR" sz="1200" b="1" dirty="0" smtClean="0">
                <a:solidFill>
                  <a:schemeClr val="bg1"/>
                </a:solidFill>
              </a:rPr>
              <a:t>Add invalid rule</a:t>
            </a:r>
          </a:p>
          <a:p>
            <a:pPr marL="457200" indent="-457200">
              <a:buAutoNum type="arabicPeriod"/>
              <a:defRPr lang="ko-KR" altLang="en-US"/>
            </a:pPr>
            <a:r>
              <a:rPr lang="en-US" altLang="ko-KR" sz="1400" b="1" dirty="0" smtClean="0">
                <a:solidFill>
                  <a:schemeClr val="bg1"/>
                </a:solidFill>
              </a:rPr>
              <a:t>Remove Node</a:t>
            </a:r>
          </a:p>
          <a:p>
            <a:pPr marL="1028700" lvl="1" indent="-457200">
              <a:buAutoNum type="arabicPeriod"/>
              <a:defRPr lang="ko-KR" altLang="en-US"/>
            </a:pPr>
            <a:endParaRPr lang="en-US" altLang="ko-KR" b="1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  <a:defRPr lang="ko-KR" altLang="en-US"/>
            </a:pP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defRPr lang="ko-KR" altLang="en-US"/>
            </a:pP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  <a:defRPr lang="ko-KR" altLang="en-US"/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32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123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>
                <a:solidFill>
                  <a:prstClr val="white"/>
                </a:solidFill>
              </a:rPr>
              <a:pPr/>
              <a:t>33</a:t>
            </a:fld>
            <a:r>
              <a:rPr lang="en-US" altLang="ko-KR" smtClean="0">
                <a:solidFill>
                  <a:prstClr val="white"/>
                </a:solidFill>
              </a:rPr>
              <a:t>/50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90" y="925960"/>
            <a:ext cx="7085420" cy="535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523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>
                <a:solidFill>
                  <a:prstClr val="white"/>
                </a:solidFill>
              </a:rPr>
              <a:pPr/>
              <a:t>34</a:t>
            </a:fld>
            <a:r>
              <a:rPr lang="en-US" altLang="ko-KR" smtClean="0">
                <a:solidFill>
                  <a:prstClr val="white"/>
                </a:solidFill>
              </a:rPr>
              <a:t>/50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8712968" cy="554461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Static view of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NodeManger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436396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0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>
                <a:solidFill>
                  <a:prstClr val="white"/>
                </a:solidFill>
              </a:rPr>
              <a:pPr/>
              <a:t>35</a:t>
            </a:fld>
            <a:r>
              <a:rPr lang="en-US" altLang="ko-KR" smtClean="0">
                <a:solidFill>
                  <a:prstClr val="white"/>
                </a:solidFill>
              </a:rPr>
              <a:t>/50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8712968" cy="554461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Static view of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NodeManger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45" y="1574563"/>
            <a:ext cx="8004647" cy="406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>
                <a:solidFill>
                  <a:prstClr val="white"/>
                </a:solidFill>
              </a:rPr>
              <a:pPr/>
              <a:t>36</a:t>
            </a:fld>
            <a:r>
              <a:rPr lang="en-US" altLang="ko-KR" smtClean="0">
                <a:solidFill>
                  <a:prstClr val="white"/>
                </a:solidFill>
              </a:rPr>
              <a:t>/50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8712968" cy="554461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Static view of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NodeManger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4" y="1340768"/>
            <a:ext cx="8285160" cy="483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>
                <a:solidFill>
                  <a:prstClr val="white"/>
                </a:solidFill>
              </a:rPr>
              <a:pPr/>
              <a:t>37</a:t>
            </a:fld>
            <a:r>
              <a:rPr lang="en-US" altLang="ko-KR" smtClean="0">
                <a:solidFill>
                  <a:prstClr val="white"/>
                </a:solidFill>
              </a:rPr>
              <a:t>/50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8712968" cy="554461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Class Diagram of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NodeManger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6624736" cy="505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39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>
                <a:solidFill>
                  <a:prstClr val="white"/>
                </a:solidFill>
              </a:rPr>
              <a:pPr/>
              <a:t>38</a:t>
            </a:fld>
            <a:r>
              <a:rPr lang="en-US" altLang="ko-KR" smtClean="0">
                <a:solidFill>
                  <a:prstClr val="white"/>
                </a:solidFill>
              </a:rPr>
              <a:t>/50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467134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467134" y="934820"/>
            <a:ext cx="391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 smtClean="0"/>
              <a:t>addNode</a:t>
            </a:r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526847" y="2988161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139952" y="2988161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:Node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4" name="직선 연결선 133"/>
          <p:cNvCxnSpPr>
            <a:stCxn id="69" idx="2"/>
            <a:endCxn id="144" idx="0"/>
          </p:cNvCxnSpPr>
          <p:nvPr/>
        </p:nvCxnSpPr>
        <p:spPr>
          <a:xfrm>
            <a:off x="2210923" y="3347594"/>
            <a:ext cx="0" cy="145016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69" idx="3"/>
            <a:endCxn id="70" idx="1"/>
          </p:cNvCxnSpPr>
          <p:nvPr/>
        </p:nvCxnSpPr>
        <p:spPr>
          <a:xfrm>
            <a:off x="2894999" y="3167878"/>
            <a:ext cx="1244953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611560" y="3167877"/>
            <a:ext cx="915288" cy="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143" name="직선 연결선 142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1807748" y="4797759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:DB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46" name="한쪽 모서리가 잘린 사각형 145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7" name="직각 삼각형 146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48" name="직선 화살표 연결선 147"/>
          <p:cNvCxnSpPr/>
          <p:nvPr/>
        </p:nvCxnSpPr>
        <p:spPr>
          <a:xfrm>
            <a:off x="827584" y="3010339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467544" y="2553492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addNode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Link)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267744" y="3856658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getThingList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1" name="직선 화살표 연결선 150"/>
          <p:cNvCxnSpPr/>
          <p:nvPr/>
        </p:nvCxnSpPr>
        <p:spPr>
          <a:xfrm>
            <a:off x="2294248" y="3924030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>
            <a:off x="3491880" y="3010339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6948264" y="298816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ThingFactory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6948264" y="4314734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:Thing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5" name="직선 연결선 154"/>
          <p:cNvCxnSpPr>
            <a:stCxn id="70" idx="3"/>
            <a:endCxn id="153" idx="1"/>
          </p:cNvCxnSpPr>
          <p:nvPr/>
        </p:nvCxnSpPr>
        <p:spPr>
          <a:xfrm flipV="1">
            <a:off x="5508104" y="3167877"/>
            <a:ext cx="1440160" cy="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153" idx="2"/>
            <a:endCxn id="154" idx="0"/>
          </p:cNvCxnSpPr>
          <p:nvPr/>
        </p:nvCxnSpPr>
        <p:spPr>
          <a:xfrm>
            <a:off x="7632340" y="3347593"/>
            <a:ext cx="0" cy="96714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>
            <a:off x="6084168" y="30102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5292080" y="2564904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2.1*: [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:=0…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ThingsList.size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()]</a:t>
            </a: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(Type, Id)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6084168" y="1693964"/>
            <a:ext cx="1589701" cy="442954"/>
            <a:chOff x="6074530" y="4766674"/>
            <a:chExt cx="1193602" cy="245174"/>
          </a:xfrm>
        </p:grpSpPr>
        <p:sp>
          <p:nvSpPr>
            <p:cNvPr id="160" name="한쪽 모서리가 잘린 사각형 159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Iteration</a:t>
              </a:r>
              <a:endPara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Loop to create thing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1" name="직각 삼각형 160"/>
            <p:cNvSpPr/>
            <p:nvPr/>
          </p:nvSpPr>
          <p:spPr>
            <a:xfrm>
              <a:off x="7107828" y="4766674"/>
              <a:ext cx="160304" cy="151022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62" name="직선 연결선 161"/>
          <p:cNvCxnSpPr>
            <a:stCxn id="160" idx="1"/>
            <a:endCxn id="163" idx="7"/>
          </p:cNvCxnSpPr>
          <p:nvPr/>
        </p:nvCxnSpPr>
        <p:spPr>
          <a:xfrm flipH="1">
            <a:off x="6487249" y="2136918"/>
            <a:ext cx="366317" cy="29452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/>
          <p:cNvSpPr/>
          <p:nvPr/>
        </p:nvSpPr>
        <p:spPr>
          <a:xfrm>
            <a:off x="6425793" y="2420896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4" name="그룹 163"/>
          <p:cNvGrpSpPr/>
          <p:nvPr/>
        </p:nvGrpSpPr>
        <p:grpSpPr>
          <a:xfrm>
            <a:off x="3707903" y="1700808"/>
            <a:ext cx="1800200" cy="442954"/>
            <a:chOff x="6074530" y="4766674"/>
            <a:chExt cx="1189950" cy="245174"/>
          </a:xfrm>
        </p:grpSpPr>
        <p:sp>
          <p:nvSpPr>
            <p:cNvPr id="165" name="한쪽 모서리가 잘린 사각형 164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newly created instance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직각 삼각형 165"/>
            <p:cNvSpPr/>
            <p:nvPr/>
          </p:nvSpPr>
          <p:spPr>
            <a:xfrm>
              <a:off x="7107828" y="4766674"/>
              <a:ext cx="156652" cy="147234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67" name="직선 연결선 166"/>
          <p:cNvCxnSpPr>
            <a:stCxn id="165" idx="1"/>
            <a:endCxn id="168" idx="0"/>
          </p:cNvCxnSpPr>
          <p:nvPr/>
        </p:nvCxnSpPr>
        <p:spPr>
          <a:xfrm>
            <a:off x="4581856" y="2143762"/>
            <a:ext cx="242168" cy="70918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/>
          <p:cNvSpPr/>
          <p:nvPr/>
        </p:nvSpPr>
        <p:spPr>
          <a:xfrm>
            <a:off x="4788024" y="28529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627784" y="2564904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addNode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Link)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4644008" y="5074278"/>
            <a:ext cx="1800200" cy="442954"/>
            <a:chOff x="6074530" y="4766674"/>
            <a:chExt cx="1189950" cy="245174"/>
          </a:xfrm>
        </p:grpSpPr>
        <p:sp>
          <p:nvSpPr>
            <p:cNvPr id="171" name="한쪽 모서리가 잘린 사각형 170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newly created instance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2" name="직각 삼각형 171"/>
            <p:cNvSpPr/>
            <p:nvPr/>
          </p:nvSpPr>
          <p:spPr>
            <a:xfrm>
              <a:off x="7107828" y="4766674"/>
              <a:ext cx="156652" cy="147234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73" name="직선 연결선 172"/>
          <p:cNvCxnSpPr>
            <a:stCxn id="171" idx="3"/>
            <a:endCxn id="174" idx="2"/>
          </p:cNvCxnSpPr>
          <p:nvPr/>
        </p:nvCxnSpPr>
        <p:spPr>
          <a:xfrm flipV="1">
            <a:off x="5517960" y="4545128"/>
            <a:ext cx="1286288" cy="55625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6804248" y="4509128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5724128" y="3658786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2.2: create(Type, Id)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6" name="직선 화살표 연결선 175"/>
          <p:cNvCxnSpPr/>
          <p:nvPr/>
        </p:nvCxnSpPr>
        <p:spPr>
          <a:xfrm>
            <a:off x="7524328" y="3658786"/>
            <a:ext cx="0" cy="37758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그룹 176"/>
          <p:cNvGrpSpPr/>
          <p:nvPr/>
        </p:nvGrpSpPr>
        <p:grpSpPr>
          <a:xfrm>
            <a:off x="4310472" y="3789040"/>
            <a:ext cx="1773696" cy="598309"/>
            <a:chOff x="6074530" y="4766674"/>
            <a:chExt cx="1172430" cy="245174"/>
          </a:xfrm>
        </p:grpSpPr>
        <p:sp>
          <p:nvSpPr>
            <p:cNvPr id="178" name="한쪽 모서리가 잘린 사각형 177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Type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is used for distinguishing Sensor and Actuator.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9" name="직각 삼각형 178"/>
            <p:cNvSpPr/>
            <p:nvPr/>
          </p:nvSpPr>
          <p:spPr>
            <a:xfrm>
              <a:off x="7067338" y="4766674"/>
              <a:ext cx="179622" cy="118278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0" name="타원 179"/>
          <p:cNvSpPr/>
          <p:nvPr/>
        </p:nvSpPr>
        <p:spPr>
          <a:xfrm>
            <a:off x="6588232" y="2996952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1" name="직선 연결선 180"/>
          <p:cNvCxnSpPr>
            <a:stCxn id="178" idx="3"/>
            <a:endCxn id="180" idx="3"/>
          </p:cNvCxnSpPr>
          <p:nvPr/>
        </p:nvCxnSpPr>
        <p:spPr>
          <a:xfrm flipV="1">
            <a:off x="5184424" y="3058408"/>
            <a:ext cx="1414352" cy="76724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그룹 181"/>
          <p:cNvGrpSpPr/>
          <p:nvPr/>
        </p:nvGrpSpPr>
        <p:grpSpPr>
          <a:xfrm>
            <a:off x="755574" y="1628800"/>
            <a:ext cx="1800202" cy="632272"/>
            <a:chOff x="6074530" y="4755946"/>
            <a:chExt cx="1189951" cy="255902"/>
          </a:xfrm>
        </p:grpSpPr>
        <p:sp>
          <p:nvSpPr>
            <p:cNvPr id="183" name="한쪽 모서리가 잘린 사각형 182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addNode</a:t>
              </a:r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is called by Discover when SA-node registered successfully.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직각 삼각형 183"/>
            <p:cNvSpPr/>
            <p:nvPr/>
          </p:nvSpPr>
          <p:spPr>
            <a:xfrm>
              <a:off x="7074089" y="4755946"/>
              <a:ext cx="190392" cy="140776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85" name="직선 연결선 184"/>
          <p:cNvCxnSpPr>
            <a:stCxn id="183" idx="1"/>
            <a:endCxn id="186" idx="7"/>
          </p:cNvCxnSpPr>
          <p:nvPr/>
        </p:nvCxnSpPr>
        <p:spPr>
          <a:xfrm flipH="1">
            <a:off x="1249080" y="2261072"/>
            <a:ext cx="380446" cy="242368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1187624" y="2492896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30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>
                <a:solidFill>
                  <a:prstClr val="white"/>
                </a:solidFill>
              </a:rPr>
              <a:pPr/>
              <a:t>39</a:t>
            </a:fld>
            <a:r>
              <a:rPr lang="en-US" altLang="ko-KR" smtClean="0">
                <a:solidFill>
                  <a:prstClr val="white"/>
                </a:solidFill>
              </a:rPr>
              <a:t>/50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467134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467134" y="934820"/>
            <a:ext cx="443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 smtClean="0"/>
              <a:t>registerNode</a:t>
            </a:r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598855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988577" y="5533186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59532" y="5528779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6" name="직선 연결선 75"/>
          <p:cNvCxnSpPr>
            <a:stCxn id="73" idx="2"/>
            <a:endCxn id="94" idx="0"/>
          </p:cNvCxnSpPr>
          <p:nvPr/>
        </p:nvCxnSpPr>
        <p:spPr>
          <a:xfrm>
            <a:off x="2282931" y="2398103"/>
            <a:ext cx="0" cy="145016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3" idx="3"/>
            <a:endCxn id="130" idx="1"/>
          </p:cNvCxnSpPr>
          <p:nvPr/>
        </p:nvCxnSpPr>
        <p:spPr>
          <a:xfrm>
            <a:off x="2967007" y="2218387"/>
            <a:ext cx="3045153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4355976" y="215031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3550037" y="1642524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1.2: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0" name="직선 연결선 79"/>
          <p:cNvCxnSpPr>
            <a:stCxn id="128" idx="0"/>
            <a:endCxn id="130" idx="2"/>
          </p:cNvCxnSpPr>
          <p:nvPr/>
        </p:nvCxnSpPr>
        <p:spPr>
          <a:xfrm flipV="1">
            <a:off x="6696236" y="2398103"/>
            <a:ext cx="0" cy="154396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6804248" y="3140967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1.5: Authenticate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ko-KR" sz="1200" baseline="-25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SessionKey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Serial))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6804248" y="3179115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89" name="직선 연결선 88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6588224" y="3539155"/>
            <a:ext cx="0" cy="30832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4566252" y="3395139"/>
            <a:ext cx="2031412" cy="5379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1.6: Authenticated</a:t>
            </a: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ko-KR" sz="1200" baseline="-25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SessionKey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491880" y="2346718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1.5: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onRegisterEvent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 flipH="1">
            <a:off x="4342724" y="2309596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1598855" y="3848268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Controller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411760" y="3044853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88980" y="2650636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1.6: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onRegisterEvent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2405204" y="3026221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2189180" y="2722644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1879182" y="5252728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View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0" name="직선 연결선 99"/>
          <p:cNvCxnSpPr>
            <a:stCxn id="94" idx="2"/>
            <a:endCxn id="99" idx="0"/>
          </p:cNvCxnSpPr>
          <p:nvPr/>
        </p:nvCxnSpPr>
        <p:spPr>
          <a:xfrm flipH="1">
            <a:off x="2282357" y="4207701"/>
            <a:ext cx="574" cy="1045027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9" idx="1"/>
          </p:cNvCxnSpPr>
          <p:nvPr/>
        </p:nvCxnSpPr>
        <p:spPr>
          <a:xfrm flipH="1" flipV="1">
            <a:off x="546847" y="5432443"/>
            <a:ext cx="1332335" cy="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2189180" y="4381973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3837659" y="5252727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:DB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4" name="꺾인 연결선 103"/>
          <p:cNvCxnSpPr>
            <a:stCxn id="94" idx="3"/>
            <a:endCxn id="103" idx="0"/>
          </p:cNvCxnSpPr>
          <p:nvPr/>
        </p:nvCxnSpPr>
        <p:spPr>
          <a:xfrm>
            <a:off x="2967007" y="4027985"/>
            <a:ext cx="1273827" cy="1224742"/>
          </a:xfrm>
          <a:prstGeom prst="bentConnector2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4208208" y="4667467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1.6a: [Result=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Autorized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</a:p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storeThings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>
            <a:off x="4319972" y="4667467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546847" y="4365104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1.7: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updateRegister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940349" y="6073582"/>
            <a:ext cx="1877666" cy="595778"/>
            <a:chOff x="6074530" y="4766674"/>
            <a:chExt cx="1167771" cy="245174"/>
          </a:xfrm>
        </p:grpSpPr>
        <p:sp>
          <p:nvSpPr>
            <p:cNvPr id="109" name="한쪽 모서리가 잘린 사각형 108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Serial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is input by User. User can recognize it from SA node’s physically label.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0" name="직각 삼각형 109"/>
            <p:cNvSpPr/>
            <p:nvPr/>
          </p:nvSpPr>
          <p:spPr>
            <a:xfrm>
              <a:off x="7072450" y="4766674"/>
              <a:ext cx="169851" cy="113077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12" name="한쪽 모서리가 잘린 사각형 111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직각 삼각형 112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2318962" y="4389818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5" name="직선 화살표 연결선 114"/>
          <p:cNvCxnSpPr/>
          <p:nvPr/>
        </p:nvCxnSpPr>
        <p:spPr>
          <a:xfrm flipV="1">
            <a:off x="2385256" y="4380042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09" idx="3"/>
            <a:endCxn id="121" idx="5"/>
          </p:cNvCxnSpPr>
          <p:nvPr/>
        </p:nvCxnSpPr>
        <p:spPr>
          <a:xfrm flipH="1" flipV="1">
            <a:off x="1672924" y="5856429"/>
            <a:ext cx="196297" cy="253606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/>
          <p:cNvGrpSpPr/>
          <p:nvPr/>
        </p:nvGrpSpPr>
        <p:grpSpPr>
          <a:xfrm>
            <a:off x="4756925" y="5406753"/>
            <a:ext cx="1895194" cy="738330"/>
            <a:chOff x="5983459" y="4477352"/>
            <a:chExt cx="1178672" cy="562201"/>
          </a:xfrm>
        </p:grpSpPr>
        <p:sp>
          <p:nvSpPr>
            <p:cNvPr id="118" name="한쪽 모서리가 잘린 사각형 117"/>
            <p:cNvSpPr/>
            <p:nvPr/>
          </p:nvSpPr>
          <p:spPr>
            <a:xfrm>
              <a:off x="5983459" y="4502100"/>
              <a:ext cx="1155381" cy="53745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Sa-Node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verify for security whether serial input</a:t>
              </a:r>
              <a:r>
                <a:rPr lang="ko-KR" altLang="en-US" sz="100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from user is the same with SA-Node’s.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직각 삼각형 118"/>
            <p:cNvSpPr/>
            <p:nvPr/>
          </p:nvSpPr>
          <p:spPr>
            <a:xfrm>
              <a:off x="6943601" y="4477352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20" name="직선 연결선 119"/>
          <p:cNvCxnSpPr>
            <a:stCxn id="118" idx="3"/>
            <a:endCxn id="122" idx="3"/>
          </p:cNvCxnSpPr>
          <p:nvPr/>
        </p:nvCxnSpPr>
        <p:spPr>
          <a:xfrm flipV="1">
            <a:off x="5685797" y="4374383"/>
            <a:ext cx="1035233" cy="106487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1611468" y="5794973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6710486" y="4312927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>
            <a:off x="6818099" y="2636912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V="1">
            <a:off x="6602075" y="2996952"/>
            <a:ext cx="0" cy="30832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4539748" y="2852936"/>
            <a:ext cx="2059193" cy="5379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1.4: Registered</a:t>
            </a: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ko-KR" sz="1200" baseline="-25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PubKey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SessionKey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824198" y="2591408"/>
            <a:ext cx="2212298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1.3: 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egister(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PubKey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7524328" y="24929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5940152" y="3942066"/>
            <a:ext cx="1512168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:SA-Node(Arduino)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9" name="직선 연결선 128"/>
          <p:cNvCxnSpPr>
            <a:stCxn id="127" idx="0"/>
            <a:endCxn id="132" idx="1"/>
          </p:cNvCxnSpPr>
          <p:nvPr/>
        </p:nvCxnSpPr>
        <p:spPr>
          <a:xfrm flipH="1" flipV="1">
            <a:off x="7487849" y="1830572"/>
            <a:ext cx="72479" cy="66233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6012160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:Discover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6012160" y="810201"/>
            <a:ext cx="2956916" cy="1020371"/>
            <a:chOff x="6519378" y="1114919"/>
            <a:chExt cx="2449698" cy="715654"/>
          </a:xfrm>
        </p:grpSpPr>
        <p:sp>
          <p:nvSpPr>
            <p:cNvPr id="132" name="한쪽 모서리가 잘린 사각형 131"/>
            <p:cNvSpPr/>
            <p:nvPr/>
          </p:nvSpPr>
          <p:spPr>
            <a:xfrm>
              <a:off x="6519378" y="1124744"/>
              <a:ext cx="2445110" cy="705829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Security </a:t>
              </a:r>
              <a:endPara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PubKey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: </a:t>
              </a:r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IoTMS’s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public key. This key is used for sharing </a:t>
              </a:r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SessionKey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SessionKey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: made by SA-Node. This key is used for communicating between SA-Node and </a:t>
              </a:r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IoTMS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3" name="직각 삼각형 132"/>
            <p:cNvSpPr/>
            <p:nvPr/>
          </p:nvSpPr>
          <p:spPr>
            <a:xfrm>
              <a:off x="8617700" y="1114919"/>
              <a:ext cx="351376" cy="337613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3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980728"/>
            <a:ext cx="8712968" cy="540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1. Project Overview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03548" y="1074440"/>
            <a:ext cx="8172140" cy="5234880"/>
          </a:xfrm>
        </p:spPr>
        <p:txBody>
          <a:bodyPr/>
          <a:lstStyle/>
          <a:p>
            <a:pPr marL="228600" indent="-228600">
              <a:defRPr lang="ko-KR" altLang="en-US"/>
            </a:pPr>
            <a:r>
              <a:rPr lang="en-US" altLang="ko-KR" b="1" dirty="0">
                <a:solidFill>
                  <a:schemeClr val="bg1"/>
                </a:solidFill>
              </a:rPr>
              <a:t>Overview</a:t>
            </a:r>
          </a:p>
          <a:p>
            <a:pPr marL="228600" indent="-228600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 Our </a:t>
            </a:r>
            <a:r>
              <a:rPr lang="en-US" altLang="ko-KR" sz="1600" dirty="0">
                <a:solidFill>
                  <a:schemeClr val="bg1"/>
                </a:solidFill>
              </a:rPr>
              <a:t>Team </a:t>
            </a:r>
            <a:r>
              <a:rPr lang="en-US" altLang="ko-KR" sz="1600" dirty="0" smtClean="0">
                <a:solidFill>
                  <a:schemeClr val="bg1"/>
                </a:solidFill>
              </a:rPr>
              <a:t>is working </a:t>
            </a:r>
            <a:r>
              <a:rPr lang="en-US" altLang="ko-KR" sz="1600" dirty="0">
                <a:solidFill>
                  <a:schemeClr val="bg1"/>
                </a:solidFill>
              </a:rPr>
              <a:t>for an organization that intends to enter the </a:t>
            </a:r>
            <a:r>
              <a:rPr lang="en-US" altLang="ko-KR" sz="1600" dirty="0" err="1">
                <a:solidFill>
                  <a:schemeClr val="bg1"/>
                </a:solidFill>
              </a:rPr>
              <a:t>IoT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market.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0" indent="0">
              <a:buClr>
                <a:schemeClr val="tx1">
                  <a:lumMod val="95000"/>
                </a:schemeClr>
              </a:buClr>
              <a:buNone/>
              <a:defRPr lang="ko-KR" altLang="en-US"/>
            </a:pPr>
            <a:r>
              <a:rPr lang="en-US" altLang="ko-KR" sz="1600" dirty="0">
                <a:solidFill>
                  <a:schemeClr val="bg1"/>
                </a:solidFill>
              </a:rPr>
              <a:t>We make an Internet of Things(</a:t>
            </a:r>
            <a:r>
              <a:rPr lang="en-US" altLang="ko-KR" sz="1600" dirty="0" err="1">
                <a:solidFill>
                  <a:schemeClr val="bg1"/>
                </a:solidFill>
              </a:rPr>
              <a:t>IoT</a:t>
            </a:r>
            <a:r>
              <a:rPr lang="en-US" altLang="ko-KR" sz="1600" dirty="0">
                <a:solidFill>
                  <a:schemeClr val="bg1"/>
                </a:solidFill>
              </a:rPr>
              <a:t>) system that enables end-users to </a:t>
            </a:r>
            <a:r>
              <a:rPr lang="en-US" altLang="ko-KR" sz="1600" dirty="0" smtClean="0">
                <a:solidFill>
                  <a:schemeClr val="bg1"/>
                </a:solidFill>
              </a:rPr>
              <a:t>communicate </a:t>
            </a:r>
            <a:r>
              <a:rPr lang="en-US" altLang="ko-KR" sz="1600" dirty="0">
                <a:solidFill>
                  <a:schemeClr val="bg1"/>
                </a:solidFill>
              </a:rPr>
              <a:t>with sensors and actuators installed in the home or business via PC or smartphone connected to the internet.</a:t>
            </a:r>
          </a:p>
          <a:p>
            <a:pPr marL="0" indent="0">
              <a:buClr>
                <a:schemeClr val="tx1">
                  <a:lumMod val="95000"/>
                </a:schemeClr>
              </a:buClr>
              <a:buNone/>
              <a:defRPr lang="ko-KR" altLang="en-US"/>
            </a:pPr>
            <a:r>
              <a:rPr lang="ko-KR" altLang="en-US" sz="1600" dirty="0">
                <a:solidFill>
                  <a:schemeClr val="bg1"/>
                </a:solidFill>
              </a:rPr>
              <a:t>(</a:t>
            </a:r>
            <a:r>
              <a:rPr lang="en-US" altLang="ko-KR" sz="1600" dirty="0">
                <a:solidFill>
                  <a:schemeClr val="bg1"/>
                </a:solidFill>
              </a:rPr>
              <a:t>For example, </a:t>
            </a:r>
            <a:r>
              <a:rPr lang="ko-KR" altLang="ko-KR" sz="1600" dirty="0">
                <a:solidFill>
                  <a:schemeClr val="bg1"/>
                </a:solidFill>
              </a:rPr>
              <a:t>indoor and outdoor light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r>
              <a:rPr lang="ko-KR" altLang="ko-KR" sz="1600" dirty="0">
                <a:solidFill>
                  <a:schemeClr val="bg1"/>
                </a:solidFill>
              </a:rPr>
              <a:t> temp and humidity sensor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ko-KR" sz="1600" dirty="0">
                <a:solidFill>
                  <a:schemeClr val="bg1"/>
                </a:solidFill>
              </a:rPr>
              <a:t>door open-close actuator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ko-KR" sz="1600" dirty="0">
                <a:solidFill>
                  <a:schemeClr val="bg1"/>
                </a:solidFill>
              </a:rPr>
              <a:t>door open-close sensor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ko-KR" sz="1600" dirty="0">
                <a:solidFill>
                  <a:schemeClr val="bg1"/>
                </a:solidFill>
              </a:rPr>
              <a:t>secure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ko-KR" sz="1600" dirty="0">
                <a:solidFill>
                  <a:schemeClr val="bg1"/>
                </a:solidFill>
              </a:rPr>
              <a:t>alarm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r>
              <a:rPr lang="ko-KR" altLang="ko-KR" sz="1600" dirty="0">
                <a:solidFill>
                  <a:schemeClr val="bg1"/>
                </a:solidFill>
              </a:rPr>
              <a:t> presence/proximity sensor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4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1917600" y="3356992"/>
            <a:ext cx="5344036" cy="2804728"/>
            <a:chOff x="1460212" y="3011554"/>
            <a:chExt cx="5704076" cy="315016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460212" y="3011554"/>
              <a:ext cx="5704076" cy="3150166"/>
            </a:xfrm>
            <a:prstGeom prst="roundRect">
              <a:avLst>
                <a:gd name="adj" fmla="val 3154"/>
              </a:avLst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16" descr="http://thumbs.dreamstime.com/z/dwelling-house-18047266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2500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53"/>
            <a:stretch/>
          </p:blipFill>
          <p:spPr bwMode="auto">
            <a:xfrm>
              <a:off x="2484807" y="3143462"/>
              <a:ext cx="3815385" cy="2806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2" descr="http://arthurschmitt.com/wp-content/uploads/2012/10/Arduino-vector-isometric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2690" y="4365104"/>
              <a:ext cx="853288" cy="558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8" descr="http://www.clipartbest.com/cliparts/niB/XKz/niBXKzRq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6482" y="4834970"/>
              <a:ext cx="829169" cy="829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3392099" y="3356992"/>
              <a:ext cx="747428" cy="812355"/>
            </a:xfrm>
            <a:prstGeom prst="roundRect">
              <a:avLst>
                <a:gd name="adj" fmla="val 917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Presence</a:t>
              </a:r>
            </a:p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Sensor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28" descr="http://onthehouse.com/wp-content/uploads/2015/02/WEB_Icon_Motion-Sensor-with-caption-e1423749584126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3" t="5445" r="8702" b="27653"/>
            <a:stretch/>
          </p:blipFill>
          <p:spPr bwMode="auto">
            <a:xfrm>
              <a:off x="3550951" y="3392954"/>
              <a:ext cx="429723" cy="428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4225485" y="3348066"/>
              <a:ext cx="747428" cy="812355"/>
            </a:xfrm>
            <a:prstGeom prst="roundRect">
              <a:avLst>
                <a:gd name="adj" fmla="val 917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Light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2" descr="https://cdn4.iconfinder.com/data/icons/SHINE7/general/256/bulb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866" y="3380221"/>
              <a:ext cx="530667" cy="530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3005087" y="5136925"/>
              <a:ext cx="994827" cy="812355"/>
            </a:xfrm>
            <a:prstGeom prst="roundRect">
              <a:avLst>
                <a:gd name="adj" fmla="val 917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Door</a:t>
              </a:r>
            </a:p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Open-Close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558265" y="3356992"/>
              <a:ext cx="747428" cy="812355"/>
            </a:xfrm>
            <a:prstGeom prst="roundRect">
              <a:avLst>
                <a:gd name="adj" fmla="val 917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Temp.</a:t>
              </a:r>
            </a:p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sensor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22" descr="http://www.zilogic.com/blog/images/temperature-icon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328" y="3404375"/>
              <a:ext cx="369301" cy="36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모서리가 둥근 직사각형 16"/>
            <p:cNvSpPr/>
            <p:nvPr/>
          </p:nvSpPr>
          <p:spPr>
            <a:xfrm>
              <a:off x="2558265" y="4221506"/>
              <a:ext cx="747428" cy="812355"/>
            </a:xfrm>
            <a:prstGeom prst="roundRect">
              <a:avLst>
                <a:gd name="adj" fmla="val 917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Humidity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sensor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pic>
          <p:nvPicPr>
            <p:cNvPr id="18" name="Picture 22" descr="http://www.zilogic.com/blog/images/temperature-icon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328" y="4268889"/>
              <a:ext cx="369301" cy="36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4" descr="http://www.ontruimingen-klokken-versterkers.nl/wp-content/uploads/open_gesloten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820" y="5249555"/>
              <a:ext cx="639359" cy="290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5052686" y="3365071"/>
              <a:ext cx="747428" cy="812355"/>
            </a:xfrm>
            <a:prstGeom prst="roundRect">
              <a:avLst>
                <a:gd name="adj" fmla="val 917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Secure Alarm</a:t>
              </a:r>
            </a:p>
          </p:txBody>
        </p:sp>
        <p:pic>
          <p:nvPicPr>
            <p:cNvPr id="21" name="Picture 4" descr="http://www.loxone.com/tl_files/loxone/Content_images/icons/large/red/burglar_alarm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2400" y="3391395"/>
              <a:ext cx="437634" cy="381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직선 연결선 21"/>
            <p:cNvCxnSpPr>
              <a:stCxn id="10" idx="2"/>
            </p:cNvCxnSpPr>
            <p:nvPr/>
          </p:nvCxnSpPr>
          <p:spPr>
            <a:xfrm>
              <a:off x="3765813" y="4169347"/>
              <a:ext cx="214861" cy="377318"/>
            </a:xfrm>
            <a:prstGeom prst="line">
              <a:avLst/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305693" y="4160421"/>
              <a:ext cx="567550" cy="426216"/>
            </a:xfrm>
            <a:prstGeom prst="line">
              <a:avLst/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직선 연결선 23"/>
            <p:cNvCxnSpPr>
              <a:endCxn id="8" idx="1"/>
            </p:cNvCxnSpPr>
            <p:nvPr/>
          </p:nvCxnSpPr>
          <p:spPr>
            <a:xfrm>
              <a:off x="3341635" y="4551650"/>
              <a:ext cx="381055" cy="92906"/>
            </a:xfrm>
            <a:prstGeom prst="line">
              <a:avLst/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직선 연결선 24"/>
            <p:cNvCxnSpPr>
              <a:stCxn id="14" idx="0"/>
            </p:cNvCxnSpPr>
            <p:nvPr/>
          </p:nvCxnSpPr>
          <p:spPr>
            <a:xfrm flipV="1">
              <a:off x="3502501" y="4778984"/>
              <a:ext cx="319678" cy="357941"/>
            </a:xfrm>
            <a:prstGeom prst="line">
              <a:avLst/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/>
            <p:cNvCxnSpPr>
              <a:endCxn id="12" idx="2"/>
            </p:cNvCxnSpPr>
            <p:nvPr/>
          </p:nvCxnSpPr>
          <p:spPr>
            <a:xfrm flipV="1">
              <a:off x="4225485" y="4160421"/>
              <a:ext cx="373714" cy="293118"/>
            </a:xfrm>
            <a:prstGeom prst="line">
              <a:avLst/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연결선 26"/>
            <p:cNvCxnSpPr>
              <a:endCxn id="20" idx="2"/>
            </p:cNvCxnSpPr>
            <p:nvPr/>
          </p:nvCxnSpPr>
          <p:spPr>
            <a:xfrm flipV="1">
              <a:off x="4392499" y="4177426"/>
              <a:ext cx="1033901" cy="352742"/>
            </a:xfrm>
            <a:prstGeom prst="line">
              <a:avLst/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Picture 6" descr="http://inwallspeakers1.com/wp-content/uploads/2014/12/wifi-signal-icon-png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665687">
              <a:off x="4490417" y="4574813"/>
              <a:ext cx="371991" cy="371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766739" y="4872494"/>
              <a:ext cx="728390" cy="226591"/>
            </a:xfrm>
            <a:prstGeom prst="rect">
              <a:avLst/>
            </a:prstGeom>
          </p:spPr>
          <p:txBody>
            <a:bodyPr tIns="36000" bIns="36000">
              <a:spAutoFit/>
            </a:bodyPr>
            <a:lstStyle/>
            <a:p>
              <a:pPr lvl="0"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Arduino</a:t>
              </a:r>
              <a:endParaRPr lang="en-US" altLang="ko-KR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046871" y="5654195"/>
              <a:ext cx="728390" cy="380480"/>
            </a:xfrm>
            <a:prstGeom prst="rect">
              <a:avLst/>
            </a:prstGeom>
          </p:spPr>
          <p:txBody>
            <a:bodyPr tIns="36000" bIns="36000">
              <a:spAutoFit/>
            </a:bodyPr>
            <a:lstStyle/>
            <a:p>
              <a:pPr lvl="0"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Wi-Fi</a:t>
              </a:r>
            </a:p>
            <a:p>
              <a:pPr lvl="0"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router</a:t>
              </a:r>
              <a:endParaRPr lang="en-US" altLang="ko-KR" sz="10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>
                <a:solidFill>
                  <a:prstClr val="white"/>
                </a:solidFill>
              </a:rPr>
              <a:pPr/>
              <a:t>40</a:t>
            </a:fld>
            <a:r>
              <a:rPr lang="en-US" altLang="ko-KR" smtClean="0">
                <a:solidFill>
                  <a:prstClr val="white"/>
                </a:solidFill>
              </a:rPr>
              <a:t>/50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467134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467134" y="934820"/>
            <a:ext cx="429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 smtClean="0"/>
              <a:t>removeNode</a:t>
            </a:r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526847" y="2988161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139952" y="2988161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:Node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4" name="직선 연결선 133"/>
          <p:cNvCxnSpPr>
            <a:stCxn id="69" idx="3"/>
            <a:endCxn id="70" idx="1"/>
          </p:cNvCxnSpPr>
          <p:nvPr/>
        </p:nvCxnSpPr>
        <p:spPr>
          <a:xfrm>
            <a:off x="2894999" y="3167878"/>
            <a:ext cx="1244953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611560" y="3167877"/>
            <a:ext cx="915288" cy="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7" name="직선 화살표 연결선 136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142" name="직선 연결선 141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그룹 14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44" name="한쪽 모서리가 잘린 사각형 143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5" name="직각 삼각형 144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46" name="직선 화살표 연결선 145"/>
          <p:cNvCxnSpPr/>
          <p:nvPr/>
        </p:nvCxnSpPr>
        <p:spPr>
          <a:xfrm>
            <a:off x="827584" y="3010339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467544" y="2553492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removeNode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3491880" y="3010339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6948264" y="2988160"/>
            <a:ext cx="1512168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:SA-Node(Arduino)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0" name="직선 연결선 149"/>
          <p:cNvCxnSpPr>
            <a:stCxn id="70" idx="3"/>
            <a:endCxn id="149" idx="1"/>
          </p:cNvCxnSpPr>
          <p:nvPr/>
        </p:nvCxnSpPr>
        <p:spPr>
          <a:xfrm flipV="1">
            <a:off x="5508104" y="3167877"/>
            <a:ext cx="1440160" cy="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>
            <a:off x="6084168" y="30102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5220072" y="2564904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removeNode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2627784" y="2564904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removeNode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6156184" y="4175690"/>
            <a:ext cx="1960942" cy="562893"/>
            <a:chOff x="6074530" y="4774687"/>
            <a:chExt cx="1172466" cy="237161"/>
          </a:xfrm>
        </p:grpSpPr>
        <p:sp>
          <p:nvSpPr>
            <p:cNvPr id="155" name="한쪽 모서리가 잘린 사각형 154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SA-Node </a:t>
              </a:r>
              <a:r>
                <a:rPr lang="en-US" altLang="ko-KR" sz="1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return to status waiting for discover when it receive </a:t>
              </a:r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removeNode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().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6" name="직각 삼각형 155"/>
            <p:cNvSpPr/>
            <p:nvPr/>
          </p:nvSpPr>
          <p:spPr>
            <a:xfrm>
              <a:off x="7093255" y="4774687"/>
              <a:ext cx="153741" cy="101553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7" name="타원 156"/>
          <p:cNvSpPr/>
          <p:nvPr/>
        </p:nvSpPr>
        <p:spPr>
          <a:xfrm>
            <a:off x="7236304" y="3429008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8" name="직선 연결선 157"/>
          <p:cNvCxnSpPr>
            <a:stCxn id="155" idx="3"/>
          </p:cNvCxnSpPr>
          <p:nvPr/>
        </p:nvCxnSpPr>
        <p:spPr>
          <a:xfrm flipV="1">
            <a:off x="7122365" y="3508896"/>
            <a:ext cx="149939" cy="68338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/>
          <p:cNvGrpSpPr/>
          <p:nvPr/>
        </p:nvGrpSpPr>
        <p:grpSpPr>
          <a:xfrm>
            <a:off x="755574" y="1763428"/>
            <a:ext cx="1800202" cy="497643"/>
            <a:chOff x="6074530" y="4755946"/>
            <a:chExt cx="1189951" cy="255902"/>
          </a:xfrm>
        </p:grpSpPr>
        <p:sp>
          <p:nvSpPr>
            <p:cNvPr id="160" name="한쪽 모서리가 잘린 사각형 159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removeNode</a:t>
              </a:r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is called by User.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1" name="직각 삼각형 160"/>
            <p:cNvSpPr/>
            <p:nvPr/>
          </p:nvSpPr>
          <p:spPr>
            <a:xfrm>
              <a:off x="7074089" y="4755946"/>
              <a:ext cx="190392" cy="140776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62" name="직선 연결선 161"/>
          <p:cNvCxnSpPr>
            <a:stCxn id="160" idx="1"/>
            <a:endCxn id="163" idx="7"/>
          </p:cNvCxnSpPr>
          <p:nvPr/>
        </p:nvCxnSpPr>
        <p:spPr>
          <a:xfrm flipH="1">
            <a:off x="1249080" y="2261071"/>
            <a:ext cx="380446" cy="242369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/>
          <p:cNvSpPr/>
          <p:nvPr/>
        </p:nvSpPr>
        <p:spPr>
          <a:xfrm>
            <a:off x="1187624" y="2492896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4" name="꺾인 연결선 163"/>
          <p:cNvCxnSpPr/>
          <p:nvPr/>
        </p:nvCxnSpPr>
        <p:spPr>
          <a:xfrm flipH="1">
            <a:off x="2829530" y="3257277"/>
            <a:ext cx="78933" cy="90316"/>
          </a:xfrm>
          <a:prstGeom prst="bentConnector4">
            <a:avLst>
              <a:gd name="adj1" fmla="val -124694"/>
              <a:gd name="adj2" fmla="val 22304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1828343" y="3491153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removeNode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6" name="그룹 165"/>
          <p:cNvGrpSpPr/>
          <p:nvPr/>
        </p:nvGrpSpPr>
        <p:grpSpPr>
          <a:xfrm>
            <a:off x="1725415" y="4589227"/>
            <a:ext cx="1960942" cy="562893"/>
            <a:chOff x="6074530" y="4774687"/>
            <a:chExt cx="1172466" cy="237161"/>
          </a:xfrm>
        </p:grpSpPr>
        <p:sp>
          <p:nvSpPr>
            <p:cNvPr id="167" name="한쪽 모서리가 잘린 사각형 166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This </a:t>
              </a:r>
              <a:r>
                <a:rPr lang="en-US" altLang="ko-KR" sz="10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removeNode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is removing Node object of </a:t>
              </a:r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NodeManager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8" name="직각 삼각형 167"/>
            <p:cNvSpPr/>
            <p:nvPr/>
          </p:nvSpPr>
          <p:spPr>
            <a:xfrm>
              <a:off x="7093255" y="4774687"/>
              <a:ext cx="153741" cy="101553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9" name="타원 168"/>
          <p:cNvSpPr/>
          <p:nvPr/>
        </p:nvSpPr>
        <p:spPr>
          <a:xfrm>
            <a:off x="2805535" y="3842545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0" name="직선 연결선 169"/>
          <p:cNvCxnSpPr>
            <a:stCxn id="167" idx="3"/>
          </p:cNvCxnSpPr>
          <p:nvPr/>
        </p:nvCxnSpPr>
        <p:spPr>
          <a:xfrm flipV="1">
            <a:off x="2691596" y="3922433"/>
            <a:ext cx="149939" cy="68338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그룹 170"/>
          <p:cNvGrpSpPr/>
          <p:nvPr/>
        </p:nvGrpSpPr>
        <p:grpSpPr>
          <a:xfrm>
            <a:off x="5326002" y="1610330"/>
            <a:ext cx="1960942" cy="562893"/>
            <a:chOff x="6074530" y="4774687"/>
            <a:chExt cx="1172466" cy="237161"/>
          </a:xfrm>
        </p:grpSpPr>
        <p:sp>
          <p:nvSpPr>
            <p:cNvPr id="172" name="한쪽 모서리가 잘린 사각형 171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This </a:t>
              </a:r>
              <a:r>
                <a:rPr lang="en-US" altLang="ko-KR" sz="10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removeNode</a:t>
              </a:r>
              <a:r>
                <a:rPr lang="en-US" altLang="ko-KR" sz="1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is sending remove command and disconnecting Node.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3" name="직각 삼각형 172"/>
            <p:cNvSpPr/>
            <p:nvPr/>
          </p:nvSpPr>
          <p:spPr>
            <a:xfrm>
              <a:off x="7093255" y="4774687"/>
              <a:ext cx="153741" cy="101553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4" name="타원 173"/>
          <p:cNvSpPr/>
          <p:nvPr/>
        </p:nvSpPr>
        <p:spPr>
          <a:xfrm>
            <a:off x="6372200" y="2564912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5" name="직선 연결선 174"/>
          <p:cNvCxnSpPr>
            <a:endCxn id="174" idx="1"/>
          </p:cNvCxnSpPr>
          <p:nvPr/>
        </p:nvCxnSpPr>
        <p:spPr>
          <a:xfrm>
            <a:off x="6156184" y="2214922"/>
            <a:ext cx="226560" cy="360534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8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980728"/>
            <a:ext cx="8712968" cy="540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Architectural </a:t>
            </a:r>
            <a:r>
              <a:rPr lang="en-US" altLang="ko-KR" dirty="0" smtClean="0"/>
              <a:t>Drivers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</a:t>
            </a:r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Context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2.2. Stakeholders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2.3. Functional Requirements</a:t>
            </a:r>
            <a:endParaRPr lang="en-US" altLang="ko-KR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2.4. </a:t>
            </a:r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 </a:t>
            </a: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Attributes Utility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2.5. Constraints</a:t>
            </a:r>
            <a:endParaRPr lang="en-US" altLang="ko-KR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indent="0">
              <a:lnSpc>
                <a:spcPct val="170000"/>
              </a:lnSpc>
              <a:buNone/>
            </a:pPr>
            <a:endParaRPr lang="en-US" altLang="ko-KR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5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38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2.1  Context - Market, Organizational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/>
          </p:nvPr>
        </p:nvGraphicFramePr>
        <p:xfrm>
          <a:off x="466776" y="836613"/>
          <a:ext cx="8209680" cy="2356985"/>
        </p:xfrm>
        <a:graphic>
          <a:graphicData uri="http://schemas.openxmlformats.org/drawingml/2006/table">
            <a:tbl>
              <a:tblPr/>
              <a:tblGrid>
                <a:gridCol w="1800968"/>
                <a:gridCol w="6408712"/>
              </a:tblGrid>
              <a:tr h="229667">
                <a:tc gridSpan="2"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1" kern="15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Market Context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endParaRPr lang="en-US" sz="1100" b="1" dirty="0">
                        <a:solidFill>
                          <a:srgbClr val="333333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29667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Stakeholders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Customer, End-user, System Installer, Developer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9145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System Access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U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sers want to access the system via PC, Mobile devices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406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Functional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expectations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After system installation, 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users expect the system to work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automatically by assigned rules of sensors and actuators</a:t>
                      </a:r>
                      <a:endParaRPr lang="en-US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406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Environment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There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are m</a:t>
                      </a: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any vendors developing a system,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sensors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and actuators. But there is no standard of interface.</a:t>
                      </a:r>
                      <a:endParaRPr lang="en-US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내용 개체 틀 5"/>
          <p:cNvGraphicFramePr>
            <a:graphicFrameLocks/>
          </p:cNvGraphicFramePr>
          <p:nvPr>
            <p:extLst/>
          </p:nvPr>
        </p:nvGraphicFramePr>
        <p:xfrm>
          <a:off x="467544" y="3429000"/>
          <a:ext cx="8208913" cy="2667000"/>
        </p:xfrm>
        <a:graphic>
          <a:graphicData uri="http://schemas.openxmlformats.org/drawingml/2006/table">
            <a:tbl>
              <a:tblPr/>
              <a:tblGrid>
                <a:gridCol w="1800200"/>
                <a:gridCol w="6408713"/>
              </a:tblGrid>
              <a:tr h="247577">
                <a:tc gridSpan="2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5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Organizational Context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endParaRPr lang="en-US" altLang="ko-KR" sz="1800" b="0" baseline="0" dirty="0" smtClean="0">
                        <a:solidFill>
                          <a:srgbClr val="333333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317885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Roles </a:t>
                      </a:r>
                      <a:r>
                        <a:rPr lang="en-US" sz="1600" b="0" dirty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and </a:t>
                      </a:r>
                      <a:endParaRPr lang="en-US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responsibilities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Project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Manager(includes planning, risk and configuration, schedule)</a:t>
                      </a:r>
                      <a:endParaRPr lang="en-US" altLang="ko-KR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Architect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Requirement Manager</a:t>
                      </a:r>
                      <a:endParaRPr lang="en-US" altLang="ko-KR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Test Manager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Documentation Manager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Developer (all members)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Technical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background</a:t>
                      </a:r>
                      <a:endParaRPr lang="en-US" sz="1600" b="0" kern="12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Digital-Appliance SW solution researcher &amp; developer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Smart-phone SW developer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Camera module testing SW developer</a:t>
                      </a:r>
                      <a:endParaRPr lang="en-US" sz="1600" b="0" kern="12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6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09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2.1  Context - Business, Technical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/>
          </p:nvPr>
        </p:nvGraphicFramePr>
        <p:xfrm>
          <a:off x="467544" y="4289256"/>
          <a:ext cx="8208912" cy="2164080"/>
        </p:xfrm>
        <a:graphic>
          <a:graphicData uri="http://schemas.openxmlformats.org/drawingml/2006/table">
            <a:tbl>
              <a:tblPr/>
              <a:tblGrid>
                <a:gridCol w="1944216"/>
                <a:gridCol w="6264696"/>
              </a:tblGrid>
              <a:tr h="165101">
                <a:tc gridSpan="2"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1" kern="15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Technical Context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endParaRPr lang="en-US" sz="1200" b="0" dirty="0">
                        <a:solidFill>
                          <a:srgbClr val="333333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Development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Skills</a:t>
                      </a:r>
                      <a:r>
                        <a:rPr lang="en-US" sz="1600" b="0" dirty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 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Java </a:t>
                      </a: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, C, JavaScript,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HTML5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5101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Platforms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Arduino </a:t>
                      </a: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Platform,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L</a:t>
                      </a: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aptop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Computers</a:t>
                      </a:r>
                      <a:endParaRPr lang="en-US" altLang="ko-KR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7773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Tools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Eclipse,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Arduino </a:t>
                      </a: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IDE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7773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OS 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Windows, Linux</a:t>
                      </a:r>
                      <a:r>
                        <a:rPr lang="en-US" sz="1600" b="0" dirty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 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3734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HW platform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Arduino </a:t>
                      </a: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, X86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468313" y="845912"/>
          <a:ext cx="8208143" cy="3231161"/>
        </p:xfrm>
        <a:graphic>
          <a:graphicData uri="http://schemas.openxmlformats.org/drawingml/2006/table">
            <a:tbl>
              <a:tblPr/>
              <a:tblGrid>
                <a:gridCol w="1943447"/>
                <a:gridCol w="6264696"/>
              </a:tblGrid>
              <a:tr h="298918">
                <a:tc gridSpan="2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5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Business Context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endParaRPr lang="ko-KR" altLang="en-US" sz="1200" b="0" dirty="0">
                        <a:solidFill>
                          <a:srgbClr val="333333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98918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Date of Delivery</a:t>
                      </a:r>
                      <a:endParaRPr lang="ko-KR" alt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26 June 2015</a:t>
                      </a:r>
                      <a:endParaRPr lang="ko-KR" alt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412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Time Resources</a:t>
                      </a:r>
                      <a:endParaRPr lang="ko-KR" alt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498 man-hours (48+450)</a:t>
                      </a:r>
                    </a:p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:48 man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-hours </a:t>
                      </a: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(8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hours X 6 people) in Korea</a:t>
                      </a:r>
                      <a:endParaRPr lang="en-US" altLang="ko-KR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:450 man-hours(3 hours X 6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people X 5 days X 5 weeks) in CMU</a:t>
                      </a:r>
                      <a:endParaRPr lang="ko-KR" alt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918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Strategy</a:t>
                      </a:r>
                      <a:endParaRPr lang="ko-KR" alt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Easy to use &amp; high extensibility for sensors/actuators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918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Target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Market</a:t>
                      </a:r>
                      <a:endParaRPr lang="ko-KR" alt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B2B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- Building Architect Office, B2C - DIY User</a:t>
                      </a:r>
                      <a:endParaRPr lang="ko-KR" alt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918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Profit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Model</a:t>
                      </a:r>
                      <a:endParaRPr lang="ko-KR" alt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Rental Service, Standalone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, System Education, Maintenance</a:t>
                      </a:r>
                      <a:endParaRPr lang="ko-KR" alt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82159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Future direction</a:t>
                      </a:r>
                      <a:endParaRPr lang="ko-KR" alt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Many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6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kinds of sensors/actuators(indoor air quality sensor, </a:t>
                      </a:r>
                      <a:r>
                        <a:rPr lang="en-US" altLang="ko-KR" sz="16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  <a:sym typeface="Wingdings"/>
                        </a:rPr>
                        <a:t>camera,</a:t>
                      </a:r>
                      <a:r>
                        <a:rPr lang="ko-KR" altLang="en-US" sz="16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  <a:sym typeface="Wingdings"/>
                        </a:rPr>
                        <a:t> </a:t>
                      </a:r>
                      <a:r>
                        <a:rPr lang="en-US" altLang="ko-KR" sz="16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  <a:sym typeface="Wingdings"/>
                        </a:rPr>
                        <a:t>thermostat controller and so forth)</a:t>
                      </a:r>
                      <a:r>
                        <a:rPr lang="en-US" altLang="ko-KR" sz="16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is used &amp; it makes a lot of use case. So big-data of these cases would enable to make services of </a:t>
                      </a:r>
                      <a:r>
                        <a:rPr lang="en-US" altLang="ko-KR" sz="1600" b="0" kern="1200" baseline="0" dirty="0" err="1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IoT</a:t>
                      </a:r>
                      <a:r>
                        <a:rPr lang="en-US" altLang="ko-KR" sz="16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System.</a:t>
                      </a:r>
                      <a:endParaRPr lang="en-US" sz="1600" b="0" kern="1200" baseline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7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9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2.2  Stakeholders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/>
              <a:t>Stakeholders of the </a:t>
            </a:r>
            <a:r>
              <a:rPr lang="en-US" altLang="ko-KR" b="1" dirty="0" err="1" smtClean="0"/>
              <a:t>IoT</a:t>
            </a:r>
            <a:r>
              <a:rPr lang="en-US" altLang="ko-KR" b="1" dirty="0" smtClean="0"/>
              <a:t> Management System (</a:t>
            </a:r>
            <a:r>
              <a:rPr lang="en-US" altLang="ko-KR" b="1" dirty="0" err="1" smtClean="0"/>
              <a:t>IoTMS</a:t>
            </a:r>
            <a:r>
              <a:rPr lang="en-US" altLang="ko-KR" b="1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smtClean="0"/>
              <a:t>Customer</a:t>
            </a:r>
            <a:endParaRPr lang="en-US" altLang="ko-KR" dirty="0"/>
          </a:p>
          <a:p>
            <a:pPr lvl="1"/>
            <a:r>
              <a:rPr lang="en-US" altLang="ko-KR" dirty="0" smtClean="0"/>
              <a:t>End-User</a:t>
            </a:r>
            <a:endParaRPr lang="en-US" altLang="ko-KR" dirty="0"/>
          </a:p>
          <a:p>
            <a:pPr lvl="1"/>
            <a:r>
              <a:rPr lang="en-US" altLang="ko-KR" dirty="0"/>
              <a:t>System Installer</a:t>
            </a:r>
          </a:p>
          <a:p>
            <a:pPr lvl="1"/>
            <a:r>
              <a:rPr lang="en-US" altLang="ko-KR" dirty="0"/>
              <a:t>Application Developer</a:t>
            </a:r>
          </a:p>
          <a:p>
            <a:pPr lvl="1"/>
            <a:r>
              <a:rPr lang="en-US" altLang="ko-KR" dirty="0"/>
              <a:t>Value-added-resellers (VARs)</a:t>
            </a:r>
          </a:p>
          <a:p>
            <a:pPr lvl="1"/>
            <a:r>
              <a:rPr lang="en-US" altLang="ko-KR" dirty="0"/>
              <a:t>Service Provider</a:t>
            </a:r>
          </a:p>
          <a:p>
            <a:pPr lvl="1"/>
            <a:r>
              <a:rPr lang="en-US" altLang="ko-KR" dirty="0"/>
              <a:t>Maintainer</a:t>
            </a:r>
          </a:p>
          <a:p>
            <a:pPr lvl="1"/>
            <a:r>
              <a:rPr lang="en-US" altLang="ko-KR" dirty="0"/>
              <a:t>P</a:t>
            </a:r>
            <a:r>
              <a:rPr lang="en-US" altLang="ko-KR" dirty="0" smtClean="0"/>
              <a:t>roject </a:t>
            </a:r>
            <a:r>
              <a:rPr lang="en-US" altLang="ko-KR" dirty="0"/>
              <a:t>consultant (or mentor)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8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86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2.3 Functional Requirement 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69383"/>
              </p:ext>
            </p:extLst>
          </p:nvPr>
        </p:nvGraphicFramePr>
        <p:xfrm>
          <a:off x="468312" y="764704"/>
          <a:ext cx="8207376" cy="4894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312"/>
                <a:gridCol w="7488064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Req.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5648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FR-12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The system should make it easy for developers to implement new protocol about new devices.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648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FR-13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The system provides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user define scenario service like IFTTT(IF This Then That)</a:t>
                      </a:r>
                      <a:endParaRPr lang="ko-KR" altLang="en-US" sz="1600" dirty="0"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648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FR-14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When the system sends emergency message, it will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be E-mail. In future, it can be SMS or tweet.</a:t>
                      </a:r>
                      <a:endParaRPr lang="ko-KR" altLang="en-US" sz="1600" dirty="0"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648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FR-15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When 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sensors value is abnormal(out of range), the system sends an alarm message to user.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9414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FR-16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User sets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configurations of E-mail address, logging-duration, secure response time and 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lights waiting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time.</a:t>
                      </a:r>
                      <a:endParaRPr lang="ko-KR" altLang="en-US" sz="1600" dirty="0"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648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FR-17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The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system provides Web APIs for Web developer.</a:t>
                      </a:r>
                      <a:endParaRPr lang="ko-KR" altLang="en-US" sz="1600" dirty="0" smtClean="0"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9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5863" y="1340769"/>
            <a:ext cx="7481887" cy="4248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7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2964</Words>
  <Application>Microsoft Office PowerPoint</Application>
  <PresentationFormat>화면 슬라이드 쇼(4:3)</PresentationFormat>
  <Paragraphs>818</Paragraphs>
  <Slides>40</Slides>
  <Notes>12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3" baseType="lpstr">
      <vt:lpstr>Arial Unicode MS</vt:lpstr>
      <vt:lpstr>HY견고딕</vt:lpstr>
      <vt:lpstr>굴림</vt:lpstr>
      <vt:lpstr>맑은 고딕</vt:lpstr>
      <vt:lpstr>Arial</vt:lpstr>
      <vt:lpstr>Calibri</vt:lpstr>
      <vt:lpstr>MS Reference Sans Serif</vt:lpstr>
      <vt:lpstr>Tahoma</vt:lpstr>
      <vt:lpstr>Times New Roman</vt:lpstr>
      <vt:lpstr>Trebuchet MS</vt:lpstr>
      <vt:lpstr>Wingdings</vt:lpstr>
      <vt:lpstr>디자인 사용자 지정</vt:lpstr>
      <vt:lpstr>워크시트</vt:lpstr>
      <vt:lpstr>Agenda</vt:lpstr>
      <vt:lpstr>IoT Management System (Initial Presentation)</vt:lpstr>
      <vt:lpstr>PowerPoint 프레젠테이션</vt:lpstr>
      <vt:lpstr>1. Project Overview</vt:lpstr>
      <vt:lpstr>2. Architectural Drivers</vt:lpstr>
      <vt:lpstr>2.1  Context - Market, Organizational</vt:lpstr>
      <vt:lpstr>2.1  Context - Business, Technical</vt:lpstr>
      <vt:lpstr>2.2  Stakeholders </vt:lpstr>
      <vt:lpstr>2.3 Functional Requirement </vt:lpstr>
      <vt:lpstr>2.4 Quality Attributes Utility</vt:lpstr>
      <vt:lpstr>2.5 Constraints</vt:lpstr>
      <vt:lpstr>3. Architectural Design</vt:lpstr>
      <vt:lpstr>3.1 System Context View</vt:lpstr>
      <vt:lpstr>3.2 Allocation View</vt:lpstr>
      <vt:lpstr>3.3 Dynamic Perspective View</vt:lpstr>
      <vt:lpstr>3.3.1 Design Decision – Event Bus w/ JSON</vt:lpstr>
      <vt:lpstr>4. Design &amp; Implementation</vt:lpstr>
      <vt:lpstr>4.1.1 Security – User Management</vt:lpstr>
      <vt:lpstr>4.1.2 Security – Secure Connection</vt:lpstr>
      <vt:lpstr>4.2.1 Availability – Sensor Malfunction.</vt:lpstr>
      <vt:lpstr>4.2.2 Availability – Actuator Malfunction.</vt:lpstr>
      <vt:lpstr>4.3.1 Modifiability - User Defined Rule</vt:lpstr>
      <vt:lpstr>4.3.2 Modifiability - Support Emerging Protocol</vt:lpstr>
      <vt:lpstr>4.4 Performance Evaluation</vt:lpstr>
      <vt:lpstr>4.4 Scalability and Performance</vt:lpstr>
      <vt:lpstr>4.4 Scalability and Performance</vt:lpstr>
      <vt:lpstr>4.4 Scalability and Performance</vt:lpstr>
      <vt:lpstr>5. Wrap up</vt:lpstr>
      <vt:lpstr>5.1 Time log &amp; Earn Value</vt:lpstr>
      <vt:lpstr>5.2 Role &amp; Responsibility</vt:lpstr>
      <vt:lpstr>5.3 Future Needs and Lessons Learned</vt:lpstr>
      <vt:lpstr>Demo Scenario</vt:lpstr>
      <vt:lpstr>Questions</vt:lpstr>
      <vt:lpstr>Appendix</vt:lpstr>
      <vt:lpstr>Appendix</vt:lpstr>
      <vt:lpstr>Appendix</vt:lpstr>
      <vt:lpstr>Appendix</vt:lpstr>
      <vt:lpstr>Appendix</vt:lpstr>
      <vt:lpstr>Appendix</vt:lpstr>
      <vt:lpstr>Appendix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 (Initial Presentation)</dc:title>
  <dc:creator>이재안/선임연구원/SW아키텍처팀(jaean.yi@lge.com)</dc:creator>
  <cp:lastModifiedBy>민동옥/선임연구원/MC 연구소 P3실 5팀 1파트(dongog.min@lge.com)</cp:lastModifiedBy>
  <cp:revision>753</cp:revision>
  <dcterms:created xsi:type="dcterms:W3CDTF">2014-05-28T02:15:30Z</dcterms:created>
  <dcterms:modified xsi:type="dcterms:W3CDTF">2015-06-26T05:17:21Z</dcterms:modified>
</cp:coreProperties>
</file>