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6" r:id="rId1"/>
  </p:sldMasterIdLst>
  <p:notesMasterIdLst>
    <p:notesMasterId r:id="rId42"/>
  </p:notesMasterIdLst>
  <p:sldIdLst>
    <p:sldId id="350" r:id="rId2"/>
    <p:sldId id="256" r:id="rId3"/>
    <p:sldId id="257" r:id="rId4"/>
    <p:sldId id="258" r:id="rId5"/>
    <p:sldId id="265" r:id="rId6"/>
    <p:sldId id="342" r:id="rId7"/>
    <p:sldId id="343" r:id="rId8"/>
    <p:sldId id="344" r:id="rId9"/>
    <p:sldId id="267" r:id="rId10"/>
    <p:sldId id="308" r:id="rId11"/>
    <p:sldId id="347" r:id="rId12"/>
    <p:sldId id="338" r:id="rId13"/>
    <p:sldId id="351" r:id="rId14"/>
    <p:sldId id="352" r:id="rId15"/>
    <p:sldId id="353" r:id="rId16"/>
    <p:sldId id="349" r:id="rId17"/>
    <p:sldId id="340" r:id="rId18"/>
    <p:sldId id="328" r:id="rId19"/>
    <p:sldId id="329" r:id="rId20"/>
    <p:sldId id="320" r:id="rId21"/>
    <p:sldId id="321" r:id="rId22"/>
    <p:sldId id="362" r:id="rId23"/>
    <p:sldId id="327" r:id="rId24"/>
    <p:sldId id="369" r:id="rId25"/>
    <p:sldId id="356" r:id="rId26"/>
    <p:sldId id="358" r:id="rId27"/>
    <p:sldId id="359" r:id="rId28"/>
    <p:sldId id="341" r:id="rId29"/>
    <p:sldId id="363" r:id="rId30"/>
    <p:sldId id="364" r:id="rId31"/>
    <p:sldId id="365" r:id="rId32"/>
    <p:sldId id="368" r:id="rId33"/>
    <p:sldId id="367" r:id="rId34"/>
    <p:sldId id="375" r:id="rId35"/>
    <p:sldId id="371" r:id="rId36"/>
    <p:sldId id="370" r:id="rId37"/>
    <p:sldId id="376" r:id="rId38"/>
    <p:sldId id="373" r:id="rId39"/>
    <p:sldId id="372" r:id="rId40"/>
    <p:sldId id="374" r:id="rId41"/>
  </p:sldIdLst>
  <p:sldSz cx="9144000" cy="6858000" type="screen4x3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842BCD3-E84E-4C92-B413-F11C840B25B4}">
          <p14:sldIdLst>
            <p14:sldId id="350"/>
            <p14:sldId id="256"/>
            <p14:sldId id="257"/>
            <p14:sldId id="258"/>
            <p14:sldId id="265"/>
            <p14:sldId id="342"/>
            <p14:sldId id="343"/>
            <p14:sldId id="344"/>
            <p14:sldId id="267"/>
            <p14:sldId id="308"/>
            <p14:sldId id="347"/>
            <p14:sldId id="338"/>
            <p14:sldId id="351"/>
            <p14:sldId id="352"/>
            <p14:sldId id="353"/>
            <p14:sldId id="349"/>
            <p14:sldId id="340"/>
            <p14:sldId id="328"/>
            <p14:sldId id="329"/>
            <p14:sldId id="320"/>
            <p14:sldId id="321"/>
            <p14:sldId id="362"/>
            <p14:sldId id="327"/>
            <p14:sldId id="369"/>
            <p14:sldId id="356"/>
            <p14:sldId id="358"/>
            <p14:sldId id="359"/>
            <p14:sldId id="341"/>
            <p14:sldId id="363"/>
            <p14:sldId id="364"/>
            <p14:sldId id="365"/>
            <p14:sldId id="368"/>
            <p14:sldId id="367"/>
            <p14:sldId id="375"/>
            <p14:sldId id="371"/>
            <p14:sldId id="370"/>
            <p14:sldId id="376"/>
            <p14:sldId id="373"/>
            <p14:sldId id="372"/>
            <p14:sldId id="374"/>
          </p14:sldIdLst>
        </p14:section>
      </p14:sectionLst>
    </p:ex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>
        <p15:guide id="1" orient="horz" pos="2879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B Root" initials="DBR" lastIdx="43" clrIdx="0"/>
  <p:cmAuthor id="2" name="mac" initials="m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05" autoAdjust="0"/>
    <p:restoredTop sz="97122" autoAdjust="0"/>
  </p:normalViewPr>
  <p:slideViewPr>
    <p:cSldViewPr>
      <p:cViewPr>
        <p:scale>
          <a:sx n="66" d="100"/>
          <a:sy n="66" d="100"/>
        </p:scale>
        <p:origin x="-1710" y="-120"/>
      </p:cViewPr>
      <p:guideLst>
        <p:guide orient="horz" pos="2160"/>
        <p:guide pos="29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50" y="-96"/>
      </p:cViewPr>
      <p:guideLst>
        <p:guide orient="horz" pos="2879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C6D22AAC-A4B1-4DE1-8849-4DA334672FA7}" type="datetime1">
              <a:rPr lang="ko-KR" altLang="en-US"/>
              <a:pPr lvl="0">
                <a:defRPr lang="ko-KR" altLang="en-US"/>
              </a:pPr>
              <a:t>2015-06-26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424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dirty="0"/>
              <a:t>DBR2 : </a:t>
            </a:r>
            <a:r>
              <a:rPr lang="ko-KR" altLang="en-US" dirty="0"/>
              <a:t>센서 </a:t>
            </a:r>
            <a:r>
              <a:rPr lang="en-US" altLang="ko-KR" dirty="0"/>
              <a:t>/ </a:t>
            </a:r>
            <a:r>
              <a:rPr lang="ko-KR" altLang="en-US" dirty="0" err="1"/>
              <a:t>엑츄에이터</a:t>
            </a:r>
            <a:r>
              <a:rPr lang="ko-KR" altLang="en-US" dirty="0"/>
              <a:t> 예제 서술</a:t>
            </a:r>
          </a:p>
          <a:p>
            <a:pPr lvl="0">
              <a:defRPr lang="ko-KR" altLang="en-US"/>
            </a:pPr>
            <a:r>
              <a:rPr lang="en-US" altLang="ko-KR" dirty="0"/>
              <a:t>DBR3 : </a:t>
            </a:r>
            <a:r>
              <a:rPr lang="ko-KR" altLang="en-US" dirty="0"/>
              <a:t>센서 구조 예제 그림 그리기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9480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454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707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dirty="0"/>
              <a:t>DBR2 : </a:t>
            </a:r>
            <a:r>
              <a:rPr lang="ko-KR" altLang="en-US" dirty="0"/>
              <a:t>센서 </a:t>
            </a:r>
            <a:r>
              <a:rPr lang="en-US" altLang="ko-KR" dirty="0"/>
              <a:t>/ </a:t>
            </a:r>
            <a:r>
              <a:rPr lang="ko-KR" altLang="en-US" dirty="0" err="1"/>
              <a:t>엑츄에이터</a:t>
            </a:r>
            <a:r>
              <a:rPr lang="ko-KR" altLang="en-US" dirty="0"/>
              <a:t> 예제 서술</a:t>
            </a:r>
          </a:p>
          <a:p>
            <a:pPr lvl="0">
              <a:defRPr lang="ko-KR" altLang="en-US"/>
            </a:pPr>
            <a:r>
              <a:rPr lang="en-US" altLang="ko-KR" dirty="0"/>
              <a:t>DBR3 : </a:t>
            </a:r>
            <a:r>
              <a:rPr lang="ko-KR" altLang="en-US" dirty="0"/>
              <a:t>센서 구조 예제 그림 그리기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049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dirty="0"/>
              <a:t>DBR2 : </a:t>
            </a:r>
            <a:r>
              <a:rPr lang="ko-KR" altLang="en-US" dirty="0"/>
              <a:t>센서 </a:t>
            </a:r>
            <a:r>
              <a:rPr lang="en-US" altLang="ko-KR" dirty="0"/>
              <a:t>/ </a:t>
            </a:r>
            <a:r>
              <a:rPr lang="ko-KR" altLang="en-US" dirty="0" err="1"/>
              <a:t>엑츄에이터</a:t>
            </a:r>
            <a:r>
              <a:rPr lang="ko-KR" altLang="en-US" dirty="0"/>
              <a:t> 예제 서술</a:t>
            </a:r>
          </a:p>
          <a:p>
            <a:pPr lvl="0">
              <a:defRPr lang="ko-KR" altLang="en-US"/>
            </a:pPr>
            <a:r>
              <a:rPr lang="en-US" altLang="ko-KR" dirty="0"/>
              <a:t>DBR3 : </a:t>
            </a:r>
            <a:r>
              <a:rPr lang="ko-KR" altLang="en-US" dirty="0"/>
              <a:t>센서 구조 예제 그림 그리기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349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336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DBR4 :Any more assumptions?  Such as using commonly found sensors, actuators to reduce cost?  Using open source apps.  Would the browser be different for mobile devices and PC's : </a:t>
            </a:r>
          </a:p>
          <a:p>
            <a:pPr lvl="0">
              <a:defRPr lang="ko-KR" altLang="en-US"/>
            </a:pPr>
            <a:r>
              <a:rPr lang="en-US" altLang="ko-KR" dirty="0"/>
              <a:t>DBR5 : How about planning manager, risk manager, configuration manager, customer liaison?  If you sourced these roles from a framework then which one?</a:t>
            </a:r>
          </a:p>
          <a:p>
            <a:pPr lvl="0">
              <a:defRPr lang="ko-KR" altLang="en-US"/>
            </a:pPr>
            <a:r>
              <a:rPr lang="en-US" altLang="ko-KR" dirty="0"/>
              <a:t>DBR6 : Very broad.  Can you be more specific, consumer durable goods, or IT or government products?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89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DBR7 : May be better to consider hours here instead of 7 weeks.  Would that be a better measure of to use for determining what you can get done?</a:t>
            </a:r>
          </a:p>
          <a:p>
            <a:pPr lvl="0">
              <a:defRPr lang="ko-KR" altLang="en-US"/>
            </a:pPr>
            <a:r>
              <a:rPr lang="en-US" altLang="ko-KR" dirty="0"/>
              <a:t>           </a:t>
            </a:r>
            <a:r>
              <a:rPr lang="en-US" altLang="ko-KR" dirty="0">
                <a:sym typeface="Wingdings"/>
              </a:rPr>
              <a:t> working day 3hours, Weekend 8hours </a:t>
            </a:r>
          </a:p>
          <a:p>
            <a:pPr lvl="0">
              <a:defRPr lang="ko-KR" altLang="en-US"/>
            </a:pPr>
            <a:r>
              <a:rPr lang="en-US" altLang="ko-KR" dirty="0"/>
              <a:t>DBR8 : Such as?  Examples </a:t>
            </a:r>
          </a:p>
          <a:p>
            <a:pPr lvl="0">
              <a:defRPr lang="ko-KR" altLang="en-US"/>
            </a:pPr>
            <a:r>
              <a:rPr lang="en-US" altLang="ko-KR" dirty="0">
                <a:sym typeface="Wingdings"/>
              </a:rPr>
              <a:t>             </a:t>
            </a:r>
            <a:r>
              <a:rPr lang="ko-KR" altLang="en-US" dirty="0">
                <a:sym typeface="Wingdings"/>
              </a:rPr>
              <a:t>센서 </a:t>
            </a:r>
            <a:r>
              <a:rPr lang="en-US" altLang="ko-KR" dirty="0">
                <a:sym typeface="Wingdings"/>
              </a:rPr>
              <a:t>: </a:t>
            </a:r>
            <a:r>
              <a:rPr lang="ko-KR" altLang="en-US" dirty="0">
                <a:sym typeface="Wingdings"/>
              </a:rPr>
              <a:t>조도 센서</a:t>
            </a:r>
            <a:r>
              <a:rPr lang="en-US" altLang="ko-KR" dirty="0">
                <a:sym typeface="Wingdings"/>
              </a:rPr>
              <a:t>, </a:t>
            </a:r>
            <a:r>
              <a:rPr lang="ko-KR" altLang="en-US" dirty="0">
                <a:sym typeface="Wingdings"/>
              </a:rPr>
              <a:t>거리센서</a:t>
            </a:r>
            <a:r>
              <a:rPr lang="en-US" altLang="ko-KR" dirty="0">
                <a:sym typeface="Wingdings"/>
              </a:rPr>
              <a:t>, </a:t>
            </a:r>
            <a:r>
              <a:rPr lang="ko-KR" altLang="en-US" dirty="0">
                <a:sym typeface="Wingdings"/>
              </a:rPr>
              <a:t>컬러 스펙트럼 센서 </a:t>
            </a:r>
            <a:r>
              <a:rPr lang="en-US" altLang="ko-KR" dirty="0">
                <a:sym typeface="Wingdings"/>
              </a:rPr>
              <a:t>, </a:t>
            </a:r>
            <a:r>
              <a:rPr lang="ko-KR" altLang="en-US" dirty="0">
                <a:sym typeface="Wingdings"/>
              </a:rPr>
              <a:t>카메라 </a:t>
            </a:r>
          </a:p>
          <a:p>
            <a:pPr lvl="0">
              <a:defRPr lang="ko-KR" altLang="en-US"/>
            </a:pPr>
            <a:r>
              <a:rPr lang="en-US" altLang="ko-KR" dirty="0">
                <a:sym typeface="Wingdings"/>
              </a:rPr>
              <a:t>             actuator : </a:t>
            </a:r>
            <a:r>
              <a:rPr lang="ko-KR" altLang="en-US" dirty="0">
                <a:sym typeface="Wingdings"/>
              </a:rPr>
              <a:t>온도 조절기 </a:t>
            </a:r>
            <a:r>
              <a:rPr lang="en-US" altLang="ko-KR" dirty="0">
                <a:sym typeface="Wingdings"/>
              </a:rPr>
              <a:t>, </a:t>
            </a:r>
            <a:r>
              <a:rPr lang="ko-KR" altLang="en-US" dirty="0">
                <a:sym typeface="Wingdings"/>
              </a:rPr>
              <a:t>조도 조절기 </a:t>
            </a:r>
            <a:r>
              <a:rPr lang="en-US" altLang="ko-KR" dirty="0">
                <a:sym typeface="Wingdings"/>
              </a:rPr>
              <a:t>, ????</a:t>
            </a:r>
          </a:p>
          <a:p>
            <a:pPr lvl="0">
              <a:defRPr lang="ko-KR" altLang="en-US"/>
            </a:pPr>
            <a:r>
              <a:rPr lang="en-US" altLang="ko-KR" dirty="0"/>
              <a:t>DBR9 : this is good to consider technical risks early.</a:t>
            </a:r>
            <a:r>
              <a:rPr lang="en-US" altLang="ko-KR" dirty="0">
                <a:sym typeface="Wingdings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337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DBR10 : How about project consultant, or mentor too?</a:t>
            </a:r>
          </a:p>
          <a:p>
            <a:pPr lvl="0">
              <a:defRPr lang="ko-KR" altLang="en-US"/>
            </a:pPr>
            <a:r>
              <a:rPr lang="en-US" altLang="ko-KR"/>
              <a:t>DBR 11 : Good, but usually in the US we spell out the acronym first and then in parens give the acronym.  As is this is OK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959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/>
              <a:t>DBR15 : added by whom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294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DBR21 : As recommend use hours, may be a better granualrity.  Weeks implies a work week of 40 hours minimum.  Willl you have that much time?</a:t>
            </a:r>
            <a:br>
              <a:rPr lang="en-US" altLang="ko-KR"/>
            </a:br>
            <a:r>
              <a:rPr lang="en-US" altLang="ko-KR"/>
              <a:t>DBR22 : Another area where minimum may be better for planning.  And it isn't 7 people?  Also, are all developers?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630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449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 bwMode="auto">
          <a:xfrm>
            <a:off x="0" y="0"/>
            <a:ext cx="9144000" cy="1124744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37351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108" y="785813"/>
            <a:ext cx="7592158" cy="392112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92129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98629" y="785813"/>
            <a:ext cx="2088173" cy="534035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34109" y="785813"/>
            <a:ext cx="6123843" cy="53403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35320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제목 슬라이드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89463"/>
            <a:ext cx="9144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243086" y="282352"/>
            <a:ext cx="8361362" cy="6587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ko-KR" altLang="en-US" sz="5000" b="1" kern="1200" spc="-150" baseline="0" dirty="0">
                <a:gradFill>
                  <a:gsLst>
                    <a:gs pos="100000">
                      <a:schemeClr val="bg1">
                        <a:lumMod val="65000"/>
                        <a:lumOff val="35000"/>
                      </a:schemeClr>
                    </a:gs>
                    <a:gs pos="50000">
                      <a:schemeClr val="tx1">
                        <a:lumMod val="85000"/>
                      </a:schemeClr>
                    </a:gs>
                    <a:gs pos="1000">
                      <a:schemeClr val="tx1">
                        <a:lumMod val="95000"/>
                      </a:schemeClr>
                    </a:gs>
                  </a:gsLst>
                  <a:lin ang="5400000" scaled="1"/>
                </a:gradFill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503548" y="1074440"/>
            <a:ext cx="4068452" cy="9144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kumimoji="0" lang="ko-KR" altLang="en-US" sz="1800" kern="1200" baseline="0" dirty="0" smtClean="0">
                <a:solidFill>
                  <a:schemeClr val="tx1">
                    <a:lumMod val="95000"/>
                  </a:schemeClr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>
              <a:defRPr kumimoji="0" lang="ko-KR" altLang="en-US" sz="1600" kern="1200" dirty="0" smtClean="0">
                <a:solidFill>
                  <a:schemeClr val="tx1">
                    <a:lumMod val="6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>
              <a:defRPr kumimoji="0" lang="ko-KR" altLang="en-US" sz="1600" kern="1200" dirty="0" smtClean="0">
                <a:solidFill>
                  <a:schemeClr val="tx1">
                    <a:lumMod val="6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>
              <a:defRPr kumimoji="0" lang="ko-KR" altLang="en-US" sz="1600" kern="1200" dirty="0" smtClean="0">
                <a:solidFill>
                  <a:schemeClr val="tx1">
                    <a:lumMod val="6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>
              <a:defRPr kumimoji="0" lang="ko-KR" altLang="en-US" sz="1600" kern="1200" dirty="0">
                <a:solidFill>
                  <a:schemeClr val="tx1">
                    <a:lumMod val="6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>
          <a:xfrm>
            <a:off x="3662536" y="64533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7F5A62-5D57-4BBA-9485-2C5A6728F77D}" type="slidenum">
              <a:rPr lang="ko-KR" altLang="en-US" smtClean="0"/>
              <a:pPr/>
              <a:t>‹#›</a:t>
            </a:fld>
            <a:r>
              <a:rPr lang="en-US" altLang="ko-KR" dirty="0" smtClean="0"/>
              <a:t>/50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9435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G-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454" y="6448137"/>
            <a:ext cx="705992" cy="34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334108" y="785813"/>
            <a:ext cx="7592158" cy="392112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/>
          </p:nvPr>
        </p:nvSpPr>
        <p:spPr>
          <a:xfrm>
            <a:off x="309440" y="760512"/>
            <a:ext cx="8511032" cy="55488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95000"/>
                  </a:schemeClr>
                </a:solidFill>
              </a:defRPr>
            </a:lvl1pPr>
            <a:lvl2pPr marL="363538" indent="-188913">
              <a:defRPr sz="1600">
                <a:solidFill>
                  <a:schemeClr val="tx1">
                    <a:lumMod val="95000"/>
                  </a:schemeClr>
                </a:solidFill>
              </a:defRPr>
            </a:lvl2pPr>
            <a:lvl3pPr marL="536575" indent="-173038">
              <a:defRPr sz="1600">
                <a:solidFill>
                  <a:schemeClr val="tx1">
                    <a:lumMod val="95000"/>
                  </a:schemeClr>
                </a:solidFill>
              </a:defRPr>
            </a:lvl3pPr>
            <a:lvl4pPr marL="711200" indent="-174625">
              <a:defRPr sz="1600">
                <a:solidFill>
                  <a:schemeClr val="tx1">
                    <a:lumMod val="95000"/>
                  </a:schemeClr>
                </a:solidFill>
              </a:defRPr>
            </a:lvl4pPr>
            <a:lvl5pPr marL="900113" indent="-188913">
              <a:defRPr sz="1600">
                <a:solidFill>
                  <a:schemeClr val="tx1">
                    <a:lumMod val="9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1"/>
          </p:nvPr>
        </p:nvSpPr>
        <p:spPr>
          <a:xfrm>
            <a:off x="3662536" y="64533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7F5A62-5D57-4BBA-9485-2C5A6728F77D}" type="slidenum">
              <a:rPr lang="ko-KR" altLang="en-US" smtClean="0"/>
              <a:pPr/>
              <a:t>‹#›</a:t>
            </a:fld>
            <a:r>
              <a:rPr lang="en-US" altLang="ko-KR" dirty="0" smtClean="0"/>
              <a:t>/50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0351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0535" y="88900"/>
            <a:ext cx="8962931" cy="431800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160835" y="6529388"/>
            <a:ext cx="2133600" cy="2603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348E0-2FDA-4892-A0C5-43A00174406C}" type="slidenum">
              <a:rPr lang="ko-KR" altLang="en-US"/>
              <a:pPr>
                <a:defRPr/>
              </a:pPr>
              <a:t>‹#›</a:t>
            </a:fld>
            <a:r>
              <a:rPr lang="en-US" altLang="ko-KR"/>
              <a:t> /5</a:t>
            </a:r>
          </a:p>
        </p:txBody>
      </p:sp>
    </p:spTree>
    <p:extLst>
      <p:ext uri="{BB962C8B-B14F-4D97-AF65-F5344CB8AC3E}">
        <p14:creationId xmlns:p14="http://schemas.microsoft.com/office/powerpoint/2010/main" val="144777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108" y="785813"/>
            <a:ext cx="7592158" cy="392112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44125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435" y="4406903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72024723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108" y="785813"/>
            <a:ext cx="7592158" cy="392112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1" y="1600203"/>
            <a:ext cx="4044462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2338" y="1600203"/>
            <a:ext cx="4044462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89459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71333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108" y="785813"/>
            <a:ext cx="7592158" cy="392112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69845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170349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435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538" y="273053"/>
            <a:ext cx="5111262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435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34108170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15484736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902" name="Group 54"/>
          <p:cNvGrpSpPr>
            <a:grpSpLocks/>
          </p:cNvGrpSpPr>
          <p:nvPr userDrawn="1"/>
        </p:nvGrpSpPr>
        <p:grpSpPr bwMode="auto">
          <a:xfrm>
            <a:off x="107504" y="116632"/>
            <a:ext cx="8870809" cy="620505"/>
            <a:chOff x="1" y="139"/>
            <a:chExt cx="6237" cy="238"/>
          </a:xfrm>
        </p:grpSpPr>
        <p:grpSp>
          <p:nvGrpSpPr>
            <p:cNvPr id="206903" name="Group 55"/>
            <p:cNvGrpSpPr>
              <a:grpSpLocks/>
            </p:cNvGrpSpPr>
            <p:nvPr userDrawn="1"/>
          </p:nvGrpSpPr>
          <p:grpSpPr bwMode="auto">
            <a:xfrm>
              <a:off x="1" y="139"/>
              <a:ext cx="6237" cy="238"/>
              <a:chOff x="1" y="139"/>
              <a:chExt cx="6237" cy="238"/>
            </a:xfrm>
          </p:grpSpPr>
          <p:grpSp>
            <p:nvGrpSpPr>
              <p:cNvPr id="206904" name="Group 56"/>
              <p:cNvGrpSpPr>
                <a:grpSpLocks/>
              </p:cNvGrpSpPr>
              <p:nvPr userDrawn="1"/>
            </p:nvGrpSpPr>
            <p:grpSpPr bwMode="auto">
              <a:xfrm flipH="1">
                <a:off x="1" y="139"/>
                <a:ext cx="4094" cy="238"/>
                <a:chOff x="2144" y="139"/>
                <a:chExt cx="4094" cy="238"/>
              </a:xfrm>
            </p:grpSpPr>
            <p:sp>
              <p:nvSpPr>
                <p:cNvPr id="206905" name="AutoShape 57"/>
                <p:cNvSpPr>
                  <a:spLocks noChangeArrowheads="1"/>
                </p:cNvSpPr>
                <p:nvPr userDrawn="1"/>
              </p:nvSpPr>
              <p:spPr bwMode="auto">
                <a:xfrm flipH="1" flipV="1">
                  <a:off x="2157" y="139"/>
                  <a:ext cx="4081" cy="238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009900"/>
                    </a:gs>
                    <a:gs pos="100000">
                      <a:srgbClr val="009900">
                        <a:gamma/>
                        <a:tint val="0"/>
                        <a:invGamma/>
                      </a:srgbClr>
                    </a:gs>
                  </a:gsLst>
                  <a:lin ang="0" scaled="1"/>
                </a:gradFill>
                <a:ln w="127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06906" name="AutoShape 58"/>
                <p:cNvSpPr>
                  <a:spLocks noChangeArrowheads="1"/>
                </p:cNvSpPr>
                <p:nvPr userDrawn="1"/>
              </p:nvSpPr>
              <p:spPr bwMode="auto">
                <a:xfrm flipV="1">
                  <a:off x="2144" y="146"/>
                  <a:ext cx="4081" cy="224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 w="127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206907" name="AutoShape 59"/>
              <p:cNvSpPr>
                <a:spLocks noChangeArrowheads="1"/>
              </p:cNvSpPr>
              <p:nvPr userDrawn="1"/>
            </p:nvSpPr>
            <p:spPr bwMode="auto">
              <a:xfrm flipH="1" flipV="1">
                <a:off x="944" y="187"/>
                <a:ext cx="5294" cy="142"/>
              </a:xfrm>
              <a:prstGeom prst="roundRect">
                <a:avLst>
                  <a:gd name="adj" fmla="val 14282"/>
                </a:avLst>
              </a:prstGeom>
              <a:gradFill rotWithShape="1">
                <a:gsLst>
                  <a:gs pos="0">
                    <a:srgbClr val="DAFF8F"/>
                  </a:gs>
                  <a:gs pos="100000">
                    <a:srgbClr val="DAFF8F">
                      <a:gamma/>
                      <a:tint val="0"/>
                      <a:invGamma/>
                    </a:srgbClr>
                  </a:gs>
                </a:gsLst>
                <a:lin ang="0" scaled="1"/>
              </a:gradFill>
              <a:ln w="63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06908" name="Text Box 60"/>
            <p:cNvSpPr txBox="1">
              <a:spLocks noChangeArrowheads="1"/>
            </p:cNvSpPr>
            <p:nvPr userDrawn="1"/>
          </p:nvSpPr>
          <p:spPr bwMode="auto">
            <a:xfrm>
              <a:off x="3965" y="222"/>
              <a:ext cx="2130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b">
              <a:spAutoFit/>
            </a:bodyPr>
            <a:lstStyle/>
            <a:p>
              <a:pPr algn="r" latinLnBrk="1">
                <a:buFontTx/>
                <a:buNone/>
              </a:pPr>
              <a:endParaRPr lang="ko-KR" altLang="en-US" sz="800">
                <a:solidFill>
                  <a:srgbClr val="009900"/>
                </a:solidFill>
                <a:latin typeface="산돌고딕 L" pitchFamily="18" charset="-127"/>
                <a:ea typeface="산돌고딕 L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065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산돌고딕 L" pitchFamily="18" charset="-127"/>
          <a:ea typeface="산돌고딕 L" pitchFamily="18" charset="-127"/>
        </a:defRPr>
      </a:lvl2pPr>
      <a:lvl3pPr algn="l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산돌고딕 L" pitchFamily="18" charset="-127"/>
          <a:ea typeface="산돌고딕 L" pitchFamily="18" charset="-127"/>
        </a:defRPr>
      </a:lvl3pPr>
      <a:lvl4pPr algn="l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산돌고딕 L" pitchFamily="18" charset="-127"/>
          <a:ea typeface="산돌고딕 L" pitchFamily="18" charset="-127"/>
        </a:defRPr>
      </a:lvl4pPr>
      <a:lvl5pPr algn="l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산돌고딕 L" pitchFamily="18" charset="-127"/>
          <a:ea typeface="산돌고딕 L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산돌고딕 L" pitchFamily="18" charset="-127"/>
          <a:ea typeface="산돌고딕 L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산돌고딕 L" pitchFamily="18" charset="-127"/>
          <a:ea typeface="산돌고딕 L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산돌고딕 L" pitchFamily="18" charset="-127"/>
          <a:ea typeface="산돌고딕 L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산돌고딕 L" pitchFamily="18" charset="-127"/>
          <a:ea typeface="산돌고딕 L" pitchFamily="18" charset="-127"/>
        </a:defRPr>
      </a:lvl9pPr>
    </p:titleStyle>
    <p:bodyStyle>
      <a:lvl1pPr marL="192088" indent="-192088" algn="l" rtl="0" fontAlgn="base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185738" algn="l" rtl="0" fontAlgn="base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Symbol" pitchFamily="18" charset="2"/>
        <a:defRPr sz="1600">
          <a:solidFill>
            <a:schemeClr val="tx1"/>
          </a:solidFill>
          <a:latin typeface="+mn-lt"/>
          <a:ea typeface="+mn-ea"/>
        </a:defRPr>
      </a:lvl2pPr>
      <a:lvl3pPr marL="768350" indent="-193675" algn="l" rtl="0" fontAlgn="base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defRPr sz="1400">
          <a:solidFill>
            <a:schemeClr val="tx1"/>
          </a:solidFill>
          <a:latin typeface="+mn-lt"/>
          <a:ea typeface="+mn-ea"/>
        </a:defRPr>
      </a:lvl3pPr>
      <a:lvl4pPr marL="1052513" indent="-180975" algn="l" rtl="0" fontAlgn="base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Symbol" pitchFamily="18" charset="2"/>
        <a:defRPr sz="1200">
          <a:solidFill>
            <a:schemeClr val="tx1"/>
          </a:solidFill>
          <a:latin typeface="+mn-lt"/>
          <a:ea typeface="+mn-ea"/>
        </a:defRPr>
      </a:lvl4pPr>
      <a:lvl5pPr marL="1381125" indent="-146050" algn="l" rtl="0" fontAlgn="base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defRPr sz="1000">
          <a:solidFill>
            <a:schemeClr val="tx1"/>
          </a:solidFill>
          <a:latin typeface="+mn-lt"/>
          <a:ea typeface="+mn-ea"/>
        </a:defRPr>
      </a:lvl5pPr>
      <a:lvl6pPr marL="1838325" indent="-146050" algn="l" rtl="0" fontAlgn="base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defRPr sz="1000">
          <a:solidFill>
            <a:schemeClr val="tx1"/>
          </a:solidFill>
          <a:latin typeface="+mn-lt"/>
          <a:ea typeface="+mn-ea"/>
        </a:defRPr>
      </a:lvl6pPr>
      <a:lvl7pPr marL="2295525" indent="-146050" algn="l" rtl="0" fontAlgn="base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defRPr sz="1000">
          <a:solidFill>
            <a:schemeClr val="tx1"/>
          </a:solidFill>
          <a:latin typeface="+mn-lt"/>
          <a:ea typeface="+mn-ea"/>
        </a:defRPr>
      </a:lvl7pPr>
      <a:lvl8pPr marL="2752725" indent="-146050" algn="l" rtl="0" fontAlgn="base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defRPr sz="1000">
          <a:solidFill>
            <a:schemeClr val="tx1"/>
          </a:solidFill>
          <a:latin typeface="+mn-lt"/>
          <a:ea typeface="+mn-ea"/>
        </a:defRPr>
      </a:lvl8pPr>
      <a:lvl9pPr marL="3209925" indent="-146050" algn="l" rtl="0" fontAlgn="base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defRPr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24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7.wmf"/><Relationship Id="rId4" Type="http://schemas.openxmlformats.org/officeDocument/2006/relationships/package" Target="../embeddings/Microsoft_Excel_Worksheet1.xlsx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4.jpe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6226" y="214928"/>
            <a:ext cx="7592158" cy="392112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Agenda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53188"/>
            <a:ext cx="2133600" cy="365125"/>
          </a:xfrm>
          <a:prstGeom prst="rect">
            <a:avLst/>
          </a:prstGeom>
        </p:spPr>
        <p:txBody>
          <a:bodyPr/>
          <a:lstStyle/>
          <a:p>
            <a:pPr algn="ctr"/>
            <a:fld id="{887F5A62-5D57-4BBA-9485-2C5A6728F77D}" type="slidenum">
              <a:rPr lang="ko-KR" altLang="en-US" sz="1400" smtClean="0"/>
              <a:pPr algn="ctr"/>
              <a:t>1</a:t>
            </a:fld>
            <a:r>
              <a:rPr lang="en-US" altLang="ko-KR" sz="1400" dirty="0" smtClean="0"/>
              <a:t>/32</a:t>
            </a:r>
            <a:endParaRPr lang="ko-KR" altLang="en-US" sz="14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781432"/>
              </p:ext>
            </p:extLst>
          </p:nvPr>
        </p:nvGraphicFramePr>
        <p:xfrm>
          <a:off x="539552" y="941092"/>
          <a:ext cx="7776863" cy="5135072"/>
        </p:xfrm>
        <a:graphic>
          <a:graphicData uri="http://schemas.openxmlformats.org/drawingml/2006/table">
            <a:tbl>
              <a:tblPr/>
              <a:tblGrid>
                <a:gridCol w="1008111"/>
                <a:gridCol w="1440160"/>
                <a:gridCol w="5328592"/>
              </a:tblGrid>
              <a:tr h="4149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Contents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45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 min.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Presentation 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Project overview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Architectural driver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Perspective view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 Architectural Design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 Design &amp; Implementation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 Wrap up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 min.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Demo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Add home node</a:t>
                      </a:r>
                    </a:p>
                    <a:p>
                      <a:pPr marL="228600" marR="0" indent="-22860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Add mail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box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28600" marR="0" indent="-22860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Away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/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Secure mode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28600" marR="0" indent="-22860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 rule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Malfunction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Show Log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9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 min.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 &amp; A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27531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108" y="188640"/>
            <a:ext cx="7592158" cy="392112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2.4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Quality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Attributes Utility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53188"/>
            <a:ext cx="2133600" cy="365125"/>
          </a:xfrm>
          <a:prstGeom prst="rect">
            <a:avLst/>
          </a:prstGeom>
        </p:spPr>
        <p:txBody>
          <a:bodyPr/>
          <a:lstStyle/>
          <a:p>
            <a:fld id="{887F5A62-5D57-4BBA-9485-2C5A6728F77D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10</a:t>
            </a:fld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/32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867316"/>
              </p:ext>
            </p:extLst>
          </p:nvPr>
        </p:nvGraphicFramePr>
        <p:xfrm>
          <a:off x="612330" y="849044"/>
          <a:ext cx="7920110" cy="53162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3367"/>
                <a:gridCol w="864096"/>
                <a:gridCol w="4104456"/>
                <a:gridCol w="864096"/>
                <a:gridCol w="864095"/>
              </a:tblGrid>
              <a:tr h="4031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QA Type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ID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Description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Priority</a:t>
                      </a:r>
                      <a:endParaRPr lang="ko-KR" sz="1400" b="1" kern="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Difficulty</a:t>
                      </a:r>
                      <a:endParaRPr lang="ko-KR" sz="1400" b="1" kern="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3734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Availability</a:t>
                      </a: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QA-01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Server recognizes</a:t>
                      </a:r>
                      <a:r>
                        <a:rPr lang="en-US" altLang="ko-KR" sz="1400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 malfunction of sensors within 10 seconds.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sz="1400" kern="1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High</a:t>
                      </a:r>
                      <a:endParaRPr lang="ko-KR" sz="1400" kern="10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sz="1400" kern="1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Medium</a:t>
                      </a:r>
                      <a:endParaRPr lang="ko-KR" sz="1400" kern="1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3194">
                <a:tc vMerge="1">
                  <a:txBody>
                    <a:bodyPr/>
                    <a:lstStyle/>
                    <a:p>
                      <a:pPr algn="l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ahom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QA-08 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Detect 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and notify Logging failure in 30 seconds.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sz="1400" kern="1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Low</a:t>
                      </a:r>
                      <a:endParaRPr lang="ko-KR" sz="1400" kern="1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sz="1400" kern="1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Low</a:t>
                      </a:r>
                      <a:endParaRPr lang="ko-KR" sz="1400" kern="1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37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Usability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QA-02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All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 f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unction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 of System is served in 3 depth UI.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sz="1400" kern="1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Low</a:t>
                      </a:r>
                      <a:endParaRPr lang="ko-KR" sz="1400" kern="1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sz="1400" kern="1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Medium</a:t>
                      </a:r>
                      <a:endParaRPr lang="ko-KR" sz="1400" kern="1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37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Scalability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QA-03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IoTMS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 allow up to 50 SA Nodes.</a:t>
                      </a:r>
                      <a:endParaRPr lang="en-US" altLang="ko-KR" sz="14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sz="1400" kern="1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High</a:t>
                      </a:r>
                      <a:endParaRPr lang="ko-KR" sz="1400" kern="1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altLang="ko-KR" sz="1400" kern="1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Medium</a:t>
                      </a:r>
                      <a:endParaRPr lang="ko-KR" sz="1400" kern="1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37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Modifiability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QA-04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Emerging new protocol, it is possible to be developed in 2 man-months.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sz="1400" kern="1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Medium</a:t>
                      </a:r>
                      <a:endParaRPr lang="ko-KR" sz="1400" kern="1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sz="1400" kern="1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Medium</a:t>
                      </a:r>
                      <a:endParaRPr lang="ko-KR" sz="1400" kern="1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37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Security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QA-05</a:t>
                      </a:r>
                      <a:endParaRPr lang="ko-KR" altLang="en-US" sz="14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kumimoji="0" lang="en-US" altLang="ko-KR" sz="1400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IoT</a:t>
                      </a:r>
                      <a:r>
                        <a:rPr kumimoji="0" lang="en-US" altLang="ko-KR" sz="14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 Management System allow only</a:t>
                      </a:r>
                      <a:r>
                        <a:rPr kumimoji="0" lang="en-US" altLang="ko-KR" sz="1400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 authorized user to access in secure way.</a:t>
                      </a:r>
                      <a:endParaRPr kumimoji="0" lang="en-US" altLang="ko-KR" sz="14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sz="1400" kern="1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High</a:t>
                      </a:r>
                      <a:endParaRPr lang="ko-KR" sz="1400" kern="10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sz="1400" kern="1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Medium</a:t>
                      </a:r>
                      <a:endParaRPr lang="ko-KR" sz="1400" kern="1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37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Testability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QA-06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kumimoji="0"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80% of test cases can be tested</a:t>
                      </a:r>
                      <a:r>
                        <a:rPr kumimoji="0"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 within 1 day.</a:t>
                      </a:r>
                      <a:endParaRPr kumimoji="0" lang="en-US" altLang="ko-KR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sz="1400" kern="1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Medium</a:t>
                      </a:r>
                      <a:endParaRPr lang="ko-KR" sz="1400" kern="1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sz="1400" kern="1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Medium</a:t>
                      </a:r>
                      <a:endParaRPr lang="ko-KR" sz="1400" kern="1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37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Performance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QA-07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kumimoji="0"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The</a:t>
                      </a:r>
                      <a:r>
                        <a:rPr kumimoji="0"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 response time of controlling and monitoring is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within 10</a:t>
                      </a:r>
                      <a:r>
                        <a:rPr kumimoji="0"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 seconds.</a:t>
                      </a:r>
                      <a:endParaRPr kumimoji="0" lang="en-US" altLang="ko-KR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altLang="ko-KR" sz="1400" kern="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Medium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sz="1400" kern="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High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37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Modifiability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QA-09</a:t>
                      </a:r>
                      <a:endParaRPr lang="ko-KR" altLang="en-US" sz="14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kumimoji="0" lang="en-US" altLang="ko-KR" sz="14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The</a:t>
                      </a:r>
                      <a:r>
                        <a:rPr kumimoji="0" lang="en-US" altLang="ko-KR" sz="1400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 System allows to add an new rule without additional development.</a:t>
                      </a:r>
                      <a:endParaRPr kumimoji="0" lang="en-US" altLang="ko-KR" sz="14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altLang="ko-KR" sz="1400" kern="1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Medium</a:t>
                      </a:r>
                      <a:endParaRPr lang="ko-KR" sz="1400" kern="1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altLang="ko-KR" sz="1400" kern="1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High</a:t>
                      </a:r>
                      <a:endParaRPr lang="ko-KR" sz="1400" kern="1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0157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3231" y="188640"/>
            <a:ext cx="7592158" cy="392112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2.5 Constraints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4294967295"/>
          </p:nvPr>
        </p:nvSpPr>
        <p:spPr>
          <a:xfrm>
            <a:off x="7010400" y="6453188"/>
            <a:ext cx="2133600" cy="365125"/>
          </a:xfrm>
          <a:prstGeom prst="rect">
            <a:avLst/>
          </a:prstGeom>
        </p:spPr>
        <p:txBody>
          <a:bodyPr/>
          <a:lstStyle/>
          <a:p>
            <a:fld id="{887F5A62-5D57-4BBA-9485-2C5A6728F77D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11</a:t>
            </a:fld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/50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030812"/>
              </p:ext>
            </p:extLst>
          </p:nvPr>
        </p:nvGraphicFramePr>
        <p:xfrm>
          <a:off x="467544" y="1227112"/>
          <a:ext cx="8208912" cy="1857540"/>
        </p:xfrm>
        <a:graphic>
          <a:graphicData uri="http://schemas.openxmlformats.org/drawingml/2006/table">
            <a:tbl>
              <a:tblPr/>
              <a:tblGrid>
                <a:gridCol w="1209735"/>
                <a:gridCol w="6999177"/>
              </a:tblGrid>
              <a:tr h="309300">
                <a:tc>
                  <a:txBody>
                    <a:bodyPr/>
                    <a:lstStyle/>
                    <a:p>
                      <a:pPr algn="ctr" fontAlgn="t">
                        <a:lnSpc>
                          <a:spcPts val="1300"/>
                        </a:lnSpc>
                      </a:pPr>
                      <a:r>
                        <a:rPr lang="en-US" sz="1400" b="1" dirty="0">
                          <a:solidFill>
                            <a:srgbClr val="26282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ID</a:t>
                      </a:r>
                    </a:p>
                  </a:txBody>
                  <a:tcPr marL="53340" marR="1143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1300"/>
                        </a:lnSpc>
                      </a:pPr>
                      <a:r>
                        <a:rPr lang="en-US" sz="1400" b="1" dirty="0">
                          <a:solidFill>
                            <a:srgbClr val="26282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</a:p>
                  </a:txBody>
                  <a:tcPr marL="53340" marR="1143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913947"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CST-01</a:t>
                      </a:r>
                      <a:endParaRPr lang="en-US" sz="14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Schedule Limitation:</a:t>
                      </a:r>
                      <a:r>
                        <a:rPr lang="en-US" sz="14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7 weeks(include a plan-time in Korea)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498 man-hours (48+450)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:48 man-hours (8 hours X 6 people) in Korea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:450 man-hours(3 hours X 6 people X 5 days X 5 weeks) in CMU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9300"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CST-02</a:t>
                      </a:r>
                      <a:endParaRPr lang="en-US" sz="14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Human</a:t>
                      </a:r>
                      <a:r>
                        <a:rPr lang="en-US" sz="14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Resources: 6 people</a:t>
                      </a:r>
                      <a:endParaRPr lang="en-US" sz="14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9300"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CST-03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User </a:t>
                      </a:r>
                      <a:r>
                        <a:rPr lang="en-US" altLang="ko-KR" sz="14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can’t buy SA nodes and sensors/actuators separately.</a:t>
                      </a:r>
                      <a:endParaRPr lang="ko-KR" altLang="en-US" sz="1400" b="0" dirty="0" smtClean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50" charset="-127"/>
                        <a:cs typeface="Tahoma" panose="020B0604030504040204" pitchFamily="34" charset="0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내용 개체 틀 2"/>
          <p:cNvSpPr txBox="1">
            <a:spLocks/>
          </p:cNvSpPr>
          <p:nvPr/>
        </p:nvSpPr>
        <p:spPr>
          <a:xfrm>
            <a:off x="308039" y="3147507"/>
            <a:ext cx="8527922" cy="4320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marR="0" indent="-1714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</a:rPr>
              <a:t>Technical Constraints</a:t>
            </a:r>
            <a:endParaRPr 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984808"/>
              </p:ext>
            </p:extLst>
          </p:nvPr>
        </p:nvGraphicFramePr>
        <p:xfrm>
          <a:off x="467544" y="3553478"/>
          <a:ext cx="8208912" cy="2755843"/>
        </p:xfrm>
        <a:graphic>
          <a:graphicData uri="http://schemas.openxmlformats.org/drawingml/2006/table">
            <a:tbl>
              <a:tblPr/>
              <a:tblGrid>
                <a:gridCol w="1209735"/>
                <a:gridCol w="6999177"/>
              </a:tblGrid>
              <a:tr h="405600">
                <a:tc>
                  <a:txBody>
                    <a:bodyPr/>
                    <a:lstStyle/>
                    <a:p>
                      <a:pPr algn="ctr" fontAlgn="t">
                        <a:lnSpc>
                          <a:spcPts val="1300"/>
                        </a:lnSpc>
                      </a:pPr>
                      <a:r>
                        <a:rPr lang="en-US" sz="1400" b="1" dirty="0">
                          <a:solidFill>
                            <a:srgbClr val="26282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ID</a:t>
                      </a:r>
                    </a:p>
                  </a:txBody>
                  <a:tcPr marL="53340" marR="1143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1300"/>
                        </a:lnSpc>
                      </a:pPr>
                      <a:r>
                        <a:rPr lang="en-US" sz="1400" b="1" dirty="0">
                          <a:solidFill>
                            <a:srgbClr val="26282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</a:p>
                  </a:txBody>
                  <a:tcPr marL="53340" marR="1143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669900"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CST-01</a:t>
                      </a:r>
                      <a:endParaRPr lang="en-US" sz="14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End-user communicates with sensors/actuators via PC</a:t>
                      </a:r>
                      <a:r>
                        <a:rPr lang="en-US" sz="14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or Smartphone connected to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4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 Internet.</a:t>
                      </a:r>
                      <a:endParaRPr lang="en-US" sz="14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3543"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CST-02</a:t>
                      </a:r>
                      <a:endParaRPr lang="en-US" sz="14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An</a:t>
                      </a:r>
                      <a:r>
                        <a:rPr lang="en-US" sz="14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SA node has 1 or more sensors/actuators.</a:t>
                      </a:r>
                      <a:endParaRPr lang="en-US" sz="14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5600"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CST-03</a:t>
                      </a:r>
                      <a:endParaRPr lang="en-US" sz="14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An</a:t>
                      </a:r>
                      <a:r>
                        <a:rPr lang="en-US" sz="14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SA node uses Wi-Fi communication(802.11)</a:t>
                      </a:r>
                      <a:endParaRPr lang="en-US" sz="14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5600"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CST-04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</a:t>
                      </a:r>
                      <a:r>
                        <a:rPr lang="en-US" sz="14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="0" baseline="0" dirty="0" err="1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IoTMS</a:t>
                      </a:r>
                      <a:r>
                        <a:rPr lang="en-US" sz="14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should be made by Java Language &amp; Arduino device</a:t>
                      </a:r>
                      <a:endParaRPr lang="en-US" sz="14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5600"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CST-05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 </a:t>
                      </a:r>
                      <a:r>
                        <a:rPr lang="en-US" sz="1400" b="0" dirty="0" err="1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IoTMS</a:t>
                      </a:r>
                      <a:r>
                        <a:rPr lang="en-US" sz="14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works on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PC</a:t>
                      </a:r>
                      <a:r>
                        <a:rPr lang="en-US" sz="14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or Server</a:t>
                      </a:r>
                      <a:endParaRPr lang="en-US" sz="14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내용 개체 틀 2"/>
          <p:cNvSpPr txBox="1">
            <a:spLocks/>
          </p:cNvSpPr>
          <p:nvPr/>
        </p:nvSpPr>
        <p:spPr>
          <a:xfrm>
            <a:off x="335895" y="764704"/>
            <a:ext cx="8527922" cy="4320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marR="0" indent="-1714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</a:rPr>
              <a:t>Business Constraints</a:t>
            </a:r>
            <a:endParaRPr 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2529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228576"/>
            <a:ext cx="7592158" cy="392112"/>
          </a:xfrm>
        </p:spPr>
        <p:txBody>
          <a:bodyPr>
            <a:normAutofit fontScale="90000"/>
          </a:bodyPr>
          <a:lstStyle/>
          <a:p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Architectural Design</a:t>
            </a:r>
            <a:endParaRPr lang="ko-KR" altLang="en-US" sz="2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4294967295"/>
          </p:nvPr>
        </p:nvSpPr>
        <p:spPr>
          <a:xfrm>
            <a:off x="359221" y="980728"/>
            <a:ext cx="4068763" cy="285831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lvl="1" indent="0">
              <a:lnSpc>
                <a:spcPct val="170000"/>
              </a:lnSpc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3.1. System Context Diagram</a:t>
            </a: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3.2.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Allocation view 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3.3. Dynamic view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53188"/>
            <a:ext cx="2133600" cy="365125"/>
          </a:xfrm>
          <a:prstGeom prst="rect">
            <a:avLst/>
          </a:prstGeom>
        </p:spPr>
        <p:txBody>
          <a:bodyPr/>
          <a:lstStyle/>
          <a:p>
            <a:fld id="{887F5A62-5D57-4BBA-9485-2C5A6728F77D}" type="slidenum">
              <a:rPr lang="ko-KR" altLang="en-US" smtClean="0"/>
              <a:pPr/>
              <a:t>12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83962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431540" y="764704"/>
            <a:ext cx="8280920" cy="5472608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9" name="제목 1"/>
          <p:cNvSpPr>
            <a:spLocks noGrp="1"/>
          </p:cNvSpPr>
          <p:nvPr>
            <p:ph type="title"/>
          </p:nvPr>
        </p:nvSpPr>
        <p:spPr>
          <a:xfrm>
            <a:off x="209867" y="188640"/>
            <a:ext cx="7592158" cy="392112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3.1 System Context View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453188"/>
            <a:ext cx="2133600" cy="365125"/>
          </a:xfrm>
          <a:prstGeom prst="rect">
            <a:avLst/>
          </a:prstGeom>
        </p:spPr>
        <p:txBody>
          <a:bodyPr/>
          <a:lstStyle/>
          <a:p>
            <a:fld id="{887F5A62-5D57-4BBA-9485-2C5A6728F77D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13</a:t>
            </a:fld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/50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214100" y="1484784"/>
            <a:ext cx="1167482" cy="237345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IoTMS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29054" y="1484784"/>
            <a:ext cx="1152128" cy="237626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Node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71800" y="4797152"/>
            <a:ext cx="5760640" cy="12241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131840" y="5085184"/>
            <a:ext cx="504056" cy="28803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1765828" y="2564904"/>
            <a:ext cx="237626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1765828" y="2780928"/>
            <a:ext cx="237626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5438236" y="2564904"/>
            <a:ext cx="237626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5438236" y="2780928"/>
            <a:ext cx="237626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835696" y="2865130"/>
            <a:ext cx="2232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buFontTx/>
              <a:buChar char="-"/>
            </a:pP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Command  :</a:t>
            </a:r>
          </a:p>
          <a:p>
            <a:pPr>
              <a:lnSpc>
                <a:spcPct val="110000"/>
              </a:lnSpc>
            </a:pP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Door on/off, light on/off,</a:t>
            </a:r>
          </a:p>
          <a:p>
            <a:pPr>
              <a:lnSpc>
                <a:spcPct val="110000"/>
              </a:lnSpc>
            </a:pP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alarm on/off</a:t>
            </a:r>
          </a:p>
          <a:p>
            <a:pPr>
              <a:lnSpc>
                <a:spcPct val="110000"/>
              </a:lnSpc>
            </a:pP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Register node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35696" y="1772816"/>
            <a:ext cx="2592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Node information for registration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Sensing Data : </a:t>
            </a:r>
            <a:b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Temperature/Humidity/Door</a:t>
            </a:r>
            <a:b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/Presence(proximity)/Mail Box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851920" y="5085184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System Element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3059832" y="5589240"/>
            <a:ext cx="792088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51920" y="5418921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Data flow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08346" y="2825641"/>
            <a:ext cx="24655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buFontTx/>
              <a:buChar char="-"/>
            </a:pP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Log In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Register User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Add, Delete Node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Set Customize rule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Log information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Set Alarm mode (Secure / Unsecure)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Door on/off</a:t>
            </a:r>
          </a:p>
          <a:p>
            <a:pPr>
              <a:lnSpc>
                <a:spcPct val="110000"/>
              </a:lnSpc>
            </a:pP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Light on/off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510244" y="1484784"/>
            <a:ext cx="22476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&lt;&lt; Display  information &gt;&gt;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User Authorization Success / Fail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Node Authorization Success / Fail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Set Rule Success / Fail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Display Log information</a:t>
            </a:r>
          </a:p>
          <a:p>
            <a:pPr>
              <a:lnSpc>
                <a:spcPct val="110000"/>
              </a:lnSpc>
            </a:pP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Node information</a:t>
            </a:r>
          </a:p>
        </p:txBody>
      </p:sp>
      <p:grpSp>
        <p:nvGrpSpPr>
          <p:cNvPr id="53" name="그룹 52"/>
          <p:cNvGrpSpPr/>
          <p:nvPr/>
        </p:nvGrpSpPr>
        <p:grpSpPr>
          <a:xfrm>
            <a:off x="7947992" y="1988840"/>
            <a:ext cx="584448" cy="1216177"/>
            <a:chOff x="7850106" y="2276872"/>
            <a:chExt cx="584448" cy="1216177"/>
          </a:xfrm>
          <a:solidFill>
            <a:schemeClr val="bg1">
              <a:lumMod val="50000"/>
            </a:schemeClr>
          </a:solidFill>
        </p:grpSpPr>
        <p:sp>
          <p:nvSpPr>
            <p:cNvPr id="36" name="타원 35"/>
            <p:cNvSpPr/>
            <p:nvPr/>
          </p:nvSpPr>
          <p:spPr>
            <a:xfrm>
              <a:off x="7884368" y="2276872"/>
              <a:ext cx="504056" cy="504056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100392" y="2780928"/>
              <a:ext cx="72008" cy="36004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7850106" y="2809806"/>
              <a:ext cx="584448" cy="80392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 rot="1698687">
              <a:off x="7999534" y="3060880"/>
              <a:ext cx="74892" cy="43204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 rot="19364333">
              <a:off x="8225125" y="3061001"/>
              <a:ext cx="75550" cy="43204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5868144" y="5085184"/>
            <a:ext cx="207122" cy="339739"/>
            <a:chOff x="2161474" y="4725144"/>
            <a:chExt cx="584448" cy="1216177"/>
          </a:xfrm>
          <a:solidFill>
            <a:schemeClr val="bg1">
              <a:lumMod val="50000"/>
            </a:schemeClr>
          </a:solidFill>
        </p:grpSpPr>
        <p:sp>
          <p:nvSpPr>
            <p:cNvPr id="42" name="타원 41"/>
            <p:cNvSpPr/>
            <p:nvPr/>
          </p:nvSpPr>
          <p:spPr>
            <a:xfrm>
              <a:off x="2195736" y="4725144"/>
              <a:ext cx="504056" cy="504056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411760" y="5229200"/>
              <a:ext cx="72008" cy="36004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161474" y="5258078"/>
              <a:ext cx="584448" cy="80392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 rot="1698687">
              <a:off x="2310902" y="5509152"/>
              <a:ext cx="74892" cy="43204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 rot="19364333">
              <a:off x="2536493" y="5509273"/>
              <a:ext cx="75550" cy="43204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6444208" y="5058713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User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5660746" y="5589240"/>
            <a:ext cx="783462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444208" y="5439005"/>
            <a:ext cx="1871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User action(Event) 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to IoTMS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771800" y="4797152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Legend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20994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직사각형 66"/>
          <p:cNvSpPr/>
          <p:nvPr/>
        </p:nvSpPr>
        <p:spPr>
          <a:xfrm>
            <a:off x="431540" y="796702"/>
            <a:ext cx="8280920" cy="5472608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3" name="직선 연결선 92"/>
          <p:cNvCxnSpPr/>
          <p:nvPr/>
        </p:nvCxnSpPr>
        <p:spPr bwMode="auto">
          <a:xfrm>
            <a:off x="3454200" y="4628999"/>
            <a:ext cx="0" cy="298177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5593" y="188888"/>
            <a:ext cx="8422871" cy="431800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3.2 Allocation View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타원 23"/>
          <p:cNvSpPr/>
          <p:nvPr/>
        </p:nvSpPr>
        <p:spPr bwMode="auto">
          <a:xfrm>
            <a:off x="3976408" y="2461887"/>
            <a:ext cx="224794" cy="239413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3203848" y="1804814"/>
            <a:ext cx="739275" cy="2394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755576" y="1896443"/>
            <a:ext cx="1448820" cy="15348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819961" y="2200218"/>
            <a:ext cx="1313761" cy="3879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Web Server</a:t>
            </a:r>
          </a:p>
          <a:p>
            <a:pPr algn="ctr"/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(apache-tomcat-8.0.23)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6588224" y="1588790"/>
            <a:ext cx="632753" cy="2394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2875520" y="3922057"/>
            <a:ext cx="1147814" cy="76143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second node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2943911" y="4191128"/>
            <a:ext cx="987048" cy="32060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arduino-1.0.6</a:t>
            </a:r>
            <a:endParaRPr lang="ko-KR" altLang="en-US" sz="800" b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원통 17"/>
          <p:cNvSpPr/>
          <p:nvPr/>
        </p:nvSpPr>
        <p:spPr bwMode="auto">
          <a:xfrm>
            <a:off x="864831" y="2624083"/>
            <a:ext cx="1234752" cy="486613"/>
          </a:xfrm>
          <a:prstGeom prst="can">
            <a:avLst>
              <a:gd name="adj" fmla="val 18529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Database</a:t>
            </a:r>
          </a:p>
          <a:p>
            <a:pPr algn="ctr"/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8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mariadb</a:t>
            </a:r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-10.0.19</a:t>
            </a:r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47078" y="1931445"/>
            <a:ext cx="487634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800" b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IoTMS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55100" y="3169221"/>
            <a:ext cx="704039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8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Windows 7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49" name="직선 연결선 2048"/>
          <p:cNvCxnSpPr>
            <a:stCxn id="6" idx="3"/>
            <a:endCxn id="24" idx="3"/>
          </p:cNvCxnSpPr>
          <p:nvPr/>
        </p:nvCxnSpPr>
        <p:spPr bwMode="auto">
          <a:xfrm>
            <a:off x="2204395" y="2663870"/>
            <a:ext cx="1804933" cy="2369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53" name="직선 연결선 2052"/>
          <p:cNvCxnSpPr>
            <a:stCxn id="7" idx="0"/>
            <a:endCxn id="24" idx="4"/>
          </p:cNvCxnSpPr>
          <p:nvPr/>
        </p:nvCxnSpPr>
        <p:spPr bwMode="auto">
          <a:xfrm flipV="1">
            <a:off x="2162492" y="2701300"/>
            <a:ext cx="1926313" cy="1220757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직사각형 41"/>
          <p:cNvSpPr/>
          <p:nvPr/>
        </p:nvSpPr>
        <p:spPr bwMode="auto">
          <a:xfrm>
            <a:off x="2082311" y="2349204"/>
            <a:ext cx="1545817" cy="2529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</a:p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Port #8080(User)</a:t>
            </a:r>
          </a:p>
        </p:txBody>
      </p:sp>
      <p:cxnSp>
        <p:nvCxnSpPr>
          <p:cNvPr id="46" name="직선 연결선 45"/>
          <p:cNvCxnSpPr>
            <a:stCxn id="24" idx="5"/>
            <a:endCxn id="16" idx="0"/>
          </p:cNvCxnSpPr>
          <p:nvPr/>
        </p:nvCxnSpPr>
        <p:spPr bwMode="auto">
          <a:xfrm flipH="1">
            <a:off x="3449427" y="2666239"/>
            <a:ext cx="718855" cy="1255818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/>
          <p:cNvCxnSpPr>
            <a:stCxn id="52" idx="5"/>
            <a:endCxn id="24" idx="1"/>
          </p:cNvCxnSpPr>
          <p:nvPr/>
        </p:nvCxnSpPr>
        <p:spPr bwMode="auto">
          <a:xfrm>
            <a:off x="3080914" y="1621297"/>
            <a:ext cx="928414" cy="875651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타원 51"/>
          <p:cNvSpPr/>
          <p:nvPr/>
        </p:nvSpPr>
        <p:spPr bwMode="auto">
          <a:xfrm>
            <a:off x="2889040" y="1416945"/>
            <a:ext cx="224794" cy="239413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5" name="직선 연결선 54"/>
          <p:cNvCxnSpPr>
            <a:stCxn id="24" idx="6"/>
            <a:endCxn id="60" idx="2"/>
          </p:cNvCxnSpPr>
          <p:nvPr/>
        </p:nvCxnSpPr>
        <p:spPr bwMode="auto">
          <a:xfrm flipV="1">
            <a:off x="4201202" y="1746461"/>
            <a:ext cx="3013486" cy="835133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타원 59"/>
          <p:cNvSpPr/>
          <p:nvPr/>
        </p:nvSpPr>
        <p:spPr bwMode="auto">
          <a:xfrm>
            <a:off x="7214688" y="1626754"/>
            <a:ext cx="224794" cy="239413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Picture 2" descr="http://www.clipartbest.com/cliparts/7Ta/o7y/7Tao7ypEc.jpe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10113" y="1262632"/>
            <a:ext cx="956518" cy="79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직사각형 62"/>
          <p:cNvSpPr/>
          <p:nvPr/>
        </p:nvSpPr>
        <p:spPr bwMode="auto">
          <a:xfrm>
            <a:off x="7230312" y="1350530"/>
            <a:ext cx="716119" cy="47882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Web Browser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양쪽 모서리가 잘린 사각형 37"/>
          <p:cNvSpPr/>
          <p:nvPr/>
        </p:nvSpPr>
        <p:spPr bwMode="auto">
          <a:xfrm>
            <a:off x="3199281" y="4824251"/>
            <a:ext cx="517217" cy="374073"/>
          </a:xfrm>
          <a:prstGeom prst="snip2Same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Mail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box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1" name="직선 연결선 40"/>
          <p:cNvCxnSpPr/>
          <p:nvPr/>
        </p:nvCxnSpPr>
        <p:spPr bwMode="auto">
          <a:xfrm>
            <a:off x="2162492" y="4598673"/>
            <a:ext cx="0" cy="124555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직선 연결선 43"/>
          <p:cNvCxnSpPr/>
          <p:nvPr/>
        </p:nvCxnSpPr>
        <p:spPr bwMode="auto">
          <a:xfrm>
            <a:off x="1977053" y="4969719"/>
            <a:ext cx="370876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직선 연결선 90"/>
          <p:cNvCxnSpPr/>
          <p:nvPr/>
        </p:nvCxnSpPr>
        <p:spPr bwMode="auto">
          <a:xfrm>
            <a:off x="2015416" y="5385364"/>
            <a:ext cx="370876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직선 연결선 91"/>
          <p:cNvCxnSpPr/>
          <p:nvPr/>
        </p:nvCxnSpPr>
        <p:spPr bwMode="auto">
          <a:xfrm>
            <a:off x="2028205" y="5842579"/>
            <a:ext cx="370876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직사각형 6"/>
          <p:cNvSpPr/>
          <p:nvPr/>
        </p:nvSpPr>
        <p:spPr bwMode="auto">
          <a:xfrm>
            <a:off x="1588585" y="3922057"/>
            <a:ext cx="1147814" cy="76143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first node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656975" y="4191128"/>
            <a:ext cx="987048" cy="32060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arduino-1.0.6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육각형 38"/>
          <p:cNvSpPr/>
          <p:nvPr/>
        </p:nvSpPr>
        <p:spPr bwMode="auto">
          <a:xfrm>
            <a:off x="2228879" y="5212177"/>
            <a:ext cx="573906" cy="374073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Alarm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양쪽 모서리가 잘린 사각형 81"/>
          <p:cNvSpPr/>
          <p:nvPr/>
        </p:nvSpPr>
        <p:spPr bwMode="auto">
          <a:xfrm>
            <a:off x="1559087" y="5212177"/>
            <a:ext cx="517217" cy="374073"/>
          </a:xfrm>
          <a:prstGeom prst="snip2Same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Temp.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en-US" altLang="ko-KR" sz="8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Humi</a:t>
            </a:r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양쪽 모서리가 잘린 사각형 82"/>
          <p:cNvSpPr/>
          <p:nvPr/>
        </p:nvSpPr>
        <p:spPr bwMode="auto">
          <a:xfrm>
            <a:off x="1559087" y="5669377"/>
            <a:ext cx="517217" cy="374073"/>
          </a:xfrm>
          <a:prstGeom prst="snip2Same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Proxi</a:t>
            </a:r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양쪽 모서리가 잘린 사각형 83"/>
          <p:cNvSpPr/>
          <p:nvPr/>
        </p:nvSpPr>
        <p:spPr bwMode="auto">
          <a:xfrm>
            <a:off x="1559087" y="4768831"/>
            <a:ext cx="517217" cy="374073"/>
          </a:xfrm>
          <a:prstGeom prst="snip2Same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Door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육각형 84"/>
          <p:cNvSpPr/>
          <p:nvPr/>
        </p:nvSpPr>
        <p:spPr bwMode="auto">
          <a:xfrm>
            <a:off x="2228879" y="5669377"/>
            <a:ext cx="573906" cy="374073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Light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육각형 85"/>
          <p:cNvSpPr/>
          <p:nvPr/>
        </p:nvSpPr>
        <p:spPr bwMode="auto">
          <a:xfrm>
            <a:off x="2228879" y="4775756"/>
            <a:ext cx="573906" cy="374073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Door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구름 47"/>
          <p:cNvSpPr/>
          <p:nvPr/>
        </p:nvSpPr>
        <p:spPr bwMode="auto">
          <a:xfrm>
            <a:off x="5336015" y="1708334"/>
            <a:ext cx="1100426" cy="850442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Internet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직사각형 120"/>
          <p:cNvSpPr/>
          <p:nvPr/>
        </p:nvSpPr>
        <p:spPr bwMode="auto">
          <a:xfrm>
            <a:off x="1251865" y="3638896"/>
            <a:ext cx="1619280" cy="2529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TCP</a:t>
            </a:r>
          </a:p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Port #3250(Discovery)</a:t>
            </a:r>
          </a:p>
        </p:txBody>
      </p:sp>
      <p:sp>
        <p:nvSpPr>
          <p:cNvPr id="64" name="직사각형 63"/>
          <p:cNvSpPr/>
          <p:nvPr/>
        </p:nvSpPr>
        <p:spPr bwMode="auto">
          <a:xfrm>
            <a:off x="2211837" y="2630784"/>
            <a:ext cx="1344284" cy="46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TCP</a:t>
            </a:r>
          </a:p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Port #550</a:t>
            </a:r>
          </a:p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rduino)</a:t>
            </a:r>
          </a:p>
        </p:txBody>
      </p:sp>
      <p:sp>
        <p:nvSpPr>
          <p:cNvPr id="65" name="직사각형 64"/>
          <p:cNvSpPr/>
          <p:nvPr/>
        </p:nvSpPr>
        <p:spPr bwMode="auto">
          <a:xfrm>
            <a:off x="2655121" y="3638896"/>
            <a:ext cx="1599704" cy="2529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TCP</a:t>
            </a:r>
          </a:p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Port #3250(Discovery)</a:t>
            </a:r>
          </a:p>
        </p:txBody>
      </p:sp>
      <p:sp>
        <p:nvSpPr>
          <p:cNvPr id="94" name="양쪽 모서리가 잘린 사각형 93"/>
          <p:cNvSpPr/>
          <p:nvPr/>
        </p:nvSpPr>
        <p:spPr bwMode="auto">
          <a:xfrm>
            <a:off x="7276838" y="3575933"/>
            <a:ext cx="442881" cy="252159"/>
          </a:xfrm>
          <a:prstGeom prst="snip2Same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육각형 94"/>
          <p:cNvSpPr/>
          <p:nvPr/>
        </p:nvSpPr>
        <p:spPr bwMode="auto">
          <a:xfrm>
            <a:off x="7255857" y="5238967"/>
            <a:ext cx="491423" cy="252159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직사각형 95"/>
          <p:cNvSpPr/>
          <p:nvPr/>
        </p:nvSpPr>
        <p:spPr bwMode="auto">
          <a:xfrm>
            <a:off x="7750212" y="3595914"/>
            <a:ext cx="691169" cy="21480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Sensor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직사각형 96"/>
          <p:cNvSpPr/>
          <p:nvPr/>
        </p:nvSpPr>
        <p:spPr bwMode="auto">
          <a:xfrm>
            <a:off x="7710360" y="5258948"/>
            <a:ext cx="770873" cy="21480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Actuator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직사각형 97"/>
          <p:cNvSpPr/>
          <p:nvPr/>
        </p:nvSpPr>
        <p:spPr bwMode="auto">
          <a:xfrm>
            <a:off x="7232961" y="4280608"/>
            <a:ext cx="504356" cy="4241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node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직사각형 98"/>
          <p:cNvSpPr/>
          <p:nvPr/>
        </p:nvSpPr>
        <p:spPr bwMode="auto">
          <a:xfrm>
            <a:off x="7269108" y="4487419"/>
            <a:ext cx="433714" cy="1476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1" name="Picture 2" descr="http://www.clipartbest.com/cliparts/7Ta/o7y/7Tao7ypEc.jpe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48135" y="3892120"/>
            <a:ext cx="508561" cy="36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직사각형 102"/>
          <p:cNvSpPr/>
          <p:nvPr/>
        </p:nvSpPr>
        <p:spPr bwMode="auto">
          <a:xfrm>
            <a:off x="7716298" y="4357410"/>
            <a:ext cx="758997" cy="21480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Arduino</a:t>
            </a:r>
          </a:p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node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직사각형 103"/>
          <p:cNvSpPr/>
          <p:nvPr/>
        </p:nvSpPr>
        <p:spPr bwMode="auto">
          <a:xfrm>
            <a:off x="7698555" y="3942231"/>
            <a:ext cx="794483" cy="21480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User</a:t>
            </a:r>
          </a:p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Machine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직사각형 104"/>
          <p:cNvSpPr/>
          <p:nvPr/>
        </p:nvSpPr>
        <p:spPr bwMode="auto">
          <a:xfrm>
            <a:off x="7156521" y="2558394"/>
            <a:ext cx="636620" cy="54255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IoTMS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직사각형 105"/>
          <p:cNvSpPr/>
          <p:nvPr/>
        </p:nvSpPr>
        <p:spPr bwMode="auto">
          <a:xfrm>
            <a:off x="7209174" y="2759529"/>
            <a:ext cx="524795" cy="12199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원통 106"/>
          <p:cNvSpPr/>
          <p:nvPr/>
        </p:nvSpPr>
        <p:spPr bwMode="auto">
          <a:xfrm>
            <a:off x="7230516" y="2919965"/>
            <a:ext cx="493234" cy="153025"/>
          </a:xfrm>
          <a:prstGeom prst="can">
            <a:avLst>
              <a:gd name="adj" fmla="val 18529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직사각형 109"/>
          <p:cNvSpPr/>
          <p:nvPr/>
        </p:nvSpPr>
        <p:spPr bwMode="auto">
          <a:xfrm>
            <a:off x="7660577" y="2558776"/>
            <a:ext cx="870438" cy="4604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</a:p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Machine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7084513" y="2270744"/>
            <a:ext cx="1440160" cy="374441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직사각형 111"/>
          <p:cNvSpPr/>
          <p:nvPr/>
        </p:nvSpPr>
        <p:spPr bwMode="auto">
          <a:xfrm>
            <a:off x="7138912" y="2270744"/>
            <a:ext cx="794176" cy="21480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Legend</a:t>
            </a:r>
            <a:endParaRPr lang="ko-KR" altLang="en-US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원통 112"/>
          <p:cNvSpPr/>
          <p:nvPr/>
        </p:nvSpPr>
        <p:spPr bwMode="auto">
          <a:xfrm>
            <a:off x="7276838" y="3190574"/>
            <a:ext cx="442881" cy="252159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직사각형 113"/>
          <p:cNvSpPr/>
          <p:nvPr/>
        </p:nvSpPr>
        <p:spPr bwMode="auto">
          <a:xfrm>
            <a:off x="7255857" y="4853608"/>
            <a:ext cx="491423" cy="2521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직사각형 114"/>
          <p:cNvSpPr/>
          <p:nvPr/>
        </p:nvSpPr>
        <p:spPr bwMode="auto">
          <a:xfrm>
            <a:off x="7666006" y="3210555"/>
            <a:ext cx="859580" cy="21480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</a:p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repository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직사각형 115"/>
          <p:cNvSpPr/>
          <p:nvPr/>
        </p:nvSpPr>
        <p:spPr bwMode="auto">
          <a:xfrm>
            <a:off x="7752886" y="4873589"/>
            <a:ext cx="685820" cy="23348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SW on Machine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Picture 6" descr="https://cdn4.iconfinder.com/data/icons/STROKE/networking/png/400/access_point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6" b="7264"/>
          <a:stretch/>
        </p:blipFill>
        <p:spPr bwMode="auto">
          <a:xfrm>
            <a:off x="7342192" y="5592506"/>
            <a:ext cx="336561" cy="27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직사각형 67"/>
          <p:cNvSpPr/>
          <p:nvPr/>
        </p:nvSpPr>
        <p:spPr bwMode="auto">
          <a:xfrm>
            <a:off x="7752886" y="5617061"/>
            <a:ext cx="685820" cy="21480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Router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슬라이드 번호 개체 틀 3"/>
          <p:cNvSpPr txBox="1">
            <a:spLocks/>
          </p:cNvSpPr>
          <p:nvPr/>
        </p:nvSpPr>
        <p:spPr>
          <a:xfrm>
            <a:off x="3505200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ctr" defTabSz="914400" rtl="0" eaLnBrk="1" latinLnBrk="0" hangingPunct="1">
              <a:defRPr sz="1200" kern="1200" baseline="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</a:rPr>
              <a:t>11/32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4908745" y="3638896"/>
            <a:ext cx="1599704" cy="2529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TCP</a:t>
            </a:r>
          </a:p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Port #3250(Discovery)</a:t>
            </a:r>
          </a:p>
        </p:txBody>
      </p:sp>
      <p:cxnSp>
        <p:nvCxnSpPr>
          <p:cNvPr id="78" name="직선 연결선 77"/>
          <p:cNvCxnSpPr>
            <a:endCxn id="74" idx="0"/>
          </p:cNvCxnSpPr>
          <p:nvPr/>
        </p:nvCxnSpPr>
        <p:spPr bwMode="auto">
          <a:xfrm>
            <a:off x="4276201" y="2702792"/>
            <a:ext cx="1426850" cy="1219265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7" name="Picture 6" descr="https://cdn4.iconfinder.com/data/icons/STROKE/networking/png/400/access_point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6" b="7264"/>
          <a:stretch/>
        </p:blipFill>
        <p:spPr bwMode="auto">
          <a:xfrm>
            <a:off x="3594779" y="1988589"/>
            <a:ext cx="1121429" cy="107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직사각형 87"/>
          <p:cNvSpPr/>
          <p:nvPr/>
        </p:nvSpPr>
        <p:spPr bwMode="auto">
          <a:xfrm>
            <a:off x="4060177" y="4070944"/>
            <a:ext cx="1008112" cy="2394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……..</a:t>
            </a:r>
          </a:p>
        </p:txBody>
      </p:sp>
      <p:cxnSp>
        <p:nvCxnSpPr>
          <p:cNvPr id="130" name="직선 연결선 129"/>
          <p:cNvCxnSpPr/>
          <p:nvPr/>
        </p:nvCxnSpPr>
        <p:spPr bwMode="auto">
          <a:xfrm>
            <a:off x="5700137" y="4608509"/>
            <a:ext cx="0" cy="124555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직선 연결선 130"/>
          <p:cNvCxnSpPr/>
          <p:nvPr/>
        </p:nvCxnSpPr>
        <p:spPr bwMode="auto">
          <a:xfrm>
            <a:off x="5514698" y="4979555"/>
            <a:ext cx="370876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직선 연결선 131"/>
          <p:cNvCxnSpPr/>
          <p:nvPr/>
        </p:nvCxnSpPr>
        <p:spPr bwMode="auto">
          <a:xfrm>
            <a:off x="5553061" y="5395200"/>
            <a:ext cx="370876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직선 연결선 132"/>
          <p:cNvCxnSpPr/>
          <p:nvPr/>
        </p:nvCxnSpPr>
        <p:spPr bwMode="auto">
          <a:xfrm>
            <a:off x="5565850" y="5852415"/>
            <a:ext cx="370876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4" name="육각형 133"/>
          <p:cNvSpPr/>
          <p:nvPr/>
        </p:nvSpPr>
        <p:spPr bwMode="auto">
          <a:xfrm>
            <a:off x="5766523" y="5222013"/>
            <a:ext cx="813934" cy="374073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…..</a:t>
            </a:r>
            <a:endParaRPr lang="ko-KR" altLang="en-US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5" name="양쪽 모서리가 잘린 사각형 134"/>
          <p:cNvSpPr/>
          <p:nvPr/>
        </p:nvSpPr>
        <p:spPr bwMode="auto">
          <a:xfrm>
            <a:off x="5096732" y="5222013"/>
            <a:ext cx="517217" cy="374073"/>
          </a:xfrm>
          <a:prstGeom prst="snip2Same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…..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6" name="양쪽 모서리가 잘린 사각형 135"/>
          <p:cNvSpPr/>
          <p:nvPr/>
        </p:nvSpPr>
        <p:spPr bwMode="auto">
          <a:xfrm>
            <a:off x="5096732" y="5679213"/>
            <a:ext cx="517217" cy="374073"/>
          </a:xfrm>
          <a:prstGeom prst="snip2Same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Senor N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" name="양쪽 모서리가 잘린 사각형 136"/>
          <p:cNvSpPr/>
          <p:nvPr/>
        </p:nvSpPr>
        <p:spPr bwMode="auto">
          <a:xfrm>
            <a:off x="5096732" y="4778667"/>
            <a:ext cx="517217" cy="374073"/>
          </a:xfrm>
          <a:prstGeom prst="snip2Same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Senor 1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8" name="육각형 137"/>
          <p:cNvSpPr/>
          <p:nvPr/>
        </p:nvSpPr>
        <p:spPr bwMode="auto">
          <a:xfrm>
            <a:off x="5766523" y="5679213"/>
            <a:ext cx="813934" cy="374073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Actuator N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9" name="육각형 138"/>
          <p:cNvSpPr/>
          <p:nvPr/>
        </p:nvSpPr>
        <p:spPr bwMode="auto">
          <a:xfrm>
            <a:off x="5766523" y="4785592"/>
            <a:ext cx="813934" cy="374073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Actuator 1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5129144" y="3922057"/>
            <a:ext cx="1147814" cy="76143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en-US" altLang="ko-KR" sz="800" b="0" baseline="30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node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5197535" y="4191128"/>
            <a:ext cx="987048" cy="32060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arduino-1.0.6</a:t>
            </a:r>
            <a:endParaRPr lang="ko-KR" altLang="en-US" sz="800" b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" name="직사각형 141"/>
          <p:cNvSpPr/>
          <p:nvPr/>
        </p:nvSpPr>
        <p:spPr bwMode="auto">
          <a:xfrm>
            <a:off x="4067944" y="5333206"/>
            <a:ext cx="1008112" cy="2394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……..</a:t>
            </a:r>
          </a:p>
        </p:txBody>
      </p:sp>
      <p:sp>
        <p:nvSpPr>
          <p:cNvPr id="143" name="직사각형 142"/>
          <p:cNvSpPr/>
          <p:nvPr/>
        </p:nvSpPr>
        <p:spPr bwMode="auto">
          <a:xfrm>
            <a:off x="2392565" y="845321"/>
            <a:ext cx="739275" cy="2394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Home PC</a:t>
            </a:r>
          </a:p>
        </p:txBody>
      </p:sp>
      <p:pic>
        <p:nvPicPr>
          <p:cNvPr id="2050" name="Picture 2" descr="http://www.clipartbest.com/cliparts/7Ta/o7y/7Tao7ypEc.jpe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77515" y="1048643"/>
            <a:ext cx="956518" cy="79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2397715" y="1124101"/>
            <a:ext cx="716119" cy="47882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Web Browser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4" name="직사각형 143"/>
          <p:cNvSpPr/>
          <p:nvPr/>
        </p:nvSpPr>
        <p:spPr bwMode="auto">
          <a:xfrm>
            <a:off x="6876256" y="1012726"/>
            <a:ext cx="1440160" cy="2394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Mobile device , office PC</a:t>
            </a:r>
          </a:p>
        </p:txBody>
      </p:sp>
    </p:spTree>
    <p:extLst>
      <p:ext uri="{BB962C8B-B14F-4D97-AF65-F5344CB8AC3E}">
        <p14:creationId xmlns:p14="http://schemas.microsoft.com/office/powerpoint/2010/main" val="19699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66725" y="908720"/>
            <a:ext cx="8208964" cy="50405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1893" y="188640"/>
            <a:ext cx="6646371" cy="431800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3.3 Dynamic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erspective View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2" name="슬라이드 번호 개체 틀 3"/>
          <p:cNvSpPr txBox="1">
            <a:spLocks/>
          </p:cNvSpPr>
          <p:nvPr/>
        </p:nvSpPr>
        <p:spPr>
          <a:xfrm>
            <a:off x="3505200" y="648826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ctr" defTabSz="914400" rtl="0" eaLnBrk="1" latinLnBrk="0" hangingPunct="1">
              <a:defRPr sz="1200" kern="1200" baseline="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/>
              <a:t>12</a:t>
            </a: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+mn-cs"/>
              </a:rPr>
              <a:t>/32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8" name="직사각형 207"/>
          <p:cNvSpPr/>
          <p:nvPr/>
        </p:nvSpPr>
        <p:spPr>
          <a:xfrm>
            <a:off x="4093095" y="3971255"/>
            <a:ext cx="1728192" cy="432048"/>
          </a:xfrm>
          <a:prstGeom prst="rect">
            <a:avLst/>
          </a:prstGeom>
          <a:solidFill>
            <a:srgbClr val="92D05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Node</a:t>
            </a:r>
          </a:p>
        </p:txBody>
      </p:sp>
      <p:sp>
        <p:nvSpPr>
          <p:cNvPr id="209" name="직사각형 208"/>
          <p:cNvSpPr/>
          <p:nvPr/>
        </p:nvSpPr>
        <p:spPr>
          <a:xfrm>
            <a:off x="4140720" y="3357091"/>
            <a:ext cx="1584176" cy="360040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Node Manager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10" name="직사각형 209"/>
          <p:cNvSpPr/>
          <p:nvPr/>
        </p:nvSpPr>
        <p:spPr>
          <a:xfrm>
            <a:off x="972368" y="2780928"/>
            <a:ext cx="5544616" cy="288032"/>
          </a:xfrm>
          <a:prstGeom prst="rect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+mn-cs"/>
              </a:rPr>
              <a:t>E v e n t   B u s  +  J S O N</a:t>
            </a:r>
          </a:p>
        </p:txBody>
      </p:sp>
      <p:sp>
        <p:nvSpPr>
          <p:cNvPr id="211" name="직사각형 210"/>
          <p:cNvSpPr/>
          <p:nvPr/>
        </p:nvSpPr>
        <p:spPr>
          <a:xfrm>
            <a:off x="1044376" y="2204963"/>
            <a:ext cx="1728192" cy="28803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User Interface Manager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12" name="직사각형 211"/>
          <p:cNvSpPr/>
          <p:nvPr/>
        </p:nvSpPr>
        <p:spPr>
          <a:xfrm>
            <a:off x="3924848" y="2204963"/>
            <a:ext cx="1079968" cy="28803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Message Manager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13" name="직사각형 212"/>
          <p:cNvSpPr/>
          <p:nvPr/>
        </p:nvSpPr>
        <p:spPr>
          <a:xfrm>
            <a:off x="2844576" y="2204963"/>
            <a:ext cx="1008112" cy="28803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Log Manager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14" name="직사각형 213"/>
          <p:cNvSpPr/>
          <p:nvPr/>
        </p:nvSpPr>
        <p:spPr>
          <a:xfrm>
            <a:off x="1332408" y="3357091"/>
            <a:ext cx="1548172" cy="432048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Communication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Manager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15" name="원통 214"/>
          <p:cNvSpPr/>
          <p:nvPr/>
        </p:nvSpPr>
        <p:spPr>
          <a:xfrm>
            <a:off x="1764456" y="1448939"/>
            <a:ext cx="647880" cy="396000"/>
          </a:xfrm>
          <a:prstGeom prst="can">
            <a:avLst/>
          </a:prstGeom>
          <a:solidFill>
            <a:sysClr val="window" lastClr="FFFFFF">
              <a:lumMod val="8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User DB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16" name="원통 215"/>
          <p:cNvSpPr/>
          <p:nvPr/>
        </p:nvSpPr>
        <p:spPr>
          <a:xfrm>
            <a:off x="2484536" y="1448939"/>
            <a:ext cx="648072" cy="396000"/>
          </a:xfrm>
          <a:prstGeom prst="can">
            <a:avLst/>
          </a:prstGeom>
          <a:solidFill>
            <a:sysClr val="window" lastClr="FFFFFF">
              <a:lumMod val="8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Log DB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17" name="직사각형 216"/>
          <p:cNvSpPr/>
          <p:nvPr/>
        </p:nvSpPr>
        <p:spPr>
          <a:xfrm>
            <a:off x="3522302" y="4725243"/>
            <a:ext cx="2850666" cy="79208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dash"/>
          </a:ln>
          <a:effectLst/>
        </p:spPr>
        <p:txBody>
          <a:bodyPr rtlCol="0" anchor="t" anchorCtr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cs"/>
              </a:rPr>
              <a:t>Things object List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6805016" y="1772817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A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7453088" y="1772817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B 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20" name="직사각형 219"/>
          <p:cNvSpPr/>
          <p:nvPr/>
        </p:nvSpPr>
        <p:spPr>
          <a:xfrm>
            <a:off x="6805016" y="1484784"/>
            <a:ext cx="1728192" cy="3816424"/>
          </a:xfrm>
          <a:prstGeom prst="rect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6949032" y="2276293"/>
            <a:ext cx="15121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:  information, from A to B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22" name="직사각형 221"/>
          <p:cNvSpPr/>
          <p:nvPr/>
        </p:nvSpPr>
        <p:spPr>
          <a:xfrm>
            <a:off x="1980480" y="278102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23" name="직사각형 222"/>
          <p:cNvSpPr/>
          <p:nvPr/>
        </p:nvSpPr>
        <p:spPr>
          <a:xfrm>
            <a:off x="1980480" y="242098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24" name="직사각형 223"/>
          <p:cNvSpPr/>
          <p:nvPr/>
        </p:nvSpPr>
        <p:spPr>
          <a:xfrm>
            <a:off x="3348632" y="242098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25" name="직사각형 224"/>
          <p:cNvSpPr/>
          <p:nvPr/>
        </p:nvSpPr>
        <p:spPr>
          <a:xfrm>
            <a:off x="3348632" y="278102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26" name="직사각형 225"/>
          <p:cNvSpPr/>
          <p:nvPr/>
        </p:nvSpPr>
        <p:spPr>
          <a:xfrm>
            <a:off x="2124496" y="242098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27" name="직사각형 226"/>
          <p:cNvSpPr/>
          <p:nvPr/>
        </p:nvSpPr>
        <p:spPr>
          <a:xfrm>
            <a:off x="2124496" y="278102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28" name="직사각형 227"/>
          <p:cNvSpPr/>
          <p:nvPr/>
        </p:nvSpPr>
        <p:spPr>
          <a:xfrm>
            <a:off x="4428752" y="242098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29" name="직사각형 228"/>
          <p:cNvSpPr/>
          <p:nvPr/>
        </p:nvSpPr>
        <p:spPr>
          <a:xfrm>
            <a:off x="4428752" y="278102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30" name="직사각형 229"/>
          <p:cNvSpPr/>
          <p:nvPr/>
        </p:nvSpPr>
        <p:spPr>
          <a:xfrm>
            <a:off x="3204616" y="278102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31" name="직사각형 230"/>
          <p:cNvSpPr/>
          <p:nvPr/>
        </p:nvSpPr>
        <p:spPr>
          <a:xfrm>
            <a:off x="3204616" y="242098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32" name="직사각형 231"/>
          <p:cNvSpPr/>
          <p:nvPr/>
        </p:nvSpPr>
        <p:spPr>
          <a:xfrm>
            <a:off x="4212728" y="436520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33" name="직사각형 232"/>
          <p:cNvSpPr/>
          <p:nvPr/>
        </p:nvSpPr>
        <p:spPr>
          <a:xfrm>
            <a:off x="4140720" y="436520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34" name="직사각형 233"/>
          <p:cNvSpPr/>
          <p:nvPr/>
        </p:nvSpPr>
        <p:spPr>
          <a:xfrm>
            <a:off x="3882342" y="508528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35" name="직사각형 234"/>
          <p:cNvSpPr/>
          <p:nvPr/>
        </p:nvSpPr>
        <p:spPr>
          <a:xfrm>
            <a:off x="4428752" y="436520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36" name="직사각형 235"/>
          <p:cNvSpPr/>
          <p:nvPr/>
        </p:nvSpPr>
        <p:spPr>
          <a:xfrm>
            <a:off x="4356744" y="436520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37" name="직사각형 236"/>
          <p:cNvSpPr/>
          <p:nvPr/>
        </p:nvSpPr>
        <p:spPr>
          <a:xfrm>
            <a:off x="3810334" y="508528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38" name="직사각형 237"/>
          <p:cNvSpPr/>
          <p:nvPr/>
        </p:nvSpPr>
        <p:spPr>
          <a:xfrm>
            <a:off x="4530414" y="508528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39" name="직사각형 238"/>
          <p:cNvSpPr/>
          <p:nvPr/>
        </p:nvSpPr>
        <p:spPr>
          <a:xfrm>
            <a:off x="4644776" y="436520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40" name="직사각형 239"/>
          <p:cNvSpPr/>
          <p:nvPr/>
        </p:nvSpPr>
        <p:spPr>
          <a:xfrm>
            <a:off x="4572768" y="436520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41" name="직사각형 240"/>
          <p:cNvSpPr/>
          <p:nvPr/>
        </p:nvSpPr>
        <p:spPr>
          <a:xfrm>
            <a:off x="4458406" y="508528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42" name="직사각형 241"/>
          <p:cNvSpPr/>
          <p:nvPr/>
        </p:nvSpPr>
        <p:spPr>
          <a:xfrm>
            <a:off x="5034470" y="508528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43" name="직사각형 242"/>
          <p:cNvSpPr/>
          <p:nvPr/>
        </p:nvSpPr>
        <p:spPr>
          <a:xfrm>
            <a:off x="4860800" y="436520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44" name="직사각형 243"/>
          <p:cNvSpPr/>
          <p:nvPr/>
        </p:nvSpPr>
        <p:spPr>
          <a:xfrm>
            <a:off x="4788792" y="436520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45" name="직사각형 244"/>
          <p:cNvSpPr/>
          <p:nvPr/>
        </p:nvSpPr>
        <p:spPr>
          <a:xfrm>
            <a:off x="4962462" y="508528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46" name="직사각형 245"/>
          <p:cNvSpPr/>
          <p:nvPr/>
        </p:nvSpPr>
        <p:spPr>
          <a:xfrm>
            <a:off x="5610534" y="508528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47" name="직사각형 246"/>
          <p:cNvSpPr/>
          <p:nvPr/>
        </p:nvSpPr>
        <p:spPr>
          <a:xfrm>
            <a:off x="5076824" y="436520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48" name="직사각형 247"/>
          <p:cNvSpPr/>
          <p:nvPr/>
        </p:nvSpPr>
        <p:spPr>
          <a:xfrm>
            <a:off x="5004816" y="436520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49" name="직사각형 248"/>
          <p:cNvSpPr/>
          <p:nvPr/>
        </p:nvSpPr>
        <p:spPr>
          <a:xfrm>
            <a:off x="5538526" y="508528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50" name="직사각형 249"/>
          <p:cNvSpPr/>
          <p:nvPr/>
        </p:nvSpPr>
        <p:spPr>
          <a:xfrm>
            <a:off x="5292848" y="436520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51" name="직사각형 250"/>
          <p:cNvSpPr/>
          <p:nvPr/>
        </p:nvSpPr>
        <p:spPr>
          <a:xfrm>
            <a:off x="5220840" y="436520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52" name="직사각형 251"/>
          <p:cNvSpPr/>
          <p:nvPr/>
        </p:nvSpPr>
        <p:spPr>
          <a:xfrm>
            <a:off x="6877024" y="4365105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53" name="직사각형 252"/>
          <p:cNvSpPr/>
          <p:nvPr/>
        </p:nvSpPr>
        <p:spPr>
          <a:xfrm>
            <a:off x="5508872" y="436520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54" name="직사각형 253"/>
          <p:cNvSpPr/>
          <p:nvPr/>
        </p:nvSpPr>
        <p:spPr>
          <a:xfrm>
            <a:off x="5436864" y="436520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55" name="직사각형 254"/>
          <p:cNvSpPr/>
          <p:nvPr/>
        </p:nvSpPr>
        <p:spPr>
          <a:xfrm>
            <a:off x="6877024" y="4365105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56" name="원통 255"/>
          <p:cNvSpPr/>
          <p:nvPr/>
        </p:nvSpPr>
        <p:spPr>
          <a:xfrm>
            <a:off x="6877024" y="2924945"/>
            <a:ext cx="360040" cy="216024"/>
          </a:xfrm>
          <a:prstGeom prst="can">
            <a:avLst/>
          </a:prstGeom>
          <a:solidFill>
            <a:sysClr val="window" lastClr="FFFFFF">
              <a:lumMod val="8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7165056" y="292494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DB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58" name="직사각형 257"/>
          <p:cNvSpPr/>
          <p:nvPr/>
        </p:nvSpPr>
        <p:spPr>
          <a:xfrm>
            <a:off x="6877024" y="3212977"/>
            <a:ext cx="360040" cy="216024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7237064" y="321355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Manager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60" name="직사각형 259"/>
          <p:cNvSpPr/>
          <p:nvPr/>
        </p:nvSpPr>
        <p:spPr>
          <a:xfrm>
            <a:off x="6877024" y="3501009"/>
            <a:ext cx="360040" cy="216024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7237064" y="3429001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Thing object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 (Sensor, actuator...)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62" name="직사각형 261"/>
          <p:cNvSpPr/>
          <p:nvPr/>
        </p:nvSpPr>
        <p:spPr>
          <a:xfrm>
            <a:off x="6877024" y="3789041"/>
            <a:ext cx="360040" cy="216024"/>
          </a:xfrm>
          <a:prstGeom prst="rect">
            <a:avLst/>
          </a:prstGeom>
          <a:solidFill>
            <a:srgbClr val="92D05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7237064" y="3789041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Node object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64" name="직사각형 263"/>
          <p:cNvSpPr/>
          <p:nvPr/>
        </p:nvSpPr>
        <p:spPr>
          <a:xfrm>
            <a:off x="6877024" y="4077073"/>
            <a:ext cx="360040" cy="216024"/>
          </a:xfrm>
          <a:prstGeom prst="rect">
            <a:avLst/>
          </a:prstGeom>
          <a:solidFill>
            <a:srgbClr val="FFFF0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7237064" y="4077652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Link object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cxnSp>
        <p:nvCxnSpPr>
          <p:cNvPr id="266" name="꺾인 연결선 425"/>
          <p:cNvCxnSpPr>
            <a:endCxn id="268" idx="1"/>
          </p:cNvCxnSpPr>
          <p:nvPr/>
        </p:nvCxnSpPr>
        <p:spPr>
          <a:xfrm>
            <a:off x="7021040" y="2239999"/>
            <a:ext cx="432048" cy="58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sp>
        <p:nvSpPr>
          <p:cNvPr id="267" name="TextBox 266"/>
          <p:cNvSpPr txBox="1"/>
          <p:nvPr/>
        </p:nvSpPr>
        <p:spPr>
          <a:xfrm>
            <a:off x="6805016" y="2132857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A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7453088" y="2132857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B 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6877024" y="1916833"/>
            <a:ext cx="1511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: JSON event , from A to B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cxnSp>
        <p:nvCxnSpPr>
          <p:cNvPr id="270" name="꺾인 연결선 425"/>
          <p:cNvCxnSpPr/>
          <p:nvPr/>
        </p:nvCxnSpPr>
        <p:spPr>
          <a:xfrm flipV="1">
            <a:off x="4860032" y="3717033"/>
            <a:ext cx="0" cy="288031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271" name="꺾인 연결선 425"/>
          <p:cNvCxnSpPr/>
          <p:nvPr/>
        </p:nvCxnSpPr>
        <p:spPr>
          <a:xfrm rot="16200000" flipH="1">
            <a:off x="1980436" y="2024899"/>
            <a:ext cx="360040" cy="8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272" name="꺾인 연결선 425"/>
          <p:cNvCxnSpPr/>
          <p:nvPr/>
        </p:nvCxnSpPr>
        <p:spPr>
          <a:xfrm rot="16200000" flipV="1">
            <a:off x="1834027" y="2027293"/>
            <a:ext cx="364827" cy="8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273" name="꺾인 연결선 425"/>
          <p:cNvCxnSpPr/>
          <p:nvPr/>
        </p:nvCxnSpPr>
        <p:spPr>
          <a:xfrm rot="5400000">
            <a:off x="2448532" y="1916931"/>
            <a:ext cx="360040" cy="21602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274" name="꺾인 연결선 425"/>
          <p:cNvCxnSpPr/>
          <p:nvPr/>
        </p:nvCxnSpPr>
        <p:spPr>
          <a:xfrm rot="16200000" flipV="1">
            <a:off x="2808572" y="1916931"/>
            <a:ext cx="360040" cy="21602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sp>
        <p:nvSpPr>
          <p:cNvPr id="275" name="직사각형 274"/>
          <p:cNvSpPr/>
          <p:nvPr/>
        </p:nvSpPr>
        <p:spPr>
          <a:xfrm>
            <a:off x="4068712" y="4005163"/>
            <a:ext cx="1728192" cy="432048"/>
          </a:xfrm>
          <a:prstGeom prst="rect">
            <a:avLst/>
          </a:prstGeom>
          <a:solidFill>
            <a:srgbClr val="92D05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Node</a:t>
            </a:r>
          </a:p>
        </p:txBody>
      </p:sp>
      <p:sp>
        <p:nvSpPr>
          <p:cNvPr id="276" name="직사각형 275"/>
          <p:cNvSpPr/>
          <p:nvPr/>
        </p:nvSpPr>
        <p:spPr>
          <a:xfrm>
            <a:off x="3959186" y="5058810"/>
            <a:ext cx="648000" cy="360040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actuators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77" name="직사각형 276"/>
          <p:cNvSpPr/>
          <p:nvPr/>
        </p:nvSpPr>
        <p:spPr>
          <a:xfrm>
            <a:off x="3930572" y="5085283"/>
            <a:ext cx="648000" cy="360040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actuators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278" name="꺾인 연결선 425"/>
          <p:cNvCxnSpPr>
            <a:endCxn id="277" idx="0"/>
          </p:cNvCxnSpPr>
          <p:nvPr/>
        </p:nvCxnSpPr>
        <p:spPr>
          <a:xfrm rot="5400000">
            <a:off x="4180439" y="4511345"/>
            <a:ext cx="648071" cy="49980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sp>
        <p:nvSpPr>
          <p:cNvPr id="279" name="직사각형 278"/>
          <p:cNvSpPr/>
          <p:nvPr/>
        </p:nvSpPr>
        <p:spPr>
          <a:xfrm>
            <a:off x="4707259" y="5060900"/>
            <a:ext cx="648000" cy="360040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sensors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80" name="직사각형 279"/>
          <p:cNvSpPr/>
          <p:nvPr/>
        </p:nvSpPr>
        <p:spPr>
          <a:xfrm>
            <a:off x="4674430" y="5085283"/>
            <a:ext cx="648000" cy="360040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sensors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281" name="꺾인 연결선 425"/>
          <p:cNvCxnSpPr>
            <a:stCxn id="280" idx="0"/>
          </p:cNvCxnSpPr>
          <p:nvPr/>
        </p:nvCxnSpPr>
        <p:spPr>
          <a:xfrm flipH="1" flipV="1">
            <a:off x="4994062" y="4447527"/>
            <a:ext cx="4368" cy="637756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sp>
        <p:nvSpPr>
          <p:cNvPr id="282" name="직사각형 281"/>
          <p:cNvSpPr/>
          <p:nvPr/>
        </p:nvSpPr>
        <p:spPr>
          <a:xfrm>
            <a:off x="5423085" y="5060900"/>
            <a:ext cx="648000" cy="360040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Default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sensors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83" name="직사각형 282"/>
          <p:cNvSpPr/>
          <p:nvPr/>
        </p:nvSpPr>
        <p:spPr>
          <a:xfrm>
            <a:off x="5394510" y="5086362"/>
            <a:ext cx="648000" cy="360040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Default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sensors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284" name="꺾인 연결선 425"/>
          <p:cNvCxnSpPr/>
          <p:nvPr/>
        </p:nvCxnSpPr>
        <p:spPr>
          <a:xfrm rot="16200000" flipV="1">
            <a:off x="5184836" y="4536891"/>
            <a:ext cx="648072" cy="432048"/>
          </a:xfrm>
          <a:prstGeom prst="bentConnector3">
            <a:avLst>
              <a:gd name="adj1" fmla="val 36804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285" name="꺾인 연결선 425"/>
          <p:cNvCxnSpPr/>
          <p:nvPr/>
        </p:nvCxnSpPr>
        <p:spPr>
          <a:xfrm rot="16200000" flipH="1">
            <a:off x="5256844" y="4544005"/>
            <a:ext cx="648072" cy="432048"/>
          </a:xfrm>
          <a:prstGeom prst="bentConnector3">
            <a:avLst>
              <a:gd name="adj1" fmla="val 51970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286" name="꺾인 연결선 425"/>
          <p:cNvCxnSpPr>
            <a:stCxn id="511" idx="3"/>
            <a:endCxn id="513" idx="1"/>
          </p:cNvCxnSpPr>
          <p:nvPr/>
        </p:nvCxnSpPr>
        <p:spPr>
          <a:xfrm>
            <a:off x="2844576" y="3537111"/>
            <a:ext cx="1296144" cy="0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287" name="꺾인 연결선 425"/>
          <p:cNvCxnSpPr>
            <a:stCxn id="512" idx="1"/>
            <a:endCxn id="510" idx="3"/>
          </p:cNvCxnSpPr>
          <p:nvPr/>
        </p:nvCxnSpPr>
        <p:spPr>
          <a:xfrm flipH="1">
            <a:off x="2844576" y="3609119"/>
            <a:ext cx="1296144" cy="0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288" name="꺾인 연결선 569"/>
          <p:cNvCxnSpPr>
            <a:stCxn id="223" idx="2"/>
            <a:endCxn id="222" idx="0"/>
          </p:cNvCxnSpPr>
          <p:nvPr/>
        </p:nvCxnSpPr>
        <p:spPr>
          <a:xfrm>
            <a:off x="2016484" y="2492995"/>
            <a:ext cx="0" cy="28803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sm" len="sm"/>
          </a:ln>
          <a:effectLst/>
        </p:spPr>
      </p:cxnSp>
      <p:cxnSp>
        <p:nvCxnSpPr>
          <p:cNvPr id="289" name="꺾인 연결선 570"/>
          <p:cNvCxnSpPr>
            <a:stCxn id="231" idx="2"/>
            <a:endCxn id="230" idx="0"/>
          </p:cNvCxnSpPr>
          <p:nvPr/>
        </p:nvCxnSpPr>
        <p:spPr>
          <a:xfrm>
            <a:off x="3240620" y="2492995"/>
            <a:ext cx="0" cy="28803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sm" len="sm"/>
          </a:ln>
          <a:effectLst/>
        </p:spPr>
      </p:cxnSp>
      <p:cxnSp>
        <p:nvCxnSpPr>
          <p:cNvPr id="460" name="꺾인 연결선 571"/>
          <p:cNvCxnSpPr/>
          <p:nvPr/>
        </p:nvCxnSpPr>
        <p:spPr>
          <a:xfrm>
            <a:off x="5004048" y="3068960"/>
            <a:ext cx="0" cy="28803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sm" len="sm"/>
          </a:ln>
          <a:effectLst/>
        </p:spPr>
      </p:cxnSp>
      <p:cxnSp>
        <p:nvCxnSpPr>
          <p:cNvPr id="471" name="꺾인 연결선 572"/>
          <p:cNvCxnSpPr>
            <a:stCxn id="227" idx="0"/>
            <a:endCxn id="226" idx="2"/>
          </p:cNvCxnSpPr>
          <p:nvPr/>
        </p:nvCxnSpPr>
        <p:spPr>
          <a:xfrm flipV="1">
            <a:off x="2160500" y="2492995"/>
            <a:ext cx="0" cy="28803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sm" len="sm"/>
          </a:ln>
          <a:effectLst/>
        </p:spPr>
      </p:cxnSp>
      <p:cxnSp>
        <p:nvCxnSpPr>
          <p:cNvPr id="472" name="꺾인 연결선 573"/>
          <p:cNvCxnSpPr>
            <a:stCxn id="225" idx="0"/>
            <a:endCxn id="224" idx="2"/>
          </p:cNvCxnSpPr>
          <p:nvPr/>
        </p:nvCxnSpPr>
        <p:spPr>
          <a:xfrm flipV="1">
            <a:off x="3384636" y="2492995"/>
            <a:ext cx="0" cy="28803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sm" len="sm"/>
          </a:ln>
          <a:effectLst/>
        </p:spPr>
      </p:cxnSp>
      <p:cxnSp>
        <p:nvCxnSpPr>
          <p:cNvPr id="480" name="꺾인 연결선 574"/>
          <p:cNvCxnSpPr>
            <a:stCxn id="229" idx="0"/>
            <a:endCxn id="228" idx="2"/>
          </p:cNvCxnSpPr>
          <p:nvPr/>
        </p:nvCxnSpPr>
        <p:spPr>
          <a:xfrm flipV="1">
            <a:off x="4464756" y="2492995"/>
            <a:ext cx="0" cy="28803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sm" len="sm"/>
          </a:ln>
          <a:effectLst/>
        </p:spPr>
      </p:cxnSp>
      <p:cxnSp>
        <p:nvCxnSpPr>
          <p:cNvPr id="496" name="꺾인 연결선 575"/>
          <p:cNvCxnSpPr/>
          <p:nvPr/>
        </p:nvCxnSpPr>
        <p:spPr>
          <a:xfrm flipV="1">
            <a:off x="4860032" y="3068961"/>
            <a:ext cx="0" cy="288031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sm" len="sm"/>
          </a:ln>
          <a:effectLst/>
        </p:spPr>
      </p:cxnSp>
      <p:cxnSp>
        <p:nvCxnSpPr>
          <p:cNvPr id="497" name="꺾인 연결선 496"/>
          <p:cNvCxnSpPr>
            <a:endCxn id="219" idx="1"/>
          </p:cNvCxnSpPr>
          <p:nvPr/>
        </p:nvCxnSpPr>
        <p:spPr>
          <a:xfrm flipV="1">
            <a:off x="7093048" y="1880539"/>
            <a:ext cx="360040" cy="29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sm" len="sm"/>
          </a:ln>
          <a:effectLst/>
        </p:spPr>
      </p:cxnSp>
      <p:sp>
        <p:nvSpPr>
          <p:cNvPr id="498" name="직사각형 497"/>
          <p:cNvSpPr/>
          <p:nvPr/>
        </p:nvSpPr>
        <p:spPr>
          <a:xfrm>
            <a:off x="4428752" y="242098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99" name="직사각형 498"/>
          <p:cNvSpPr/>
          <p:nvPr/>
        </p:nvSpPr>
        <p:spPr>
          <a:xfrm>
            <a:off x="4428752" y="278102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00" name="직사각형 499"/>
          <p:cNvSpPr/>
          <p:nvPr/>
        </p:nvSpPr>
        <p:spPr>
          <a:xfrm>
            <a:off x="5076825" y="2204963"/>
            <a:ext cx="1368000" cy="28803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Rule Manager</a:t>
            </a:r>
          </a:p>
        </p:txBody>
      </p:sp>
      <p:sp>
        <p:nvSpPr>
          <p:cNvPr id="501" name="원통 500"/>
          <p:cNvSpPr/>
          <p:nvPr/>
        </p:nvSpPr>
        <p:spPr>
          <a:xfrm>
            <a:off x="5436864" y="1448939"/>
            <a:ext cx="647984" cy="396000"/>
          </a:xfrm>
          <a:prstGeom prst="can">
            <a:avLst/>
          </a:prstGeom>
          <a:solidFill>
            <a:sysClr val="window" lastClr="FFFFFF">
              <a:lumMod val="8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Rule DB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02" name="직사각형 501"/>
          <p:cNvSpPr/>
          <p:nvPr/>
        </p:nvSpPr>
        <p:spPr>
          <a:xfrm>
            <a:off x="5796904" y="241463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03" name="직사각형 502"/>
          <p:cNvSpPr/>
          <p:nvPr/>
        </p:nvSpPr>
        <p:spPr>
          <a:xfrm>
            <a:off x="5796904" y="277467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04" name="직사각형 503"/>
          <p:cNvSpPr/>
          <p:nvPr/>
        </p:nvSpPr>
        <p:spPr>
          <a:xfrm>
            <a:off x="5652888" y="277467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05" name="직사각형 504"/>
          <p:cNvSpPr/>
          <p:nvPr/>
        </p:nvSpPr>
        <p:spPr>
          <a:xfrm>
            <a:off x="5652888" y="241463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506" name="꺾인 연결선 585"/>
          <p:cNvCxnSpPr>
            <a:stCxn id="505" idx="2"/>
            <a:endCxn id="504" idx="0"/>
          </p:cNvCxnSpPr>
          <p:nvPr/>
        </p:nvCxnSpPr>
        <p:spPr>
          <a:xfrm>
            <a:off x="5688892" y="2486645"/>
            <a:ext cx="0" cy="28803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sm" len="sm"/>
          </a:ln>
          <a:effectLst/>
        </p:spPr>
      </p:cxnSp>
      <p:cxnSp>
        <p:nvCxnSpPr>
          <p:cNvPr id="507" name="꺾인 연결선 586"/>
          <p:cNvCxnSpPr>
            <a:stCxn id="503" idx="0"/>
            <a:endCxn id="502" idx="2"/>
          </p:cNvCxnSpPr>
          <p:nvPr/>
        </p:nvCxnSpPr>
        <p:spPr>
          <a:xfrm flipV="1">
            <a:off x="5832908" y="2486645"/>
            <a:ext cx="0" cy="28803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sm" len="sm"/>
          </a:ln>
          <a:effectLst/>
        </p:spPr>
      </p:cxnSp>
      <p:cxnSp>
        <p:nvCxnSpPr>
          <p:cNvPr id="508" name="꺾인 연결선 425"/>
          <p:cNvCxnSpPr/>
          <p:nvPr/>
        </p:nvCxnSpPr>
        <p:spPr>
          <a:xfrm flipH="1">
            <a:off x="5726339" y="1844924"/>
            <a:ext cx="2495" cy="360040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509" name="꺾인 연결선 425"/>
          <p:cNvCxnSpPr/>
          <p:nvPr/>
        </p:nvCxnSpPr>
        <p:spPr>
          <a:xfrm flipV="1">
            <a:off x="5870353" y="1844924"/>
            <a:ext cx="2495" cy="360040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sp>
        <p:nvSpPr>
          <p:cNvPr id="510" name="직사각형 509"/>
          <p:cNvSpPr/>
          <p:nvPr/>
        </p:nvSpPr>
        <p:spPr>
          <a:xfrm>
            <a:off x="2772568" y="3573115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11" name="직사각형 510"/>
          <p:cNvSpPr/>
          <p:nvPr/>
        </p:nvSpPr>
        <p:spPr>
          <a:xfrm>
            <a:off x="2772568" y="350110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12" name="직사각형 511"/>
          <p:cNvSpPr/>
          <p:nvPr/>
        </p:nvSpPr>
        <p:spPr>
          <a:xfrm>
            <a:off x="4140720" y="3573115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13" name="직사각형 512"/>
          <p:cNvSpPr/>
          <p:nvPr/>
        </p:nvSpPr>
        <p:spPr>
          <a:xfrm>
            <a:off x="4140720" y="350110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514" name="꺾인 연결선 425"/>
          <p:cNvCxnSpPr/>
          <p:nvPr/>
        </p:nvCxnSpPr>
        <p:spPr>
          <a:xfrm flipH="1">
            <a:off x="4979701" y="3717129"/>
            <a:ext cx="3474" cy="275593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sp>
        <p:nvSpPr>
          <p:cNvPr id="515" name="TextBox 514"/>
          <p:cNvSpPr txBox="1"/>
          <p:nvPr/>
        </p:nvSpPr>
        <p:spPr>
          <a:xfrm>
            <a:off x="4428752" y="1844923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confirm</a:t>
            </a:r>
            <a:endParaRPr kumimoji="0" lang="ko-KR" altLang="en-US" sz="8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16" name="TextBox 515"/>
          <p:cNvSpPr txBox="1"/>
          <p:nvPr/>
        </p:nvSpPr>
        <p:spPr>
          <a:xfrm>
            <a:off x="6949032" y="2636333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:  </a:t>
            </a:r>
            <a:r>
              <a:rPr lang="en-US" altLang="ko-KR" sz="800" kern="0" dirty="0" smtClean="0">
                <a:solidFill>
                  <a:sysClr val="windowText" lastClr="000000"/>
                </a:solidFill>
                <a:latin typeface="+mn-ea"/>
              </a:rPr>
              <a:t>TCP/IP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 , from A to B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cxnSp>
        <p:nvCxnSpPr>
          <p:cNvPr id="517" name="꺾인 연결선 425"/>
          <p:cNvCxnSpPr>
            <a:endCxn id="519" idx="1"/>
          </p:cNvCxnSpPr>
          <p:nvPr/>
        </p:nvCxnSpPr>
        <p:spPr>
          <a:xfrm>
            <a:off x="7021040" y="2600039"/>
            <a:ext cx="432048" cy="58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0000"/>
            </a:solidFill>
            <a:prstDash val="dash"/>
            <a:headEnd type="oval" w="sm" len="sm"/>
            <a:tailEnd type="triangle" w="sm" len="sm"/>
          </a:ln>
          <a:effectLst/>
        </p:spPr>
      </p:cxnSp>
      <p:sp>
        <p:nvSpPr>
          <p:cNvPr id="518" name="TextBox 517"/>
          <p:cNvSpPr txBox="1"/>
          <p:nvPr/>
        </p:nvSpPr>
        <p:spPr>
          <a:xfrm>
            <a:off x="6805016" y="2492897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A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19" name="TextBox 518"/>
          <p:cNvSpPr txBox="1"/>
          <p:nvPr/>
        </p:nvSpPr>
        <p:spPr>
          <a:xfrm>
            <a:off x="7453088" y="2492897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B 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20" name="직사각형 519"/>
          <p:cNvSpPr/>
          <p:nvPr/>
        </p:nvSpPr>
        <p:spPr>
          <a:xfrm>
            <a:off x="6877024" y="4365104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21" name="직사각형 520"/>
          <p:cNvSpPr/>
          <p:nvPr/>
        </p:nvSpPr>
        <p:spPr>
          <a:xfrm>
            <a:off x="6877024" y="4365104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22" name="직사각형 521"/>
          <p:cNvSpPr/>
          <p:nvPr/>
        </p:nvSpPr>
        <p:spPr>
          <a:xfrm>
            <a:off x="6877024" y="4365104"/>
            <a:ext cx="360040" cy="216024"/>
          </a:xfrm>
          <a:prstGeom prst="rect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23" name="TextBox 522"/>
          <p:cNvSpPr txBox="1"/>
          <p:nvPr/>
        </p:nvSpPr>
        <p:spPr>
          <a:xfrm>
            <a:off x="7237064" y="4365104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SA node (</a:t>
            </a:r>
            <a:r>
              <a:rPr kumimoji="0" lang="en-US" altLang="ko-KR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Arduino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) 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cxnSp>
        <p:nvCxnSpPr>
          <p:cNvPr id="524" name="꺾인 연결선 425"/>
          <p:cNvCxnSpPr/>
          <p:nvPr/>
        </p:nvCxnSpPr>
        <p:spPr>
          <a:xfrm flipH="1">
            <a:off x="2155911" y="4659585"/>
            <a:ext cx="12700" cy="504056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dash"/>
            <a:headEnd type="oval" w="sm" len="sm"/>
            <a:tailEnd type="triangle" w="sm" len="sm"/>
          </a:ln>
          <a:effectLst/>
        </p:spPr>
      </p:cxnSp>
      <p:cxnSp>
        <p:nvCxnSpPr>
          <p:cNvPr id="525" name="꺾인 연결선 425"/>
          <p:cNvCxnSpPr/>
          <p:nvPr/>
        </p:nvCxnSpPr>
        <p:spPr>
          <a:xfrm flipV="1">
            <a:off x="2051720" y="4653136"/>
            <a:ext cx="0" cy="504057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dash"/>
            <a:headEnd type="oval" w="sm" len="sm"/>
            <a:tailEnd type="triangle" w="sm" len="sm"/>
          </a:ln>
          <a:effectLst/>
        </p:spPr>
      </p:cxnSp>
      <p:sp>
        <p:nvSpPr>
          <p:cNvPr id="526" name="직사각형 525"/>
          <p:cNvSpPr/>
          <p:nvPr/>
        </p:nvSpPr>
        <p:spPr>
          <a:xfrm>
            <a:off x="4068712" y="1483742"/>
            <a:ext cx="864096" cy="323976"/>
          </a:xfrm>
          <a:prstGeom prst="rect">
            <a:avLst/>
          </a:prstGeom>
          <a:solidFill>
            <a:srgbClr val="00B0F0"/>
          </a:solidFill>
          <a:ln w="63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lvl="0" algn="ctr" latinLnBrk="0"/>
            <a:r>
              <a:rPr lang="en-US" altLang="ko-KR" sz="800" kern="0" dirty="0" smtClean="0">
                <a:solidFill>
                  <a:sysClr val="windowText" lastClr="000000"/>
                </a:solidFill>
                <a:latin typeface="+mn-ea"/>
              </a:rPr>
              <a:t>e-mail </a:t>
            </a:r>
          </a:p>
          <a:p>
            <a:pPr lvl="0" algn="ctr" latinLnBrk="0"/>
            <a:r>
              <a:rPr lang="en-US" altLang="ko-KR" sz="800" kern="0" dirty="0" smtClean="0">
                <a:solidFill>
                  <a:sysClr val="windowText" lastClr="000000"/>
                </a:solidFill>
                <a:latin typeface="+mn-ea"/>
              </a:rPr>
              <a:t>twitter</a:t>
            </a:r>
          </a:p>
        </p:txBody>
      </p:sp>
      <p:cxnSp>
        <p:nvCxnSpPr>
          <p:cNvPr id="527" name="꺾인 연결선 425"/>
          <p:cNvCxnSpPr/>
          <p:nvPr/>
        </p:nvCxnSpPr>
        <p:spPr>
          <a:xfrm flipH="1">
            <a:off x="4566421" y="1844825"/>
            <a:ext cx="6348" cy="366487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dash"/>
            <a:headEnd type="oval" w="sm" len="sm"/>
            <a:tailEnd type="triangle" w="sm" len="sm"/>
          </a:ln>
          <a:effectLst/>
        </p:spPr>
      </p:cxnSp>
      <p:cxnSp>
        <p:nvCxnSpPr>
          <p:cNvPr id="528" name="꺾인 연결선 425"/>
          <p:cNvCxnSpPr/>
          <p:nvPr/>
        </p:nvCxnSpPr>
        <p:spPr>
          <a:xfrm flipV="1">
            <a:off x="4387555" y="1807720"/>
            <a:ext cx="5193" cy="397245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dash"/>
            <a:headEnd type="oval" w="sm" len="sm"/>
            <a:tailEnd type="triangle" w="sm" len="sm"/>
          </a:ln>
          <a:effectLst/>
        </p:spPr>
      </p:cxnSp>
      <p:sp>
        <p:nvSpPr>
          <p:cNvPr id="529" name="직사각형 528"/>
          <p:cNvSpPr/>
          <p:nvPr/>
        </p:nvSpPr>
        <p:spPr>
          <a:xfrm>
            <a:off x="6877024" y="4653136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30" name="직사각형 529"/>
          <p:cNvSpPr/>
          <p:nvPr/>
        </p:nvSpPr>
        <p:spPr>
          <a:xfrm>
            <a:off x="6877024" y="4653136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31" name="직사각형 530"/>
          <p:cNvSpPr/>
          <p:nvPr/>
        </p:nvSpPr>
        <p:spPr>
          <a:xfrm>
            <a:off x="6877024" y="4653136"/>
            <a:ext cx="360040" cy="216024"/>
          </a:xfrm>
          <a:prstGeom prst="rect">
            <a:avLst/>
          </a:prstGeom>
          <a:solidFill>
            <a:srgbClr val="00B0F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32" name="TextBox 531"/>
          <p:cNvSpPr txBox="1"/>
          <p:nvPr/>
        </p:nvSpPr>
        <p:spPr>
          <a:xfrm>
            <a:off x="7237064" y="4653136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 smtClean="0">
                <a:solidFill>
                  <a:sysClr val="windowText" lastClr="000000"/>
                </a:solidFill>
                <a:latin typeface="+mn-ea"/>
              </a:rPr>
              <a:t>user access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33" name="직사각형 532"/>
          <p:cNvSpPr/>
          <p:nvPr/>
        </p:nvSpPr>
        <p:spPr>
          <a:xfrm>
            <a:off x="1044376" y="1484784"/>
            <a:ext cx="576064" cy="317845"/>
          </a:xfrm>
          <a:prstGeom prst="rect">
            <a:avLst/>
          </a:prstGeom>
          <a:solidFill>
            <a:srgbClr val="00B0F0"/>
          </a:solidFill>
          <a:ln w="63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lvl="0" algn="ctr" latinLnBrk="0"/>
            <a:r>
              <a:rPr lang="en-US" altLang="ko-KR" sz="800" kern="0" dirty="0" smtClean="0">
                <a:solidFill>
                  <a:sysClr val="windowText" lastClr="000000"/>
                </a:solidFill>
                <a:latin typeface="+mn-ea"/>
              </a:rPr>
              <a:t>Web UI</a:t>
            </a:r>
          </a:p>
        </p:txBody>
      </p:sp>
      <p:sp>
        <p:nvSpPr>
          <p:cNvPr id="534" name="직사각형 533"/>
          <p:cNvSpPr/>
          <p:nvPr/>
        </p:nvSpPr>
        <p:spPr>
          <a:xfrm>
            <a:off x="4365128" y="235736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35" name="직사각형 534"/>
          <p:cNvSpPr/>
          <p:nvPr/>
        </p:nvSpPr>
        <p:spPr>
          <a:xfrm>
            <a:off x="4365128" y="1888110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36" name="직사각형 535"/>
          <p:cNvSpPr/>
          <p:nvPr/>
        </p:nvSpPr>
        <p:spPr>
          <a:xfrm>
            <a:off x="4221112" y="235736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537" name="꺾인 연결선 425"/>
          <p:cNvCxnSpPr/>
          <p:nvPr/>
        </p:nvCxnSpPr>
        <p:spPr>
          <a:xfrm flipH="1">
            <a:off x="1404416" y="1800075"/>
            <a:ext cx="3858" cy="440952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dash"/>
            <a:headEnd type="oval" w="sm" len="sm"/>
            <a:tailEnd type="triangle" w="sm" len="sm"/>
          </a:ln>
          <a:effectLst/>
        </p:spPr>
      </p:cxnSp>
      <p:cxnSp>
        <p:nvCxnSpPr>
          <p:cNvPr id="538" name="꺾인 연결선 425"/>
          <p:cNvCxnSpPr/>
          <p:nvPr/>
        </p:nvCxnSpPr>
        <p:spPr>
          <a:xfrm flipH="1" flipV="1">
            <a:off x="1259864" y="1819225"/>
            <a:ext cx="537" cy="421802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dash"/>
            <a:headEnd type="oval" w="sm" len="sm"/>
            <a:tailEnd type="triangle" w="sm" len="sm"/>
          </a:ln>
          <a:effectLst/>
        </p:spPr>
      </p:cxnSp>
      <p:cxnSp>
        <p:nvCxnSpPr>
          <p:cNvPr id="539" name="꺾인 연결선 198"/>
          <p:cNvCxnSpPr>
            <a:stCxn id="275" idx="3"/>
          </p:cNvCxnSpPr>
          <p:nvPr/>
        </p:nvCxnSpPr>
        <p:spPr>
          <a:xfrm flipV="1">
            <a:off x="5796904" y="3075409"/>
            <a:ext cx="332420" cy="1145778"/>
          </a:xfrm>
          <a:prstGeom prst="bentConnector2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sm" len="sm"/>
          </a:ln>
          <a:effectLst/>
        </p:spPr>
      </p:cxnSp>
      <p:sp>
        <p:nvSpPr>
          <p:cNvPr id="540" name="TextBox 539"/>
          <p:cNvSpPr txBox="1"/>
          <p:nvPr/>
        </p:nvSpPr>
        <p:spPr>
          <a:xfrm>
            <a:off x="3924696" y="1844923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message</a:t>
            </a:r>
            <a:endParaRPr kumimoji="0" lang="ko-KR" altLang="en-US" sz="8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41" name="TextBox 540"/>
          <p:cNvSpPr txBox="1"/>
          <p:nvPr/>
        </p:nvSpPr>
        <p:spPr>
          <a:xfrm>
            <a:off x="1694209" y="4797152"/>
            <a:ext cx="502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JSON</a:t>
            </a:r>
            <a:endParaRPr kumimoji="0" lang="ko-KR" altLang="en-US" sz="8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cxnSp>
        <p:nvCxnSpPr>
          <p:cNvPr id="542" name="꺾인 연결선 425"/>
          <p:cNvCxnSpPr/>
          <p:nvPr/>
        </p:nvCxnSpPr>
        <p:spPr>
          <a:xfrm rot="16200000" flipV="1">
            <a:off x="3334272" y="2010483"/>
            <a:ext cx="383975" cy="4787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543" name="꺾인 연결선 425"/>
          <p:cNvCxnSpPr/>
          <p:nvPr/>
        </p:nvCxnSpPr>
        <p:spPr>
          <a:xfrm rot="16200000" flipH="1">
            <a:off x="3457790" y="2023698"/>
            <a:ext cx="360040" cy="2292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sp>
        <p:nvSpPr>
          <p:cNvPr id="544" name="TextBox 543"/>
          <p:cNvSpPr txBox="1"/>
          <p:nvPr/>
        </p:nvSpPr>
        <p:spPr>
          <a:xfrm>
            <a:off x="7237064" y="4941069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 smtClean="0">
                <a:solidFill>
                  <a:sysClr val="windowText" lastClr="000000"/>
                </a:solidFill>
                <a:latin typeface="+mn-ea"/>
              </a:rPr>
              <a:t>thread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45" name="TextBox 544"/>
          <p:cNvSpPr txBox="1"/>
          <p:nvPr/>
        </p:nvSpPr>
        <p:spPr>
          <a:xfrm>
            <a:off x="3564656" y="1916832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reset</a:t>
            </a:r>
            <a:endParaRPr kumimoji="0" lang="ko-KR" altLang="en-US" sz="8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46" name="TextBox 545"/>
          <p:cNvSpPr txBox="1"/>
          <p:nvPr/>
        </p:nvSpPr>
        <p:spPr>
          <a:xfrm>
            <a:off x="3276624" y="1916832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kick</a:t>
            </a:r>
            <a:endParaRPr kumimoji="0" lang="ko-KR" altLang="en-US" sz="8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47" name="직사각형 546"/>
          <p:cNvSpPr/>
          <p:nvPr/>
        </p:nvSpPr>
        <p:spPr>
          <a:xfrm>
            <a:off x="4068712" y="4005064"/>
            <a:ext cx="1728192" cy="432048"/>
          </a:xfrm>
          <a:prstGeom prst="rect">
            <a:avLst/>
          </a:prstGeom>
          <a:solidFill>
            <a:srgbClr val="92D05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Node</a:t>
            </a:r>
          </a:p>
        </p:txBody>
      </p:sp>
      <p:sp>
        <p:nvSpPr>
          <p:cNvPr id="548" name="TextBox 547"/>
          <p:cNvSpPr txBox="1"/>
          <p:nvPr/>
        </p:nvSpPr>
        <p:spPr>
          <a:xfrm>
            <a:off x="6805784" y="1484784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Legend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49" name="타원 548"/>
          <p:cNvSpPr/>
          <p:nvPr/>
        </p:nvSpPr>
        <p:spPr>
          <a:xfrm>
            <a:off x="3204616" y="1523080"/>
            <a:ext cx="792088" cy="288032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lvl="0" algn="ctr"/>
            <a:r>
              <a:rPr lang="en-US" altLang="ko-KR" sz="800" kern="0" dirty="0" smtClean="0">
                <a:solidFill>
                  <a:sysClr val="windowText" lastClr="000000"/>
                </a:solidFill>
              </a:rPr>
              <a:t>event bus</a:t>
            </a:r>
          </a:p>
          <a:p>
            <a:pPr lvl="0" algn="ctr"/>
            <a:r>
              <a:rPr lang="en-US" altLang="ko-KR" sz="800" kern="0" dirty="0" smtClean="0">
                <a:solidFill>
                  <a:sysClr val="windowText" lastClr="000000"/>
                </a:solidFill>
              </a:rPr>
              <a:t>watchdog</a:t>
            </a:r>
            <a:endParaRPr lang="ko-KR" altLang="en-US" dirty="0"/>
          </a:p>
        </p:txBody>
      </p:sp>
      <p:sp>
        <p:nvSpPr>
          <p:cNvPr id="550" name="타원 549"/>
          <p:cNvSpPr/>
          <p:nvPr/>
        </p:nvSpPr>
        <p:spPr>
          <a:xfrm>
            <a:off x="6877024" y="4941167"/>
            <a:ext cx="360040" cy="216024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551" name="직사각형 550"/>
          <p:cNvSpPr/>
          <p:nvPr/>
        </p:nvSpPr>
        <p:spPr>
          <a:xfrm>
            <a:off x="1293375" y="4336179"/>
            <a:ext cx="1651665" cy="288032"/>
          </a:xfrm>
          <a:prstGeom prst="rect">
            <a:avLst/>
          </a:prstGeom>
          <a:solidFill>
            <a:srgbClr val="FFFF0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Link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52" name="직사각형 551"/>
          <p:cNvSpPr/>
          <p:nvPr/>
        </p:nvSpPr>
        <p:spPr>
          <a:xfrm>
            <a:off x="1260400" y="4365104"/>
            <a:ext cx="1651128" cy="288032"/>
          </a:xfrm>
          <a:prstGeom prst="rect">
            <a:avLst/>
          </a:prstGeom>
          <a:solidFill>
            <a:srgbClr val="FFFF0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Link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553" name="꺾인 연결선 425"/>
          <p:cNvCxnSpPr>
            <a:stCxn id="552" idx="3"/>
            <a:endCxn id="275" idx="1"/>
          </p:cNvCxnSpPr>
          <p:nvPr/>
        </p:nvCxnSpPr>
        <p:spPr>
          <a:xfrm flipV="1">
            <a:off x="2911528" y="4221187"/>
            <a:ext cx="1157184" cy="28793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554" name="꺾인 연결선 425"/>
          <p:cNvCxnSpPr/>
          <p:nvPr/>
        </p:nvCxnSpPr>
        <p:spPr>
          <a:xfrm rot="10800000" flipV="1">
            <a:off x="2921104" y="4291158"/>
            <a:ext cx="1147609" cy="280842"/>
          </a:xfrm>
          <a:prstGeom prst="bentConnector3">
            <a:avLst>
              <a:gd name="adj1" fmla="val 45828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headEnd type="oval" w="sm" len="sm"/>
            <a:tailEnd type="triangle" w="sm" len="sm"/>
          </a:ln>
          <a:effectLst/>
        </p:spPr>
      </p:cxnSp>
      <p:sp>
        <p:nvSpPr>
          <p:cNvPr id="555" name="TextBox 554"/>
          <p:cNvSpPr txBox="1"/>
          <p:nvPr/>
        </p:nvSpPr>
        <p:spPr>
          <a:xfrm>
            <a:off x="2126257" y="4797152"/>
            <a:ext cx="502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JSON</a:t>
            </a:r>
            <a:endParaRPr kumimoji="0" lang="ko-KR" altLang="en-US" sz="8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56" name="직사각형 555"/>
          <p:cNvSpPr/>
          <p:nvPr/>
        </p:nvSpPr>
        <p:spPr>
          <a:xfrm>
            <a:off x="1294112" y="5118896"/>
            <a:ext cx="1655716" cy="36004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lvl="0" algn="ctr" latinLnBrk="0"/>
            <a:r>
              <a:rPr lang="en-US" altLang="ko-KR" sz="800" kern="0" dirty="0" smtClean="0">
                <a:solidFill>
                  <a:sysClr val="windowText" lastClr="000000"/>
                </a:solidFill>
                <a:latin typeface="+mn-ea"/>
              </a:rPr>
              <a:t>SA 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57" name="직사각형 556"/>
          <p:cNvSpPr/>
          <p:nvPr/>
        </p:nvSpPr>
        <p:spPr>
          <a:xfrm>
            <a:off x="1260400" y="5157291"/>
            <a:ext cx="1656184" cy="36004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lvl="0" algn="ctr" latinLnBrk="0"/>
            <a:r>
              <a:rPr lang="en-US" altLang="ko-KR" sz="800" kern="0" dirty="0" smtClean="0">
                <a:solidFill>
                  <a:sysClr val="windowText" lastClr="000000"/>
                </a:solidFill>
                <a:latin typeface="+mn-ea"/>
              </a:rPr>
              <a:t>Home , mail box , …. , 50</a:t>
            </a:r>
            <a:r>
              <a:rPr lang="en-US" altLang="ko-KR" sz="800" kern="0" baseline="30000" dirty="0" smtClean="0">
                <a:solidFill>
                  <a:sysClr val="windowText" lastClr="000000"/>
                </a:solidFill>
                <a:latin typeface="+mn-ea"/>
              </a:rPr>
              <a:t>th</a:t>
            </a:r>
            <a:r>
              <a:rPr lang="en-US" altLang="ko-KR" sz="800" kern="0" dirty="0" smtClean="0">
                <a:solidFill>
                  <a:sysClr val="windowText" lastClr="000000"/>
                </a:solidFill>
                <a:latin typeface="+mn-ea"/>
              </a:rPr>
              <a:t> node 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559" name="꺾인 연결선 425"/>
          <p:cNvCxnSpPr/>
          <p:nvPr/>
        </p:nvCxnSpPr>
        <p:spPr>
          <a:xfrm>
            <a:off x="2195736" y="3789040"/>
            <a:ext cx="0" cy="576064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560" name="꺾인 연결선 425"/>
          <p:cNvCxnSpPr/>
          <p:nvPr/>
        </p:nvCxnSpPr>
        <p:spPr>
          <a:xfrm flipV="1">
            <a:off x="2051720" y="3789041"/>
            <a:ext cx="0" cy="576063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184091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252413"/>
            <a:ext cx="7592158" cy="392112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3.3.1 Design Decision – Event Bus w/ JSON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53188"/>
            <a:ext cx="2133600" cy="365125"/>
          </a:xfrm>
          <a:prstGeom prst="rect">
            <a:avLst/>
          </a:prstGeom>
        </p:spPr>
        <p:txBody>
          <a:bodyPr/>
          <a:lstStyle/>
          <a:p>
            <a:fld id="{887F5A62-5D57-4BBA-9485-2C5A6728F77D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16</a:t>
            </a:fld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/32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241270"/>
              </p:ext>
            </p:extLst>
          </p:nvPr>
        </p:nvGraphicFramePr>
        <p:xfrm>
          <a:off x="611560" y="3822512"/>
          <a:ext cx="5112568" cy="2454354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2556284"/>
                <a:gridCol w="2556284"/>
              </a:tblGrid>
              <a:tr h="39176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Event Bus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  <a:tr h="3917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Advantage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Disadvantage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670818">
                <a:tc>
                  <a:txBody>
                    <a:bodyPr/>
                    <a:lstStyle/>
                    <a:p>
                      <a:pPr marL="228600" indent="-228600">
                        <a:buAutoNum type="arabicParenR"/>
                      </a:pPr>
                      <a:r>
                        <a:rPr lang="en-US" altLang="ko-KR" sz="1200" dirty="0" smtClean="0"/>
                        <a:t>Less coupling</a:t>
                      </a:r>
                    </a:p>
                    <a:p>
                      <a:pPr marL="228600" indent="-228600">
                        <a:buAutoNum type="arabicParenR"/>
                      </a:pPr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2) Provides extensibility</a:t>
                      </a:r>
                    </a:p>
                    <a:p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3) Easy to track the interaction between packages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arenR"/>
                      </a:pPr>
                      <a:r>
                        <a:rPr lang="en-US" altLang="ko-KR" sz="1200" dirty="0" smtClean="0"/>
                        <a:t>Single point of failure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200" dirty="0" smtClean="0">
                          <a:sym typeface="Wingdings" panose="05000000000000000000" pitchFamily="2" charset="2"/>
                        </a:rPr>
                        <a:t>Solution: Recovery Mechanism</a:t>
                      </a:r>
                      <a:endParaRPr lang="en-US" altLang="ko-KR" sz="1200" dirty="0" smtClean="0"/>
                    </a:p>
                    <a:p>
                      <a:pPr marL="228600" indent="-228600">
                        <a:buAutoNum type="arabicParenR"/>
                      </a:pPr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2) Performance on heavy duty </a:t>
                      </a:r>
                    </a:p>
                    <a:p>
                      <a:r>
                        <a:rPr lang="en-US" altLang="ko-KR" sz="1200" dirty="0" smtClean="0">
                          <a:sym typeface="Wingdings" panose="05000000000000000000" pitchFamily="2" charset="2"/>
                        </a:rPr>
                        <a:t>Solution: Reduce</a:t>
                      </a:r>
                      <a:r>
                        <a:rPr lang="en-US" altLang="ko-KR" sz="1200" baseline="0" dirty="0" smtClean="0">
                          <a:sym typeface="Wingdings" panose="05000000000000000000" pitchFamily="2" charset="2"/>
                        </a:rPr>
                        <a:t> System Load</a:t>
                      </a:r>
                    </a:p>
                    <a:p>
                      <a:endParaRPr lang="en-US" altLang="ko-KR" sz="12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3) Concurrency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ym typeface="Wingdings" panose="05000000000000000000" pitchFamily="2" charset="2"/>
                        </a:rPr>
                        <a:t>Solution: Queuing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38" name="Picture 2" descr="https://lh4.googleusercontent.com/UHGB5u96FCmmsCKhWxAcSo-b7wpJQRFfH2Vomy1ui8xEiiLpXaUy5B4sKALODRBGyZQQdYKGBu6SoYXjqiN9Cm5P6oUPl2LND4q6DZ5z-sOiZYeC1QWz2SI6k-4w-_EBl-A1Um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908720"/>
            <a:ext cx="6334213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24" name="표 10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771777"/>
              </p:ext>
            </p:extLst>
          </p:nvPr>
        </p:nvGraphicFramePr>
        <p:xfrm>
          <a:off x="6156176" y="3828317"/>
          <a:ext cx="2556284" cy="2448272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2556284"/>
              </a:tblGrid>
              <a:tr h="3534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Why JSON?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2094866"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50000"/>
                        </a:lnSpc>
                        <a:buAutoNum type="arabicParenR"/>
                      </a:pPr>
                      <a:r>
                        <a:rPr lang="en-US" altLang="ko-KR" sz="1200" dirty="0" smtClean="0"/>
                        <a:t>Less coupling 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AutoNum type="arabicParenR"/>
                      </a:pPr>
                      <a:r>
                        <a:rPr lang="en-US" altLang="ko-KR" sz="1200" dirty="0" smtClean="0"/>
                        <a:t>Cross platform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AutoNum type="arabicParenR"/>
                      </a:pPr>
                      <a:r>
                        <a:rPr lang="en-US" altLang="ko-KR" sz="1200" dirty="0" smtClean="0"/>
                        <a:t>Human readable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AutoNum type="arabicParenR"/>
                      </a:pPr>
                      <a:r>
                        <a:rPr lang="en-US" altLang="ko-KR" sz="1200" dirty="0" smtClean="0"/>
                        <a:t>UI and SA Node speak the same language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AutoNum type="arabicParenR"/>
                      </a:pPr>
                      <a:r>
                        <a:rPr lang="en-US" altLang="ko-KR" sz="1200" dirty="0" smtClean="0"/>
                        <a:t>UI (Java Script) and database friendly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28300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7592158" cy="392112"/>
          </a:xfrm>
        </p:spPr>
        <p:txBody>
          <a:bodyPr>
            <a:normAutofit fontScale="90000"/>
          </a:bodyPr>
          <a:lstStyle/>
          <a:p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Design &amp; Implementation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4294967295"/>
          </p:nvPr>
        </p:nvSpPr>
        <p:spPr>
          <a:xfrm>
            <a:off x="395536" y="908720"/>
            <a:ext cx="6732588" cy="31683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lvl="1" indent="0">
              <a:lnSpc>
                <a:spcPct val="170000"/>
              </a:lnSpc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4.1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.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Security</a:t>
            </a: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4.2. Availability</a:t>
            </a: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4.3. Modifiability</a:t>
            </a: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4.4. Scalability &amp; Performance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53188"/>
            <a:ext cx="2133600" cy="365125"/>
          </a:xfrm>
          <a:prstGeom prst="rect">
            <a:avLst/>
          </a:prstGeom>
        </p:spPr>
        <p:txBody>
          <a:bodyPr/>
          <a:lstStyle/>
          <a:p>
            <a:fld id="{887F5A62-5D57-4BBA-9485-2C5A6728F77D}" type="slidenum">
              <a:rPr lang="ko-KR" altLang="en-US" smtClean="0"/>
              <a:pPr/>
              <a:t>17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84266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467544" y="836712"/>
            <a:ext cx="4124476" cy="539830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228576"/>
            <a:ext cx="7592158" cy="392112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4.1.1 Security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User Management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53188"/>
            <a:ext cx="2133600" cy="365125"/>
          </a:xfrm>
          <a:prstGeom prst="rect">
            <a:avLst/>
          </a:prstGeom>
        </p:spPr>
        <p:txBody>
          <a:bodyPr/>
          <a:lstStyle/>
          <a:p>
            <a:fld id="{887F5A62-5D57-4BBA-9485-2C5A6728F77D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18</a:t>
            </a:fld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/32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9520" y="1685829"/>
            <a:ext cx="4274480" cy="15696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Framework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Spring framework can filter user access with URL Pattern.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It uses access filter xml, so it applies user access control easily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should be necessary to study framework.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16016" y="1206975"/>
            <a:ext cx="1978427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[Design decision]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69520" y="3701350"/>
            <a:ext cx="4022960" cy="15696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In-House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If using cookie,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It can develop simply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But we can apply just web page. According to implementation, it cannot apply at Web API.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And it is more chance to mistake.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722739" y="1127036"/>
            <a:ext cx="216403" cy="216403"/>
          </a:xfrm>
          <a:prstGeom prst="ellipse">
            <a:avLst/>
          </a:prstGeom>
          <a:solidFill>
            <a:sysClr val="windowText" lastClr="000000">
              <a:lumMod val="75000"/>
              <a:lumOff val="25000"/>
            </a:sysClr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686924" y="4799444"/>
            <a:ext cx="288032" cy="288032"/>
            <a:chOff x="6979722" y="1284961"/>
            <a:chExt cx="288032" cy="288032"/>
          </a:xfrm>
        </p:grpSpPr>
        <p:sp>
          <p:nvSpPr>
            <p:cNvPr id="35" name="타원 34"/>
            <p:cNvSpPr/>
            <p:nvPr/>
          </p:nvSpPr>
          <p:spPr>
            <a:xfrm>
              <a:off x="6979722" y="1284961"/>
              <a:ext cx="288032" cy="288032"/>
            </a:xfrm>
            <a:prstGeom prst="ellipse">
              <a:avLst/>
            </a:prstGeom>
            <a:solidFill>
              <a:sysClr val="window" lastClr="FFFFFF"/>
            </a:solidFill>
            <a:ln w="12700" cap="flat" cmpd="dbl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7042445" y="1347684"/>
              <a:ext cx="162586" cy="162586"/>
            </a:xfrm>
            <a:prstGeom prst="ellipse">
              <a:avLst/>
            </a:prstGeom>
            <a:solidFill>
              <a:sysClr val="windowText" lastClr="000000">
                <a:lumMod val="75000"/>
                <a:lumOff val="25000"/>
              </a:sysClr>
            </a:solidFill>
            <a:ln w="12700" cap="flat" cmpd="dbl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7" name="모서리가 둥근 직사각형 36"/>
          <p:cNvSpPr/>
          <p:nvPr/>
        </p:nvSpPr>
        <p:spPr>
          <a:xfrm>
            <a:off x="1149032" y="1559084"/>
            <a:ext cx="1363816" cy="4572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User Access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149032" y="2254012"/>
            <a:ext cx="1363816" cy="4572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Spring Intercept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080841" y="2902084"/>
            <a:ext cx="1500198" cy="4572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Spring validates</a:t>
            </a:r>
          </a:p>
        </p:txBody>
      </p:sp>
      <p:sp>
        <p:nvSpPr>
          <p:cNvPr id="40" name="다이아몬드 39"/>
          <p:cNvSpPr/>
          <p:nvPr/>
        </p:nvSpPr>
        <p:spPr>
          <a:xfrm>
            <a:off x="1645544" y="3575308"/>
            <a:ext cx="370793" cy="356465"/>
          </a:xfrm>
          <a:prstGeom prst="diamond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149032" y="4115306"/>
            <a:ext cx="1363816" cy="4572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Spring displays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704128" y="4126220"/>
            <a:ext cx="1363816" cy="4572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Spring displays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error message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704128" y="4774292"/>
            <a:ext cx="1363816" cy="4572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Spring shows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Login page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704128" y="5422364"/>
            <a:ext cx="1363816" cy="4572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User Enter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id &amp; password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7544" y="3862016"/>
            <a:ext cx="1414170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[Login successful]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500711" y="3501976"/>
            <a:ext cx="1099981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[Login failed]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7" name="직선 화살표 연결선 46"/>
          <p:cNvCxnSpPr>
            <a:stCxn id="33" idx="4"/>
            <a:endCxn id="37" idx="0"/>
          </p:cNvCxnSpPr>
          <p:nvPr/>
        </p:nvCxnSpPr>
        <p:spPr>
          <a:xfrm flipH="1">
            <a:off x="1830940" y="1343439"/>
            <a:ext cx="1" cy="215645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tailEnd type="arrow"/>
          </a:ln>
          <a:effectLst/>
        </p:spPr>
      </p:cxnSp>
      <p:cxnSp>
        <p:nvCxnSpPr>
          <p:cNvPr id="48" name="직선 화살표 연결선 47"/>
          <p:cNvCxnSpPr>
            <a:stCxn id="37" idx="2"/>
            <a:endCxn id="38" idx="0"/>
          </p:cNvCxnSpPr>
          <p:nvPr/>
        </p:nvCxnSpPr>
        <p:spPr>
          <a:xfrm>
            <a:off x="1830940" y="2016284"/>
            <a:ext cx="0" cy="237728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tailEnd type="arrow"/>
          </a:ln>
          <a:effectLst/>
        </p:spPr>
      </p:cxnSp>
      <p:cxnSp>
        <p:nvCxnSpPr>
          <p:cNvPr id="49" name="직선 화살표 연결선 48"/>
          <p:cNvCxnSpPr>
            <a:stCxn id="38" idx="2"/>
            <a:endCxn id="39" idx="0"/>
          </p:cNvCxnSpPr>
          <p:nvPr/>
        </p:nvCxnSpPr>
        <p:spPr>
          <a:xfrm>
            <a:off x="1830940" y="2711212"/>
            <a:ext cx="0" cy="190872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tailEnd type="arrow"/>
          </a:ln>
          <a:effectLst/>
        </p:spPr>
      </p:cxnSp>
      <p:cxnSp>
        <p:nvCxnSpPr>
          <p:cNvPr id="50" name="직선 화살표 연결선 49"/>
          <p:cNvCxnSpPr>
            <a:stCxn id="39" idx="2"/>
            <a:endCxn id="40" idx="0"/>
          </p:cNvCxnSpPr>
          <p:nvPr/>
        </p:nvCxnSpPr>
        <p:spPr>
          <a:xfrm>
            <a:off x="1830940" y="3359284"/>
            <a:ext cx="1" cy="216024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tailEnd type="arrow"/>
          </a:ln>
          <a:effectLst/>
        </p:spPr>
      </p:cxnSp>
      <p:cxnSp>
        <p:nvCxnSpPr>
          <p:cNvPr id="51" name="직선 화살표 연결선 50"/>
          <p:cNvCxnSpPr>
            <a:stCxn id="40" idx="2"/>
            <a:endCxn id="41" idx="0"/>
          </p:cNvCxnSpPr>
          <p:nvPr/>
        </p:nvCxnSpPr>
        <p:spPr>
          <a:xfrm flipH="1">
            <a:off x="1830940" y="3931773"/>
            <a:ext cx="1" cy="183533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tailEnd type="arrow"/>
          </a:ln>
          <a:effectLst/>
        </p:spPr>
      </p:cxnSp>
      <p:cxnSp>
        <p:nvCxnSpPr>
          <p:cNvPr id="52" name="직선 화살표 연결선 51"/>
          <p:cNvCxnSpPr>
            <a:stCxn id="41" idx="2"/>
            <a:endCxn id="35" idx="0"/>
          </p:cNvCxnSpPr>
          <p:nvPr/>
        </p:nvCxnSpPr>
        <p:spPr>
          <a:xfrm>
            <a:off x="1830940" y="4572506"/>
            <a:ext cx="0" cy="226938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tailEnd type="arrow"/>
          </a:ln>
          <a:effectLst/>
        </p:spPr>
      </p:cxnSp>
      <p:cxnSp>
        <p:nvCxnSpPr>
          <p:cNvPr id="53" name="직선 화살표 연결선 53"/>
          <p:cNvCxnSpPr>
            <a:stCxn id="40" idx="3"/>
            <a:endCxn id="42" idx="0"/>
          </p:cNvCxnSpPr>
          <p:nvPr/>
        </p:nvCxnSpPr>
        <p:spPr>
          <a:xfrm>
            <a:off x="2016337" y="3753541"/>
            <a:ext cx="1369699" cy="372679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tailEnd type="arrow"/>
          </a:ln>
          <a:effectLst/>
        </p:spPr>
      </p:cxnSp>
      <p:cxnSp>
        <p:nvCxnSpPr>
          <p:cNvPr id="54" name="직선 화살표 연결선 53"/>
          <p:cNvCxnSpPr>
            <a:stCxn id="42" idx="2"/>
            <a:endCxn id="43" idx="0"/>
          </p:cNvCxnSpPr>
          <p:nvPr/>
        </p:nvCxnSpPr>
        <p:spPr>
          <a:xfrm>
            <a:off x="3386036" y="4583420"/>
            <a:ext cx="0" cy="190872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tailEnd type="arrow"/>
          </a:ln>
          <a:effectLst/>
        </p:spPr>
      </p:cxnSp>
      <p:cxnSp>
        <p:nvCxnSpPr>
          <p:cNvPr id="55" name="직선 화살표 연결선 54"/>
          <p:cNvCxnSpPr>
            <a:stCxn id="43" idx="2"/>
            <a:endCxn id="44" idx="0"/>
          </p:cNvCxnSpPr>
          <p:nvPr/>
        </p:nvCxnSpPr>
        <p:spPr>
          <a:xfrm>
            <a:off x="3386036" y="5231492"/>
            <a:ext cx="0" cy="190872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tailEnd type="arrow"/>
          </a:ln>
          <a:effectLst/>
        </p:spPr>
      </p:cxnSp>
      <p:cxnSp>
        <p:nvCxnSpPr>
          <p:cNvPr id="56" name="직선 화살표 연결선 53"/>
          <p:cNvCxnSpPr>
            <a:stCxn id="44" idx="3"/>
            <a:endCxn id="39" idx="3"/>
          </p:cNvCxnSpPr>
          <p:nvPr/>
        </p:nvCxnSpPr>
        <p:spPr>
          <a:xfrm flipH="1" flipV="1">
            <a:off x="2581039" y="3130684"/>
            <a:ext cx="1486905" cy="2520280"/>
          </a:xfrm>
          <a:prstGeom prst="bentConnector3">
            <a:avLst>
              <a:gd name="adj1" fmla="val -15374"/>
            </a:avLst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754699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108" y="228576"/>
            <a:ext cx="7592158" cy="392112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4.1.2 Security – Secure Connection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53188"/>
            <a:ext cx="2133600" cy="365125"/>
          </a:xfrm>
          <a:prstGeom prst="rect">
            <a:avLst/>
          </a:prstGeom>
        </p:spPr>
        <p:txBody>
          <a:bodyPr/>
          <a:lstStyle/>
          <a:p>
            <a:fld id="{887F5A62-5D57-4BBA-9485-2C5A6728F77D}" type="slidenum">
              <a:rPr lang="ko-KR" altLang="en-US" smtClean="0"/>
              <a:pPr/>
              <a:t>19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59632" y="3296017"/>
            <a:ext cx="3271191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Figure) Secure Node Registration Sequence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81103" y="6021288"/>
            <a:ext cx="3228249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Figure) Secure Node Connecting Sequence</a:t>
            </a:r>
            <a:endParaRPr lang="ko-KR" altLang="en-US" sz="1200" dirty="0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065504"/>
              </p:ext>
            </p:extLst>
          </p:nvPr>
        </p:nvGraphicFramePr>
        <p:xfrm>
          <a:off x="6048164" y="980728"/>
          <a:ext cx="2844316" cy="1994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44316"/>
              </a:tblGrid>
              <a:tr h="342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Test Environment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1457836"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aseline="0" dirty="0" smtClean="0"/>
                        <a:t>Performance Consideration for Arduino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aseline="0" dirty="0" smtClean="0"/>
                        <a:t>RSA 32bit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aseline="0" dirty="0" smtClean="0"/>
                        <a:t>AES 128bit</a:t>
                      </a:r>
                      <a:endParaRPr lang="en-US" altLang="ko-KR" sz="1400" dirty="0" smtClean="0"/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smtClean="0"/>
                        <a:t>Random Key Generation</a:t>
                      </a:r>
                      <a:endParaRPr lang="en-US" altLang="ko-KR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6" name="그룹 55"/>
          <p:cNvGrpSpPr/>
          <p:nvPr/>
        </p:nvGrpSpPr>
        <p:grpSpPr>
          <a:xfrm>
            <a:off x="558402" y="1026047"/>
            <a:ext cx="5548281" cy="2186929"/>
            <a:chOff x="558402" y="885371"/>
            <a:chExt cx="5548281" cy="2186929"/>
          </a:xfrm>
        </p:grpSpPr>
        <p:sp>
          <p:nvSpPr>
            <p:cNvPr id="35" name="직사각형 34"/>
            <p:cNvSpPr/>
            <p:nvPr/>
          </p:nvSpPr>
          <p:spPr>
            <a:xfrm>
              <a:off x="1281103" y="885371"/>
              <a:ext cx="914633" cy="226703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SA</a:t>
              </a:r>
              <a:r>
                <a:rPr kumimoji="0" lang="ko-KR" altLang="en-US" sz="12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Node</a:t>
              </a:r>
              <a:endPara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604859" y="885371"/>
              <a:ext cx="668510" cy="213749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IoTMS</a:t>
              </a:r>
              <a:endPara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7" name="직선 연결선 36"/>
            <p:cNvCxnSpPr>
              <a:stCxn id="35" idx="2"/>
            </p:cNvCxnSpPr>
            <p:nvPr/>
          </p:nvCxnSpPr>
          <p:spPr>
            <a:xfrm>
              <a:off x="1738420" y="1112074"/>
              <a:ext cx="2104" cy="195797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38" name="직선 연결선 37"/>
            <p:cNvCxnSpPr/>
            <p:nvPr/>
          </p:nvCxnSpPr>
          <p:spPr>
            <a:xfrm flipH="1">
              <a:off x="3935778" y="1112074"/>
              <a:ext cx="1" cy="195797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39" name="직선 화살표 연결선 38"/>
            <p:cNvCxnSpPr/>
            <p:nvPr/>
          </p:nvCxnSpPr>
          <p:spPr>
            <a:xfrm flipH="1">
              <a:off x="1740523" y="1359134"/>
              <a:ext cx="2195255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2479771" y="1089018"/>
              <a:ext cx="8627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PubK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effectLst/>
                  <a:uLnTx/>
                  <a:uFillTx/>
                </a:rPr>
                <a:t>IoTMS</a:t>
              </a:r>
              <a:endParaRPr kumimoji="0" lang="ko-KR" altLang="en-US" sz="1200" b="0" i="0" u="none" strike="noStrike" kern="0" cap="none" spc="0" normalizeH="0" baseline="-25000" noProof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cxnSp>
          <p:nvCxnSpPr>
            <p:cNvPr id="41" name="꺾인 연결선 40"/>
            <p:cNvCxnSpPr/>
            <p:nvPr/>
          </p:nvCxnSpPr>
          <p:spPr>
            <a:xfrm rot="10800000" flipV="1">
              <a:off x="1740523" y="1467397"/>
              <a:ext cx="6673" cy="138797"/>
            </a:xfrm>
            <a:prstGeom prst="bentConnector3">
              <a:avLst>
                <a:gd name="adj1" fmla="val 1800000"/>
              </a:avLst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2" name="직선 화살표 연결선 41"/>
            <p:cNvCxnSpPr/>
            <p:nvPr/>
          </p:nvCxnSpPr>
          <p:spPr>
            <a:xfrm>
              <a:off x="1740523" y="1766275"/>
              <a:ext cx="2195255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3" name="TextBox 42"/>
            <p:cNvSpPr txBox="1"/>
            <p:nvPr/>
          </p:nvSpPr>
          <p:spPr>
            <a:xfrm>
              <a:off x="2277423" y="1477404"/>
              <a:ext cx="13821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E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effectLst/>
                  <a:uLnTx/>
                  <a:uFillTx/>
                </a:rPr>
                <a:t>PubK</a:t>
              </a:r>
              <a:r>
                <a:rPr kumimoji="0" lang="en-US" altLang="ko-KR" sz="1200" b="0" i="0" u="none" strike="noStrike" kern="0" cap="none" spc="0" normalizeH="0" baseline="-40000" noProof="0" dirty="0" err="1" smtClean="0">
                  <a:ln>
                    <a:noFill/>
                  </a:ln>
                  <a:effectLst/>
                  <a:uLnTx/>
                  <a:uFillTx/>
                </a:rPr>
                <a:t>IoTMS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(</a:t>
              </a: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SK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effectLst/>
                  <a:uLnTx/>
                  <a:uFillTx/>
                </a:rPr>
                <a:t>node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)</a:t>
              </a:r>
              <a:endParaRPr kumimoji="0" lang="ko-KR" altLang="en-US" sz="1200" b="0" i="0" u="none" strike="noStrike" kern="0" cap="none" spc="0" normalizeH="0" baseline="-25000" noProof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84739" y="1204766"/>
              <a:ext cx="1019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Generate</a:t>
              </a:r>
            </a:p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SK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effectLst/>
                  <a:uLnTx/>
                  <a:uFillTx/>
                </a:rPr>
                <a:t>node</a:t>
              </a:r>
              <a:endParaRPr kumimoji="0" lang="ko-KR" altLang="en-US" sz="1200" b="0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cxnSp>
          <p:nvCxnSpPr>
            <p:cNvPr id="45" name="직선 화살표 연결선 44"/>
            <p:cNvCxnSpPr/>
            <p:nvPr/>
          </p:nvCxnSpPr>
          <p:spPr>
            <a:xfrm flipH="1">
              <a:off x="1743860" y="2169946"/>
              <a:ext cx="2195255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6" name="TextBox 45"/>
            <p:cNvSpPr txBox="1"/>
            <p:nvPr/>
          </p:nvSpPr>
          <p:spPr>
            <a:xfrm>
              <a:off x="2128817" y="1904993"/>
              <a:ext cx="16946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E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effectLst/>
                  <a:uLnTx/>
                  <a:uFillTx/>
                </a:rPr>
                <a:t>SK</a:t>
              </a:r>
              <a:r>
                <a:rPr kumimoji="0" lang="en-US" altLang="ko-KR" sz="1200" b="0" i="0" u="none" strike="noStrike" kern="0" cap="none" spc="0" normalizeH="0" baseline="-40000" noProof="0" dirty="0" err="1" smtClean="0">
                  <a:ln>
                    <a:noFill/>
                  </a:ln>
                  <a:effectLst/>
                  <a:uLnTx/>
                  <a:uFillTx/>
                </a:rPr>
                <a:t>node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(</a:t>
              </a: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SerialNumber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)</a:t>
              </a:r>
              <a:endParaRPr kumimoji="0" lang="ko-KR" altLang="en-US" sz="1200" b="0" i="0" u="none" strike="noStrike" kern="0" cap="none" spc="0" normalizeH="0" baseline="-25000" noProof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cxnSp>
          <p:nvCxnSpPr>
            <p:cNvPr id="47" name="꺾인 연결선 46"/>
            <p:cNvCxnSpPr/>
            <p:nvPr/>
          </p:nvCxnSpPr>
          <p:spPr>
            <a:xfrm rot="10800000" flipV="1">
              <a:off x="1743337" y="2314775"/>
              <a:ext cx="6673" cy="138797"/>
            </a:xfrm>
            <a:prstGeom prst="bentConnector3">
              <a:avLst>
                <a:gd name="adj1" fmla="val 1800000"/>
              </a:avLst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8" name="TextBox 47"/>
            <p:cNvSpPr txBox="1"/>
            <p:nvPr/>
          </p:nvSpPr>
          <p:spPr>
            <a:xfrm>
              <a:off x="558402" y="2238781"/>
              <a:ext cx="12847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Decrypt</a:t>
              </a:r>
            </a:p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D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effectLst/>
                  <a:uLnTx/>
                  <a:uFillTx/>
                </a:rPr>
                <a:t>SK</a:t>
              </a:r>
              <a:r>
                <a:rPr kumimoji="0" lang="en-US" altLang="ko-KR" sz="1200" b="0" i="0" u="none" strike="noStrike" kern="0" cap="none" spc="0" normalizeH="0" baseline="-40000" noProof="0" dirty="0" err="1" smtClean="0">
                  <a:ln>
                    <a:noFill/>
                  </a:ln>
                  <a:effectLst/>
                  <a:uLnTx/>
                  <a:uFillTx/>
                </a:rPr>
                <a:t>node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(</a:t>
              </a: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E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effectLst/>
                  <a:uLnTx/>
                  <a:uFillTx/>
                </a:rPr>
                <a:t>SK</a:t>
              </a:r>
              <a:r>
                <a:rPr kumimoji="0" lang="en-US" altLang="ko-KR" sz="1200" b="0" i="0" u="none" strike="noStrike" kern="0" cap="none" spc="0" normalizeH="0" baseline="-40000" noProof="0" dirty="0" err="1" smtClean="0">
                  <a:ln>
                    <a:noFill/>
                  </a:ln>
                  <a:effectLst/>
                  <a:uLnTx/>
                  <a:uFillTx/>
                </a:rPr>
                <a:t>node</a:t>
              </a:r>
              <a:endParaRPr kumimoji="0" lang="en-US" altLang="ko-KR" sz="1200" b="0" i="0" u="none" strike="noStrike" kern="0" cap="none" spc="0" normalizeH="0" baseline="-40000" noProof="0" dirty="0" smtClean="0">
                <a:ln>
                  <a:noFill/>
                </a:ln>
                <a:effectLst/>
                <a:uLnTx/>
                <a:uFillTx/>
              </a:endParaRPr>
            </a:p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(</a:t>
              </a: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SerialNumber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))</a:t>
              </a:r>
              <a:endParaRPr kumimoji="0" lang="ko-KR" altLang="en-US" sz="1200" b="0" i="0" u="none" strike="noStrike" kern="0" cap="none" spc="0" normalizeH="0" baseline="-25000" noProof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cxnSp>
          <p:nvCxnSpPr>
            <p:cNvPr id="49" name="꺾인 연결선 48"/>
            <p:cNvCxnSpPr/>
            <p:nvPr/>
          </p:nvCxnSpPr>
          <p:spPr>
            <a:xfrm>
              <a:off x="3935778" y="1884713"/>
              <a:ext cx="6673" cy="134803"/>
            </a:xfrm>
            <a:prstGeom prst="bentConnector3">
              <a:avLst>
                <a:gd name="adj1" fmla="val 1800000"/>
              </a:avLst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50" name="TextBox 49"/>
            <p:cNvSpPr txBox="1"/>
            <p:nvPr/>
          </p:nvSpPr>
          <p:spPr>
            <a:xfrm>
              <a:off x="4079865" y="1766275"/>
              <a:ext cx="20268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Decrypt</a:t>
              </a:r>
            </a:p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D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effectLst/>
                  <a:uLnTx/>
                  <a:uFillTx/>
                </a:rPr>
                <a:t>PrvK</a:t>
              </a:r>
              <a:r>
                <a:rPr kumimoji="0" lang="en-US" altLang="ko-KR" sz="1200" b="0" i="0" u="none" strike="noStrike" kern="0" cap="none" spc="0" normalizeH="0" baseline="-40000" noProof="0" dirty="0" err="1" smtClean="0">
                  <a:ln>
                    <a:noFill/>
                  </a:ln>
                  <a:effectLst/>
                  <a:uLnTx/>
                  <a:uFillTx/>
                </a:rPr>
                <a:t>IoTMS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(</a:t>
              </a: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E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effectLst/>
                  <a:uLnTx/>
                  <a:uFillTx/>
                </a:rPr>
                <a:t>PubK</a:t>
              </a:r>
              <a:r>
                <a:rPr kumimoji="0" lang="en-US" altLang="ko-KR" sz="1200" b="0" i="0" u="none" strike="noStrike" kern="0" cap="none" spc="0" normalizeH="0" baseline="-40000" noProof="0" dirty="0" err="1" smtClean="0">
                  <a:ln>
                    <a:noFill/>
                  </a:ln>
                  <a:effectLst/>
                  <a:uLnTx/>
                  <a:uFillTx/>
                </a:rPr>
                <a:t>IoTMS</a:t>
              </a:r>
              <a:endParaRPr kumimoji="0" lang="en-US" altLang="ko-KR" sz="1200" b="0" i="0" u="none" strike="noStrike" kern="0" cap="none" spc="0" normalizeH="0" baseline="-40000" noProof="0" dirty="0" smtClean="0">
                <a:ln>
                  <a:noFill/>
                </a:ln>
                <a:effectLst/>
                <a:uLnTx/>
                <a:uFillTx/>
              </a:endParaRPr>
            </a:p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(</a:t>
              </a: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SK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effectLst/>
                  <a:uLnTx/>
                  <a:uFillTx/>
                </a:rPr>
                <a:t>node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))</a:t>
              </a:r>
              <a:endParaRPr kumimoji="0" lang="ko-KR" altLang="en-US" sz="1200" b="0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cxnSp>
          <p:nvCxnSpPr>
            <p:cNvPr id="51" name="직선 화살표 연결선 50"/>
            <p:cNvCxnSpPr/>
            <p:nvPr/>
          </p:nvCxnSpPr>
          <p:spPr>
            <a:xfrm>
              <a:off x="1747196" y="2731766"/>
              <a:ext cx="2195255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2479771" y="2438524"/>
              <a:ext cx="11929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E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effectLst/>
                  <a:uLnTx/>
                  <a:uFillTx/>
                </a:rPr>
                <a:t>SK</a:t>
              </a:r>
              <a:r>
                <a:rPr kumimoji="0" lang="en-US" altLang="ko-KR" sz="1200" b="0" i="0" u="none" strike="noStrike" kern="0" cap="none" spc="0" normalizeH="0" baseline="-40000" noProof="0" dirty="0" err="1" smtClean="0">
                  <a:ln>
                    <a:noFill/>
                  </a:ln>
                  <a:effectLst/>
                  <a:uLnTx/>
                  <a:uFillTx/>
                </a:rPr>
                <a:t>node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(Result)</a:t>
              </a:r>
              <a:endParaRPr kumimoji="0" lang="ko-KR" altLang="en-US" sz="1200" b="0" i="0" u="none" strike="noStrike" kern="0" cap="none" spc="0" normalizeH="0" baseline="-25000" noProof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cxnSp>
          <p:nvCxnSpPr>
            <p:cNvPr id="53" name="꺾인 연결선 52"/>
            <p:cNvCxnSpPr/>
            <p:nvPr/>
          </p:nvCxnSpPr>
          <p:spPr>
            <a:xfrm>
              <a:off x="3932441" y="2832820"/>
              <a:ext cx="6673" cy="134803"/>
            </a:xfrm>
            <a:prstGeom prst="bentConnector3">
              <a:avLst>
                <a:gd name="adj1" fmla="val 1800000"/>
              </a:avLst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54" name="TextBox 53"/>
            <p:cNvSpPr txBox="1"/>
            <p:nvPr/>
          </p:nvSpPr>
          <p:spPr>
            <a:xfrm>
              <a:off x="4094729" y="2610635"/>
              <a:ext cx="18705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Decrypt</a:t>
              </a:r>
            </a:p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D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effectLst/>
                  <a:uLnTx/>
                  <a:uFillTx/>
                </a:rPr>
                <a:t>SK</a:t>
              </a:r>
              <a:r>
                <a:rPr kumimoji="0" lang="en-US" altLang="ko-KR" sz="1200" b="0" i="0" u="none" strike="noStrike" kern="0" cap="none" spc="0" normalizeH="0" baseline="-40000" noProof="0" dirty="0" err="1" smtClean="0">
                  <a:ln>
                    <a:noFill/>
                  </a:ln>
                  <a:effectLst/>
                  <a:uLnTx/>
                  <a:uFillTx/>
                </a:rPr>
                <a:t>node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(</a:t>
              </a: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E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effectLst/>
                  <a:uLnTx/>
                  <a:uFillTx/>
                </a:rPr>
                <a:t>SK</a:t>
              </a:r>
              <a:r>
                <a:rPr kumimoji="0" lang="en-US" altLang="ko-KR" sz="1200" b="0" i="0" u="none" strike="noStrike" kern="0" cap="none" spc="0" normalizeH="0" baseline="-40000" noProof="0" dirty="0" err="1" smtClean="0">
                  <a:ln>
                    <a:noFill/>
                  </a:ln>
                  <a:effectLst/>
                  <a:uLnTx/>
                  <a:uFillTx/>
                </a:rPr>
                <a:t>nodeo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(Result))</a:t>
              </a:r>
              <a:endParaRPr kumimoji="0" lang="ko-KR" altLang="en-US" sz="1200" b="0" i="0" u="none" strike="noStrike" kern="0" cap="none" spc="0" normalizeH="0" baseline="-25000" noProof="0" smtClean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cxnSp>
        <p:nvCxnSpPr>
          <p:cNvPr id="79" name="직선 연결선 78"/>
          <p:cNvCxnSpPr/>
          <p:nvPr/>
        </p:nvCxnSpPr>
        <p:spPr>
          <a:xfrm flipH="1">
            <a:off x="1706452" y="4168020"/>
            <a:ext cx="1" cy="1693373"/>
          </a:xfrm>
          <a:prstGeom prst="line">
            <a:avLst/>
          </a:prstGeom>
          <a:noFill/>
          <a:ln w="63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miter lim="800000"/>
          </a:ln>
          <a:effectLst/>
        </p:spPr>
      </p:cxnSp>
      <p:cxnSp>
        <p:nvCxnSpPr>
          <p:cNvPr id="80" name="직선 연결선 79"/>
          <p:cNvCxnSpPr/>
          <p:nvPr/>
        </p:nvCxnSpPr>
        <p:spPr>
          <a:xfrm flipH="1">
            <a:off x="3933749" y="4168020"/>
            <a:ext cx="1" cy="1693373"/>
          </a:xfrm>
          <a:prstGeom prst="line">
            <a:avLst/>
          </a:prstGeom>
          <a:noFill/>
          <a:ln w="63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miter lim="800000"/>
          </a:ln>
          <a:effectLst/>
        </p:spPr>
      </p:cxnSp>
      <p:sp>
        <p:nvSpPr>
          <p:cNvPr id="94" name="TextBox 93"/>
          <p:cNvSpPr txBox="1"/>
          <p:nvPr/>
        </p:nvSpPr>
        <p:spPr>
          <a:xfrm>
            <a:off x="4091634" y="5455995"/>
            <a:ext cx="1873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Decrypt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</a:rPr>
              <a:t>D</a:t>
            </a:r>
            <a:r>
              <a:rPr kumimoji="0" lang="en-US" altLang="ko-KR" sz="1200" b="0" i="0" u="none" strike="noStrike" kern="0" cap="none" spc="0" normalizeH="0" baseline="-25000" noProof="0" dirty="0" err="1" smtClean="0">
                <a:ln>
                  <a:noFill/>
                </a:ln>
                <a:effectLst/>
                <a:uLnTx/>
                <a:uFillTx/>
              </a:rPr>
              <a:t>SK</a:t>
            </a:r>
            <a:r>
              <a:rPr kumimoji="0" lang="en-US" altLang="ko-KR" sz="1200" b="0" i="0" u="none" strike="noStrike" kern="0" cap="none" spc="0" normalizeH="0" baseline="-40000" noProof="0" dirty="0" err="1" smtClean="0">
                <a:ln>
                  <a:noFill/>
                </a:ln>
                <a:effectLst/>
                <a:uLnTx/>
                <a:uFillTx/>
              </a:rPr>
              <a:t>node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(</a:t>
            </a:r>
            <a:r>
              <a:rPr kumimoji="0" lang="en-US" altLang="ko-KR" sz="12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</a:rPr>
              <a:t>E</a:t>
            </a:r>
            <a:r>
              <a:rPr kumimoji="0" lang="en-US" altLang="ko-KR" sz="1200" b="0" i="0" u="none" strike="noStrike" kern="0" cap="none" spc="0" normalizeH="0" baseline="-25000" noProof="0" dirty="0" err="1" smtClean="0">
                <a:ln>
                  <a:noFill/>
                </a:ln>
                <a:effectLst/>
                <a:uLnTx/>
                <a:uFillTx/>
              </a:rPr>
              <a:t>SK</a:t>
            </a:r>
            <a:r>
              <a:rPr kumimoji="0" lang="en-US" altLang="ko-KR" sz="1200" b="0" i="0" u="none" strike="noStrike" kern="0" cap="none" spc="0" normalizeH="0" baseline="-40000" noProof="0" dirty="0" err="1" smtClean="0">
                <a:ln>
                  <a:noFill/>
                </a:ln>
                <a:effectLst/>
                <a:uLnTx/>
                <a:uFillTx/>
              </a:rPr>
              <a:t>nodeo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(Data))</a:t>
            </a:r>
            <a:endParaRPr kumimoji="0" lang="ko-KR" altLang="en-US" sz="1200" b="0" i="0" u="none" strike="noStrike" kern="0" cap="none" spc="0" normalizeH="0" baseline="-25000" noProof="0" dirty="0" smtClean="0">
              <a:ln>
                <a:noFill/>
              </a:ln>
              <a:effectLst/>
              <a:uLnTx/>
              <a:uFillTx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637538" y="3957708"/>
            <a:ext cx="5523508" cy="1699868"/>
            <a:chOff x="637538" y="3628147"/>
            <a:chExt cx="5523508" cy="1699868"/>
          </a:xfrm>
        </p:grpSpPr>
        <p:cxnSp>
          <p:nvCxnSpPr>
            <p:cNvPr id="81" name="꺾인 연결선 80"/>
            <p:cNvCxnSpPr/>
            <p:nvPr/>
          </p:nvCxnSpPr>
          <p:spPr>
            <a:xfrm rot="10800000" flipV="1">
              <a:off x="1706452" y="4062538"/>
              <a:ext cx="6770" cy="120040"/>
            </a:xfrm>
            <a:prstGeom prst="bentConnector3">
              <a:avLst>
                <a:gd name="adj1" fmla="val 1800000"/>
              </a:avLst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82" name="직선 화살표 연결선 81"/>
            <p:cNvCxnSpPr/>
            <p:nvPr/>
          </p:nvCxnSpPr>
          <p:spPr>
            <a:xfrm>
              <a:off x="1706452" y="4321026"/>
              <a:ext cx="2227297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3" name="TextBox 82"/>
            <p:cNvSpPr txBox="1"/>
            <p:nvPr/>
          </p:nvSpPr>
          <p:spPr>
            <a:xfrm>
              <a:off x="2245823" y="4000154"/>
              <a:ext cx="13821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E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effectLst/>
                  <a:uLnTx/>
                  <a:uFillTx/>
                </a:rPr>
                <a:t>PubK</a:t>
              </a:r>
              <a:r>
                <a:rPr kumimoji="0" lang="en-US" altLang="ko-KR" sz="1200" b="0" i="0" u="none" strike="noStrike" kern="0" cap="none" spc="0" normalizeH="0" baseline="-40000" noProof="0" dirty="0" err="1" smtClean="0">
                  <a:ln>
                    <a:noFill/>
                  </a:ln>
                  <a:effectLst/>
                  <a:uLnTx/>
                  <a:uFillTx/>
                </a:rPr>
                <a:t>IoTMS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(</a:t>
              </a: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SK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effectLst/>
                  <a:uLnTx/>
                  <a:uFillTx/>
                </a:rPr>
                <a:t>node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)</a:t>
              </a:r>
              <a:endParaRPr kumimoji="0" lang="ko-KR" altLang="en-US" sz="1200" b="0" i="0" u="none" strike="noStrike" kern="0" cap="none" spc="0" normalizeH="0" baseline="-25000" noProof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52132" y="3907820"/>
              <a:ext cx="8242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Generate</a:t>
              </a:r>
            </a:p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SK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effectLst/>
                  <a:uLnTx/>
                  <a:uFillTx/>
                </a:rPr>
                <a:t>node</a:t>
              </a:r>
              <a:endParaRPr kumimoji="0" lang="ko-KR" altLang="en-US" sz="1200" b="0" i="0" u="none" strike="noStrike" kern="0" cap="none" spc="0" normalizeH="0" baseline="-25000" noProof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cxnSp>
          <p:nvCxnSpPr>
            <p:cNvPr id="85" name="직선 화살표 연결선 84"/>
            <p:cNvCxnSpPr/>
            <p:nvPr/>
          </p:nvCxnSpPr>
          <p:spPr>
            <a:xfrm flipH="1">
              <a:off x="1709838" y="4670146"/>
              <a:ext cx="2227297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6" name="TextBox 85"/>
            <p:cNvSpPr txBox="1"/>
            <p:nvPr/>
          </p:nvSpPr>
          <p:spPr>
            <a:xfrm>
              <a:off x="2368350" y="4387640"/>
              <a:ext cx="11929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E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effectLst/>
                  <a:uLnTx/>
                  <a:uFillTx/>
                </a:rPr>
                <a:t>SK</a:t>
              </a:r>
              <a:r>
                <a:rPr kumimoji="0" lang="en-US" altLang="ko-KR" sz="1200" b="0" i="0" u="none" strike="noStrike" kern="0" cap="none" spc="0" normalizeH="0" baseline="-40000" noProof="0" dirty="0" err="1" smtClean="0">
                  <a:ln>
                    <a:noFill/>
                  </a:ln>
                  <a:effectLst/>
                  <a:uLnTx/>
                  <a:uFillTx/>
                </a:rPr>
                <a:t>node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(Result)</a:t>
              </a:r>
              <a:endParaRPr kumimoji="0" lang="ko-KR" altLang="en-US" sz="1200" b="0" i="0" u="none" strike="noStrike" kern="0" cap="none" spc="0" normalizeH="0" baseline="-25000" noProof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cxnSp>
          <p:nvCxnSpPr>
            <p:cNvPr id="87" name="꺾인 연결선 86"/>
            <p:cNvCxnSpPr/>
            <p:nvPr/>
          </p:nvCxnSpPr>
          <p:spPr>
            <a:xfrm rot="10800000" flipV="1">
              <a:off x="1709307" y="4795402"/>
              <a:ext cx="6770" cy="120040"/>
            </a:xfrm>
            <a:prstGeom prst="bentConnector3">
              <a:avLst>
                <a:gd name="adj1" fmla="val 1800000"/>
              </a:avLst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8" name="TextBox 87"/>
            <p:cNvSpPr txBox="1"/>
            <p:nvPr/>
          </p:nvSpPr>
          <p:spPr>
            <a:xfrm>
              <a:off x="637538" y="4651021"/>
              <a:ext cx="11337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Decrypt</a:t>
              </a:r>
            </a:p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D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effectLst/>
                  <a:uLnTx/>
                  <a:uFillTx/>
                </a:rPr>
                <a:t>SK</a:t>
              </a:r>
              <a:r>
                <a:rPr kumimoji="0" lang="en-US" altLang="ko-KR" sz="1200" b="0" i="0" u="none" strike="noStrike" kern="0" cap="none" spc="0" normalizeH="0" baseline="-40000" noProof="0" dirty="0" err="1" smtClean="0">
                  <a:ln>
                    <a:noFill/>
                  </a:ln>
                  <a:effectLst/>
                  <a:uLnTx/>
                  <a:uFillTx/>
                </a:rPr>
                <a:t>node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(</a:t>
              </a: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E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effectLst/>
                  <a:uLnTx/>
                  <a:uFillTx/>
                </a:rPr>
                <a:t>SK</a:t>
              </a:r>
              <a:r>
                <a:rPr kumimoji="0" lang="en-US" altLang="ko-KR" sz="1200" b="0" i="0" u="none" strike="noStrike" kern="0" cap="none" spc="0" normalizeH="0" baseline="-40000" noProof="0" dirty="0" err="1" smtClean="0">
                  <a:ln>
                    <a:noFill/>
                  </a:ln>
                  <a:effectLst/>
                  <a:uLnTx/>
                  <a:uFillTx/>
                </a:rPr>
                <a:t>node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(Result))</a:t>
              </a:r>
              <a:endParaRPr kumimoji="0" lang="ko-KR" altLang="en-US" sz="1200" b="0" i="0" u="none" strike="noStrike" kern="0" cap="none" spc="0" normalizeH="0" baseline="-25000" noProof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cxnSp>
          <p:nvCxnSpPr>
            <p:cNvPr id="89" name="꺾인 연결선 88"/>
            <p:cNvCxnSpPr/>
            <p:nvPr/>
          </p:nvCxnSpPr>
          <p:spPr>
            <a:xfrm>
              <a:off x="3933749" y="4423459"/>
              <a:ext cx="6770" cy="116586"/>
            </a:xfrm>
            <a:prstGeom prst="bentConnector3">
              <a:avLst>
                <a:gd name="adj1" fmla="val 1800000"/>
              </a:avLst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90" name="TextBox 89"/>
            <p:cNvSpPr txBox="1"/>
            <p:nvPr/>
          </p:nvSpPr>
          <p:spPr>
            <a:xfrm>
              <a:off x="4095020" y="4338464"/>
              <a:ext cx="20660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Decrypt</a:t>
              </a:r>
            </a:p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D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effectLst/>
                  <a:uLnTx/>
                  <a:uFillTx/>
                </a:rPr>
                <a:t>PrvK</a:t>
              </a:r>
              <a:r>
                <a:rPr kumimoji="0" lang="en-US" altLang="ko-KR" sz="1200" b="0" i="0" u="none" strike="noStrike" kern="0" cap="none" spc="0" normalizeH="0" baseline="-40000" noProof="0" dirty="0" err="1" smtClean="0">
                  <a:ln>
                    <a:noFill/>
                  </a:ln>
                  <a:effectLst/>
                  <a:uLnTx/>
                  <a:uFillTx/>
                </a:rPr>
                <a:t>IoTMS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(</a:t>
              </a: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E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effectLst/>
                  <a:uLnTx/>
                  <a:uFillTx/>
                </a:rPr>
                <a:t>PubK</a:t>
              </a:r>
              <a:r>
                <a:rPr kumimoji="0" lang="en-US" altLang="ko-KR" sz="1200" b="0" i="0" u="none" strike="noStrike" kern="0" cap="none" spc="0" normalizeH="0" baseline="-40000" noProof="0" dirty="0" err="1" smtClean="0">
                  <a:ln>
                    <a:noFill/>
                  </a:ln>
                  <a:effectLst/>
                  <a:uLnTx/>
                  <a:uFillTx/>
                </a:rPr>
                <a:t>IoTMS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(</a:t>
              </a: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SK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effectLst/>
                  <a:uLnTx/>
                  <a:uFillTx/>
                </a:rPr>
                <a:t>node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))</a:t>
              </a:r>
              <a:endParaRPr kumimoji="0" lang="ko-KR" altLang="en-US" sz="1200" b="0" i="0" u="none" strike="noStrike" kern="0" cap="none" spc="0" normalizeH="0" baseline="-25000" noProof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cxnSp>
          <p:nvCxnSpPr>
            <p:cNvPr id="91" name="직선 화살표 연결선 90"/>
            <p:cNvCxnSpPr/>
            <p:nvPr/>
          </p:nvCxnSpPr>
          <p:spPr>
            <a:xfrm>
              <a:off x="1713222" y="5124032"/>
              <a:ext cx="2227297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92" name="TextBox 91"/>
            <p:cNvSpPr txBox="1"/>
            <p:nvPr/>
          </p:nvSpPr>
          <p:spPr>
            <a:xfrm>
              <a:off x="2418844" y="4813125"/>
              <a:ext cx="1082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E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effectLst/>
                  <a:uLnTx/>
                  <a:uFillTx/>
                </a:rPr>
                <a:t>SK</a:t>
              </a:r>
              <a:r>
                <a:rPr kumimoji="0" lang="en-US" altLang="ko-KR" sz="1200" b="0" i="0" u="none" strike="noStrike" kern="0" cap="none" spc="0" normalizeH="0" baseline="-40000" noProof="0" dirty="0" err="1" smtClean="0">
                  <a:ln>
                    <a:noFill/>
                  </a:ln>
                  <a:effectLst/>
                  <a:uLnTx/>
                  <a:uFillTx/>
                </a:rPr>
                <a:t>node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(Data)</a:t>
              </a:r>
              <a:endParaRPr kumimoji="0" lang="ko-KR" altLang="en-US" sz="1200" b="0" i="0" u="none" strike="noStrike" kern="0" cap="none" spc="0" normalizeH="0" baseline="-25000" noProof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cxnSp>
          <p:nvCxnSpPr>
            <p:cNvPr id="93" name="꺾인 연결선 92"/>
            <p:cNvCxnSpPr/>
            <p:nvPr/>
          </p:nvCxnSpPr>
          <p:spPr>
            <a:xfrm>
              <a:off x="3930364" y="5211429"/>
              <a:ext cx="6770" cy="116586"/>
            </a:xfrm>
            <a:prstGeom prst="bentConnector3">
              <a:avLst>
                <a:gd name="adj1" fmla="val 1800000"/>
              </a:avLst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96" name="직사각형 95"/>
            <p:cNvSpPr/>
            <p:nvPr/>
          </p:nvSpPr>
          <p:spPr>
            <a:xfrm>
              <a:off x="1252528" y="3634345"/>
              <a:ext cx="914633" cy="226703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SA</a:t>
              </a:r>
              <a:r>
                <a:rPr kumimoji="0" lang="ko-KR" altLang="en-US" sz="12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Node</a:t>
              </a:r>
              <a:endPara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3604859" y="3628147"/>
              <a:ext cx="668510" cy="213749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IoTMS</a:t>
              </a:r>
              <a:endPara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96454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lang="en-US" altLang="ko-KR" sz="4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IoT</a:t>
            </a:r>
            <a:r>
              <a:rPr lang="en-US" altLang="ko-KR" sz="4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Management System</a:t>
            </a:r>
            <a:br>
              <a:rPr lang="en-US" altLang="ko-KR" sz="4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(Final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Presentation)</a:t>
            </a:r>
            <a:endParaRPr lang="ko-KR" altLang="en-US" sz="4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853566" y="4941168"/>
            <a:ext cx="14368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lnSpc>
                <a:spcPct val="150000"/>
              </a:lnSpc>
              <a:defRPr/>
            </a:pPr>
            <a:r>
              <a:rPr kumimoji="0" lang="en-US" altLang="ko-KR" sz="2400" b="1" dirty="0" smtClean="0">
                <a:solidFill>
                  <a:schemeClr val="tx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Team 2</a:t>
            </a:r>
            <a:endParaRPr kumimoji="0" lang="ko-KR" altLang="ko-KR" sz="2400" b="1" dirty="0" smtClean="0">
              <a:solidFill>
                <a:schemeClr val="tx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3823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108" y="228576"/>
            <a:ext cx="7592158" cy="392112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4.2.1 Availability – Sensor Malfunction.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53188"/>
            <a:ext cx="2133600" cy="365125"/>
          </a:xfrm>
          <a:prstGeom prst="rect">
            <a:avLst/>
          </a:prstGeom>
        </p:spPr>
        <p:txBody>
          <a:bodyPr/>
          <a:lstStyle/>
          <a:p>
            <a:fld id="{887F5A62-5D57-4BBA-9485-2C5A6728F77D}" type="slidenum">
              <a:rPr lang="ko-KR" altLang="en-US" smtClean="0"/>
              <a:pPr/>
              <a:t>20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  <p:pic>
        <p:nvPicPr>
          <p:cNvPr id="1026" name="Picture 2" descr="CommDiagram_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0728"/>
            <a:ext cx="8352160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32450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108" y="188640"/>
            <a:ext cx="7592158" cy="392112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4.2.2 Availability – Actuator Malfunction.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53188"/>
            <a:ext cx="2133600" cy="365125"/>
          </a:xfrm>
          <a:prstGeom prst="rect">
            <a:avLst/>
          </a:prstGeom>
        </p:spPr>
        <p:txBody>
          <a:bodyPr/>
          <a:lstStyle/>
          <a:p>
            <a:fld id="{887F5A62-5D57-4BBA-9485-2C5A6728F77D}" type="slidenum">
              <a:rPr lang="ko-KR" altLang="en-US" smtClean="0"/>
              <a:pPr/>
              <a:t>21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  <p:pic>
        <p:nvPicPr>
          <p:cNvPr id="2050" name="Picture 2" descr="CommDiagram_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36712"/>
            <a:ext cx="8464773" cy="5201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19681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4743" y="260648"/>
            <a:ext cx="7592158" cy="392112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4.3.1 Modifiability - User Defined Rule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281418" y="736295"/>
            <a:ext cx="8510588" cy="568801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</a:pPr>
            <a:r>
              <a:rPr lang="en-US" altLang="ko-KR" sz="1400" dirty="0" smtClean="0">
                <a:latin typeface="MS Reference Sans Serif" pitchFamily="34" charset="0"/>
              </a:rPr>
              <a:t>      if  </a:t>
            </a:r>
            <a:r>
              <a:rPr lang="en-US" altLang="ko-KR" sz="1400" dirty="0" err="1" smtClean="0">
                <a:latin typeface="MS Reference Sans Serif" pitchFamily="34" charset="0"/>
              </a:rPr>
              <a:t>nodeB@temp</a:t>
            </a:r>
            <a:r>
              <a:rPr lang="en-US" altLang="ko-KR" sz="1400" dirty="0" smtClean="0">
                <a:latin typeface="MS Reference Sans Serif" pitchFamily="34" charset="0"/>
              </a:rPr>
              <a:t>==Over35#Temperature and </a:t>
            </a:r>
            <a:r>
              <a:rPr lang="en-US" altLang="ko-KR" sz="1400" dirty="0" err="1" smtClean="0">
                <a:latin typeface="MS Reference Sans Serif" pitchFamily="34" charset="0"/>
              </a:rPr>
              <a:t>nodeA@preseceA</a:t>
            </a:r>
            <a:r>
              <a:rPr lang="en-US" altLang="ko-KR" sz="1400" dirty="0" smtClean="0">
                <a:latin typeface="MS Reference Sans Serif" pitchFamily="34" charset="0"/>
              </a:rPr>
              <a:t>==</a:t>
            </a:r>
            <a:r>
              <a:rPr lang="en-US" altLang="ko-KR" sz="1400" dirty="0" err="1" smtClean="0">
                <a:latin typeface="MS Reference Sans Serif" pitchFamily="34" charset="0"/>
              </a:rPr>
              <a:t>AtHome#Presence</a:t>
            </a:r>
            <a:r>
              <a:rPr lang="en-US" altLang="ko-KR" sz="1400" dirty="0" smtClean="0">
                <a:latin typeface="MS Reference Sans Serif" pitchFamily="34" charset="0"/>
              </a:rPr>
              <a:t> </a:t>
            </a:r>
          </a:p>
          <a:p>
            <a:pPr marL="0" indent="0">
              <a:lnSpc>
                <a:spcPct val="150000"/>
              </a:lnSpc>
            </a:pPr>
            <a:r>
              <a:rPr lang="en-US" altLang="ko-KR" sz="1400" dirty="0">
                <a:latin typeface="MS Reference Sans Serif" pitchFamily="34" charset="0"/>
              </a:rPr>
              <a:t>	</a:t>
            </a:r>
            <a:r>
              <a:rPr lang="en-US" altLang="ko-KR" sz="1400" dirty="0" smtClean="0">
                <a:latin typeface="MS Reference Sans Serif" pitchFamily="34" charset="0"/>
              </a:rPr>
              <a:t>then </a:t>
            </a:r>
            <a:r>
              <a:rPr lang="en-US" altLang="ko-KR" sz="1400" dirty="0" err="1" smtClean="0">
                <a:latin typeface="MS Reference Sans Serif" pitchFamily="34" charset="0"/>
              </a:rPr>
              <a:t>nodeB@aircon</a:t>
            </a:r>
            <a:r>
              <a:rPr lang="en-US" altLang="ko-KR" sz="1400" dirty="0" smtClean="0">
                <a:latin typeface="MS Reference Sans Serif" pitchFamily="34" charset="0"/>
              </a:rPr>
              <a:t>=</a:t>
            </a:r>
            <a:r>
              <a:rPr lang="en-US" altLang="ko-KR" sz="1400" dirty="0" err="1" smtClean="0">
                <a:latin typeface="MS Reference Sans Serif" pitchFamily="34" charset="0"/>
              </a:rPr>
              <a:t>On@AirConditioner</a:t>
            </a:r>
            <a:endParaRPr lang="ko-KR" altLang="en-US" sz="1400" dirty="0">
              <a:latin typeface="MS Reference Sans Serif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53188"/>
            <a:ext cx="2133600" cy="365125"/>
          </a:xfrm>
          <a:prstGeom prst="rect">
            <a:avLst/>
          </a:prstGeom>
        </p:spPr>
        <p:txBody>
          <a:bodyPr/>
          <a:lstStyle/>
          <a:p>
            <a:fld id="{887F5A62-5D57-4BBA-9485-2C5A6728F77D}" type="slidenum">
              <a:rPr lang="ko-KR" altLang="en-US" smtClean="0"/>
              <a:pPr/>
              <a:t>22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  <p:pic>
        <p:nvPicPr>
          <p:cNvPr id="1026" name="Picture 2" descr="C:\Users\user\Pictures\addRu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71881"/>
            <a:ext cx="7431004" cy="428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971599" y="830021"/>
            <a:ext cx="595333" cy="269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691680" y="830021"/>
            <a:ext cx="1440160" cy="269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95125" y="830021"/>
            <a:ext cx="1096191" cy="269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893665" y="830021"/>
            <a:ext cx="542432" cy="269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463134" y="830021"/>
            <a:ext cx="358712" cy="269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619072" y="830021"/>
            <a:ext cx="1833248" cy="269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524328" y="830021"/>
            <a:ext cx="845146" cy="269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710949" y="1215414"/>
            <a:ext cx="648072" cy="269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483768" y="1215414"/>
            <a:ext cx="1021432" cy="269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586571" y="1215414"/>
            <a:ext cx="1417477" cy="269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30596" y="1639833"/>
            <a:ext cx="6954815" cy="276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Rule := if {conditions} then {actions} 	[condition := {</a:t>
            </a:r>
            <a:r>
              <a:rPr lang="en-US" altLang="ko-KR" sz="1200" dirty="0" err="1">
                <a:solidFill>
                  <a:schemeClr val="bg1"/>
                </a:solidFill>
              </a:rPr>
              <a:t>nodeID</a:t>
            </a:r>
            <a:r>
              <a:rPr lang="en-US" altLang="ko-KR" sz="1200" dirty="0">
                <a:solidFill>
                  <a:schemeClr val="bg1"/>
                </a:solidFill>
              </a:rPr>
              <a:t>}@{</a:t>
            </a:r>
            <a:r>
              <a:rPr lang="en-US" altLang="ko-KR" sz="1200" dirty="0" err="1">
                <a:solidFill>
                  <a:schemeClr val="bg1"/>
                </a:solidFill>
              </a:rPr>
              <a:t>thingID</a:t>
            </a:r>
            <a:r>
              <a:rPr lang="en-US" altLang="ko-KR" sz="1200" dirty="0">
                <a:solidFill>
                  <a:schemeClr val="bg1"/>
                </a:solidFill>
              </a:rPr>
              <a:t>}=={Value}#{Type}(Delay</a:t>
            </a:r>
            <a:r>
              <a:rPr lang="en-US" altLang="ko-KR" sz="1200" dirty="0" smtClean="0">
                <a:solidFill>
                  <a:schemeClr val="bg1"/>
                </a:solidFill>
              </a:rPr>
              <a:t>)?]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1661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6450" y="260648"/>
            <a:ext cx="7592158" cy="392112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4.3.2 Modifiability -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Support Emerging Protocol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53188"/>
            <a:ext cx="2133600" cy="365125"/>
          </a:xfrm>
          <a:prstGeom prst="rect">
            <a:avLst/>
          </a:prstGeom>
        </p:spPr>
        <p:txBody>
          <a:bodyPr/>
          <a:lstStyle/>
          <a:p>
            <a:fld id="{887F5A62-5D57-4BBA-9485-2C5A6728F77D}" type="slidenum">
              <a:rPr lang="ko-KR" altLang="en-US" smtClean="0"/>
              <a:pPr/>
              <a:t>23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  <p:pic>
        <p:nvPicPr>
          <p:cNvPr id="3074" name="Picture 2" descr="https://lh5.googleusercontent.com/MtwBhVzub2T4E1azTJ4Hc5DN4g4lQIdJ5yCmtaVsaAgipmzPgnLLUJ1t9NzPf9Nf_XGlTEhK2DBH46IjN9nx0CmmLFdSWb6Le9Brn7qv0U90SUJlFZUmmIK5Kwr_9fOZZzIwJ8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72" y="908720"/>
            <a:ext cx="5214938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324930"/>
              </p:ext>
            </p:extLst>
          </p:nvPr>
        </p:nvGraphicFramePr>
        <p:xfrm>
          <a:off x="560024" y="3501008"/>
          <a:ext cx="8009863" cy="27736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59648"/>
                <a:gridCol w="1224136"/>
                <a:gridCol w="1368152"/>
                <a:gridCol w="4357927"/>
              </a:tblGrid>
              <a:tr h="3107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Category</a:t>
                      </a:r>
                      <a:endParaRPr lang="ko-KR" sz="1400" dirty="0"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Operation</a:t>
                      </a:r>
                      <a:endParaRPr lang="ko-KR" sz="1400" dirty="0"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Parameter</a:t>
                      </a:r>
                      <a:endParaRPr lang="ko-KR" sz="1400" dirty="0"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ko-KR" sz="1400" dirty="0"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310706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Discovery</a:t>
                      </a:r>
                      <a:endParaRPr lang="ko-KR" sz="1400" dirty="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discover</a:t>
                      </a:r>
                      <a:endParaRPr lang="ko-KR" sz="1400" dirty="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duration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Find adjacent SA nodes</a:t>
                      </a:r>
                      <a:endParaRPr lang="ko-KR" sz="1400" dirty="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3107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register</a:t>
                      </a:r>
                      <a:endParaRPr lang="ko-KR" sz="1400" dirty="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secure key</a:t>
                      </a:r>
                      <a:endParaRPr lang="ko-KR" sz="1400" dirty="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Register the discovered node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3107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unregister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/>
                      <a:endParaRPr lang="ko-KR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Remove the node from the registered list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310706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Link</a:t>
                      </a:r>
                      <a:endParaRPr lang="ko-KR" sz="1400" dirty="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connect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/>
                      <a:endParaRPr lang="ko-KR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Connect to the node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3107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disconnect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/>
                      <a:endParaRPr lang="ko-KR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Disconnect from the node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3107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send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data</a:t>
                      </a:r>
                      <a:endParaRPr lang="ko-KR" sz="1400" dirty="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Send data with JSON format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3107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receiver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data</a:t>
                      </a:r>
                      <a:endParaRPr lang="ko-KR" sz="1400" dirty="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Receive data with JSON format</a:t>
                      </a:r>
                      <a:endParaRPr lang="ko-KR" sz="1400" dirty="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</a:tbl>
          </a:graphicData>
        </a:graphic>
      </p:graphicFrame>
      <p:grpSp>
        <p:nvGrpSpPr>
          <p:cNvPr id="27" name="그룹 26"/>
          <p:cNvGrpSpPr/>
          <p:nvPr/>
        </p:nvGrpSpPr>
        <p:grpSpPr>
          <a:xfrm>
            <a:off x="5373431" y="1196752"/>
            <a:ext cx="3499260" cy="2003955"/>
            <a:chOff x="5281318" y="1209021"/>
            <a:chExt cx="3499260" cy="2003955"/>
          </a:xfrm>
        </p:grpSpPr>
        <p:pic>
          <p:nvPicPr>
            <p:cNvPr id="3076" name="Picture 4" descr="https://lh6.googleusercontent.com/x45glPD1ceEZXKEs7FxVOTK1DChGGaiIu831mu_bn64hWFzKrbIjkgOMC-ML3bNDsG83hz_A3IhXfAPJAXQrc9YnPn_X17BC2FSqp07rSV-pgiFH7KMEVodx4t_2VN_wQWU6KZ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1318" y="1209021"/>
              <a:ext cx="3499260" cy="20039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64088" y="2636912"/>
              <a:ext cx="1152128" cy="496301"/>
            </a:xfrm>
            <a:prstGeom prst="rect">
              <a:avLst/>
            </a:prstGeom>
          </p:spPr>
        </p:pic>
      </p:grpSp>
      <p:sp>
        <p:nvSpPr>
          <p:cNvPr id="30" name="TextBox 29"/>
          <p:cNvSpPr txBox="1"/>
          <p:nvPr/>
        </p:nvSpPr>
        <p:spPr>
          <a:xfrm>
            <a:off x="1336813" y="3072942"/>
            <a:ext cx="3271191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Figure) Protocol Stacks for SA Nodes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21719" y="3196555"/>
            <a:ext cx="3271191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Figure) Structure of Protocol Adapter</a:t>
            </a:r>
          </a:p>
        </p:txBody>
      </p:sp>
    </p:spTree>
    <p:extLst>
      <p:ext uri="{BB962C8B-B14F-4D97-AF65-F5344CB8AC3E}">
        <p14:creationId xmlns:p14="http://schemas.microsoft.com/office/powerpoint/2010/main" val="37813170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0214" y="89413"/>
            <a:ext cx="7592158" cy="392112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4.4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Performance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Evaluation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53188"/>
            <a:ext cx="2133600" cy="365125"/>
          </a:xfrm>
          <a:prstGeom prst="rect">
            <a:avLst/>
          </a:prstGeom>
        </p:spPr>
        <p:txBody>
          <a:bodyPr/>
          <a:lstStyle/>
          <a:p>
            <a:fld id="{887F5A62-5D57-4BBA-9485-2C5A6728F77D}" type="slidenum">
              <a:rPr lang="ko-KR" altLang="en-US" smtClean="0"/>
              <a:pPr/>
              <a:t>24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345370" y="3429000"/>
            <a:ext cx="8490393" cy="288032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타원 69"/>
          <p:cNvSpPr/>
          <p:nvPr/>
        </p:nvSpPr>
        <p:spPr bwMode="auto">
          <a:xfrm>
            <a:off x="3712576" y="5233096"/>
            <a:ext cx="224794" cy="239413"/>
          </a:xfrm>
          <a:prstGeom prst="ellipse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2048958" y="3992326"/>
            <a:ext cx="461209" cy="25108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http</a:t>
            </a:r>
          </a:p>
        </p:txBody>
      </p:sp>
      <p:sp>
        <p:nvSpPr>
          <p:cNvPr id="72" name="직사각형 71"/>
          <p:cNvSpPr/>
          <p:nvPr/>
        </p:nvSpPr>
        <p:spPr bwMode="auto">
          <a:xfrm>
            <a:off x="491744" y="4667652"/>
            <a:ext cx="1448820" cy="1534852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556129" y="4971427"/>
            <a:ext cx="1313761" cy="387927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Web Server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(apache-tomcat-8.0.23)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7" name="원통 76"/>
          <p:cNvSpPr/>
          <p:nvPr/>
        </p:nvSpPr>
        <p:spPr bwMode="auto">
          <a:xfrm>
            <a:off x="600999" y="5395292"/>
            <a:ext cx="1234752" cy="486613"/>
          </a:xfrm>
          <a:prstGeom prst="can">
            <a:avLst>
              <a:gd name="adj" fmla="val 18529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Database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(</a:t>
            </a:r>
            <a:r>
              <a:rPr kumimoji="0" lang="en-US" altLang="ko-KR" sz="1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</a:rPr>
              <a:t>mariadb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-10.0.19)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983246" y="4702654"/>
            <a:ext cx="56137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/>
              </a:rPr>
              <a:t>IoTMS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91268" y="5940430"/>
            <a:ext cx="809837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</a:rPr>
              <a:t>Windows 7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cxnSp>
        <p:nvCxnSpPr>
          <p:cNvPr id="80" name="직선 연결선 79"/>
          <p:cNvCxnSpPr>
            <a:stCxn id="72" idx="3"/>
            <a:endCxn id="70" idx="3"/>
          </p:cNvCxnSpPr>
          <p:nvPr/>
        </p:nvCxnSpPr>
        <p:spPr bwMode="auto">
          <a:xfrm>
            <a:off x="1940563" y="5435079"/>
            <a:ext cx="1804933" cy="2369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직선 연결선 80"/>
          <p:cNvCxnSpPr>
            <a:endCxn id="70" idx="4"/>
          </p:cNvCxnSpPr>
          <p:nvPr/>
        </p:nvCxnSpPr>
        <p:spPr bwMode="auto">
          <a:xfrm flipH="1">
            <a:off x="3824973" y="5472508"/>
            <a:ext cx="851250" cy="1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직사각형 81"/>
          <p:cNvSpPr/>
          <p:nvPr/>
        </p:nvSpPr>
        <p:spPr bwMode="auto">
          <a:xfrm>
            <a:off x="1818480" y="5064133"/>
            <a:ext cx="1320592" cy="30920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http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Port #8080(User)</a:t>
            </a:r>
          </a:p>
        </p:txBody>
      </p:sp>
      <p:cxnSp>
        <p:nvCxnSpPr>
          <p:cNvPr id="84" name="직선 연결선 83"/>
          <p:cNvCxnSpPr>
            <a:stCxn id="85" idx="5"/>
          </p:cNvCxnSpPr>
          <p:nvPr/>
        </p:nvCxnSpPr>
        <p:spPr bwMode="auto">
          <a:xfrm>
            <a:off x="1952986" y="4082835"/>
            <a:ext cx="1502307" cy="1243153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타원 84"/>
          <p:cNvSpPr/>
          <p:nvPr/>
        </p:nvSpPr>
        <p:spPr bwMode="auto">
          <a:xfrm>
            <a:off x="1761112" y="3878483"/>
            <a:ext cx="224794" cy="239413"/>
          </a:xfrm>
          <a:prstGeom prst="ellipse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86" name="Picture 2" descr="http://www.clipartbest.com/cliparts/7Ta/o7y/7Tao7ypEc.jpe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49587" y="3510181"/>
            <a:ext cx="956518" cy="79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직사각형 86"/>
          <p:cNvSpPr/>
          <p:nvPr/>
        </p:nvSpPr>
        <p:spPr bwMode="auto">
          <a:xfrm>
            <a:off x="1269787" y="3585639"/>
            <a:ext cx="716119" cy="478826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Web Browser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89" name="Picture 6" descr="https://cdn4.iconfinder.com/data/icons/STROKE/networking/png/400/access_point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6" b="7264"/>
          <a:stretch/>
        </p:blipFill>
        <p:spPr bwMode="auto">
          <a:xfrm>
            <a:off x="3004864" y="4713722"/>
            <a:ext cx="1121429" cy="107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직사각형 126"/>
          <p:cNvSpPr/>
          <p:nvPr/>
        </p:nvSpPr>
        <p:spPr bwMode="auto">
          <a:xfrm>
            <a:off x="1948006" y="5472508"/>
            <a:ext cx="755792" cy="46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TCP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Port #550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(Arduino)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6142894" y="3635561"/>
            <a:ext cx="2524856" cy="2385727"/>
            <a:chOff x="6199622" y="960248"/>
            <a:chExt cx="2524856" cy="2385727"/>
          </a:xfrm>
        </p:grpSpPr>
        <p:sp>
          <p:nvSpPr>
            <p:cNvPr id="137" name="직사각형 136"/>
            <p:cNvSpPr/>
            <p:nvPr/>
          </p:nvSpPr>
          <p:spPr bwMode="auto">
            <a:xfrm>
              <a:off x="8093966" y="1367590"/>
              <a:ext cx="486786" cy="47279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node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38" name="직사각형 137"/>
            <p:cNvSpPr/>
            <p:nvPr/>
          </p:nvSpPr>
          <p:spPr bwMode="auto">
            <a:xfrm>
              <a:off x="8128854" y="1598092"/>
              <a:ext cx="418605" cy="164519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pic>
          <p:nvPicPr>
            <p:cNvPr id="139" name="Picture 2" descr="http://www.clipartbest.com/cliparts/7Ta/o7y/7Tao7ypEc.jpeg"/>
            <p:cNvPicPr>
              <a:picLocks noChangeAspect="1" noChangeArrowheads="1"/>
            </p:cNvPicPr>
            <p:nvPr/>
          </p:nvPicPr>
          <p:blipFill rotWithShape="1"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969695" y="2519523"/>
              <a:ext cx="490844" cy="405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0" name="직사각형 139"/>
            <p:cNvSpPr/>
            <p:nvPr/>
          </p:nvSpPr>
          <p:spPr bwMode="auto">
            <a:xfrm>
              <a:off x="7510023" y="1451738"/>
              <a:ext cx="667396" cy="25288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Arduino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node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1" name="직사각형 140"/>
            <p:cNvSpPr/>
            <p:nvPr/>
          </p:nvSpPr>
          <p:spPr bwMode="auto">
            <a:xfrm>
              <a:off x="6291997" y="2573922"/>
              <a:ext cx="766806" cy="23197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Windows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kern="0" dirty="0" smtClean="0"/>
                <a:t>PC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2" name="직사각형 141"/>
            <p:cNvSpPr/>
            <p:nvPr/>
          </p:nvSpPr>
          <p:spPr bwMode="auto">
            <a:xfrm>
              <a:off x="6881273" y="1301630"/>
              <a:ext cx="614442" cy="604713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  <a:latin typeface="Arial"/>
                </a:rPr>
                <a:t>IoTMS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3" name="직사각형 142"/>
            <p:cNvSpPr/>
            <p:nvPr/>
          </p:nvSpPr>
          <p:spPr bwMode="auto">
            <a:xfrm>
              <a:off x="6932092" y="1525807"/>
              <a:ext cx="506513" cy="135966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45720" rIns="3600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4" name="원통 143"/>
            <p:cNvSpPr/>
            <p:nvPr/>
          </p:nvSpPr>
          <p:spPr bwMode="auto">
            <a:xfrm>
              <a:off x="6952690" y="1704622"/>
              <a:ext cx="476051" cy="170555"/>
            </a:xfrm>
            <a:prstGeom prst="can">
              <a:avLst>
                <a:gd name="adj" fmla="val 18529"/>
              </a:avLst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5" name="직사각형 144"/>
            <p:cNvSpPr/>
            <p:nvPr/>
          </p:nvSpPr>
          <p:spPr bwMode="auto">
            <a:xfrm>
              <a:off x="6225611" y="1300602"/>
              <a:ext cx="762485" cy="53977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Server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Machine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6" name="직사각형 145"/>
            <p:cNvSpPr/>
            <p:nvPr/>
          </p:nvSpPr>
          <p:spPr bwMode="auto">
            <a:xfrm>
              <a:off x="6291997" y="960248"/>
              <a:ext cx="2432481" cy="2385727"/>
            </a:xfrm>
            <a:prstGeom prst="rect">
              <a:avLst/>
            </a:prstGeom>
            <a:noFill/>
            <a:ln w="9525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7" name="직사각형 146"/>
            <p:cNvSpPr/>
            <p:nvPr/>
          </p:nvSpPr>
          <p:spPr bwMode="auto">
            <a:xfrm>
              <a:off x="6199622" y="981027"/>
              <a:ext cx="719707" cy="25361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Legend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8" name="원통 147"/>
            <p:cNvSpPr/>
            <p:nvPr/>
          </p:nvSpPr>
          <p:spPr bwMode="auto">
            <a:xfrm>
              <a:off x="6997398" y="2006232"/>
              <a:ext cx="427452" cy="281046"/>
            </a:xfrm>
            <a:prstGeom prst="can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9" name="직사각형 148"/>
            <p:cNvSpPr/>
            <p:nvPr/>
          </p:nvSpPr>
          <p:spPr bwMode="auto">
            <a:xfrm>
              <a:off x="8116064" y="2006232"/>
              <a:ext cx="474303" cy="281046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50" name="직사각형 149"/>
            <p:cNvSpPr/>
            <p:nvPr/>
          </p:nvSpPr>
          <p:spPr bwMode="auto">
            <a:xfrm>
              <a:off x="6205809" y="2027050"/>
              <a:ext cx="843815" cy="25628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Data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repository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51" name="직사각형 150"/>
            <p:cNvSpPr/>
            <p:nvPr/>
          </p:nvSpPr>
          <p:spPr bwMode="auto">
            <a:xfrm>
              <a:off x="7460539" y="2027050"/>
              <a:ext cx="753182" cy="23941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SW on Machine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pic>
          <p:nvPicPr>
            <p:cNvPr id="152" name="Picture 6" descr="https://cdn4.iconfinder.com/data/icons/STROKE/networking/png/400/access_point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86" b="7264"/>
            <a:stretch/>
          </p:blipFill>
          <p:spPr bwMode="auto">
            <a:xfrm>
              <a:off x="8199392" y="2561153"/>
              <a:ext cx="324836" cy="310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3" name="직사각형 152"/>
            <p:cNvSpPr/>
            <p:nvPr/>
          </p:nvSpPr>
          <p:spPr bwMode="auto">
            <a:xfrm>
              <a:off x="7546314" y="2587069"/>
              <a:ext cx="661928" cy="23941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Router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sp>
        <p:nvSpPr>
          <p:cNvPr id="155" name="타원 154"/>
          <p:cNvSpPr/>
          <p:nvPr/>
        </p:nvSpPr>
        <p:spPr bwMode="auto">
          <a:xfrm>
            <a:off x="4037716" y="3864208"/>
            <a:ext cx="224794" cy="239413"/>
          </a:xfrm>
          <a:prstGeom prst="ellipse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156" name="Picture 2" descr="http://www.clipartbest.com/cliparts/7Ta/o7y/7Tao7ypEc.jpe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26191" y="3495906"/>
            <a:ext cx="956518" cy="79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7" name="직사각형 156"/>
          <p:cNvSpPr/>
          <p:nvPr/>
        </p:nvSpPr>
        <p:spPr bwMode="auto">
          <a:xfrm>
            <a:off x="3546391" y="3610722"/>
            <a:ext cx="716119" cy="40011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Simulator</a:t>
            </a:r>
            <a:endParaRPr kumimoji="0" lang="ko-KR" altLang="en-US" sz="9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cxnSp>
        <p:nvCxnSpPr>
          <p:cNvPr id="164" name="직선 연결선 163"/>
          <p:cNvCxnSpPr>
            <a:endCxn id="156" idx="2"/>
          </p:cNvCxnSpPr>
          <p:nvPr/>
        </p:nvCxnSpPr>
        <p:spPr bwMode="auto">
          <a:xfrm flipV="1">
            <a:off x="3712576" y="4285959"/>
            <a:ext cx="191874" cy="96383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6" name="직사각형 165"/>
          <p:cNvSpPr/>
          <p:nvPr/>
        </p:nvSpPr>
        <p:spPr bwMode="auto">
          <a:xfrm>
            <a:off x="3770841" y="4388971"/>
            <a:ext cx="1463038" cy="3895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TCP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Port #3250~3300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(Discovery)</a:t>
            </a:r>
          </a:p>
        </p:txBody>
      </p:sp>
      <p:sp>
        <p:nvSpPr>
          <p:cNvPr id="167" name="직사각형 166"/>
          <p:cNvSpPr/>
          <p:nvPr/>
        </p:nvSpPr>
        <p:spPr bwMode="auto">
          <a:xfrm>
            <a:off x="4309449" y="3487503"/>
            <a:ext cx="888772" cy="79720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Simulating 50 SA Nodes</a:t>
            </a:r>
          </a:p>
        </p:txBody>
      </p:sp>
      <p:sp>
        <p:nvSpPr>
          <p:cNvPr id="75" name="직사각형 74"/>
          <p:cNvSpPr/>
          <p:nvPr/>
        </p:nvSpPr>
        <p:spPr bwMode="auto">
          <a:xfrm>
            <a:off x="4689155" y="5219177"/>
            <a:ext cx="1147814" cy="761433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first node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4757545" y="5488248"/>
            <a:ext cx="987048" cy="320601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arduino-1.0.6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4600364" y="4936016"/>
            <a:ext cx="1471987" cy="2682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TCP</a:t>
            </a:r>
          </a:p>
        </p:txBody>
      </p:sp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590890"/>
              </p:ext>
            </p:extLst>
          </p:nvPr>
        </p:nvGraphicFramePr>
        <p:xfrm>
          <a:off x="3768431" y="837199"/>
          <a:ext cx="5067332" cy="238360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5067332"/>
              </a:tblGrid>
              <a:tr h="200757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Experiment Steps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1166908">
                <a:tc>
                  <a:txBody>
                    <a:bodyPr/>
                    <a:lstStyle/>
                    <a:p>
                      <a:pPr marL="342900" indent="-342900" latinLnBrk="1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400" dirty="0" smtClean="0"/>
                        <a:t>Run </a:t>
                      </a:r>
                      <a:r>
                        <a:rPr lang="en-US" altLang="ko-KR" sz="1400" dirty="0" err="1" smtClean="0"/>
                        <a:t>IoTMS</a:t>
                      </a:r>
                      <a:endParaRPr lang="en-US" altLang="ko-KR" sz="1400" dirty="0" smtClean="0"/>
                    </a:p>
                    <a:p>
                      <a:pPr marL="342900" indent="-342900" latinLnBrk="1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400" dirty="0" smtClean="0"/>
                        <a:t>Connect a Real SA Node to </a:t>
                      </a:r>
                      <a:r>
                        <a:rPr lang="en-US" altLang="ko-KR" sz="1400" dirty="0" err="1" smtClean="0"/>
                        <a:t>IoTMS</a:t>
                      </a:r>
                      <a:r>
                        <a:rPr lang="en-US" altLang="ko-KR" sz="1400" dirty="0" smtClean="0"/>
                        <a:t> </a:t>
                      </a:r>
                    </a:p>
                    <a:p>
                      <a:pPr marL="342900" indent="-342900" latinLnBrk="1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400" dirty="0" err="1" smtClean="0"/>
                        <a:t>IoTMS</a:t>
                      </a:r>
                      <a:r>
                        <a:rPr lang="en-US" altLang="ko-KR" sz="1400" dirty="0" smtClean="0"/>
                        <a:t> send Ping to Real SA Node every 1sec</a:t>
                      </a:r>
                    </a:p>
                    <a:p>
                      <a:pPr marL="342900" indent="-342900" latinLnBrk="1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400" dirty="0" smtClean="0"/>
                        <a:t>The second PC creates Virtual Nodes made for simulation</a:t>
                      </a:r>
                    </a:p>
                    <a:p>
                      <a:pPr marL="342900" indent="-342900" latinLnBrk="1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400" dirty="0" smtClean="0"/>
                        <a:t>The second PC makes Node increase 1 per every sec </a:t>
                      </a:r>
                    </a:p>
                    <a:p>
                      <a:pPr marL="342900" indent="-342900" latinLnBrk="1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400" dirty="0" smtClean="0"/>
                        <a:t>Node </a:t>
                      </a:r>
                      <a:r>
                        <a:rPr lang="en-US" altLang="ko-KR" sz="1400" dirty="0" err="1" smtClean="0"/>
                        <a:t>sned</a:t>
                      </a:r>
                      <a:r>
                        <a:rPr lang="en-US" altLang="ko-KR" sz="1400" dirty="0" smtClean="0"/>
                        <a:t> Thing information to </a:t>
                      </a:r>
                      <a:r>
                        <a:rPr lang="en-US" altLang="ko-KR" sz="1400" dirty="0" err="1" smtClean="0"/>
                        <a:t>IoTMS</a:t>
                      </a:r>
                      <a:r>
                        <a:rPr lang="en-US" altLang="ko-KR" sz="1400" dirty="0" smtClean="0"/>
                        <a:t> every 3sec</a:t>
                      </a:r>
                    </a:p>
                    <a:p>
                      <a:pPr marL="342900" indent="-342900" latinLnBrk="1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400" dirty="0" smtClean="0"/>
                        <a:t>The second PC makes Node increase until 500ea</a:t>
                      </a:r>
                    </a:p>
                    <a:p>
                      <a:pPr marL="342900" indent="-342900" latinLnBrk="1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400" dirty="0" smtClean="0"/>
                        <a:t>We measure response of echo from Real SA Node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306388" y="858670"/>
            <a:ext cx="340717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err="1" smtClean="0"/>
              <a:t>Environement</a:t>
            </a:r>
            <a:endParaRPr lang="en-US" altLang="ko-KR" sz="1400" dirty="0"/>
          </a:p>
          <a:p>
            <a:pPr marL="477838" lvl="1" indent="-2857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IoTMS</a:t>
            </a:r>
            <a:r>
              <a:rPr lang="en-US" altLang="ko-KR" sz="1400" dirty="0"/>
              <a:t> : Intel </a:t>
            </a:r>
            <a:r>
              <a:rPr lang="en-US" altLang="ko-KR" sz="1400" dirty="0" smtClean="0"/>
              <a:t>i5 </a:t>
            </a:r>
            <a:r>
              <a:rPr lang="en-US" altLang="ko-KR" sz="1400" dirty="0"/>
              <a:t>2.7Ghz, 4GB RAM</a:t>
            </a:r>
          </a:p>
          <a:p>
            <a:pPr marL="477838" lvl="1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2nd </a:t>
            </a:r>
            <a:r>
              <a:rPr lang="en-US" altLang="ko-KR" sz="1400" dirty="0"/>
              <a:t>PC for </a:t>
            </a:r>
            <a:r>
              <a:rPr lang="en-US" altLang="ko-KR" sz="1400" dirty="0" smtClean="0"/>
              <a:t>500 virtual SA Node</a:t>
            </a:r>
            <a:endParaRPr lang="en-US" altLang="ko-KR" sz="1400" dirty="0"/>
          </a:p>
          <a:p>
            <a:pPr marL="477838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SA Node : </a:t>
            </a:r>
            <a:r>
              <a:rPr lang="en-US" altLang="ko-KR" sz="1400" dirty="0" smtClean="0"/>
              <a:t>Arduino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05412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698" y="260648"/>
            <a:ext cx="7592158" cy="392112"/>
          </a:xfrm>
        </p:spPr>
        <p:txBody>
          <a:bodyPr>
            <a:normAutofit fontScale="90000"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4.4</a:t>
            </a:r>
            <a:r>
              <a:rPr lang="en-US" altLang="ko-KR" dirty="0" smtClean="0"/>
              <a:t> 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Scalability and Performance</a:t>
            </a:r>
            <a:endParaRPr lang="ko-KR" altLang="en-US" sz="2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179512" y="760413"/>
            <a:ext cx="8331076" cy="5548312"/>
          </a:xfrm>
          <a:prstGeom prst="rect">
            <a:avLst/>
          </a:prstGeom>
        </p:spPr>
        <p:txBody>
          <a:bodyPr/>
          <a:lstStyle/>
          <a:p>
            <a:pPr marL="285750" indent="-285750">
              <a:buClrTx/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Result of Ping-echo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53188"/>
            <a:ext cx="2133600" cy="365125"/>
          </a:xfrm>
          <a:prstGeom prst="rect">
            <a:avLst/>
          </a:prstGeom>
        </p:spPr>
        <p:txBody>
          <a:bodyPr/>
          <a:lstStyle/>
          <a:p>
            <a:fld id="{887F5A62-5D57-4BBA-9485-2C5A6728F77D}" type="slidenum">
              <a:rPr lang="ko-KR" altLang="en-US" smtClean="0"/>
              <a:pPr/>
              <a:t>25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  <p:pic>
        <p:nvPicPr>
          <p:cNvPr id="3074" name="차트 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1412776"/>
            <a:ext cx="7560840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>
            <a:off x="5004048" y="3681028"/>
            <a:ext cx="314536" cy="718084"/>
          </a:xfrm>
          <a:prstGeom prst="line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5148064" y="4437112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487069" y="3335251"/>
            <a:ext cx="994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Node 250</a:t>
            </a:r>
            <a:endParaRPr lang="ko-KR" altLang="en-US" sz="1400">
              <a:solidFill>
                <a:srgbClr val="FF0000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6523456" y="2204864"/>
            <a:ext cx="9500" cy="734343"/>
          </a:xfrm>
          <a:prstGeom prst="line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6352936" y="2977207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62531" y="1859087"/>
            <a:ext cx="2465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Node 340 (Response &gt; 10s)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1995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108" y="188640"/>
            <a:ext cx="7592158" cy="392112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4.4 Scalability and Performance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468312" y="858560"/>
            <a:ext cx="8143643" cy="5548312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marL="285750" indent="-285750">
              <a:buClrTx/>
              <a:buFont typeface="Wingdings" panose="05000000000000000000" pitchFamily="2" charset="2"/>
              <a:buChar char="§"/>
            </a:pPr>
            <a:r>
              <a:rPr lang="en-US" altLang="ko-KR" dirty="0" smtClean="0"/>
              <a:t>How we solve </a:t>
            </a:r>
            <a:r>
              <a:rPr lang="en-US" altLang="ko-KR" dirty="0" err="1" smtClean="0"/>
              <a:t>IoTMS</a:t>
            </a:r>
            <a:r>
              <a:rPr lang="en-US" altLang="ko-KR" dirty="0" smtClean="0"/>
              <a:t> overload?</a:t>
            </a:r>
            <a:endParaRPr lang="en-US" altLang="ko-KR" dirty="0"/>
          </a:p>
          <a:p>
            <a:pPr marL="477838" lvl="1" indent="-285750">
              <a:buClrTx/>
              <a:buFont typeface="Wingdings" panose="05000000000000000000" pitchFamily="2" charset="2"/>
              <a:buChar char="Ø"/>
            </a:pPr>
            <a:r>
              <a:rPr lang="en-US" altLang="ko-KR" dirty="0"/>
              <a:t>d</a:t>
            </a:r>
            <a:r>
              <a:rPr lang="en-US" altLang="ko-KR" dirty="0" smtClean="0"/>
              <a:t>egrade gracefully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53188"/>
            <a:ext cx="21336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fld id="{887F5A62-5D57-4BBA-9485-2C5A6728F77D}" type="slidenum">
              <a:rPr lang="ko-KR" altLang="en-US" smtClean="0"/>
              <a:pPr/>
              <a:t>26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 bwMode="auto">
          <a:xfrm>
            <a:off x="575556" y="4869160"/>
            <a:ext cx="1224136" cy="472824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Node</a:t>
            </a:r>
            <a:endParaRPr kumimoji="0" lang="ko-KR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115616" y="2450650"/>
            <a:ext cx="2736304" cy="61831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IoTMS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1889728" y="4869160"/>
            <a:ext cx="1224136" cy="472824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Node</a:t>
            </a:r>
            <a:endParaRPr kumimoji="0" lang="ko-KR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356248" y="5085277"/>
            <a:ext cx="45719" cy="4571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505200" y="5085277"/>
            <a:ext cx="45719" cy="4571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654152" y="5087672"/>
            <a:ext cx="45719" cy="4571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>
            <a:stCxn id="14" idx="0"/>
          </p:cNvCxnSpPr>
          <p:nvPr/>
        </p:nvCxnSpPr>
        <p:spPr>
          <a:xfrm flipV="1">
            <a:off x="1187624" y="3097379"/>
            <a:ext cx="864096" cy="177178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5" idx="2"/>
          </p:cNvCxnSpPr>
          <p:nvPr/>
        </p:nvCxnSpPr>
        <p:spPr>
          <a:xfrm flipH="1" flipV="1">
            <a:off x="2483768" y="3068960"/>
            <a:ext cx="18028" cy="178415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 flipV="1">
            <a:off x="2915816" y="3104969"/>
            <a:ext cx="784056" cy="174814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83110" y="3632716"/>
            <a:ext cx="159979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Send information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e</a:t>
            </a:r>
            <a:r>
              <a:rPr lang="en-US" altLang="ko-KR" sz="1400" dirty="0" smtClean="0">
                <a:solidFill>
                  <a:srgbClr val="FF0000"/>
                </a:solidFill>
              </a:rPr>
              <a:t>very 3 sec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5076056" y="4869160"/>
            <a:ext cx="1224136" cy="472824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Node</a:t>
            </a:r>
            <a:endParaRPr kumimoji="0" lang="ko-KR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616116" y="2450650"/>
            <a:ext cx="2736304" cy="61831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IoTMS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6390228" y="4869160"/>
            <a:ext cx="1224136" cy="472824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Node</a:t>
            </a:r>
            <a:endParaRPr kumimoji="0" lang="ko-KR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7856748" y="5085277"/>
            <a:ext cx="45719" cy="4571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8005700" y="5085277"/>
            <a:ext cx="45719" cy="4571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8154652" y="5087672"/>
            <a:ext cx="45719" cy="4571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/>
          <p:cNvCxnSpPr>
            <a:stCxn id="30" idx="0"/>
          </p:cNvCxnSpPr>
          <p:nvPr/>
        </p:nvCxnSpPr>
        <p:spPr>
          <a:xfrm flipV="1">
            <a:off x="5688124" y="3097379"/>
            <a:ext cx="972108" cy="177178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endCxn id="31" idx="2"/>
          </p:cNvCxnSpPr>
          <p:nvPr/>
        </p:nvCxnSpPr>
        <p:spPr>
          <a:xfrm flipH="1" flipV="1">
            <a:off x="6984268" y="3068960"/>
            <a:ext cx="18028" cy="178415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 flipV="1">
            <a:off x="7308304" y="3104969"/>
            <a:ext cx="892068" cy="174814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183610" y="3632716"/>
            <a:ext cx="1599797" cy="5232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Send information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e</a:t>
            </a:r>
            <a:r>
              <a:rPr lang="en-US" altLang="ko-KR" sz="1400" dirty="0" smtClean="0">
                <a:solidFill>
                  <a:srgbClr val="FF0000"/>
                </a:solidFill>
              </a:rPr>
              <a:t>very 6 sec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0" name="오른쪽 화살표 39"/>
          <p:cNvSpPr/>
          <p:nvPr/>
        </p:nvSpPr>
        <p:spPr>
          <a:xfrm>
            <a:off x="4395253" y="3476928"/>
            <a:ext cx="392771" cy="958561"/>
          </a:xfrm>
          <a:prstGeom prst="rightArrow">
            <a:avLst>
              <a:gd name="adj1" fmla="val 100000"/>
              <a:gd name="adj2" fmla="val 100000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2673857" y="1527815"/>
            <a:ext cx="4310411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If Nodes are 250 or more, 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Event period change from 3 seconds to 6 seconds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6042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차트 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58" y="1391802"/>
            <a:ext cx="7578762" cy="4557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108" y="228576"/>
            <a:ext cx="7592158" cy="392112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4.4 Scalability and Performance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179512" y="760413"/>
            <a:ext cx="8331076" cy="5548312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Result of experiment with degradation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53188"/>
            <a:ext cx="2133600" cy="365125"/>
          </a:xfrm>
          <a:prstGeom prst="rect">
            <a:avLst/>
          </a:prstGeom>
        </p:spPr>
        <p:txBody>
          <a:bodyPr/>
          <a:lstStyle/>
          <a:p>
            <a:fld id="{887F5A62-5D57-4BBA-9485-2C5A6728F77D}" type="slidenum">
              <a:rPr lang="ko-KR" altLang="en-US" smtClean="0"/>
              <a:pPr/>
              <a:t>27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487069" y="5517232"/>
            <a:ext cx="1338106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5004048" y="3681028"/>
            <a:ext cx="314536" cy="718084"/>
          </a:xfrm>
          <a:prstGeom prst="line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5148064" y="4437112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487069" y="3335251"/>
            <a:ext cx="994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Node 250</a:t>
            </a:r>
            <a:endParaRPr lang="ko-KR" altLang="en-US" sz="1400">
              <a:solidFill>
                <a:srgbClr val="FF0000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H="1">
            <a:off x="6523456" y="2204864"/>
            <a:ext cx="9500" cy="734343"/>
          </a:xfrm>
          <a:prstGeom prst="line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6352936" y="2977207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362531" y="1859087"/>
            <a:ext cx="2465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Node 340 (Response &gt; 10s)</a:t>
            </a:r>
            <a:endParaRPr lang="ko-KR" altLang="en-US" sz="1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6618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108" y="260648"/>
            <a:ext cx="7592158" cy="392112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Wrap up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4294967295"/>
          </p:nvPr>
        </p:nvSpPr>
        <p:spPr>
          <a:xfrm>
            <a:off x="359692" y="980728"/>
            <a:ext cx="6732588" cy="278631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0" lvl="1" indent="0">
              <a:lnSpc>
                <a:spcPct val="170000"/>
              </a:lnSpc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5.1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.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Time Log and Earn Value</a:t>
            </a: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5.2. Role and Responsibility</a:t>
            </a: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5.3. Lessons Learned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531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fld id="{887F5A62-5D57-4BBA-9485-2C5A6728F77D}" type="slidenum">
              <a:rPr lang="ko-KR" altLang="en-US" smtClean="0"/>
              <a:pPr/>
              <a:t>28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46424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8" name="Picture 3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1139197"/>
            <a:ext cx="6552728" cy="2327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108" y="228576"/>
            <a:ext cx="7592158" cy="392112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5.1 Time log &amp; Earn Value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53188"/>
            <a:ext cx="2133600" cy="365125"/>
          </a:xfrm>
          <a:prstGeom prst="rect">
            <a:avLst/>
          </a:prstGeom>
        </p:spPr>
        <p:txBody>
          <a:bodyPr/>
          <a:lstStyle/>
          <a:p>
            <a:fld id="{887F5A62-5D57-4BBA-9485-2C5A6728F77D}" type="slidenum">
              <a:rPr lang="ko-KR" altLang="en-US" smtClean="0">
                <a:solidFill>
                  <a:prstClr val="white"/>
                </a:solidFill>
              </a:rPr>
              <a:pPr/>
              <a:t>29</a:t>
            </a:fld>
            <a:r>
              <a:rPr lang="en-US" altLang="ko-KR" dirty="0" smtClean="0">
                <a:solidFill>
                  <a:prstClr val="white"/>
                </a:solidFill>
              </a:rPr>
              <a:t>/32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3" name="왼쪽 대괄호 42"/>
          <p:cNvSpPr/>
          <p:nvPr/>
        </p:nvSpPr>
        <p:spPr>
          <a:xfrm rot="16200000">
            <a:off x="2355610" y="4481669"/>
            <a:ext cx="162883" cy="2234007"/>
          </a:xfrm>
          <a:prstGeom prst="leftBracke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왼쪽 대괄호 43"/>
          <p:cNvSpPr/>
          <p:nvPr/>
        </p:nvSpPr>
        <p:spPr>
          <a:xfrm rot="16200000">
            <a:off x="5709779" y="3505524"/>
            <a:ext cx="162883" cy="4186298"/>
          </a:xfrm>
          <a:prstGeom prst="leftBracke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753856" y="5661248"/>
            <a:ext cx="9217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prstClr val="black"/>
                </a:solidFill>
              </a:rPr>
              <a:t>KOREA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706184" y="5661248"/>
            <a:ext cx="2966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prstClr val="black"/>
                </a:solidFill>
              </a:rPr>
              <a:t>CMU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 rot="20554284">
            <a:off x="5553594" y="2176234"/>
            <a:ext cx="2248711" cy="233259"/>
          </a:xfrm>
          <a:prstGeom prst="ellipse">
            <a:avLst/>
          </a:prstGeom>
          <a:solidFill>
            <a:schemeClr val="bg1">
              <a:lumMod val="50000"/>
              <a:lumOff val="50000"/>
              <a:alpha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prstClr val="black"/>
                </a:solidFill>
              </a:rPr>
              <a:t>gap C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 rot="20796658">
            <a:off x="4145831" y="2700846"/>
            <a:ext cx="1373373" cy="211984"/>
          </a:xfrm>
          <a:prstGeom prst="ellipse">
            <a:avLst/>
          </a:prstGeom>
          <a:solidFill>
            <a:srgbClr val="FFC000">
              <a:alpha val="25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prstClr val="black"/>
                </a:solidFill>
              </a:rPr>
              <a:t>gap A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767080" y="1844824"/>
            <a:ext cx="792000" cy="180000"/>
          </a:xfrm>
          <a:prstGeom prst="ellipse">
            <a:avLst/>
          </a:prstGeom>
          <a:solidFill>
            <a:schemeClr val="bg1">
              <a:lumMod val="50000"/>
              <a:lumOff val="50000"/>
              <a:alpha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black"/>
                </a:solidFill>
              </a:rPr>
              <a:t>gap C              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760725" y="1448800"/>
            <a:ext cx="792000" cy="180000"/>
          </a:xfrm>
          <a:prstGeom prst="ellipse">
            <a:avLst/>
          </a:prstGeom>
          <a:solidFill>
            <a:srgbClr val="FFC000">
              <a:alpha val="25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black"/>
                </a:solidFill>
              </a:rPr>
              <a:t>gap A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545944" y="1814627"/>
            <a:ext cx="36724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sym typeface="Wingdings" pitchFamily="2" charset="2"/>
              </a:rPr>
              <a:t></a:t>
            </a:r>
            <a:r>
              <a:rPr lang="en-US" altLang="ko-KR" sz="1000" dirty="0" smtClean="0">
                <a:solidFill>
                  <a:prstClr val="black"/>
                </a:solidFill>
              </a:rPr>
              <a:t> Put the more resource to experiment &amp; implementation.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45944" y="1412776"/>
            <a:ext cx="4176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sym typeface="Wingdings" pitchFamily="2" charset="2"/>
              </a:rPr>
              <a:t> </a:t>
            </a:r>
            <a:r>
              <a:rPr lang="en-US" altLang="ko-KR" sz="1000" dirty="0" smtClean="0">
                <a:solidFill>
                  <a:prstClr val="black"/>
                </a:solidFill>
              </a:rPr>
              <a:t>Long discussion and late decision about architecture design.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 rot="20924036">
            <a:off x="5137597" y="2696469"/>
            <a:ext cx="1228640" cy="182221"/>
          </a:xfrm>
          <a:prstGeom prst="ellipse">
            <a:avLst/>
          </a:prstGeom>
          <a:solidFill>
            <a:schemeClr val="bg2">
              <a:lumMod val="60000"/>
              <a:lumOff val="40000"/>
              <a:alpha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prstClr val="black"/>
                </a:solidFill>
              </a:rPr>
              <a:t>gap B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1763430" y="1638374"/>
            <a:ext cx="792000" cy="180000"/>
          </a:xfrm>
          <a:prstGeom prst="ellipse">
            <a:avLst/>
          </a:prstGeom>
          <a:solidFill>
            <a:schemeClr val="bg2">
              <a:lumMod val="60000"/>
              <a:lumOff val="40000"/>
              <a:alpha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black"/>
                </a:solidFill>
              </a:rPr>
              <a:t>gap B              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536370" y="1598603"/>
            <a:ext cx="3168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sym typeface="Wingdings" pitchFamily="2" charset="2"/>
              </a:rPr>
              <a:t></a:t>
            </a:r>
            <a:r>
              <a:rPr lang="en-US" altLang="ko-KR" sz="1000" dirty="0" smtClean="0">
                <a:solidFill>
                  <a:prstClr val="black"/>
                </a:solidFill>
              </a:rPr>
              <a:t> Underestimate workload.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1177792" y="3645024"/>
            <a:ext cx="6922600" cy="1800200"/>
            <a:chOff x="1475656" y="3861048"/>
            <a:chExt cx="5760640" cy="1728192"/>
          </a:xfrm>
          <a:solidFill>
            <a:schemeClr val="accent3">
              <a:lumMod val="95000"/>
            </a:schemeClr>
          </a:solidFill>
        </p:grpSpPr>
        <p:sp>
          <p:nvSpPr>
            <p:cNvPr id="57" name="직사각형 56"/>
            <p:cNvSpPr/>
            <p:nvPr/>
          </p:nvSpPr>
          <p:spPr>
            <a:xfrm>
              <a:off x="1475656" y="3861048"/>
              <a:ext cx="720080" cy="1728192"/>
            </a:xfrm>
            <a:prstGeom prst="rect">
              <a:avLst/>
            </a:prstGeom>
            <a:grpFill/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>
                      <a:lumMod val="65000"/>
                    </a:prstClr>
                  </a:solidFill>
                </a:rPr>
                <a:t>W1</a:t>
              </a:r>
              <a:endParaRPr lang="ko-KR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2195736" y="3861048"/>
              <a:ext cx="720080" cy="1728192"/>
            </a:xfrm>
            <a:prstGeom prst="rect">
              <a:avLst/>
            </a:prstGeom>
            <a:grpFill/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>
                      <a:lumMod val="65000"/>
                    </a:prstClr>
                  </a:solidFill>
                </a:rPr>
                <a:t>W2</a:t>
              </a:r>
              <a:endParaRPr lang="ko-KR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915816" y="3861048"/>
              <a:ext cx="720080" cy="1728192"/>
            </a:xfrm>
            <a:prstGeom prst="rect">
              <a:avLst/>
            </a:prstGeom>
            <a:grpFill/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>
                      <a:lumMod val="65000"/>
                    </a:prstClr>
                  </a:solidFill>
                </a:rPr>
                <a:t>W3</a:t>
              </a:r>
              <a:endParaRPr lang="ko-KR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3635896" y="3861048"/>
              <a:ext cx="720080" cy="1728192"/>
            </a:xfrm>
            <a:prstGeom prst="rect">
              <a:avLst/>
            </a:prstGeom>
            <a:grpFill/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>
                      <a:lumMod val="65000"/>
                    </a:prstClr>
                  </a:solidFill>
                </a:rPr>
                <a:t>W4</a:t>
              </a:r>
              <a:endParaRPr lang="ko-KR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355976" y="3861048"/>
              <a:ext cx="720080" cy="1728192"/>
            </a:xfrm>
            <a:prstGeom prst="rect">
              <a:avLst/>
            </a:prstGeom>
            <a:grpFill/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>
                      <a:lumMod val="65000"/>
                    </a:prstClr>
                  </a:solidFill>
                </a:rPr>
                <a:t>W5</a:t>
              </a:r>
              <a:endParaRPr lang="ko-KR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076056" y="3861048"/>
              <a:ext cx="720080" cy="1728192"/>
            </a:xfrm>
            <a:prstGeom prst="rect">
              <a:avLst/>
            </a:prstGeom>
            <a:grpFill/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>
                      <a:lumMod val="65000"/>
                    </a:prstClr>
                  </a:solidFill>
                </a:rPr>
                <a:t>W6</a:t>
              </a:r>
              <a:endParaRPr lang="ko-KR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796136" y="3861048"/>
              <a:ext cx="720080" cy="1728192"/>
            </a:xfrm>
            <a:prstGeom prst="rect">
              <a:avLst/>
            </a:prstGeom>
            <a:grpFill/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>
                      <a:lumMod val="65000"/>
                    </a:prstClr>
                  </a:solidFill>
                </a:rPr>
                <a:t>W7</a:t>
              </a:r>
              <a:endParaRPr lang="ko-KR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6516216" y="3861048"/>
              <a:ext cx="720080" cy="1728192"/>
            </a:xfrm>
            <a:prstGeom prst="rect">
              <a:avLst/>
            </a:prstGeom>
            <a:grpFill/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>
                      <a:lumMod val="65000"/>
                    </a:prstClr>
                  </a:solidFill>
                </a:rPr>
                <a:t>W8</a:t>
              </a:r>
              <a:endParaRPr lang="ko-KR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</p:grpSp>
      <p:sp>
        <p:nvSpPr>
          <p:cNvPr id="65" name="직사각형 64"/>
          <p:cNvSpPr/>
          <p:nvPr/>
        </p:nvSpPr>
        <p:spPr>
          <a:xfrm>
            <a:off x="1609840" y="3695450"/>
            <a:ext cx="2592288" cy="23760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prstClr val="black"/>
                </a:solidFill>
              </a:rPr>
              <a:t>Plan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401928" y="4005064"/>
            <a:ext cx="2088232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prstClr val="black"/>
                </a:solidFill>
              </a:rPr>
              <a:t>Analysis (architecture driver)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770080" y="4293096"/>
            <a:ext cx="3240360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prstClr val="black"/>
                </a:solidFill>
              </a:rPr>
              <a:t>Design( system context, perspective view )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218352" y="5157192"/>
            <a:ext cx="1512168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prstClr val="black"/>
                </a:solidFill>
              </a:rPr>
              <a:t>Documentation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426264" y="4581128"/>
            <a:ext cx="2160240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prstClr val="black"/>
                </a:solidFill>
              </a:rPr>
              <a:t>implementation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794416" y="4869160"/>
            <a:ext cx="936104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prstClr val="black"/>
                </a:solidFill>
              </a:rPr>
              <a:t>System test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426264" y="4869160"/>
            <a:ext cx="1296144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prstClr val="black"/>
                </a:solidFill>
              </a:rPr>
              <a:t>Module test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3626064" y="1052736"/>
            <a:ext cx="0" cy="482453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29720" y="4293096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prstClr val="black"/>
                </a:solidFill>
              </a:rPr>
              <a:t>Time</a:t>
            </a:r>
          </a:p>
          <a:p>
            <a:pPr algn="ctr"/>
            <a:r>
              <a:rPr lang="en-US" altLang="ko-KR" sz="1400" b="1" dirty="0" smtClean="0">
                <a:solidFill>
                  <a:prstClr val="black"/>
                </a:solidFill>
              </a:rPr>
              <a:t>Log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29720" y="1916832"/>
            <a:ext cx="6480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prstClr val="black"/>
                </a:solidFill>
              </a:rPr>
              <a:t>Earn</a:t>
            </a:r>
          </a:p>
          <a:p>
            <a:pPr algn="ctr"/>
            <a:r>
              <a:rPr lang="en-US" altLang="ko-KR" sz="1400" b="1" dirty="0" smtClean="0">
                <a:solidFill>
                  <a:prstClr val="black"/>
                </a:solidFill>
              </a:rPr>
              <a:t>Value</a:t>
            </a:r>
          </a:p>
          <a:p>
            <a:pPr algn="ctr"/>
            <a:r>
              <a:rPr lang="en-US" altLang="ko-KR" sz="1400" b="1" dirty="0" smtClean="0">
                <a:solidFill>
                  <a:prstClr val="black"/>
                </a:solidFill>
              </a:rPr>
              <a:t>(hour)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259632" y="1124744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prstClr val="black"/>
                </a:solidFill>
              </a:rPr>
              <a:t>hour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graphicFrame>
        <p:nvGraphicFramePr>
          <p:cNvPr id="39" name="개체 38"/>
          <p:cNvGraphicFramePr>
            <a:graphicFrameLocks noChangeAspect="1"/>
          </p:cNvGraphicFramePr>
          <p:nvPr/>
        </p:nvGraphicFramePr>
        <p:xfrm>
          <a:off x="8028384" y="5589240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워크시트" showAsIcon="1" r:id="rId4" imgW="914400" imgH="792360" progId="Excel.Sheet.12">
                  <p:embed/>
                </p:oleObj>
              </mc:Choice>
              <mc:Fallback>
                <p:oleObj name="워크시트" showAsIcon="1" r:id="rId4" imgW="914400" imgH="792360" progId="Excel.Shee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8384" y="5589240"/>
                        <a:ext cx="914400" cy="792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52742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49401"/>
            <a:ext cx="7772400" cy="541006"/>
          </a:xfrm>
        </p:spPr>
        <p:txBody>
          <a:bodyPr anchor="ctr" anchorCtr="0">
            <a:no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type="body" idx="1"/>
          </p:nvPr>
        </p:nvSpPr>
        <p:spPr>
          <a:xfrm>
            <a:off x="395536" y="908721"/>
            <a:ext cx="7772400" cy="2448271"/>
          </a:xfrm>
        </p:spPr>
        <p:txBody>
          <a:bodyPr>
            <a:noAutofit/>
          </a:bodyPr>
          <a:lstStyle/>
          <a:p>
            <a:pPr marL="0" lvl="1" indent="0">
              <a:lnSpc>
                <a:spcPct val="170000"/>
              </a:lnSpc>
              <a:buNone/>
            </a:pP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1. Project Overview</a:t>
            </a: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2. Architectural Driver</a:t>
            </a: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3.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Architectural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Overview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4. Design &amp; Implementation</a:t>
            </a: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Conclusion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0217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108" y="228576"/>
            <a:ext cx="7592158" cy="392112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5.2 Role &amp; Responsibility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531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fld id="{887F5A62-5D57-4BBA-9485-2C5A6728F77D}" type="slidenum">
              <a:rPr lang="ko-KR" altLang="en-US" smtClean="0"/>
              <a:pPr/>
              <a:t>30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366507"/>
              </p:ext>
            </p:extLst>
          </p:nvPr>
        </p:nvGraphicFramePr>
        <p:xfrm>
          <a:off x="466776" y="836613"/>
          <a:ext cx="8208912" cy="5328593"/>
        </p:xfrm>
        <a:graphic>
          <a:graphicData uri="http://schemas.openxmlformats.org/drawingml/2006/table">
            <a:tbl>
              <a:tblPr/>
              <a:tblGrid>
                <a:gridCol w="2088232"/>
                <a:gridCol w="1296144"/>
                <a:gridCol w="3096344"/>
                <a:gridCol w="1728192"/>
              </a:tblGrid>
              <a:tr h="41098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Role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Responsibility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Assign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5429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Project Manager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Risk &amp; Issue </a:t>
                      </a:r>
                      <a:r>
                        <a:rPr lang="en-US" sz="1200" u="none" strike="noStrike" dirty="0" smtClean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Management  ,  Schedule </a:t>
                      </a:r>
                      <a:r>
                        <a:rPr lang="en-US" sz="1200" u="none" strike="noStrike" dirty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Management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JONGHYUN HAN</a:t>
                      </a: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5429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Architect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Requirement </a:t>
                      </a:r>
                      <a:r>
                        <a:rPr lang="en-US" sz="1200" u="none" strike="noStrike" dirty="0" smtClean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Analysis   ,  Architecture </a:t>
                      </a:r>
                      <a:r>
                        <a:rPr lang="en-US" sz="1200" u="none" strike="noStrike" dirty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Design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YOUK KWON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5429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u="none" strike="noStrike" dirty="0" smtClean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Requirement </a:t>
                      </a:r>
                      <a:r>
                        <a:rPr lang="en-US" sz="1200" u="none" strike="noStrike" dirty="0" smtClean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Manager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u="none" strike="noStrike" dirty="0" smtClean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Requirement  </a:t>
                      </a:r>
                      <a:r>
                        <a:rPr lang="en-US" sz="1200" u="none" strike="noStrike" dirty="0" smtClean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Management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JANG YOUNG KEUN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5429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Test Manager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Test </a:t>
                      </a:r>
                      <a:r>
                        <a:rPr lang="en-US" sz="1200" u="none" strike="noStrike" dirty="0" smtClean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Strategy  , Test Plan ,  Test </a:t>
                      </a:r>
                      <a:r>
                        <a:rPr lang="en-US" sz="1200" u="none" strike="noStrike" dirty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Management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DONGOG MIN</a:t>
                      </a: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694417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Time Log 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Manager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Time log</a:t>
                      </a:r>
                      <a:r>
                        <a:rPr lang="fr-FR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management  ,  Earned value management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JUNG BO HYUN</a:t>
                      </a:r>
                    </a:p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HYUN JIN WOOK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694417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Development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IoTMS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User Interface</a:t>
                      </a:r>
                      <a:r>
                        <a:rPr lang="fr-FR" altLang="ko-KR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manager , </a:t>
                      </a: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Log manager , message manager</a:t>
                      </a:r>
                      <a:endParaRPr lang="fr-FR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JONGHYUN HAN</a:t>
                      </a: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542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Rule manager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JUNG BO HYUN</a:t>
                      </a: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542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Node manager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DONGOG MIN</a:t>
                      </a: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542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Communication</a:t>
                      </a:r>
                      <a:r>
                        <a:rPr lang="fr-FR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manager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YOUK KWON</a:t>
                      </a: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542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Event bus + JSON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HYUN JIN WOOK</a:t>
                      </a:r>
                      <a:endParaRPr lang="ko-KR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694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Arduino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JANG YOUNG KEUN</a:t>
                      </a: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HYUN JIN WOOK</a:t>
                      </a:r>
                      <a:endParaRPr lang="ko-KR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7265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108" y="260648"/>
            <a:ext cx="7592158" cy="392112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5.3 Future Needs and Lessons Learned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531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fld id="{887F5A62-5D57-4BBA-9485-2C5A6728F77D}" type="slidenum">
              <a:rPr lang="ko-KR" altLang="en-US" smtClean="0"/>
              <a:pPr/>
              <a:t>31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908720"/>
            <a:ext cx="8208912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* Future Need</a:t>
            </a:r>
          </a:p>
          <a:p>
            <a:endParaRPr lang="en-US" altLang="ko-KR" b="1" dirty="0" smtClean="0"/>
          </a:p>
          <a:p>
            <a:pPr marL="342900" indent="-342900"/>
            <a:r>
              <a:rPr lang="en-US" altLang="ko-KR" sz="1400" dirty="0" smtClean="0"/>
              <a:t>1. Implement adding emerging protocols.(Bluetooth, </a:t>
            </a:r>
            <a:r>
              <a:rPr lang="en-US" altLang="ko-KR" sz="1400" dirty="0" err="1" smtClean="0"/>
              <a:t>Zigbee</a:t>
            </a:r>
            <a:r>
              <a:rPr lang="en-US" altLang="ko-KR" sz="1400" dirty="0" smtClean="0"/>
              <a:t>..etc)</a:t>
            </a:r>
          </a:p>
          <a:p>
            <a:pPr marL="342900" indent="-342900"/>
            <a:r>
              <a:rPr lang="en-US" altLang="ko-KR" sz="1400" dirty="0" smtClean="0"/>
              <a:t>2. Implement the encryption (AES, RSA…etc) JSON message between </a:t>
            </a:r>
            <a:r>
              <a:rPr lang="en-US" altLang="ko-KR" sz="1400" dirty="0" err="1" smtClean="0"/>
              <a:t>IoTMS</a:t>
            </a:r>
            <a:r>
              <a:rPr lang="en-US" altLang="ko-KR" sz="1400" dirty="0" smtClean="0"/>
              <a:t> and Node.</a:t>
            </a:r>
          </a:p>
          <a:p>
            <a:pPr marL="342900" indent="-342900"/>
            <a:r>
              <a:rPr lang="en-US" altLang="ko-KR" sz="1400" dirty="0" smtClean="0"/>
              <a:t>3. Implement watchdog for single point failure recovery of event bus.</a:t>
            </a:r>
          </a:p>
          <a:p>
            <a:pPr marL="342900" indent="-342900">
              <a:buFontTx/>
              <a:buAutoNum type="arabicPeriod"/>
            </a:pPr>
            <a:endParaRPr lang="en-US" altLang="ko-KR" dirty="0" smtClean="0"/>
          </a:p>
          <a:p>
            <a:pPr marL="342900" indent="-342900">
              <a:buFontTx/>
              <a:buAutoNum type="arabicPeriod"/>
            </a:pPr>
            <a:endParaRPr lang="en-US" altLang="ko-KR" dirty="0" smtClean="0"/>
          </a:p>
          <a:p>
            <a:pPr marL="342900" indent="-342900"/>
            <a:r>
              <a:rPr lang="en-US" altLang="ko-KR" b="1" dirty="0" smtClean="0"/>
              <a:t>* Lesson Learned</a:t>
            </a:r>
          </a:p>
          <a:p>
            <a:pPr marL="342900" indent="-342900">
              <a:buFont typeface="Arial" charset="0"/>
              <a:buChar char="•"/>
            </a:pPr>
            <a:endParaRPr lang="en-US" altLang="ko-KR" b="1" dirty="0" smtClean="0"/>
          </a:p>
          <a:p>
            <a:pPr marL="342900" indent="-342900"/>
            <a:r>
              <a:rPr lang="en-US" altLang="ko-KR" sz="1400" dirty="0" smtClean="0"/>
              <a:t>1. Stop discussion, do experiment. - A.J. </a:t>
            </a:r>
            <a:r>
              <a:rPr lang="en-US" altLang="ko-KR" sz="1400" dirty="0" err="1" smtClean="0"/>
              <a:t>Lattanze</a:t>
            </a:r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    </a:t>
            </a:r>
            <a:r>
              <a:rPr lang="en-US" altLang="ko-KR" sz="1400" dirty="0" smtClean="0">
                <a:sym typeface="Wingdings" pitchFamily="2" charset="2"/>
              </a:rPr>
              <a:t> Schedule was delayed for a long meeting about design decision.</a:t>
            </a:r>
          </a:p>
          <a:p>
            <a:pPr marL="342900" indent="-342900">
              <a:buFontTx/>
              <a:buAutoNum type="arabicPeriod" startAt="2"/>
            </a:pPr>
            <a:r>
              <a:rPr lang="en-US" altLang="ko-KR" sz="1400" dirty="0" err="1" smtClean="0">
                <a:sym typeface="Wingdings" pitchFamily="2" charset="2"/>
              </a:rPr>
              <a:t>Arduino</a:t>
            </a:r>
            <a:r>
              <a:rPr lang="en-US" altLang="ko-KR" sz="1400" dirty="0" smtClean="0">
                <a:sym typeface="Wingdings" pitchFamily="2" charset="2"/>
              </a:rPr>
              <a:t> memory constraint </a:t>
            </a:r>
          </a:p>
          <a:p>
            <a:pPr marL="342900" indent="-342900"/>
            <a:r>
              <a:rPr lang="en-US" altLang="ko-KR" sz="1400" dirty="0" smtClean="0">
                <a:sym typeface="Wingdings" pitchFamily="2" charset="2"/>
              </a:rPr>
              <a:t>     Technical constraint matters.</a:t>
            </a:r>
          </a:p>
          <a:p>
            <a:pPr marL="342900" indent="-342900"/>
            <a:r>
              <a:rPr lang="en-US" altLang="ko-KR" sz="1400" dirty="0" smtClean="0">
                <a:sym typeface="Wingdings" pitchFamily="2" charset="2"/>
              </a:rPr>
              <a:t>3. Decoupling is good.</a:t>
            </a:r>
          </a:p>
          <a:p>
            <a:pPr marL="342900" indent="-342900"/>
            <a:r>
              <a:rPr lang="en-US" altLang="ko-KR" sz="1400" dirty="0">
                <a:sym typeface="Wingdings" pitchFamily="2" charset="2"/>
              </a:rPr>
              <a:t> </a:t>
            </a:r>
            <a:r>
              <a:rPr lang="en-US" altLang="ko-KR" sz="1400" dirty="0" smtClean="0">
                <a:sym typeface="Wingdings" pitchFamily="2" charset="2"/>
              </a:rPr>
              <a:t>    Because we use the Event bus and JSON, it’s easy to integrate the modules.</a:t>
            </a:r>
          </a:p>
          <a:p>
            <a:pPr marL="342900" indent="-342900"/>
            <a:r>
              <a:rPr lang="en-US" altLang="ko-KR" sz="1400" dirty="0" smtClean="0">
                <a:sym typeface="Wingdings" pitchFamily="2" charset="2"/>
              </a:rPr>
              <a:t>4. Manner make the good team work</a:t>
            </a:r>
          </a:p>
          <a:p>
            <a:pPr marL="342900" indent="-342900"/>
            <a:endParaRPr lang="en-US" altLang="ko-KR" sz="1400" dirty="0" smtClean="0">
              <a:sym typeface="Wingdings" pitchFamily="2" charset="2"/>
            </a:endParaRPr>
          </a:p>
          <a:p>
            <a:pPr marL="342900" indent="-342900">
              <a:buFontTx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59668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520" y="980728"/>
            <a:ext cx="8712968" cy="5400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108" y="260648"/>
            <a:ext cx="7592158" cy="392112"/>
          </a:xfrm>
          <a:noFill/>
          <a:ln>
            <a:noFill/>
          </a:ln>
        </p:spPr>
        <p:txBody>
          <a:bodyPr/>
          <a:lstStyle/>
          <a:p>
            <a:pPr lvl="0">
              <a:defRPr lang="ko-KR" altLang="en-US"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Demo Scenario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531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fld id="{887F5A62-5D57-4BBA-9485-2C5A6728F77D}" type="slidenum">
              <a:rPr lang="ko-KR" altLang="en-US" smtClean="0"/>
              <a:pPr/>
              <a:t>32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476685" y="883568"/>
            <a:ext cx="5463467" cy="535374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1. User Login</a:t>
            </a:r>
          </a:p>
          <a:p>
            <a:pPr marL="457200" marR="0" lvl="0" indent="-4572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2. Add Home Node</a:t>
            </a:r>
          </a:p>
          <a:p>
            <a:pPr marL="1028700" marR="0" lvl="1" indent="-4572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1. Discover (SA Node home)</a:t>
            </a:r>
          </a:p>
          <a:p>
            <a:pPr marL="1028700" marR="0" lvl="1" indent="-4572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2. Register (Serial Number for Security)</a:t>
            </a:r>
          </a:p>
          <a:p>
            <a:pPr marL="457200" marR="0" lvl="0" indent="-4572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3. Home Node Event Update</a:t>
            </a:r>
          </a:p>
          <a:p>
            <a:pPr marL="1028700" marR="0" lvl="1" indent="-4572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1. Door Open by alarm, Turn on the light</a:t>
            </a:r>
          </a:p>
          <a:p>
            <a:pPr marL="457200" marR="0" lvl="0" indent="-4572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4. Add </a:t>
            </a:r>
            <a:r>
              <a:rPr kumimoji="0" lang="en-US" altLang="ko-KR" sz="1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MailBox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Node</a:t>
            </a:r>
          </a:p>
          <a:p>
            <a:pPr marL="457200" marR="0" lvl="0" indent="-4572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5. </a:t>
            </a:r>
            <a:r>
              <a:rPr kumimoji="0" lang="en-US" altLang="ko-KR" sz="1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MailBox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Node Event Update</a:t>
            </a:r>
          </a:p>
          <a:p>
            <a:pPr marL="457200" marR="0" lvl="0" indent="-4572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6. Away mode</a:t>
            </a:r>
          </a:p>
          <a:p>
            <a:pPr marL="1028700" marR="0" lvl="1" indent="-4572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1. Send Confirm Message (Twitter Phone)</a:t>
            </a:r>
          </a:p>
          <a:p>
            <a:pPr marL="1028700" marR="0" lvl="1" indent="-4572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2. Automatic Door Close, Light off</a:t>
            </a:r>
          </a:p>
          <a:p>
            <a:pPr marL="457200" marR="0" lvl="0" indent="-4572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7. Secure mode : Human Break-in</a:t>
            </a:r>
          </a:p>
          <a:p>
            <a:pPr marL="1028700" marR="0" lvl="1" indent="-4572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1. Unknown coming in</a:t>
            </a:r>
          </a:p>
          <a:p>
            <a:pPr marL="1028700" marR="0" lvl="1" indent="-4572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2. Emergency message (</a:t>
            </a:r>
            <a:r>
              <a:rPr kumimoji="0" lang="en-US" altLang="ko-KR" sz="1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Tweete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  <a:p>
            <a:pPr marL="1028700" marR="0" lvl="1" indent="-4572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3. Turn off Alarm</a:t>
            </a:r>
          </a:p>
          <a:p>
            <a:pPr marL="457200" marR="0" lvl="0" indent="-4572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8. Add Rule</a:t>
            </a:r>
          </a:p>
          <a:p>
            <a:pPr marL="1028700" marR="0" lvl="1" indent="-4572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1. Open door if mail arrives</a:t>
            </a:r>
          </a:p>
          <a:p>
            <a:pPr marL="1028700" marR="0" lvl="1" indent="-4572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2. Add invalid rule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	  </a:t>
            </a:r>
          </a:p>
          <a:p>
            <a:pPr marL="457200" marR="0" lvl="0" indent="-4572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9. Malfunction</a:t>
            </a:r>
          </a:p>
          <a:p>
            <a:pPr marL="1028700" marR="0" lvl="1" indent="-4572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1. Sensor (Pin out )/ Actuator (Door)</a:t>
            </a:r>
          </a:p>
          <a:p>
            <a:pPr marL="1028700" marR="0" lvl="1" indent="-4572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2. Remove Node</a:t>
            </a:r>
          </a:p>
          <a:p>
            <a:pPr marL="457200" marR="0" lvl="0" indent="-4572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10. Show Log</a:t>
            </a:r>
          </a:p>
          <a:p>
            <a:pPr marL="457200" marR="0" lvl="0" indent="-4572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lang="ko-KR" altLang="en-US"/>
            </a:pP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lang="ko-KR" altLang="en-US"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123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7592158" cy="392112"/>
          </a:xfrm>
          <a:noFill/>
          <a:ln>
            <a:noFill/>
          </a:ln>
        </p:spPr>
        <p:txBody>
          <a:bodyPr>
            <a:noAutofit/>
          </a:bodyPr>
          <a:lstStyle/>
          <a:p>
            <a:r>
              <a:rPr 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Questions</a:t>
            </a:r>
            <a:endParaRPr 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531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fld id="{887F5A62-5D57-4BBA-9485-2C5A6728F77D}" type="slidenum">
              <a:rPr lang="ko-KR" altLang="en-US" smtClean="0"/>
              <a:pPr/>
              <a:t>33</a:t>
            </a:fld>
            <a:r>
              <a:rPr lang="en-US" altLang="ko-KR" smtClean="0"/>
              <a:t>/50</a:t>
            </a:r>
            <a:endParaRPr lang="ko-KR" alt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290" y="925960"/>
            <a:ext cx="7085420" cy="5356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</p:pic>
    </p:spTree>
    <p:extLst>
      <p:ext uri="{BB962C8B-B14F-4D97-AF65-F5344CB8AC3E}">
        <p14:creationId xmlns:p14="http://schemas.microsoft.com/office/powerpoint/2010/main" val="21352314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7592158" cy="392112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Appendi</a:t>
            </a:r>
            <a:r>
              <a:rPr 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531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fld id="{887F5A62-5D57-4BBA-9485-2C5A6728F77D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34</a:t>
            </a:fld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/50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836712"/>
            <a:ext cx="8712968" cy="55446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Static view of 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Node Manger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12776"/>
            <a:ext cx="7436396" cy="3816424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26830470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34108" y="260648"/>
            <a:ext cx="7592158" cy="392112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Appendix</a:t>
            </a:r>
            <a:endParaRPr 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531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fld id="{887F5A62-5D57-4BBA-9485-2C5A6728F77D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35</a:t>
            </a:fld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/50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3528" y="836712"/>
            <a:ext cx="8712968" cy="55446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Static view of 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Node Manager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4745" y="1268760"/>
            <a:ext cx="8004647" cy="40689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8087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34108" y="228576"/>
            <a:ext cx="7592158" cy="392112"/>
          </a:xfrm>
          <a:noFill/>
          <a:ln>
            <a:noFill/>
          </a:ln>
        </p:spPr>
        <p:txBody>
          <a:bodyPr>
            <a:noAutofit/>
          </a:bodyPr>
          <a:lstStyle/>
          <a:p>
            <a:r>
              <a:rPr 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Appendix</a:t>
            </a:r>
            <a:endParaRPr 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531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fld id="{887F5A62-5D57-4BBA-9485-2C5A6728F77D}" type="slidenum">
              <a:rPr lang="ko-KR" altLang="en-US" smtClean="0"/>
              <a:pPr/>
              <a:t>36</a:t>
            </a:fld>
            <a:r>
              <a:rPr lang="en-US" altLang="ko-KR" smtClean="0"/>
              <a:t>/50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23528" y="836712"/>
            <a:ext cx="8712968" cy="55446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Static view of 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Node Manager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196752"/>
            <a:ext cx="8285160" cy="4830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00245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34108" y="260648"/>
            <a:ext cx="7592158" cy="392112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Appendix</a:t>
            </a:r>
            <a:endParaRPr 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53188"/>
            <a:ext cx="2133600" cy="365125"/>
          </a:xfrm>
          <a:prstGeom prst="rect">
            <a:avLst/>
          </a:prstGeom>
        </p:spPr>
        <p:txBody>
          <a:bodyPr/>
          <a:lstStyle/>
          <a:p>
            <a:fld id="{887F5A62-5D57-4BBA-9485-2C5A6728F77D}" type="slidenum">
              <a:rPr lang="ko-KR" altLang="en-US" smtClean="0">
                <a:solidFill>
                  <a:prstClr val="white"/>
                </a:solidFill>
              </a:rPr>
              <a:pPr/>
              <a:t>37</a:t>
            </a:fld>
            <a:r>
              <a:rPr lang="en-US" altLang="ko-KR" smtClean="0">
                <a:solidFill>
                  <a:prstClr val="white"/>
                </a:solidFill>
              </a:rPr>
              <a:t>/50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836712"/>
            <a:ext cx="8712968" cy="55446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 Diagram of 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Node Manager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92988"/>
            <a:ext cx="6984776" cy="533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3970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34108" y="188640"/>
            <a:ext cx="7592158" cy="392112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Appendix</a:t>
            </a:r>
            <a:endParaRPr 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531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fld id="{887F5A62-5D57-4BBA-9485-2C5A6728F77D}" type="slidenum">
              <a:rPr lang="ko-KR" altLang="en-US" smtClean="0"/>
              <a:pPr/>
              <a:t>38</a:t>
            </a:fld>
            <a:r>
              <a:rPr lang="en-US" altLang="ko-KR" smtClean="0"/>
              <a:t>/50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67134" y="764704"/>
            <a:ext cx="35060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Communication Diagram: 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addNode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526847" y="2988161"/>
            <a:ext cx="1368152" cy="3594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: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NodeManager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139952" y="2988161"/>
            <a:ext cx="1368152" cy="3594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:Node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34" name="직선 연결선 133"/>
          <p:cNvCxnSpPr>
            <a:stCxn id="69" idx="2"/>
            <a:endCxn id="144" idx="0"/>
          </p:cNvCxnSpPr>
          <p:nvPr/>
        </p:nvCxnSpPr>
        <p:spPr>
          <a:xfrm>
            <a:off x="2210923" y="3347594"/>
            <a:ext cx="0" cy="1450165"/>
          </a:xfrm>
          <a:prstGeom prst="line">
            <a:avLst/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>
            <a:stCxn id="69" idx="3"/>
            <a:endCxn id="70" idx="1"/>
          </p:cNvCxnSpPr>
          <p:nvPr/>
        </p:nvCxnSpPr>
        <p:spPr>
          <a:xfrm>
            <a:off x="2894999" y="3167878"/>
            <a:ext cx="1244953" cy="0"/>
          </a:xfrm>
          <a:prstGeom prst="line">
            <a:avLst/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>
            <a:off x="611560" y="3167877"/>
            <a:ext cx="915288" cy="1"/>
          </a:xfrm>
          <a:prstGeom prst="line">
            <a:avLst/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/>
          <p:cNvSpPr/>
          <p:nvPr/>
        </p:nvSpPr>
        <p:spPr>
          <a:xfrm>
            <a:off x="6764492" y="5272257"/>
            <a:ext cx="1800000" cy="96505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38" name="직선 화살표 연결선 137"/>
          <p:cNvCxnSpPr/>
          <p:nvPr/>
        </p:nvCxnSpPr>
        <p:spPr>
          <a:xfrm>
            <a:off x="6836500" y="5858272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/>
          <p:nvPr/>
        </p:nvCxnSpPr>
        <p:spPr>
          <a:xfrm>
            <a:off x="6836500" y="6011788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/>
          <p:nvPr/>
        </p:nvCxnSpPr>
        <p:spPr>
          <a:xfrm>
            <a:off x="6836500" y="6165304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직사각형 140"/>
          <p:cNvSpPr/>
          <p:nvPr/>
        </p:nvSpPr>
        <p:spPr>
          <a:xfrm>
            <a:off x="6823248" y="5518988"/>
            <a:ext cx="360040" cy="9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7164288" y="5294606"/>
            <a:ext cx="1440160" cy="9427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: Note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: Object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: Link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: Asynchronous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: Synchronous or Call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: Reply</a:t>
            </a:r>
          </a:p>
        </p:txBody>
      </p:sp>
      <p:cxnSp>
        <p:nvCxnSpPr>
          <p:cNvPr id="143" name="직선 연결선 142"/>
          <p:cNvCxnSpPr/>
          <p:nvPr/>
        </p:nvCxnSpPr>
        <p:spPr>
          <a:xfrm>
            <a:off x="6836500" y="5708496"/>
            <a:ext cx="346788" cy="0"/>
          </a:xfrm>
          <a:prstGeom prst="line">
            <a:avLst/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직사각형 143"/>
          <p:cNvSpPr/>
          <p:nvPr/>
        </p:nvSpPr>
        <p:spPr>
          <a:xfrm>
            <a:off x="1807748" y="4797759"/>
            <a:ext cx="806349" cy="3594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:DB</a:t>
            </a:r>
            <a:endParaRPr lang="ko-KR" altLang="en-US" sz="1200">
              <a:solidFill>
                <a:schemeClr val="tx1"/>
              </a:solidFill>
            </a:endParaRPr>
          </a:p>
        </p:txBody>
      </p:sp>
      <p:grpSp>
        <p:nvGrpSpPr>
          <p:cNvPr id="145" name="그룹 144"/>
          <p:cNvGrpSpPr/>
          <p:nvPr/>
        </p:nvGrpSpPr>
        <p:grpSpPr>
          <a:xfrm>
            <a:off x="6823249" y="5302491"/>
            <a:ext cx="409744" cy="139871"/>
            <a:chOff x="6751241" y="5064193"/>
            <a:chExt cx="409744" cy="139871"/>
          </a:xfrm>
          <a:solidFill>
            <a:schemeClr val="bg1"/>
          </a:solidFill>
        </p:grpSpPr>
        <p:sp>
          <p:nvSpPr>
            <p:cNvPr id="146" name="한쪽 모서리가 잘린 사각형 145"/>
            <p:cNvSpPr/>
            <p:nvPr/>
          </p:nvSpPr>
          <p:spPr>
            <a:xfrm>
              <a:off x="6751241" y="5096064"/>
              <a:ext cx="361410" cy="108000"/>
            </a:xfrm>
            <a:prstGeom prst="snip1Rect">
              <a:avLst>
                <a:gd name="adj" fmla="val 43048"/>
              </a:avLst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7" name="직각 삼각형 146"/>
            <p:cNvSpPr/>
            <p:nvPr/>
          </p:nvSpPr>
          <p:spPr>
            <a:xfrm>
              <a:off x="7052985" y="5064193"/>
              <a:ext cx="108000" cy="108000"/>
            </a:xfrm>
            <a:prstGeom prst="rtTriangl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48" name="직선 화살표 연결선 147"/>
          <p:cNvCxnSpPr/>
          <p:nvPr/>
        </p:nvCxnSpPr>
        <p:spPr>
          <a:xfrm>
            <a:off x="827584" y="3010339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/>
          <p:cNvSpPr/>
          <p:nvPr/>
        </p:nvSpPr>
        <p:spPr>
          <a:xfrm>
            <a:off x="467544" y="2553492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addNode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NodeId</a:t>
            </a:r>
            <a:r>
              <a:rPr lang="en-US" altLang="ko-KR" sz="1200" dirty="0" smtClean="0">
                <a:solidFill>
                  <a:schemeClr val="tx1"/>
                </a:solidFill>
              </a:rPr>
              <a:t>, Link)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2267744" y="3856658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1: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getThingList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NodeId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51" name="직선 화살표 연결선 150"/>
          <p:cNvCxnSpPr/>
          <p:nvPr/>
        </p:nvCxnSpPr>
        <p:spPr>
          <a:xfrm>
            <a:off x="2294248" y="3924030"/>
            <a:ext cx="0" cy="310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/>
          <p:nvPr/>
        </p:nvCxnSpPr>
        <p:spPr>
          <a:xfrm>
            <a:off x="3491880" y="3010339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/>
          <p:cNvSpPr/>
          <p:nvPr/>
        </p:nvSpPr>
        <p:spPr>
          <a:xfrm>
            <a:off x="6948264" y="2988160"/>
            <a:ext cx="1368152" cy="3594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: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ThingFactory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6948264" y="4314734"/>
            <a:ext cx="1368152" cy="3594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:Thing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55" name="직선 연결선 154"/>
          <p:cNvCxnSpPr>
            <a:stCxn id="70" idx="3"/>
            <a:endCxn id="153" idx="1"/>
          </p:cNvCxnSpPr>
          <p:nvPr/>
        </p:nvCxnSpPr>
        <p:spPr>
          <a:xfrm flipV="1">
            <a:off x="5508104" y="3167877"/>
            <a:ext cx="1440160" cy="1"/>
          </a:xfrm>
          <a:prstGeom prst="line">
            <a:avLst/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>
            <a:stCxn id="153" idx="2"/>
            <a:endCxn id="154" idx="0"/>
          </p:cNvCxnSpPr>
          <p:nvPr/>
        </p:nvCxnSpPr>
        <p:spPr>
          <a:xfrm>
            <a:off x="7632340" y="3347593"/>
            <a:ext cx="0" cy="967141"/>
          </a:xfrm>
          <a:prstGeom prst="line">
            <a:avLst/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/>
          <p:nvPr/>
        </p:nvCxnSpPr>
        <p:spPr>
          <a:xfrm>
            <a:off x="6084168" y="3010204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/>
          <p:cNvSpPr/>
          <p:nvPr/>
        </p:nvSpPr>
        <p:spPr>
          <a:xfrm>
            <a:off x="5292080" y="2564904"/>
            <a:ext cx="2160240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2.1*: [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200" dirty="0" smtClean="0">
                <a:solidFill>
                  <a:schemeClr val="tx1"/>
                </a:solidFill>
              </a:rPr>
              <a:t>:=0…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ThingsList.size</a:t>
            </a:r>
            <a:r>
              <a:rPr lang="en-US" altLang="ko-KR" sz="1200" dirty="0" smtClean="0">
                <a:solidFill>
                  <a:schemeClr val="tx1"/>
                </a:solidFill>
              </a:rPr>
              <a:t>()]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createThing</a:t>
            </a:r>
            <a:r>
              <a:rPr lang="en-US" altLang="ko-KR" sz="1200" dirty="0" smtClean="0">
                <a:solidFill>
                  <a:schemeClr val="tx1"/>
                </a:solidFill>
              </a:rPr>
              <a:t>(Type, Id)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grpSp>
        <p:nvGrpSpPr>
          <p:cNvPr id="159" name="그룹 158"/>
          <p:cNvGrpSpPr/>
          <p:nvPr/>
        </p:nvGrpSpPr>
        <p:grpSpPr>
          <a:xfrm>
            <a:off x="6084168" y="1693964"/>
            <a:ext cx="1589701" cy="442954"/>
            <a:chOff x="6074530" y="4766674"/>
            <a:chExt cx="1193602" cy="245174"/>
          </a:xfrm>
          <a:solidFill>
            <a:schemeClr val="bg1"/>
          </a:solidFill>
        </p:grpSpPr>
        <p:sp>
          <p:nvSpPr>
            <p:cNvPr id="160" name="한쪽 모서리가 잘린 사각형 159"/>
            <p:cNvSpPr/>
            <p:nvPr/>
          </p:nvSpPr>
          <p:spPr>
            <a:xfrm>
              <a:off x="6074530" y="4781675"/>
              <a:ext cx="1155381" cy="230173"/>
            </a:xfrm>
            <a:prstGeom prst="snip1Rect">
              <a:avLst>
                <a:gd name="adj" fmla="val 43048"/>
              </a:avLst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tx1"/>
                  </a:solidFill>
                </a:rPr>
                <a:t>Iteration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Loop to create thing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1" name="직각 삼각형 160"/>
            <p:cNvSpPr/>
            <p:nvPr/>
          </p:nvSpPr>
          <p:spPr>
            <a:xfrm>
              <a:off x="7107828" y="4766674"/>
              <a:ext cx="160304" cy="151022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62" name="직선 연결선 161"/>
          <p:cNvCxnSpPr>
            <a:stCxn id="160" idx="1"/>
            <a:endCxn id="163" idx="7"/>
          </p:cNvCxnSpPr>
          <p:nvPr/>
        </p:nvCxnSpPr>
        <p:spPr>
          <a:xfrm flipH="1">
            <a:off x="6487249" y="2136918"/>
            <a:ext cx="366317" cy="294522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타원 162"/>
          <p:cNvSpPr/>
          <p:nvPr/>
        </p:nvSpPr>
        <p:spPr>
          <a:xfrm>
            <a:off x="6425793" y="2420896"/>
            <a:ext cx="72000" cy="7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grpSp>
        <p:nvGrpSpPr>
          <p:cNvPr id="164" name="그룹 163"/>
          <p:cNvGrpSpPr/>
          <p:nvPr/>
        </p:nvGrpSpPr>
        <p:grpSpPr>
          <a:xfrm>
            <a:off x="3707903" y="1700808"/>
            <a:ext cx="1800200" cy="442954"/>
            <a:chOff x="6074530" y="4766674"/>
            <a:chExt cx="1189950" cy="245174"/>
          </a:xfrm>
          <a:solidFill>
            <a:schemeClr val="bg1"/>
          </a:solidFill>
        </p:grpSpPr>
        <p:sp>
          <p:nvSpPr>
            <p:cNvPr id="165" name="한쪽 모서리가 잘린 사각형 164"/>
            <p:cNvSpPr/>
            <p:nvPr/>
          </p:nvSpPr>
          <p:spPr>
            <a:xfrm>
              <a:off x="6074530" y="4781675"/>
              <a:ext cx="1155381" cy="230173"/>
            </a:xfrm>
            <a:prstGeom prst="snip1Rect">
              <a:avLst>
                <a:gd name="adj" fmla="val 43048"/>
              </a:avLst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tx1"/>
                  </a:solidFill>
                </a:rPr>
                <a:t>Create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newly created instance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6" name="직각 삼각형 165"/>
            <p:cNvSpPr/>
            <p:nvPr/>
          </p:nvSpPr>
          <p:spPr>
            <a:xfrm>
              <a:off x="7107828" y="4766674"/>
              <a:ext cx="156652" cy="147234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67" name="직선 연결선 166"/>
          <p:cNvCxnSpPr>
            <a:stCxn id="165" idx="1"/>
            <a:endCxn id="168" idx="0"/>
          </p:cNvCxnSpPr>
          <p:nvPr/>
        </p:nvCxnSpPr>
        <p:spPr>
          <a:xfrm>
            <a:off x="4581856" y="2143762"/>
            <a:ext cx="242168" cy="709182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타원 167"/>
          <p:cNvSpPr/>
          <p:nvPr/>
        </p:nvSpPr>
        <p:spPr>
          <a:xfrm>
            <a:off x="4788024" y="2852944"/>
            <a:ext cx="72000" cy="7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2627784" y="2564904"/>
            <a:ext cx="2160240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2: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addNode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ThingList</a:t>
            </a:r>
            <a:r>
              <a:rPr lang="en-US" altLang="ko-KR" sz="1200" dirty="0" smtClean="0">
                <a:solidFill>
                  <a:schemeClr val="tx1"/>
                </a:solidFill>
              </a:rPr>
              <a:t>, Link)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grpSp>
        <p:nvGrpSpPr>
          <p:cNvPr id="170" name="그룹 169"/>
          <p:cNvGrpSpPr/>
          <p:nvPr/>
        </p:nvGrpSpPr>
        <p:grpSpPr>
          <a:xfrm>
            <a:off x="4644008" y="5074278"/>
            <a:ext cx="1800200" cy="442954"/>
            <a:chOff x="6074530" y="4766674"/>
            <a:chExt cx="1189950" cy="245174"/>
          </a:xfrm>
          <a:solidFill>
            <a:schemeClr val="bg1"/>
          </a:solidFill>
        </p:grpSpPr>
        <p:sp>
          <p:nvSpPr>
            <p:cNvPr id="171" name="한쪽 모서리가 잘린 사각형 170"/>
            <p:cNvSpPr/>
            <p:nvPr/>
          </p:nvSpPr>
          <p:spPr>
            <a:xfrm>
              <a:off x="6074530" y="4781675"/>
              <a:ext cx="1155381" cy="230173"/>
            </a:xfrm>
            <a:prstGeom prst="snip1Rect">
              <a:avLst>
                <a:gd name="adj" fmla="val 43048"/>
              </a:avLst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tx1"/>
                  </a:solidFill>
                </a:rPr>
                <a:t>Create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newly created instance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2" name="직각 삼각형 171"/>
            <p:cNvSpPr/>
            <p:nvPr/>
          </p:nvSpPr>
          <p:spPr>
            <a:xfrm>
              <a:off x="7107828" y="4766674"/>
              <a:ext cx="156652" cy="147234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73" name="직선 연결선 172"/>
          <p:cNvCxnSpPr>
            <a:stCxn id="171" idx="3"/>
            <a:endCxn id="174" idx="2"/>
          </p:cNvCxnSpPr>
          <p:nvPr/>
        </p:nvCxnSpPr>
        <p:spPr>
          <a:xfrm flipV="1">
            <a:off x="5517960" y="4545128"/>
            <a:ext cx="1286288" cy="556252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타원 173"/>
          <p:cNvSpPr/>
          <p:nvPr/>
        </p:nvSpPr>
        <p:spPr>
          <a:xfrm>
            <a:off x="6804248" y="4509128"/>
            <a:ext cx="72000" cy="7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5724128" y="3658786"/>
            <a:ext cx="2160240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2.2: create(Type, Id)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76" name="직선 화살표 연결선 175"/>
          <p:cNvCxnSpPr/>
          <p:nvPr/>
        </p:nvCxnSpPr>
        <p:spPr>
          <a:xfrm>
            <a:off x="7524328" y="3658786"/>
            <a:ext cx="0" cy="377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그룹 176"/>
          <p:cNvGrpSpPr/>
          <p:nvPr/>
        </p:nvGrpSpPr>
        <p:grpSpPr>
          <a:xfrm>
            <a:off x="4310472" y="3789040"/>
            <a:ext cx="1773696" cy="598309"/>
            <a:chOff x="6074530" y="4766674"/>
            <a:chExt cx="1172430" cy="245174"/>
          </a:xfrm>
          <a:solidFill>
            <a:schemeClr val="bg1"/>
          </a:solidFill>
        </p:grpSpPr>
        <p:sp>
          <p:nvSpPr>
            <p:cNvPr id="178" name="한쪽 모서리가 잘린 사각형 177"/>
            <p:cNvSpPr/>
            <p:nvPr/>
          </p:nvSpPr>
          <p:spPr>
            <a:xfrm>
              <a:off x="6074530" y="4781675"/>
              <a:ext cx="1155381" cy="230173"/>
            </a:xfrm>
            <a:prstGeom prst="snip1Rect">
              <a:avLst>
                <a:gd name="adj" fmla="val 43048"/>
              </a:avLst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tx1"/>
                  </a:solidFill>
                </a:rPr>
                <a:t>Type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is used for distinguishing Sensor and Actuator.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9" name="직각 삼각형 178"/>
            <p:cNvSpPr/>
            <p:nvPr/>
          </p:nvSpPr>
          <p:spPr>
            <a:xfrm>
              <a:off x="7067338" y="4766674"/>
              <a:ext cx="179622" cy="118278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80" name="타원 179"/>
          <p:cNvSpPr/>
          <p:nvPr/>
        </p:nvSpPr>
        <p:spPr>
          <a:xfrm>
            <a:off x="6588232" y="2996952"/>
            <a:ext cx="72000" cy="7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81" name="직선 연결선 180"/>
          <p:cNvCxnSpPr>
            <a:stCxn id="178" idx="3"/>
            <a:endCxn id="180" idx="3"/>
          </p:cNvCxnSpPr>
          <p:nvPr/>
        </p:nvCxnSpPr>
        <p:spPr>
          <a:xfrm flipV="1">
            <a:off x="5184424" y="3058408"/>
            <a:ext cx="1414352" cy="767240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그룹 181"/>
          <p:cNvGrpSpPr/>
          <p:nvPr/>
        </p:nvGrpSpPr>
        <p:grpSpPr>
          <a:xfrm>
            <a:off x="755574" y="1628800"/>
            <a:ext cx="1800202" cy="632272"/>
            <a:chOff x="6074530" y="4755946"/>
            <a:chExt cx="1189951" cy="255902"/>
          </a:xfrm>
          <a:solidFill>
            <a:schemeClr val="bg1"/>
          </a:solidFill>
        </p:grpSpPr>
        <p:sp>
          <p:nvSpPr>
            <p:cNvPr id="183" name="한쪽 모서리가 잘린 사각형 182"/>
            <p:cNvSpPr/>
            <p:nvPr/>
          </p:nvSpPr>
          <p:spPr>
            <a:xfrm>
              <a:off x="6074530" y="4781675"/>
              <a:ext cx="1155381" cy="230173"/>
            </a:xfrm>
            <a:prstGeom prst="snip1Rect">
              <a:avLst>
                <a:gd name="adj" fmla="val 43048"/>
              </a:avLst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err="1" smtClean="0">
                  <a:solidFill>
                    <a:schemeClr val="tx1"/>
                  </a:solidFill>
                </a:rPr>
                <a:t>addNode</a:t>
              </a:r>
              <a:r>
                <a:rPr lang="en-US" altLang="ko-KR" sz="10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is called by Discover when SA-node registered successfully.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4" name="직각 삼각형 183"/>
            <p:cNvSpPr/>
            <p:nvPr/>
          </p:nvSpPr>
          <p:spPr>
            <a:xfrm>
              <a:off x="7074089" y="4755946"/>
              <a:ext cx="190392" cy="140776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85" name="직선 연결선 184"/>
          <p:cNvCxnSpPr>
            <a:stCxn id="183" idx="1"/>
            <a:endCxn id="186" idx="7"/>
          </p:cNvCxnSpPr>
          <p:nvPr/>
        </p:nvCxnSpPr>
        <p:spPr>
          <a:xfrm flipH="1">
            <a:off x="1249080" y="2261072"/>
            <a:ext cx="380446" cy="242368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타원 185"/>
          <p:cNvSpPr/>
          <p:nvPr/>
        </p:nvSpPr>
        <p:spPr>
          <a:xfrm>
            <a:off x="1187624" y="2492896"/>
            <a:ext cx="72000" cy="7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309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34108" y="228576"/>
            <a:ext cx="7592158" cy="392112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Appendix</a:t>
            </a:r>
            <a:endParaRPr 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53188"/>
            <a:ext cx="2133600" cy="36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/>
          <a:p>
            <a:fld id="{887F5A62-5D57-4BBA-9485-2C5A6728F77D}" type="slidenum">
              <a:rPr lang="ko-KR" altLang="en-US" smtClean="0"/>
              <a:pPr/>
              <a:t>39</a:t>
            </a:fld>
            <a:r>
              <a:rPr lang="en-US" altLang="ko-KR" smtClean="0"/>
              <a:t>/50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67134" y="934820"/>
            <a:ext cx="4172937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Communication Diagram: </a:t>
            </a:r>
            <a:r>
              <a:rPr lang="en-US" altLang="ko-KR" dirty="0" err="1" smtClean="0"/>
              <a:t>registerNode</a:t>
            </a:r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1598855" y="2038670"/>
            <a:ext cx="1368152" cy="3594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: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NodeManager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988577" y="5533186"/>
            <a:ext cx="36004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359532" y="5528779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registerNode</a:t>
            </a:r>
            <a:r>
              <a:rPr lang="en-US" altLang="ko-KR" sz="1200" dirty="0" smtClean="0">
                <a:solidFill>
                  <a:schemeClr val="tx1"/>
                </a:solidFill>
              </a:rPr>
              <a:t>(Serial)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76" name="직선 연결선 75"/>
          <p:cNvCxnSpPr>
            <a:stCxn id="73" idx="2"/>
            <a:endCxn id="94" idx="0"/>
          </p:cNvCxnSpPr>
          <p:nvPr/>
        </p:nvCxnSpPr>
        <p:spPr>
          <a:xfrm>
            <a:off x="2282931" y="2398103"/>
            <a:ext cx="0" cy="145016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73" idx="3"/>
            <a:endCxn id="130" idx="1"/>
          </p:cNvCxnSpPr>
          <p:nvPr/>
        </p:nvCxnSpPr>
        <p:spPr>
          <a:xfrm>
            <a:off x="2967007" y="2218387"/>
            <a:ext cx="304515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4355976" y="2150318"/>
            <a:ext cx="36004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3550037" y="1642524"/>
            <a:ext cx="2102083" cy="43204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1.2: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registerNode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NodeId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en-US" altLang="ko-KR" sz="1200" dirty="0" err="1">
                <a:solidFill>
                  <a:schemeClr val="tx1"/>
                </a:solidFill>
              </a:rPr>
              <a:t>ServerInfo</a:t>
            </a:r>
            <a:r>
              <a:rPr lang="en-US" altLang="ko-KR" sz="1200" dirty="0">
                <a:solidFill>
                  <a:schemeClr val="tx1"/>
                </a:solidFill>
              </a:rPr>
              <a:t>, Serial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80" name="직선 연결선 79"/>
          <p:cNvCxnSpPr>
            <a:stCxn id="128" idx="0"/>
            <a:endCxn id="130" idx="2"/>
          </p:cNvCxnSpPr>
          <p:nvPr/>
        </p:nvCxnSpPr>
        <p:spPr>
          <a:xfrm flipV="1">
            <a:off x="6696236" y="2398103"/>
            <a:ext cx="0" cy="154396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6804248" y="3140967"/>
            <a:ext cx="2102083" cy="43204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1.5: Authenticate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E</a:t>
            </a:r>
            <a:r>
              <a:rPr lang="en-US" altLang="ko-KR" sz="1200" baseline="-25000" dirty="0" err="1" smtClean="0">
                <a:solidFill>
                  <a:schemeClr val="tx1"/>
                </a:solidFill>
              </a:rPr>
              <a:t>SessionKey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NodeId</a:t>
            </a:r>
            <a:r>
              <a:rPr lang="en-US" altLang="ko-KR" sz="1200" dirty="0" smtClean="0">
                <a:solidFill>
                  <a:schemeClr val="tx1"/>
                </a:solidFill>
              </a:rPr>
              <a:t>, Serial))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/>
          <p:cNvCxnSpPr/>
          <p:nvPr/>
        </p:nvCxnSpPr>
        <p:spPr>
          <a:xfrm>
            <a:off x="6804248" y="3179115"/>
            <a:ext cx="0" cy="31044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6764492" y="5272257"/>
            <a:ext cx="1800000" cy="96505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84" name="직선 화살표 연결선 83"/>
          <p:cNvCxnSpPr/>
          <p:nvPr/>
        </p:nvCxnSpPr>
        <p:spPr>
          <a:xfrm>
            <a:off x="6836500" y="5858272"/>
            <a:ext cx="36004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>
            <a:off x="6836500" y="6011788"/>
            <a:ext cx="36004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>
            <a:off x="6836500" y="6165304"/>
            <a:ext cx="36004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6823248" y="5518988"/>
            <a:ext cx="360040" cy="9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7164288" y="5294606"/>
            <a:ext cx="1440160" cy="9427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: Note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: Object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: Link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: Asynchronous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: Synchronous or Call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: Reply</a:t>
            </a:r>
          </a:p>
        </p:txBody>
      </p:sp>
      <p:cxnSp>
        <p:nvCxnSpPr>
          <p:cNvPr id="89" name="직선 연결선 88"/>
          <p:cNvCxnSpPr/>
          <p:nvPr/>
        </p:nvCxnSpPr>
        <p:spPr>
          <a:xfrm>
            <a:off x="6836500" y="5708496"/>
            <a:ext cx="34678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 flipV="1">
            <a:off x="6588224" y="3539155"/>
            <a:ext cx="0" cy="30832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4489583" y="3395139"/>
            <a:ext cx="2108081" cy="53791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1.6: Authenticated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E</a:t>
            </a:r>
            <a:r>
              <a:rPr lang="en-US" altLang="ko-KR" sz="1200" baseline="-25000" dirty="0" err="1" smtClean="0">
                <a:solidFill>
                  <a:schemeClr val="tx1"/>
                </a:solidFill>
              </a:rPr>
              <a:t>SessionKey</a:t>
            </a:r>
            <a:r>
              <a:rPr lang="en-US" altLang="ko-KR" sz="1200" dirty="0" smtClean="0">
                <a:solidFill>
                  <a:schemeClr val="tx1"/>
                </a:solidFill>
              </a:rPr>
              <a:t>(Result,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ThingList</a:t>
            </a:r>
            <a:r>
              <a:rPr lang="en-US" altLang="ko-KR" sz="1200" dirty="0" smtClean="0">
                <a:solidFill>
                  <a:schemeClr val="tx1"/>
                </a:solidFill>
              </a:rPr>
              <a:t>))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491880" y="2346718"/>
            <a:ext cx="2102083" cy="43204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1.5: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onRegisterEvent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(Result,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ThingList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93" name="직선 화살표 연결선 92"/>
          <p:cNvCxnSpPr/>
          <p:nvPr/>
        </p:nvCxnSpPr>
        <p:spPr>
          <a:xfrm flipH="1">
            <a:off x="4342724" y="2309596"/>
            <a:ext cx="36004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1598855" y="3848268"/>
            <a:ext cx="1368152" cy="3594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:UI Controller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2411760" y="3044853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1.1: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registerNode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NodeId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ServerInfo</a:t>
            </a:r>
            <a:r>
              <a:rPr lang="en-US" altLang="ko-KR" sz="1200" dirty="0" smtClean="0">
                <a:solidFill>
                  <a:schemeClr val="tx1"/>
                </a:solidFill>
              </a:rPr>
              <a:t>, Serial)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388980" y="2650636"/>
            <a:ext cx="2102083" cy="43204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1.6: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onRegisterEvent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(Result,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ThingList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97" name="직선 화살표 연결선 96"/>
          <p:cNvCxnSpPr/>
          <p:nvPr/>
        </p:nvCxnSpPr>
        <p:spPr>
          <a:xfrm flipV="1">
            <a:off x="2405204" y="3026221"/>
            <a:ext cx="0" cy="32617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>
            <a:off x="2189180" y="2722644"/>
            <a:ext cx="0" cy="34604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1879182" y="5252728"/>
            <a:ext cx="806349" cy="3594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:UI View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00" name="직선 연결선 99"/>
          <p:cNvCxnSpPr>
            <a:stCxn id="94" idx="2"/>
            <a:endCxn id="99" idx="0"/>
          </p:cNvCxnSpPr>
          <p:nvPr/>
        </p:nvCxnSpPr>
        <p:spPr>
          <a:xfrm flipH="1">
            <a:off x="2282357" y="4207701"/>
            <a:ext cx="574" cy="104502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99" idx="1"/>
          </p:cNvCxnSpPr>
          <p:nvPr/>
        </p:nvCxnSpPr>
        <p:spPr>
          <a:xfrm flipH="1" flipV="1">
            <a:off x="546847" y="5432443"/>
            <a:ext cx="1332335" cy="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/>
          <p:nvPr/>
        </p:nvCxnSpPr>
        <p:spPr>
          <a:xfrm>
            <a:off x="2189180" y="4381973"/>
            <a:ext cx="0" cy="34604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3837659" y="5252727"/>
            <a:ext cx="806349" cy="3594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:DB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04" name="꺾인 연결선 103"/>
          <p:cNvCxnSpPr>
            <a:stCxn id="94" idx="3"/>
            <a:endCxn id="103" idx="0"/>
          </p:cNvCxnSpPr>
          <p:nvPr/>
        </p:nvCxnSpPr>
        <p:spPr>
          <a:xfrm>
            <a:off x="2967007" y="4027985"/>
            <a:ext cx="1273827" cy="1224742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4208208" y="4667467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1.6a: [Result=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Autorized</a:t>
            </a:r>
            <a:r>
              <a:rPr lang="en-US" altLang="ko-KR" sz="1200" dirty="0" smtClean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storeThings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ThingList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06" name="직선 화살표 연결선 105"/>
          <p:cNvCxnSpPr/>
          <p:nvPr/>
        </p:nvCxnSpPr>
        <p:spPr>
          <a:xfrm>
            <a:off x="4319972" y="4667467"/>
            <a:ext cx="0" cy="34604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546847" y="4365104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1.7: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updateRegister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(Result)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940349" y="6073582"/>
            <a:ext cx="1877666" cy="595778"/>
            <a:chOff x="6074530" y="4766674"/>
            <a:chExt cx="1167771" cy="245174"/>
          </a:xfrm>
          <a:solidFill>
            <a:schemeClr val="bg1"/>
          </a:solidFill>
        </p:grpSpPr>
        <p:sp>
          <p:nvSpPr>
            <p:cNvPr id="109" name="한쪽 모서리가 잘린 사각형 108"/>
            <p:cNvSpPr/>
            <p:nvPr/>
          </p:nvSpPr>
          <p:spPr>
            <a:xfrm>
              <a:off x="6074530" y="4781675"/>
              <a:ext cx="1155381" cy="230173"/>
            </a:xfrm>
            <a:prstGeom prst="snip1Rect">
              <a:avLst>
                <a:gd name="adj" fmla="val 43048"/>
              </a:avLst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tx1"/>
                  </a:solidFill>
                </a:rPr>
                <a:t>Serial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is input by User. User can recognize it from SA node’s physically label.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0" name="직각 삼각형 109"/>
            <p:cNvSpPr/>
            <p:nvPr/>
          </p:nvSpPr>
          <p:spPr>
            <a:xfrm>
              <a:off x="7072450" y="4766674"/>
              <a:ext cx="169851" cy="113077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6823249" y="5302491"/>
            <a:ext cx="409744" cy="139871"/>
            <a:chOff x="6751241" y="5064193"/>
            <a:chExt cx="409744" cy="139871"/>
          </a:xfrm>
          <a:solidFill>
            <a:schemeClr val="bg1"/>
          </a:solidFill>
        </p:grpSpPr>
        <p:sp>
          <p:nvSpPr>
            <p:cNvPr id="112" name="한쪽 모서리가 잘린 사각형 111"/>
            <p:cNvSpPr/>
            <p:nvPr/>
          </p:nvSpPr>
          <p:spPr>
            <a:xfrm>
              <a:off x="6751241" y="5096064"/>
              <a:ext cx="361410" cy="108000"/>
            </a:xfrm>
            <a:prstGeom prst="snip1Rect">
              <a:avLst>
                <a:gd name="adj" fmla="val 43048"/>
              </a:avLst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3" name="직각 삼각형 112"/>
            <p:cNvSpPr/>
            <p:nvPr/>
          </p:nvSpPr>
          <p:spPr>
            <a:xfrm>
              <a:off x="7052985" y="5064193"/>
              <a:ext cx="108000" cy="108000"/>
            </a:xfrm>
            <a:prstGeom prst="rtTriangle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14" name="직사각형 113"/>
          <p:cNvSpPr/>
          <p:nvPr/>
        </p:nvSpPr>
        <p:spPr>
          <a:xfrm>
            <a:off x="2318962" y="4389818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1: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registerNode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NodeId</a:t>
            </a:r>
            <a:r>
              <a:rPr lang="en-US" altLang="ko-KR" sz="1200" dirty="0" smtClean="0">
                <a:solidFill>
                  <a:schemeClr val="tx1"/>
                </a:solidFill>
              </a:rPr>
              <a:t>, Serial)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15" name="직선 화살표 연결선 114"/>
          <p:cNvCxnSpPr/>
          <p:nvPr/>
        </p:nvCxnSpPr>
        <p:spPr>
          <a:xfrm flipV="1">
            <a:off x="2385256" y="4380042"/>
            <a:ext cx="0" cy="32617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>
            <a:stCxn id="109" idx="3"/>
            <a:endCxn id="121" idx="5"/>
          </p:cNvCxnSpPr>
          <p:nvPr/>
        </p:nvCxnSpPr>
        <p:spPr>
          <a:xfrm flipH="1" flipV="1">
            <a:off x="1672924" y="5856429"/>
            <a:ext cx="196297" cy="25360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그룹 116"/>
          <p:cNvGrpSpPr/>
          <p:nvPr/>
        </p:nvGrpSpPr>
        <p:grpSpPr>
          <a:xfrm>
            <a:off x="4756925" y="5406753"/>
            <a:ext cx="1895194" cy="738330"/>
            <a:chOff x="5983459" y="4477352"/>
            <a:chExt cx="1178672" cy="562201"/>
          </a:xfrm>
          <a:solidFill>
            <a:schemeClr val="bg1"/>
          </a:solidFill>
        </p:grpSpPr>
        <p:sp>
          <p:nvSpPr>
            <p:cNvPr id="118" name="한쪽 모서리가 잘린 사각형 117"/>
            <p:cNvSpPr/>
            <p:nvPr/>
          </p:nvSpPr>
          <p:spPr>
            <a:xfrm>
              <a:off x="5983459" y="4502100"/>
              <a:ext cx="1155381" cy="537453"/>
            </a:xfrm>
            <a:prstGeom prst="snip1Rect">
              <a:avLst>
                <a:gd name="adj" fmla="val 43048"/>
              </a:avLst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tx1"/>
                  </a:solidFill>
                </a:rPr>
                <a:t>Sa-Node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verify for security whether serial input</a:t>
              </a:r>
              <a:r>
                <a:rPr lang="ko-KR" altLang="en-US" sz="100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from user is the same with SA-Node’s.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9" name="직각 삼각형 118"/>
            <p:cNvSpPr/>
            <p:nvPr/>
          </p:nvSpPr>
          <p:spPr>
            <a:xfrm>
              <a:off x="6943601" y="4477352"/>
              <a:ext cx="218530" cy="257075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20" name="직선 연결선 119"/>
          <p:cNvCxnSpPr>
            <a:stCxn id="118" idx="3"/>
            <a:endCxn id="122" idx="3"/>
          </p:cNvCxnSpPr>
          <p:nvPr/>
        </p:nvCxnSpPr>
        <p:spPr>
          <a:xfrm flipV="1">
            <a:off x="5685797" y="4374383"/>
            <a:ext cx="1035233" cy="106487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타원 120"/>
          <p:cNvSpPr/>
          <p:nvPr/>
        </p:nvSpPr>
        <p:spPr>
          <a:xfrm>
            <a:off x="1611468" y="5794973"/>
            <a:ext cx="72000" cy="7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22" name="타원 121"/>
          <p:cNvSpPr/>
          <p:nvPr/>
        </p:nvSpPr>
        <p:spPr>
          <a:xfrm>
            <a:off x="6710486" y="4312927"/>
            <a:ext cx="72000" cy="7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23" name="직선 화살표 연결선 122"/>
          <p:cNvCxnSpPr/>
          <p:nvPr/>
        </p:nvCxnSpPr>
        <p:spPr>
          <a:xfrm>
            <a:off x="6818099" y="2636912"/>
            <a:ext cx="0" cy="31044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/>
          <p:nvPr/>
        </p:nvCxnSpPr>
        <p:spPr>
          <a:xfrm flipV="1">
            <a:off x="6602075" y="2996952"/>
            <a:ext cx="0" cy="30832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4319972" y="2852936"/>
            <a:ext cx="2278969" cy="53791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1.4: Registered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E</a:t>
            </a:r>
            <a:r>
              <a:rPr lang="en-US" altLang="ko-KR" sz="1200" baseline="-25000" dirty="0" err="1" smtClean="0">
                <a:solidFill>
                  <a:schemeClr val="tx1"/>
                </a:solidFill>
              </a:rPr>
              <a:t>PubKey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NodeId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SessionKey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6824198" y="2591408"/>
            <a:ext cx="2212298" cy="43204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1.3: </a:t>
            </a:r>
            <a:r>
              <a:rPr lang="en-US" altLang="ko-KR" sz="1200" dirty="0">
                <a:solidFill>
                  <a:schemeClr val="tx1"/>
                </a:solidFill>
              </a:rPr>
              <a:t>R</a:t>
            </a:r>
            <a:r>
              <a:rPr lang="en-US" altLang="ko-KR" sz="1200" dirty="0" smtClean="0">
                <a:solidFill>
                  <a:schemeClr val="tx1"/>
                </a:solidFill>
              </a:rPr>
              <a:t>egister(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NodeId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en-US" altLang="ko-KR" sz="1200" dirty="0" err="1">
                <a:solidFill>
                  <a:schemeClr val="tx1"/>
                </a:solidFill>
              </a:rPr>
              <a:t>ServerInfo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PubKey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27" name="타원 126"/>
          <p:cNvSpPr/>
          <p:nvPr/>
        </p:nvSpPr>
        <p:spPr>
          <a:xfrm>
            <a:off x="7524328" y="2492904"/>
            <a:ext cx="72000" cy="7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5940152" y="3942066"/>
            <a:ext cx="1512168" cy="3594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:SA-Node(Arduino)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29" name="직선 연결선 128"/>
          <p:cNvCxnSpPr>
            <a:stCxn id="127" idx="0"/>
            <a:endCxn id="132" idx="1"/>
          </p:cNvCxnSpPr>
          <p:nvPr/>
        </p:nvCxnSpPr>
        <p:spPr>
          <a:xfrm flipH="1" flipV="1">
            <a:off x="7487849" y="1830572"/>
            <a:ext cx="72479" cy="66233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/>
          <p:cNvSpPr/>
          <p:nvPr/>
        </p:nvSpPr>
        <p:spPr>
          <a:xfrm>
            <a:off x="6012160" y="2038670"/>
            <a:ext cx="1368152" cy="3594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:Discover</a:t>
            </a:r>
            <a:endParaRPr lang="ko-KR" altLang="en-US" sz="1200">
              <a:solidFill>
                <a:schemeClr val="tx1"/>
              </a:solidFill>
            </a:endParaRPr>
          </a:p>
        </p:txBody>
      </p:sp>
      <p:grpSp>
        <p:nvGrpSpPr>
          <p:cNvPr id="131" name="그룹 130"/>
          <p:cNvGrpSpPr/>
          <p:nvPr/>
        </p:nvGrpSpPr>
        <p:grpSpPr>
          <a:xfrm>
            <a:off x="6012160" y="810201"/>
            <a:ext cx="2956916" cy="1020371"/>
            <a:chOff x="6519378" y="1114919"/>
            <a:chExt cx="2449698" cy="715654"/>
          </a:xfrm>
          <a:solidFill>
            <a:schemeClr val="bg1"/>
          </a:solidFill>
        </p:grpSpPr>
        <p:sp>
          <p:nvSpPr>
            <p:cNvPr id="132" name="한쪽 모서리가 잘린 사각형 131"/>
            <p:cNvSpPr/>
            <p:nvPr/>
          </p:nvSpPr>
          <p:spPr>
            <a:xfrm>
              <a:off x="6519378" y="1124744"/>
              <a:ext cx="2445110" cy="705829"/>
            </a:xfrm>
            <a:prstGeom prst="snip1Rect">
              <a:avLst>
                <a:gd name="adj" fmla="val 43048"/>
              </a:avLst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tx1"/>
                  </a:solidFill>
                </a:rPr>
                <a:t>Security 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r>
                <a:rPr lang="en-US" altLang="ko-KR" sz="1000" dirty="0" err="1" smtClean="0">
                  <a:solidFill>
                    <a:schemeClr val="tx1"/>
                  </a:solidFill>
                </a:rPr>
                <a:t>PubKey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: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IoTMS’s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public key. This key is used for sharing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SessionKey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1000" dirty="0" err="1" smtClean="0">
                  <a:solidFill>
                    <a:schemeClr val="tx1"/>
                  </a:solidFill>
                </a:rPr>
                <a:t>SessionKey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: made by SA-Node. This key is used for communicating between SA-Node and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IoTMS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.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3" name="직각 삼각형 132"/>
            <p:cNvSpPr/>
            <p:nvPr/>
          </p:nvSpPr>
          <p:spPr>
            <a:xfrm>
              <a:off x="8617700" y="1114919"/>
              <a:ext cx="351376" cy="337613"/>
            </a:xfrm>
            <a:prstGeom prst="rtTriangl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5331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228576"/>
            <a:ext cx="7592158" cy="392112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Project Overview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359990" y="931317"/>
            <a:ext cx="8172450" cy="5233987"/>
          </a:xfrm>
          <a:prstGeom prst="rect">
            <a:avLst/>
          </a:prstGeom>
        </p:spPr>
        <p:txBody>
          <a:bodyPr/>
          <a:lstStyle/>
          <a:p>
            <a:pPr marL="228600" indent="-228600">
              <a:defRPr lang="ko-KR" altLang="en-US"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Overview</a:t>
            </a:r>
          </a:p>
          <a:p>
            <a:pPr marL="228600" indent="-228600">
              <a:defRPr lang="ko-KR" altLang="en-US"/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Our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Team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is working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 an organization that intends to enter the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IoT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market.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Clr>
                <a:schemeClr val="tx1">
                  <a:lumMod val="95000"/>
                </a:schemeClr>
              </a:buClr>
              <a:buNone/>
              <a:defRPr lang="ko-KR" altLang="en-US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 make an Internet of Things(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IoT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system that enables end-users to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communicate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with sensors and actuators installed in the home or business via PC or smartphone connected to the internet.</a:t>
            </a:r>
          </a:p>
          <a:p>
            <a:pPr marL="0" indent="0">
              <a:buClr>
                <a:schemeClr val="tx1">
                  <a:lumMod val="95000"/>
                </a:schemeClr>
              </a:buClr>
              <a:buNone/>
              <a:defRPr lang="ko-KR" altLang="en-US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 example, </a:t>
            </a:r>
            <a:r>
              <a:rPr lang="ko-KR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indoor and outdoor light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temp and humidity sensor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door open-close actuator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door open-close sensor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secure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alarm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presence/proximity sensor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3435566" y="6309320"/>
            <a:ext cx="2133600" cy="365125"/>
          </a:xfrm>
          <a:prstGeom prst="rect">
            <a:avLst/>
          </a:prstGeom>
        </p:spPr>
        <p:txBody>
          <a:bodyPr/>
          <a:lstStyle/>
          <a:p>
            <a:fld id="{887F5A62-5D57-4BBA-9485-2C5A6728F77D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4</a:t>
            </a:fld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/32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1810096" y="3212976"/>
            <a:ext cx="5344036" cy="2804728"/>
            <a:chOff x="1917600" y="3356992"/>
            <a:chExt cx="5344036" cy="2804728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1917600" y="3356992"/>
              <a:ext cx="5344036" cy="2804728"/>
            </a:xfrm>
            <a:prstGeom prst="roundRect">
              <a:avLst>
                <a:gd name="adj" fmla="val 3154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" name="Picture 16" descr="http://thumbs.dreamstime.com/z/dwelling-house-18047266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-25000"/>
                      </a14:imgEffect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253"/>
            <a:stretch/>
          </p:blipFill>
          <p:spPr bwMode="auto">
            <a:xfrm>
              <a:off x="2877523" y="3474435"/>
              <a:ext cx="3574559" cy="2498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8" descr="http://www.clipartbest.com/cliparts/niB/XKz/niBXKzRqT.png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0970" y="4956364"/>
              <a:ext cx="776832" cy="738245"/>
            </a:xfrm>
            <a:prstGeom prst="rect">
              <a:avLst/>
            </a:prstGeom>
            <a:noFill/>
            <a:ln>
              <a:noFill/>
            </a:ln>
            <a:extLst/>
          </p:spPr>
        </p:pic>
        <p:sp>
          <p:nvSpPr>
            <p:cNvPr id="10" name="모서리가 둥근 직사각형 9"/>
            <p:cNvSpPr/>
            <p:nvPr/>
          </p:nvSpPr>
          <p:spPr>
            <a:xfrm>
              <a:off x="3727547" y="3664550"/>
              <a:ext cx="700251" cy="723275"/>
            </a:xfrm>
            <a:prstGeom prst="roundRect">
              <a:avLst>
                <a:gd name="adj" fmla="val 917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Presence</a:t>
              </a:r>
            </a:p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Sensor</a:t>
              </a:r>
              <a:endPara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1" name="Picture 28" descr="http://onthehouse.com/wp-content/uploads/2015/02/WEB_Icon_Motion-Sensor-with-caption-e1423749584126.jpg"/>
            <p:cNvPicPr>
              <a:picLocks noChangeAspect="1" noChangeArrowheads="1"/>
            </p:cNvPicPr>
            <p:nvPr/>
          </p:nvPicPr>
          <p:blipFill rotWithShape="1"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3" t="5445" r="8702" b="27653"/>
            <a:stretch/>
          </p:blipFill>
          <p:spPr bwMode="auto">
            <a:xfrm>
              <a:off x="3876372" y="3696569"/>
              <a:ext cx="402599" cy="3818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모서리가 둥근 직사각형 11"/>
            <p:cNvSpPr/>
            <p:nvPr/>
          </p:nvSpPr>
          <p:spPr>
            <a:xfrm>
              <a:off x="4508330" y="3656603"/>
              <a:ext cx="700251" cy="723275"/>
            </a:xfrm>
            <a:prstGeom prst="roundRect">
              <a:avLst>
                <a:gd name="adj" fmla="val 917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Light</a:t>
              </a:r>
              <a:endPara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" name="Picture 2" descr="https://cdn4.iconfinder.com/data/icons/SHINE7/general/256/bulb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9870" y="3685232"/>
              <a:ext cx="497171" cy="4724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모서리가 둥근 직사각형 13"/>
            <p:cNvSpPr/>
            <p:nvPr/>
          </p:nvSpPr>
          <p:spPr>
            <a:xfrm>
              <a:off x="3364963" y="5249301"/>
              <a:ext cx="932034" cy="723275"/>
            </a:xfrm>
            <a:prstGeom prst="roundRect">
              <a:avLst>
                <a:gd name="adj" fmla="val 917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Door</a:t>
              </a:r>
            </a:p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Open-Close</a:t>
              </a: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2946344" y="3664550"/>
              <a:ext cx="700251" cy="723275"/>
            </a:xfrm>
            <a:prstGeom prst="roundRect">
              <a:avLst>
                <a:gd name="adj" fmla="val 917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Temp.</a:t>
              </a:r>
            </a:p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sensor</a:t>
              </a:r>
              <a:endPara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6" name="Picture 22" descr="http://www.zilogic.com/blog/images/temperature-icon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3474" y="3706737"/>
              <a:ext cx="345991" cy="3288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모서리가 둥근 직사각형 16"/>
            <p:cNvSpPr/>
            <p:nvPr/>
          </p:nvSpPr>
          <p:spPr>
            <a:xfrm>
              <a:off x="2946344" y="4434264"/>
              <a:ext cx="700251" cy="723275"/>
            </a:xfrm>
            <a:prstGeom prst="roundRect">
              <a:avLst>
                <a:gd name="adj" fmla="val 917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Humidity</a:t>
              </a:r>
              <a:endPara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sensor</a:t>
              </a:r>
              <a:endPara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" name="Picture 22" descr="http://www.zilogic.com/blog/images/temperature-icon.png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3474" y="4476451"/>
              <a:ext cx="345991" cy="3288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4" descr="http://www.ontruimingen-klokken-versterkers.nl/wp-content/uploads/open_gesloten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1477" y="5349580"/>
              <a:ext cx="599003" cy="2590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5283318" y="3671743"/>
              <a:ext cx="700251" cy="723275"/>
            </a:xfrm>
            <a:prstGeom prst="roundRect">
              <a:avLst>
                <a:gd name="adj" fmla="val 917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Secure Alarm</a:t>
              </a:r>
            </a:p>
          </p:txBody>
        </p:sp>
        <p:pic>
          <p:nvPicPr>
            <p:cNvPr id="21" name="Picture 4" descr="http://www.loxone.com/tl_files/loxone/Content_images/icons/large/red/burglar_alarm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1057" y="3695181"/>
              <a:ext cx="410011" cy="3397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2" name="직선 연결선 21"/>
            <p:cNvCxnSpPr>
              <a:stCxn id="10" idx="2"/>
            </p:cNvCxnSpPr>
            <p:nvPr/>
          </p:nvCxnSpPr>
          <p:spPr>
            <a:xfrm>
              <a:off x="4077672" y="4387825"/>
              <a:ext cx="201299" cy="335942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646595" y="4379878"/>
              <a:ext cx="531726" cy="379478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3663028" y="4707407"/>
              <a:ext cx="357003" cy="82718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직선 연결선 24"/>
            <p:cNvCxnSpPr>
              <a:stCxn id="14" idx="0"/>
            </p:cNvCxnSpPr>
            <p:nvPr/>
          </p:nvCxnSpPr>
          <p:spPr>
            <a:xfrm flipV="1">
              <a:off x="3830980" y="4930611"/>
              <a:ext cx="299500" cy="318690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직선 연결선 25"/>
            <p:cNvCxnSpPr>
              <a:endCxn id="12" idx="2"/>
            </p:cNvCxnSpPr>
            <p:nvPr/>
          </p:nvCxnSpPr>
          <p:spPr>
            <a:xfrm flipV="1">
              <a:off x="4508330" y="4379878"/>
              <a:ext cx="350125" cy="260976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직선 연결선 26"/>
            <p:cNvCxnSpPr>
              <a:endCxn id="20" idx="2"/>
            </p:cNvCxnSpPr>
            <p:nvPr/>
          </p:nvCxnSpPr>
          <p:spPr>
            <a:xfrm flipV="1">
              <a:off x="4664802" y="4395018"/>
              <a:ext cx="968641" cy="314061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28" name="Picture 6" descr="http://inwallspeakers1.com/wp-content/uploads/2014/12/wifi-signal-icon-png.png"/>
            <p:cNvPicPr>
              <a:picLocks noChangeAspect="1" noChangeArrowheads="1"/>
            </p:cNvPicPr>
            <p:nvPr/>
          </p:nvPicPr>
          <p:blipFill>
            <a:blip r:embed="rId12" cstate="print">
              <a:clrChange>
                <a:clrFrom>
                  <a:srgbClr val="484848">
                    <a:alpha val="5490"/>
                  </a:srgbClr>
                </a:clrFrom>
                <a:clrTo>
                  <a:srgbClr val="484848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665687">
              <a:off x="4825927" y="4777589"/>
              <a:ext cx="331200" cy="348511"/>
            </a:xfrm>
            <a:prstGeom prst="rect">
              <a:avLst/>
            </a:prstGeom>
            <a:noFill/>
            <a:ln>
              <a:noFill/>
            </a:ln>
            <a:extLst/>
          </p:spPr>
        </p:pic>
        <p:sp>
          <p:nvSpPr>
            <p:cNvPr id="29" name="직사각형 28"/>
            <p:cNvSpPr/>
            <p:nvPr/>
          </p:nvSpPr>
          <p:spPr>
            <a:xfrm>
              <a:off x="4078540" y="5013867"/>
              <a:ext cx="682414" cy="226591"/>
            </a:xfrm>
            <a:prstGeom prst="rect">
              <a:avLst/>
            </a:prstGeom>
            <a:noFill/>
            <a:ln>
              <a:noFill/>
            </a:ln>
          </p:spPr>
          <p:txBody>
            <a:bodyPr tIns="36000" bIns="36000">
              <a:spAutoFit/>
            </a:bodyPr>
            <a:lstStyle/>
            <a:p>
              <a:pPr lvl="0" algn="ctr"/>
              <a:r>
                <a: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Arduino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277870" y="5709849"/>
              <a:ext cx="682414" cy="380480"/>
            </a:xfrm>
            <a:prstGeom prst="rect">
              <a:avLst/>
            </a:prstGeom>
            <a:noFill/>
            <a:ln>
              <a:noFill/>
            </a:ln>
          </p:spPr>
          <p:txBody>
            <a:bodyPr tIns="36000" bIns="36000">
              <a:spAutoFit/>
            </a:bodyPr>
            <a:lstStyle/>
            <a:p>
              <a:pPr lvl="0" algn="ctr"/>
              <a:r>
                <a: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Wi-Fi</a:t>
              </a:r>
            </a:p>
            <a:p>
              <a:pPr lvl="0" algn="ctr"/>
              <a:r>
                <a: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router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2" name="Picture 12" descr="http://arthurschmitt.com/wp-content/uploads/2012/10/Arduino-vector-isometric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0031" y="4541317"/>
              <a:ext cx="799429" cy="497616"/>
            </a:xfrm>
            <a:prstGeom prst="rect">
              <a:avLst/>
            </a:prstGeom>
            <a:noFill/>
            <a:ln>
              <a:noFill/>
            </a:ln>
            <a:extLst/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34108" y="188640"/>
            <a:ext cx="7592158" cy="392112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Appendix</a:t>
            </a:r>
            <a:endParaRPr 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53188"/>
            <a:ext cx="2133600" cy="365125"/>
          </a:xfrm>
          <a:prstGeom prst="rect">
            <a:avLst/>
          </a:prstGeom>
        </p:spPr>
        <p:txBody>
          <a:bodyPr/>
          <a:lstStyle/>
          <a:p>
            <a:fld id="{887F5A62-5D57-4BBA-9485-2C5A6728F77D}" type="slidenum">
              <a:rPr lang="ko-KR" altLang="en-US" smtClean="0"/>
              <a:pPr/>
              <a:t>40</a:t>
            </a:fld>
            <a:r>
              <a:rPr lang="en-US" altLang="ko-KR" smtClean="0"/>
              <a:t>/50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67134" y="934820"/>
            <a:ext cx="429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Communication Diagram: </a:t>
            </a:r>
            <a:r>
              <a:rPr lang="en-US" altLang="ko-KR" dirty="0" err="1" smtClean="0"/>
              <a:t>removeNode</a:t>
            </a:r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1526847" y="2988161"/>
            <a:ext cx="1368152" cy="3594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:</a:t>
            </a:r>
            <a:r>
              <a:rPr lang="en-US" altLang="ko-KR" sz="1000" b="1" dirty="0" err="1">
                <a:solidFill>
                  <a:schemeClr val="tx1"/>
                </a:solidFill>
              </a:rPr>
              <a:t>NodeManager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139952" y="2988161"/>
            <a:ext cx="1368152" cy="3594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:Node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34" name="직선 연결선 133"/>
          <p:cNvCxnSpPr>
            <a:stCxn id="69" idx="3"/>
            <a:endCxn id="70" idx="1"/>
          </p:cNvCxnSpPr>
          <p:nvPr/>
        </p:nvCxnSpPr>
        <p:spPr>
          <a:xfrm>
            <a:off x="2894999" y="3167878"/>
            <a:ext cx="124495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>
            <a:off x="611560" y="3167877"/>
            <a:ext cx="915288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/>
          <p:cNvSpPr/>
          <p:nvPr/>
        </p:nvSpPr>
        <p:spPr>
          <a:xfrm>
            <a:off x="6764492" y="5272257"/>
            <a:ext cx="1800000" cy="96505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37" name="직선 화살표 연결선 136"/>
          <p:cNvCxnSpPr/>
          <p:nvPr/>
        </p:nvCxnSpPr>
        <p:spPr>
          <a:xfrm>
            <a:off x="6836500" y="5858272"/>
            <a:ext cx="36004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/>
          <p:nvPr/>
        </p:nvCxnSpPr>
        <p:spPr>
          <a:xfrm>
            <a:off x="6836500" y="6011788"/>
            <a:ext cx="36004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/>
          <p:nvPr/>
        </p:nvCxnSpPr>
        <p:spPr>
          <a:xfrm>
            <a:off x="6836500" y="6165304"/>
            <a:ext cx="36004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/>
          <p:cNvSpPr/>
          <p:nvPr/>
        </p:nvSpPr>
        <p:spPr>
          <a:xfrm>
            <a:off x="6823248" y="5518988"/>
            <a:ext cx="360040" cy="9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7140295" y="5330236"/>
            <a:ext cx="1584176" cy="9427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: Note</a:t>
            </a:r>
          </a:p>
          <a:p>
            <a:r>
              <a:rPr lang="en-US" altLang="ko-KR" sz="1000" b="1" dirty="0">
                <a:solidFill>
                  <a:schemeClr val="tx1"/>
                </a:solidFill>
              </a:rPr>
              <a:t>: Object</a:t>
            </a:r>
          </a:p>
          <a:p>
            <a:r>
              <a:rPr lang="en-US" altLang="ko-KR" sz="1000" b="1" dirty="0">
                <a:solidFill>
                  <a:schemeClr val="tx1"/>
                </a:solidFill>
              </a:rPr>
              <a:t>: Link</a:t>
            </a:r>
          </a:p>
          <a:p>
            <a:r>
              <a:rPr lang="en-US" altLang="ko-KR" sz="1000" b="1" dirty="0">
                <a:solidFill>
                  <a:schemeClr val="tx1"/>
                </a:solidFill>
              </a:rPr>
              <a:t>: Asynchronous</a:t>
            </a:r>
          </a:p>
          <a:p>
            <a:r>
              <a:rPr lang="en-US" altLang="ko-KR" sz="1000" b="1" dirty="0">
                <a:solidFill>
                  <a:schemeClr val="tx1"/>
                </a:solidFill>
              </a:rPr>
              <a:t>: Synchronous or Call</a:t>
            </a:r>
          </a:p>
          <a:p>
            <a:r>
              <a:rPr lang="en-US" altLang="ko-KR" sz="1000" b="1" dirty="0">
                <a:solidFill>
                  <a:schemeClr val="tx1"/>
                </a:solidFill>
              </a:rPr>
              <a:t>: Reply</a:t>
            </a:r>
          </a:p>
        </p:txBody>
      </p:sp>
      <p:cxnSp>
        <p:nvCxnSpPr>
          <p:cNvPr id="142" name="직선 연결선 141"/>
          <p:cNvCxnSpPr/>
          <p:nvPr/>
        </p:nvCxnSpPr>
        <p:spPr>
          <a:xfrm>
            <a:off x="6836500" y="5708496"/>
            <a:ext cx="34678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그룹 142"/>
          <p:cNvGrpSpPr/>
          <p:nvPr/>
        </p:nvGrpSpPr>
        <p:grpSpPr>
          <a:xfrm>
            <a:off x="6823249" y="5302491"/>
            <a:ext cx="409744" cy="139871"/>
            <a:chOff x="6751241" y="5064193"/>
            <a:chExt cx="409744" cy="139871"/>
          </a:xfrm>
          <a:solidFill>
            <a:schemeClr val="bg1"/>
          </a:solidFill>
        </p:grpSpPr>
        <p:sp>
          <p:nvSpPr>
            <p:cNvPr id="144" name="한쪽 모서리가 잘린 사각형 143"/>
            <p:cNvSpPr/>
            <p:nvPr/>
          </p:nvSpPr>
          <p:spPr>
            <a:xfrm>
              <a:off x="6751241" y="5096064"/>
              <a:ext cx="361410" cy="108000"/>
            </a:xfrm>
            <a:prstGeom prst="snip1Rect">
              <a:avLst>
                <a:gd name="adj" fmla="val 43048"/>
              </a:avLst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5" name="직각 삼각형 144"/>
            <p:cNvSpPr/>
            <p:nvPr/>
          </p:nvSpPr>
          <p:spPr>
            <a:xfrm>
              <a:off x="7052985" y="5064193"/>
              <a:ext cx="108000" cy="108000"/>
            </a:xfrm>
            <a:prstGeom prst="rtTriangle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46" name="직선 화살표 연결선 145"/>
          <p:cNvCxnSpPr/>
          <p:nvPr/>
        </p:nvCxnSpPr>
        <p:spPr>
          <a:xfrm>
            <a:off x="827584" y="3010339"/>
            <a:ext cx="36004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/>
          <p:cNvSpPr/>
          <p:nvPr/>
        </p:nvSpPr>
        <p:spPr>
          <a:xfrm>
            <a:off x="467544" y="2553492"/>
            <a:ext cx="1944216" cy="35943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removeNode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NodeId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48" name="직선 화살표 연결선 147"/>
          <p:cNvCxnSpPr/>
          <p:nvPr/>
        </p:nvCxnSpPr>
        <p:spPr>
          <a:xfrm>
            <a:off x="3491880" y="3010339"/>
            <a:ext cx="36004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/>
          <p:cNvSpPr/>
          <p:nvPr/>
        </p:nvSpPr>
        <p:spPr>
          <a:xfrm>
            <a:off x="6948264" y="2988160"/>
            <a:ext cx="1512168" cy="3594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:SA-Node(Arduino)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50" name="직선 연결선 149"/>
          <p:cNvCxnSpPr>
            <a:stCxn id="70" idx="3"/>
            <a:endCxn id="149" idx="1"/>
          </p:cNvCxnSpPr>
          <p:nvPr/>
        </p:nvCxnSpPr>
        <p:spPr>
          <a:xfrm flipV="1">
            <a:off x="5508104" y="3167877"/>
            <a:ext cx="144016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/>
          <p:nvPr/>
        </p:nvCxnSpPr>
        <p:spPr>
          <a:xfrm>
            <a:off x="6084168" y="3010204"/>
            <a:ext cx="36004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직사각형 151"/>
          <p:cNvSpPr/>
          <p:nvPr/>
        </p:nvSpPr>
        <p:spPr>
          <a:xfrm>
            <a:off x="5220072" y="2564904"/>
            <a:ext cx="2160240" cy="35943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1.1: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removeNode</a:t>
            </a:r>
            <a:r>
              <a:rPr lang="en-US" altLang="ko-KR" sz="1200" dirty="0" smtClean="0">
                <a:solidFill>
                  <a:schemeClr val="tx1"/>
                </a:solidFill>
              </a:rPr>
              <a:t>()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2627784" y="2564904"/>
            <a:ext cx="2160240" cy="35943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1: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removeNode</a:t>
            </a:r>
            <a:r>
              <a:rPr lang="en-US" altLang="ko-KR" sz="1200" dirty="0" smtClean="0">
                <a:solidFill>
                  <a:schemeClr val="tx1"/>
                </a:solidFill>
              </a:rPr>
              <a:t>()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grpSp>
        <p:nvGrpSpPr>
          <p:cNvPr id="154" name="그룹 153"/>
          <p:cNvGrpSpPr/>
          <p:nvPr/>
        </p:nvGrpSpPr>
        <p:grpSpPr>
          <a:xfrm>
            <a:off x="6156184" y="4175690"/>
            <a:ext cx="1960942" cy="562893"/>
            <a:chOff x="6074530" y="4774687"/>
            <a:chExt cx="1172466" cy="237161"/>
          </a:xfrm>
          <a:solidFill>
            <a:schemeClr val="bg1"/>
          </a:solidFill>
        </p:grpSpPr>
        <p:sp>
          <p:nvSpPr>
            <p:cNvPr id="155" name="한쪽 모서리가 잘린 사각형 154"/>
            <p:cNvSpPr/>
            <p:nvPr/>
          </p:nvSpPr>
          <p:spPr>
            <a:xfrm>
              <a:off x="6074530" y="4781675"/>
              <a:ext cx="1155381" cy="230173"/>
            </a:xfrm>
            <a:prstGeom prst="snip1Rect">
              <a:avLst>
                <a:gd name="adj" fmla="val 43048"/>
              </a:avLst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>
                  <a:solidFill>
                    <a:schemeClr val="tx1"/>
                  </a:solidFill>
                </a:rPr>
                <a:t>SA-Node </a:t>
              </a:r>
              <a:r>
                <a:rPr lang="en-US" altLang="ko-KR" sz="1000" b="1" dirty="0">
                  <a:solidFill>
                    <a:schemeClr val="tx1"/>
                  </a:solidFill>
                </a:rPr>
                <a:t>return to status waiting for discover when it receive </a:t>
              </a:r>
              <a:r>
                <a:rPr lang="en-US" altLang="ko-KR" sz="1000" b="1" dirty="0" err="1">
                  <a:solidFill>
                    <a:schemeClr val="tx1"/>
                  </a:solidFill>
                </a:rPr>
                <a:t>removeNode</a:t>
              </a:r>
              <a:r>
                <a:rPr lang="en-US" altLang="ko-KR" sz="1000" b="1" dirty="0">
                  <a:solidFill>
                    <a:schemeClr val="tx1"/>
                  </a:solidFill>
                </a:rPr>
                <a:t>().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56" name="직각 삼각형 155"/>
            <p:cNvSpPr/>
            <p:nvPr/>
          </p:nvSpPr>
          <p:spPr>
            <a:xfrm>
              <a:off x="7093255" y="4774687"/>
              <a:ext cx="153741" cy="101553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57" name="타원 156"/>
          <p:cNvSpPr/>
          <p:nvPr/>
        </p:nvSpPr>
        <p:spPr>
          <a:xfrm>
            <a:off x="7236304" y="3429008"/>
            <a:ext cx="72000" cy="7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58" name="직선 연결선 157"/>
          <p:cNvCxnSpPr>
            <a:stCxn id="155" idx="3"/>
          </p:cNvCxnSpPr>
          <p:nvPr/>
        </p:nvCxnSpPr>
        <p:spPr>
          <a:xfrm flipV="1">
            <a:off x="7122365" y="3508896"/>
            <a:ext cx="149939" cy="68338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그룹 158"/>
          <p:cNvGrpSpPr/>
          <p:nvPr/>
        </p:nvGrpSpPr>
        <p:grpSpPr>
          <a:xfrm>
            <a:off x="755573" y="1763428"/>
            <a:ext cx="2049961" cy="497643"/>
            <a:chOff x="6074530" y="4755946"/>
            <a:chExt cx="1189951" cy="255902"/>
          </a:xfrm>
          <a:solidFill>
            <a:schemeClr val="bg1"/>
          </a:solidFill>
        </p:grpSpPr>
        <p:sp>
          <p:nvSpPr>
            <p:cNvPr id="160" name="한쪽 모서리가 잘린 사각형 159"/>
            <p:cNvSpPr/>
            <p:nvPr/>
          </p:nvSpPr>
          <p:spPr>
            <a:xfrm>
              <a:off x="6074530" y="4781675"/>
              <a:ext cx="1155381" cy="230173"/>
            </a:xfrm>
            <a:prstGeom prst="snip1Rect">
              <a:avLst>
                <a:gd name="adj" fmla="val 43048"/>
              </a:avLst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err="1" smtClean="0">
                  <a:solidFill>
                    <a:schemeClr val="tx1"/>
                  </a:solidFill>
                </a:rPr>
                <a:t>removeNode</a:t>
              </a:r>
              <a:r>
                <a:rPr lang="en-US" altLang="ko-KR" sz="10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is called by User.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1" name="직각 삼각형 160"/>
            <p:cNvSpPr/>
            <p:nvPr/>
          </p:nvSpPr>
          <p:spPr>
            <a:xfrm>
              <a:off x="7074089" y="4755946"/>
              <a:ext cx="190392" cy="140776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62" name="직선 연결선 161"/>
          <p:cNvCxnSpPr>
            <a:stCxn id="160" idx="1"/>
            <a:endCxn id="163" idx="7"/>
          </p:cNvCxnSpPr>
          <p:nvPr/>
        </p:nvCxnSpPr>
        <p:spPr>
          <a:xfrm flipH="1">
            <a:off x="1249080" y="2261071"/>
            <a:ext cx="501696" cy="24236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타원 162"/>
          <p:cNvSpPr/>
          <p:nvPr/>
        </p:nvSpPr>
        <p:spPr>
          <a:xfrm>
            <a:off x="1187624" y="2492896"/>
            <a:ext cx="72000" cy="7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64" name="꺾인 연결선 163"/>
          <p:cNvCxnSpPr/>
          <p:nvPr/>
        </p:nvCxnSpPr>
        <p:spPr>
          <a:xfrm flipH="1">
            <a:off x="2829530" y="3257277"/>
            <a:ext cx="78933" cy="90316"/>
          </a:xfrm>
          <a:prstGeom prst="bentConnector4">
            <a:avLst>
              <a:gd name="adj1" fmla="val -124694"/>
              <a:gd name="adj2" fmla="val 223040"/>
            </a:avLst>
          </a:prstGeom>
          <a:ln>
            <a:noFill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직사각형 164"/>
          <p:cNvSpPr/>
          <p:nvPr/>
        </p:nvSpPr>
        <p:spPr>
          <a:xfrm>
            <a:off x="1828343" y="3491153"/>
            <a:ext cx="2160240" cy="35943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2: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removeNode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NodeID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grpSp>
        <p:nvGrpSpPr>
          <p:cNvPr id="166" name="그룹 165"/>
          <p:cNvGrpSpPr/>
          <p:nvPr/>
        </p:nvGrpSpPr>
        <p:grpSpPr>
          <a:xfrm>
            <a:off x="1725415" y="4589227"/>
            <a:ext cx="1960942" cy="562893"/>
            <a:chOff x="6074530" y="4774687"/>
            <a:chExt cx="1172466" cy="237161"/>
          </a:xfrm>
          <a:solidFill>
            <a:schemeClr val="bg1"/>
          </a:solidFill>
        </p:grpSpPr>
        <p:sp>
          <p:nvSpPr>
            <p:cNvPr id="167" name="한쪽 모서리가 잘린 사각형 166"/>
            <p:cNvSpPr/>
            <p:nvPr/>
          </p:nvSpPr>
          <p:spPr>
            <a:xfrm>
              <a:off x="6074530" y="4781675"/>
              <a:ext cx="1155381" cy="230173"/>
            </a:xfrm>
            <a:prstGeom prst="snip1Rect">
              <a:avLst>
                <a:gd name="adj" fmla="val 43048"/>
              </a:avLst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>
                  <a:solidFill>
                    <a:schemeClr val="tx1"/>
                  </a:solidFill>
                </a:rPr>
                <a:t>This </a:t>
              </a:r>
              <a:r>
                <a:rPr lang="en-US" altLang="ko-KR" sz="1000" b="1" dirty="0" err="1">
                  <a:solidFill>
                    <a:schemeClr val="tx1"/>
                  </a:solidFill>
                </a:rPr>
                <a:t>removeNode</a:t>
              </a:r>
              <a:r>
                <a:rPr lang="en-US" altLang="ko-KR" sz="1000" b="1" dirty="0">
                  <a:solidFill>
                    <a:schemeClr val="tx1"/>
                  </a:solidFill>
                </a:rPr>
                <a:t> is removing Node object of </a:t>
              </a:r>
              <a:r>
                <a:rPr lang="en-US" altLang="ko-KR" sz="1000" b="1" dirty="0" err="1">
                  <a:solidFill>
                    <a:schemeClr val="tx1"/>
                  </a:solidFill>
                </a:rPr>
                <a:t>NodeManager</a:t>
              </a:r>
              <a:r>
                <a:rPr lang="en-US" altLang="ko-KR" sz="1000" b="1" dirty="0">
                  <a:solidFill>
                    <a:schemeClr val="tx1"/>
                  </a:solidFill>
                </a:rPr>
                <a:t>.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68" name="직각 삼각형 167"/>
            <p:cNvSpPr/>
            <p:nvPr/>
          </p:nvSpPr>
          <p:spPr>
            <a:xfrm>
              <a:off x="7093255" y="4774687"/>
              <a:ext cx="153741" cy="101553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69" name="타원 168"/>
          <p:cNvSpPr/>
          <p:nvPr/>
        </p:nvSpPr>
        <p:spPr>
          <a:xfrm>
            <a:off x="2805535" y="3842545"/>
            <a:ext cx="72000" cy="7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70" name="직선 연결선 169"/>
          <p:cNvCxnSpPr>
            <a:stCxn id="167" idx="3"/>
          </p:cNvCxnSpPr>
          <p:nvPr/>
        </p:nvCxnSpPr>
        <p:spPr>
          <a:xfrm flipV="1">
            <a:off x="2691596" y="3922433"/>
            <a:ext cx="149939" cy="68338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그룹 170"/>
          <p:cNvGrpSpPr/>
          <p:nvPr/>
        </p:nvGrpSpPr>
        <p:grpSpPr>
          <a:xfrm>
            <a:off x="5326002" y="1610330"/>
            <a:ext cx="1960942" cy="562893"/>
            <a:chOff x="6074530" y="4774687"/>
            <a:chExt cx="1172466" cy="237161"/>
          </a:xfrm>
          <a:solidFill>
            <a:schemeClr val="bg1"/>
          </a:solidFill>
        </p:grpSpPr>
        <p:sp>
          <p:nvSpPr>
            <p:cNvPr id="172" name="한쪽 모서리가 잘린 사각형 171"/>
            <p:cNvSpPr/>
            <p:nvPr/>
          </p:nvSpPr>
          <p:spPr>
            <a:xfrm>
              <a:off x="6074530" y="4781675"/>
              <a:ext cx="1155381" cy="230173"/>
            </a:xfrm>
            <a:prstGeom prst="snip1Rect">
              <a:avLst>
                <a:gd name="adj" fmla="val 43048"/>
              </a:avLst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>
                  <a:solidFill>
                    <a:schemeClr val="tx1"/>
                  </a:solidFill>
                </a:rPr>
                <a:t>This </a:t>
              </a:r>
              <a:r>
                <a:rPr lang="en-US" altLang="ko-KR" sz="1000" b="1" dirty="0" err="1">
                  <a:solidFill>
                    <a:schemeClr val="tx1"/>
                  </a:solidFill>
                </a:rPr>
                <a:t>removeNode</a:t>
              </a:r>
              <a:r>
                <a:rPr lang="en-US" altLang="ko-KR" sz="1000" b="1" dirty="0">
                  <a:solidFill>
                    <a:schemeClr val="tx1"/>
                  </a:solidFill>
                </a:rPr>
                <a:t> </a:t>
              </a:r>
              <a:r>
                <a:rPr lang="en-US" altLang="ko-KR" sz="1000" b="1" dirty="0">
                  <a:solidFill>
                    <a:schemeClr val="tx1"/>
                  </a:solidFill>
                </a:rPr>
                <a:t>is sending </a:t>
              </a:r>
              <a:r>
                <a:rPr lang="en-US" altLang="ko-KR" sz="1000" b="1" dirty="0">
                  <a:solidFill>
                    <a:schemeClr val="tx1"/>
                  </a:solidFill>
                </a:rPr>
                <a:t>remove</a:t>
              </a:r>
              <a:r>
                <a:rPr lang="en-US" altLang="ko-KR" sz="1000" b="1" dirty="0">
                  <a:solidFill>
                    <a:schemeClr val="tx1"/>
                  </a:solidFill>
                </a:rPr>
                <a:t> command and disconnecting Node.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73" name="직각 삼각형 172"/>
            <p:cNvSpPr/>
            <p:nvPr/>
          </p:nvSpPr>
          <p:spPr>
            <a:xfrm>
              <a:off x="7093255" y="4774687"/>
              <a:ext cx="153741" cy="101553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74" name="타원 173"/>
          <p:cNvSpPr/>
          <p:nvPr/>
        </p:nvSpPr>
        <p:spPr>
          <a:xfrm>
            <a:off x="6372200" y="2564912"/>
            <a:ext cx="72000" cy="7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75" name="직선 연결선 174"/>
          <p:cNvCxnSpPr>
            <a:endCxn id="174" idx="1"/>
          </p:cNvCxnSpPr>
          <p:nvPr/>
        </p:nvCxnSpPr>
        <p:spPr>
          <a:xfrm>
            <a:off x="6156184" y="2214922"/>
            <a:ext cx="226560" cy="3605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873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7592158" cy="392112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Architectural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Drivers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4294967295"/>
          </p:nvPr>
        </p:nvSpPr>
        <p:spPr>
          <a:xfrm>
            <a:off x="395536" y="908720"/>
            <a:ext cx="4068763" cy="28803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lvl="1" indent="0">
              <a:lnSpc>
                <a:spcPct val="170000"/>
              </a:lnSpc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2.1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.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Context</a:t>
            </a: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2.2. Stakeholders</a:t>
            </a: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2.3. Functional Requirements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2.4.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Quality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Attributes Utility</a:t>
            </a: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2.5. Constraints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0" lvl="1" indent="0">
              <a:lnSpc>
                <a:spcPct val="170000"/>
              </a:lnSpc>
              <a:buNone/>
            </a:pP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53188"/>
            <a:ext cx="2133600" cy="365125"/>
          </a:xfrm>
          <a:prstGeom prst="rect">
            <a:avLst/>
          </a:prstGeom>
        </p:spPr>
        <p:txBody>
          <a:bodyPr/>
          <a:lstStyle/>
          <a:p>
            <a:fld id="{887F5A62-5D57-4BBA-9485-2C5A6728F77D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5</a:t>
            </a:fld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/32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03829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108" y="188640"/>
            <a:ext cx="7592158" cy="392112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2.1  Context - Market, Organizational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1442840"/>
              </p:ext>
            </p:extLst>
          </p:nvPr>
        </p:nvGraphicFramePr>
        <p:xfrm>
          <a:off x="466776" y="815504"/>
          <a:ext cx="8209680" cy="2356985"/>
        </p:xfrm>
        <a:graphic>
          <a:graphicData uri="http://schemas.openxmlformats.org/drawingml/2006/table">
            <a:tbl>
              <a:tblPr/>
              <a:tblGrid>
                <a:gridCol w="1800968"/>
                <a:gridCol w="6408712"/>
              </a:tblGrid>
              <a:tr h="229667">
                <a:tc gridSpan="2"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altLang="ko-KR" sz="1600" b="1" kern="150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Market Context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endParaRPr lang="en-US" sz="1100" b="1" dirty="0">
                        <a:solidFill>
                          <a:srgbClr val="333333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229667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Stakeholders</a:t>
                      </a:r>
                      <a:endParaRPr lang="en-US" sz="16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Customer, End-user, System Installer, Developer</a:t>
                      </a:r>
                      <a:endParaRPr lang="en-US" sz="16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9145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System Access</a:t>
                      </a:r>
                      <a:endParaRPr lang="en-US" sz="16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U</a:t>
                      </a:r>
                      <a:r>
                        <a:rPr lang="en-US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sers want to access the system via PC, Mobile devices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9406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Functional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expectations</a:t>
                      </a:r>
                      <a:endParaRPr lang="en-US" sz="16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altLang="ko-KR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After system installation, </a:t>
                      </a:r>
                      <a:r>
                        <a:rPr lang="en-US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users expect the system to work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automatically by assigned rules of sensors and actuators</a:t>
                      </a:r>
                      <a:endParaRPr lang="en-US" sz="1600" b="0" dirty="0" smtClean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9406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Environment</a:t>
                      </a:r>
                      <a:endParaRPr lang="en-US" sz="16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There</a:t>
                      </a:r>
                      <a:r>
                        <a:rPr lang="en-US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are m</a:t>
                      </a: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any vendors developing a system,</a:t>
                      </a:r>
                      <a:r>
                        <a:rPr lang="en-US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sensors</a:t>
                      </a:r>
                      <a:r>
                        <a:rPr lang="en-US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and actuators. But there is no standard of interface.</a:t>
                      </a:r>
                      <a:endParaRPr lang="en-US" sz="1600" b="0" dirty="0" smtClean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453188"/>
            <a:ext cx="2133600" cy="365125"/>
          </a:xfrm>
          <a:prstGeom prst="rect">
            <a:avLst/>
          </a:prstGeom>
        </p:spPr>
        <p:txBody>
          <a:bodyPr/>
          <a:lstStyle/>
          <a:p>
            <a:fld id="{887F5A62-5D57-4BBA-9485-2C5A6728F77D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6</a:t>
            </a:fld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/32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2028779"/>
              </p:ext>
            </p:extLst>
          </p:nvPr>
        </p:nvGraphicFramePr>
        <p:xfrm>
          <a:off x="467544" y="3429000"/>
          <a:ext cx="8208913" cy="2667000"/>
        </p:xfrm>
        <a:graphic>
          <a:graphicData uri="http://schemas.openxmlformats.org/drawingml/2006/table">
            <a:tbl>
              <a:tblPr/>
              <a:tblGrid>
                <a:gridCol w="1800200"/>
                <a:gridCol w="6408713"/>
              </a:tblGrid>
              <a:tr h="247577">
                <a:tc gridSpan="2"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50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Organizational Context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endParaRPr lang="en-US" altLang="ko-KR" sz="1800" b="0" baseline="0" dirty="0" smtClean="0">
                        <a:solidFill>
                          <a:srgbClr val="333333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317885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Roles </a:t>
                      </a:r>
                      <a:r>
                        <a:rPr lang="en-US" sz="1600" b="0" dirty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and </a:t>
                      </a:r>
                      <a:endParaRPr lang="en-US" sz="1600" b="0" dirty="0" smtClean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responsibilities</a:t>
                      </a:r>
                      <a:endParaRPr lang="en-US" sz="16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Project</a:t>
                      </a:r>
                      <a:r>
                        <a:rPr lang="en-US" altLang="ko-KR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Manager(includes planning, risk and configuration, schedule)</a:t>
                      </a:r>
                      <a:endParaRPr lang="en-US" altLang="ko-KR" sz="1600" b="0" dirty="0" smtClean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altLang="ko-KR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Architect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altLang="ko-KR" sz="1600" u="none" strike="noStrike" dirty="0" smtClean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Requirement Manager</a:t>
                      </a:r>
                      <a:endParaRPr lang="en-US" altLang="ko-KR" sz="1600" b="0" dirty="0" smtClean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altLang="ko-KR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Test Manager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altLang="ko-KR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Documentation Manager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altLang="ko-KR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Developer (all members)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kern="120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Technical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kern="120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background</a:t>
                      </a:r>
                      <a:endParaRPr lang="en-US" sz="1600" b="0" kern="120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kern="120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Digital-Appliance SW solution researcher &amp; developer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kern="120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Smart-phone SW developer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kern="120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Camera module testing SW developer</a:t>
                      </a:r>
                      <a:endParaRPr lang="en-US" sz="1600" b="0" kern="120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60997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108" y="260648"/>
            <a:ext cx="7592158" cy="392112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2.1  Context - Business, Technical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4893373"/>
              </p:ext>
            </p:extLst>
          </p:nvPr>
        </p:nvGraphicFramePr>
        <p:xfrm>
          <a:off x="467544" y="4365104"/>
          <a:ext cx="8208912" cy="1950720"/>
        </p:xfrm>
        <a:graphic>
          <a:graphicData uri="http://schemas.openxmlformats.org/drawingml/2006/table">
            <a:tbl>
              <a:tblPr/>
              <a:tblGrid>
                <a:gridCol w="1944216"/>
                <a:gridCol w="6264696"/>
              </a:tblGrid>
              <a:tr h="165101">
                <a:tc gridSpan="2"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altLang="ko-KR" sz="1400" b="1" kern="1500" baseline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Technical Context</a:t>
                      </a:r>
                      <a:endParaRPr lang="en-US" sz="1400" b="0" dirty="0">
                        <a:solidFill>
                          <a:srgbClr val="33333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endParaRPr lang="en-US" sz="1200" b="0" dirty="0">
                        <a:solidFill>
                          <a:srgbClr val="333333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Development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Skills</a:t>
                      </a:r>
                      <a:r>
                        <a:rPr lang="en-US" sz="1400" b="0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 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400" b="0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Java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, C, JavaScript,</a:t>
                      </a:r>
                      <a:r>
                        <a:rPr lang="en-US" sz="1400" b="0" baseline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HTML5</a:t>
                      </a:r>
                      <a:r>
                        <a:rPr lang="en-US" sz="1400" b="0" baseline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endParaRPr lang="en-US" sz="1400" b="0" dirty="0">
                        <a:solidFill>
                          <a:srgbClr val="33333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5101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Platforms</a:t>
                      </a:r>
                      <a:endParaRPr lang="en-US" sz="1400" b="0" dirty="0">
                        <a:solidFill>
                          <a:srgbClr val="33333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Arduino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Platform,</a:t>
                      </a:r>
                      <a:r>
                        <a:rPr lang="en-US" sz="1400" b="0" baseline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en-US" altLang="ko-KR" sz="1400" b="0" baseline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L</a:t>
                      </a: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aptop</a:t>
                      </a:r>
                      <a:r>
                        <a:rPr lang="en-US" altLang="ko-KR" sz="1400" b="0" baseline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Computers</a:t>
                      </a:r>
                      <a:endParaRPr lang="en-US" altLang="ko-KR" sz="1400" b="0" dirty="0" smtClean="0">
                        <a:solidFill>
                          <a:srgbClr val="33333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7773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400" b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Tools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Eclipse,</a:t>
                      </a:r>
                      <a:r>
                        <a:rPr lang="en-US" sz="1400" b="0" baseline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Arduino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IDE</a:t>
                      </a:r>
                      <a:endParaRPr lang="en-US" sz="1400" b="0" dirty="0">
                        <a:solidFill>
                          <a:srgbClr val="33333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7773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400" b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OS 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Windows, Linux</a:t>
                      </a:r>
                      <a:r>
                        <a:rPr lang="en-US" sz="1400" b="0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 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3734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400" b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HW platform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400" b="0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Arduino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, X86</a:t>
                      </a:r>
                      <a:endParaRPr lang="en-US" sz="1400" b="0" dirty="0">
                        <a:solidFill>
                          <a:srgbClr val="33333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53188"/>
            <a:ext cx="2133600" cy="365125"/>
          </a:xfrm>
          <a:prstGeom prst="rect">
            <a:avLst/>
          </a:prstGeom>
        </p:spPr>
        <p:txBody>
          <a:bodyPr/>
          <a:lstStyle/>
          <a:p>
            <a:fld id="{887F5A62-5D57-4BBA-9485-2C5A6728F77D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7</a:t>
            </a:fld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/32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776013"/>
              </p:ext>
            </p:extLst>
          </p:nvPr>
        </p:nvGraphicFramePr>
        <p:xfrm>
          <a:off x="468313" y="845912"/>
          <a:ext cx="8208143" cy="3231161"/>
        </p:xfrm>
        <a:graphic>
          <a:graphicData uri="http://schemas.openxmlformats.org/drawingml/2006/table">
            <a:tbl>
              <a:tblPr/>
              <a:tblGrid>
                <a:gridCol w="1943447"/>
                <a:gridCol w="6264696"/>
              </a:tblGrid>
              <a:tr h="298918">
                <a:tc gridSpan="2"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500" baseline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Business Context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endParaRPr lang="ko-KR" altLang="en-US" sz="1200" b="0" dirty="0">
                        <a:solidFill>
                          <a:srgbClr val="333333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298918"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Date of Delivery</a:t>
                      </a:r>
                      <a:endParaRPr lang="ko-KR" altLang="en-US" sz="1400" b="0" dirty="0">
                        <a:solidFill>
                          <a:srgbClr val="33333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26 June 2015</a:t>
                      </a:r>
                      <a:endParaRPr lang="ko-KR" altLang="en-US" sz="1400" b="0" dirty="0">
                        <a:solidFill>
                          <a:srgbClr val="33333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4412"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Time Resources</a:t>
                      </a:r>
                      <a:endParaRPr lang="ko-KR" altLang="en-US" sz="1400" b="0" dirty="0">
                        <a:solidFill>
                          <a:srgbClr val="33333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498 man-hours (48+450)</a:t>
                      </a:r>
                    </a:p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:48 man</a:t>
                      </a:r>
                      <a:r>
                        <a:rPr lang="en-US" altLang="ko-KR" sz="1400" b="0" baseline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-hours </a:t>
                      </a: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(8</a:t>
                      </a:r>
                      <a:r>
                        <a:rPr lang="en-US" altLang="ko-KR" sz="1400" b="0" baseline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hours X 6 people) in Korea</a:t>
                      </a:r>
                      <a:endParaRPr lang="en-US" altLang="ko-KR" sz="1400" b="0" dirty="0" smtClean="0">
                        <a:solidFill>
                          <a:srgbClr val="33333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:450 man-hours(3 hours X 6</a:t>
                      </a:r>
                      <a:r>
                        <a:rPr lang="en-US" altLang="ko-KR" sz="1400" b="0" baseline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people X 5 days X 5 weeks) in CMU</a:t>
                      </a:r>
                      <a:endParaRPr lang="ko-KR" altLang="en-US" sz="1400" b="0" dirty="0">
                        <a:solidFill>
                          <a:srgbClr val="33333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8918"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Strategy</a:t>
                      </a:r>
                      <a:endParaRPr lang="ko-KR" altLang="en-US" sz="1400" b="0" dirty="0">
                        <a:solidFill>
                          <a:srgbClr val="33333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en-US" altLang="ko-KR" sz="1400" b="0" baseline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Easy to use &amp; high extensibility for sensors/actuators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8918"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Target</a:t>
                      </a:r>
                      <a:r>
                        <a:rPr lang="en-US" altLang="ko-KR" sz="1400" b="0" baseline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Market</a:t>
                      </a:r>
                      <a:endParaRPr lang="ko-KR" altLang="en-US" sz="1400" b="0" dirty="0">
                        <a:solidFill>
                          <a:srgbClr val="33333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B2B</a:t>
                      </a:r>
                      <a:r>
                        <a:rPr lang="en-US" altLang="ko-KR" sz="1400" b="0" baseline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- Building Architect Office, B2C - DIY User</a:t>
                      </a:r>
                      <a:endParaRPr lang="ko-KR" altLang="en-US" sz="1400" b="0" dirty="0">
                        <a:solidFill>
                          <a:srgbClr val="33333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8918"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Profit</a:t>
                      </a:r>
                      <a:r>
                        <a:rPr lang="en-US" altLang="ko-KR" sz="1400" b="0" baseline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Model</a:t>
                      </a:r>
                      <a:endParaRPr lang="ko-KR" altLang="en-US" sz="1400" b="0" dirty="0">
                        <a:solidFill>
                          <a:srgbClr val="33333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Rental Service, Standalone</a:t>
                      </a:r>
                      <a:r>
                        <a:rPr lang="en-US" altLang="ko-KR" sz="1400" b="0" baseline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, System Education, Maintenance</a:t>
                      </a:r>
                      <a:endParaRPr lang="ko-KR" altLang="en-US" sz="1400" b="0" dirty="0">
                        <a:solidFill>
                          <a:srgbClr val="33333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82159"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Future direction</a:t>
                      </a:r>
                      <a:endParaRPr lang="ko-KR" altLang="en-US" sz="1400" b="0" dirty="0">
                        <a:solidFill>
                          <a:srgbClr val="33333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Many</a:t>
                      </a:r>
                      <a:r>
                        <a:rPr lang="en-US" altLang="ko-KR" sz="1400" b="0" baseline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en-US" altLang="ko-KR" sz="1400" b="0" kern="1200" baseline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kinds of sensors/actuators(indoor air quality sensor, </a:t>
                      </a:r>
                      <a:r>
                        <a:rPr lang="en-US" altLang="ko-KR" sz="1400" b="0" kern="1200" baseline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  <a:sym typeface="Wingdings"/>
                        </a:rPr>
                        <a:t>camera,</a:t>
                      </a:r>
                      <a:r>
                        <a:rPr lang="ko-KR" altLang="en-US" sz="1400" b="0" kern="1200" baseline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  <a:sym typeface="Wingdings"/>
                        </a:rPr>
                        <a:t> </a:t>
                      </a:r>
                      <a:r>
                        <a:rPr lang="en-US" altLang="ko-KR" sz="1400" b="0" kern="1200" baseline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  <a:sym typeface="Wingdings"/>
                        </a:rPr>
                        <a:t>thermostat controller and so forth)</a:t>
                      </a:r>
                      <a:r>
                        <a:rPr lang="en-US" altLang="ko-KR" sz="1400" b="0" kern="1200" baseline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is used &amp; it makes a lot of use case. So big-data of these cases would enable to make services of </a:t>
                      </a:r>
                      <a:r>
                        <a:rPr lang="en-US" altLang="ko-KR" sz="1400" b="0" kern="1200" baseline="0" dirty="0" err="1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IoT</a:t>
                      </a:r>
                      <a:r>
                        <a:rPr lang="en-US" altLang="ko-KR" sz="1400" b="0" kern="1200" baseline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System.</a:t>
                      </a:r>
                      <a:endParaRPr lang="en-US" sz="1400" b="0" kern="1200" baseline="0" dirty="0">
                        <a:solidFill>
                          <a:srgbClr val="33333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9123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108" y="260648"/>
            <a:ext cx="7592158" cy="392112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2.2  Stakeholders 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4294967295"/>
          </p:nvPr>
        </p:nvSpPr>
        <p:spPr>
          <a:xfrm>
            <a:off x="395536" y="908720"/>
            <a:ext cx="5688632" cy="2952328"/>
          </a:xfrm>
          <a:prstGeom prst="rect">
            <a:avLst/>
          </a:prstGeom>
        </p:spPr>
        <p:txBody>
          <a:bodyPr/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Stakeholders of the </a:t>
            </a:r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IoT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Management System (</a:t>
            </a:r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IoTMS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Customer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End-User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System Installer</a:t>
            </a: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 Developer</a:t>
            </a: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Value-added-resellers (VARs)</a:t>
            </a: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Service Provider</a:t>
            </a: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Maintainer</a:t>
            </a: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roject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consultant (or mentor)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53188"/>
            <a:ext cx="2133600" cy="365125"/>
          </a:xfrm>
          <a:prstGeom prst="rect">
            <a:avLst/>
          </a:prstGeom>
        </p:spPr>
        <p:txBody>
          <a:bodyPr/>
          <a:lstStyle/>
          <a:p>
            <a:fld id="{887F5A62-5D57-4BBA-9485-2C5A6728F77D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8</a:t>
            </a:fld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/32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68608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108" y="188640"/>
            <a:ext cx="7592158" cy="392112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2.3 Functional Requirement 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453188"/>
            <a:ext cx="2133600" cy="365125"/>
          </a:xfrm>
          <a:prstGeom prst="rect">
            <a:avLst/>
          </a:prstGeom>
        </p:spPr>
        <p:txBody>
          <a:bodyPr/>
          <a:lstStyle/>
          <a:p>
            <a:fld id="{887F5A62-5D57-4BBA-9485-2C5A6728F77D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9</a:t>
            </a:fld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/32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249327"/>
              </p:ext>
            </p:extLst>
          </p:nvPr>
        </p:nvGraphicFramePr>
        <p:xfrm>
          <a:off x="468312" y="1124745"/>
          <a:ext cx="8207380" cy="4703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312"/>
                <a:gridCol w="7488068"/>
              </a:tblGrid>
              <a:tr h="495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Req.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62775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FR-12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The system should make it easy for developers to implement new protocol about new devices.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2775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FR-13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The system provides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 user define scenario service like IFTTT(IF This Then That)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2775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FR-14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When the system sends emergency message, it will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 be E-mail. In future, it can be SMS or tweet.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2775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FR-15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When 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sensors value is abnormal(out of range), the system sends an alarm message to user.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46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FR-16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User sets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 configurations of E-mail address, logging-duration, secure response time and 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lights waiting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time.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2775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FR-17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The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 system provides Web APIs for Web developer.</a:t>
                      </a:r>
                      <a:endParaRPr lang="ko-KR" altLang="en-US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185863" y="1700809"/>
            <a:ext cx="7481887" cy="41044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3760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CS Template White Background">
  <a:themeElements>
    <a:clrScheme name="BCS Template White Background 1">
      <a:dk1>
        <a:srgbClr val="000000"/>
      </a:dk1>
      <a:lt1>
        <a:srgbClr val="FFFFFF"/>
      </a:lt1>
      <a:dk2>
        <a:srgbClr val="061DC8"/>
      </a:dk2>
      <a:lt2>
        <a:srgbClr val="727272"/>
      </a:lt2>
      <a:accent1>
        <a:srgbClr val="7889FB"/>
      </a:accent1>
      <a:accent2>
        <a:srgbClr val="C7CDFD"/>
      </a:accent2>
      <a:accent3>
        <a:srgbClr val="FFFFFF"/>
      </a:accent3>
      <a:accent4>
        <a:srgbClr val="000000"/>
      </a:accent4>
      <a:accent5>
        <a:srgbClr val="BEC4FD"/>
      </a:accent5>
      <a:accent6>
        <a:srgbClr val="B4BAE5"/>
      </a:accent6>
      <a:hlink>
        <a:srgbClr val="669900"/>
      </a:hlink>
      <a:folHlink>
        <a:srgbClr val="8CC800"/>
      </a:folHlink>
    </a:clrScheme>
    <a:fontScheme name="BCS Template White Background">
      <a:majorFont>
        <a:latin typeface="산돌고딕 L"/>
        <a:ea typeface="산돌고딕 L"/>
        <a:cs typeface=""/>
      </a:majorFont>
      <a:minorFont>
        <a:latin typeface="Arial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B1F9FF"/>
            </a:gs>
            <a:gs pos="100000">
              <a:srgbClr val="7E9DD4"/>
            </a:gs>
          </a:gsLst>
          <a:lin ang="2700000" scaled="1"/>
        </a:gradFill>
        <a:ln w="31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eaVert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B1F9FF"/>
            </a:gs>
            <a:gs pos="100000">
              <a:srgbClr val="7E9DD4"/>
            </a:gs>
          </a:gsLst>
          <a:lin ang="2700000" scaled="1"/>
        </a:gradFill>
        <a:ln w="31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eaVert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BCS Template White Background 1">
        <a:dk1>
          <a:srgbClr val="000000"/>
        </a:dk1>
        <a:lt1>
          <a:srgbClr val="FFFFFF"/>
        </a:lt1>
        <a:dk2>
          <a:srgbClr val="061DC8"/>
        </a:dk2>
        <a:lt2>
          <a:srgbClr val="727272"/>
        </a:lt2>
        <a:accent1>
          <a:srgbClr val="7889FB"/>
        </a:accent1>
        <a:accent2>
          <a:srgbClr val="C7CDFD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B4BAE5"/>
        </a:accent6>
        <a:hlink>
          <a:srgbClr val="669900"/>
        </a:hlink>
        <a:folHlink>
          <a:srgbClr val="8CC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1746</TotalTime>
  <Words>3014</Words>
  <Application>Microsoft Office PowerPoint</Application>
  <PresentationFormat>화면 슬라이드 쇼(4:3)</PresentationFormat>
  <Paragraphs>827</Paragraphs>
  <Slides>40</Slides>
  <Notes>12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2" baseType="lpstr">
      <vt:lpstr>BCS Template White Background</vt:lpstr>
      <vt:lpstr>워크시트</vt:lpstr>
      <vt:lpstr>Agenda</vt:lpstr>
      <vt:lpstr>IoT Management System (Final Presentation)</vt:lpstr>
      <vt:lpstr>Contents</vt:lpstr>
      <vt:lpstr>1. Project Overview</vt:lpstr>
      <vt:lpstr>2. Architectural Drivers</vt:lpstr>
      <vt:lpstr>2.1  Context - Market, Organizational</vt:lpstr>
      <vt:lpstr>2.1  Context - Business, Technical</vt:lpstr>
      <vt:lpstr>2.2  Stakeholders </vt:lpstr>
      <vt:lpstr>2.3 Functional Requirement </vt:lpstr>
      <vt:lpstr>2.4 Quality Attributes Utility</vt:lpstr>
      <vt:lpstr>2.5 Constraints</vt:lpstr>
      <vt:lpstr>3. Architectural Design</vt:lpstr>
      <vt:lpstr>3.1 System Context View</vt:lpstr>
      <vt:lpstr>3.2 Allocation View</vt:lpstr>
      <vt:lpstr>3.3 Dynamic Perspective View</vt:lpstr>
      <vt:lpstr>3.3.1 Design Decision – Event Bus w/ JSON</vt:lpstr>
      <vt:lpstr>4. Design &amp; Implementation</vt:lpstr>
      <vt:lpstr>4.1.1 Security – User Management</vt:lpstr>
      <vt:lpstr>4.1.2 Security – Secure Connection</vt:lpstr>
      <vt:lpstr>4.2.1 Availability – Sensor Malfunction.</vt:lpstr>
      <vt:lpstr>4.2.2 Availability – Actuator Malfunction.</vt:lpstr>
      <vt:lpstr>4.3.1 Modifiability - User Defined Rule</vt:lpstr>
      <vt:lpstr>4.3.2 Modifiability - Support Emerging Protocol</vt:lpstr>
      <vt:lpstr>4.4 Performance Evaluation</vt:lpstr>
      <vt:lpstr>4.4 Scalability and Performance</vt:lpstr>
      <vt:lpstr>4.4 Scalability and Performance</vt:lpstr>
      <vt:lpstr>4.4 Scalability and Performance</vt:lpstr>
      <vt:lpstr>5. Wrap up</vt:lpstr>
      <vt:lpstr>5.1 Time log &amp; Earn Value</vt:lpstr>
      <vt:lpstr>5.2 Role &amp; Responsibility</vt:lpstr>
      <vt:lpstr>5.3 Future Needs and Lessons Learned</vt:lpstr>
      <vt:lpstr>Demo Scenario</vt:lpstr>
      <vt:lpstr>Questions</vt:lpstr>
      <vt:lpstr>Appendix</vt:lpstr>
      <vt:lpstr>Appendix</vt:lpstr>
      <vt:lpstr>Appendix</vt:lpstr>
      <vt:lpstr>Appendix</vt:lpstr>
      <vt:lpstr>Appendix</vt:lpstr>
      <vt:lpstr>Appendix</vt:lpstr>
      <vt:lpstr>Appendix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Warehouse Management System (Initial Presentation)</dc:title>
  <dc:creator>이재안/선임연구원/SW아키텍처팀(jaean.yi@lge.com)</dc:creator>
  <cp:lastModifiedBy>USER</cp:lastModifiedBy>
  <cp:revision>765</cp:revision>
  <dcterms:created xsi:type="dcterms:W3CDTF">2014-05-28T02:15:30Z</dcterms:created>
  <dcterms:modified xsi:type="dcterms:W3CDTF">2015-06-26T06:47:09Z</dcterms:modified>
</cp:coreProperties>
</file>