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6"/>
  </p:notesMasterIdLst>
  <p:sldIdLst>
    <p:sldId id="348" r:id="rId2"/>
    <p:sldId id="351" r:id="rId3"/>
    <p:sldId id="359" r:id="rId4"/>
    <p:sldId id="352" r:id="rId5"/>
    <p:sldId id="358" r:id="rId6"/>
    <p:sldId id="353" r:id="rId7"/>
    <p:sldId id="354" r:id="rId8"/>
    <p:sldId id="361" r:id="rId9"/>
    <p:sldId id="360" r:id="rId10"/>
    <p:sldId id="355" r:id="rId11"/>
    <p:sldId id="357" r:id="rId12"/>
    <p:sldId id="362" r:id="rId13"/>
    <p:sldId id="363" r:id="rId14"/>
    <p:sldId id="350" r:id="rId15"/>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348"/>
            <p14:sldId id="351"/>
            <p14:sldId id="359"/>
            <p14:sldId id="352"/>
            <p14:sldId id="358"/>
            <p14:sldId id="353"/>
            <p14:sldId id="354"/>
            <p14:sldId id="361"/>
            <p14:sldId id="360"/>
            <p14:sldId id="355"/>
            <p14:sldId id="357"/>
            <p14:sldId id="362"/>
            <p14:sldId id="363"/>
            <p14:sldId id="350"/>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710" autoAdjust="0"/>
    <p:restoredTop sz="94647" autoAdjust="0"/>
  </p:normalViewPr>
  <p:slideViewPr>
    <p:cSldViewPr>
      <p:cViewPr varScale="1">
        <p:scale>
          <a:sx n="100" d="100"/>
          <a:sy n="100" d="100"/>
        </p:scale>
        <p:origin x="-5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2015-06-26</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11</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12</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3</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5</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smtClean="0"/>
              <a:t>I</a:t>
            </a:r>
            <a:endParaRPr lang="ko-KR" altLang="en-US" dirty="0"/>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9</a:t>
            </a:fld>
            <a:endParaRPr lang="ko-KR" altLang="en-US"/>
          </a:p>
        </p:txBody>
      </p:sp>
    </p:spTree>
    <p:extLst>
      <p:ext uri="{BB962C8B-B14F-4D97-AF65-F5344CB8AC3E}">
        <p14:creationId xmlns:p14="http://schemas.microsoft.com/office/powerpoint/2010/main" val="381987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73" r:id="rId1"/>
    <p:sldLayoutId id="2147483689" r:id="rId2"/>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p:txBody>
          <a:bodyPr/>
          <a:lstStyle/>
          <a:p>
            <a:pPr lvl="0">
              <a:defRPr lang="ko-KR" altLang="en-US"/>
            </a:pPr>
            <a:r>
              <a:rPr lang="en-US" altLang="ko-KR" dirty="0" smtClean="0"/>
              <a:t>Agenda</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a:t>
            </a:fld>
            <a:r>
              <a:rPr lang="en-US" altLang="ko-KR" dirty="0" smtClean="0"/>
              <a:t>/32</a:t>
            </a:r>
            <a:endParaRPr lang="ko-KR" altLang="en-US" dirty="0"/>
          </a:p>
        </p:txBody>
      </p:sp>
      <p:graphicFrame>
        <p:nvGraphicFramePr>
          <p:cNvPr id="18" name="표 17"/>
          <p:cNvGraphicFramePr>
            <a:graphicFrameLocks noGrp="1"/>
          </p:cNvGraphicFramePr>
          <p:nvPr/>
        </p:nvGraphicFramePr>
        <p:xfrm>
          <a:off x="1163959" y="1196752"/>
          <a:ext cx="6792417" cy="4506982"/>
        </p:xfrm>
        <a:graphic>
          <a:graphicData uri="http://schemas.openxmlformats.org/drawingml/2006/table">
            <a:tbl>
              <a:tblPr/>
              <a:tblGrid>
                <a:gridCol w="972607"/>
                <a:gridCol w="1635337"/>
                <a:gridCol w="4184473"/>
              </a:tblGrid>
              <a:tr h="332162">
                <a:tc>
                  <a:txBody>
                    <a:bodyPr/>
                    <a:lstStyle/>
                    <a:p>
                      <a:pPr algn="ctr" fontAlgn="ctr"/>
                      <a:r>
                        <a:rPr lang="en-US" sz="1500" b="1" i="0" u="none" strike="noStrike" dirty="0">
                          <a:solidFill>
                            <a:srgbClr val="000000"/>
                          </a:solidFill>
                          <a:latin typeface="맑은 고딕"/>
                        </a:rPr>
                        <a:t>Time</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a:solidFill>
                            <a:srgbClr val="000000"/>
                          </a:solidFill>
                          <a:latin typeface="맑은 고딕"/>
                        </a:rPr>
                        <a:t>Contents</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Presentation </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맑은 고딕"/>
                        </a:rPr>
                        <a:t>1. Project overview</a:t>
                      </a:r>
                      <a:br>
                        <a:rPr lang="en-US" sz="1200" b="0" i="0" u="none" strike="noStrike">
                          <a:solidFill>
                            <a:srgbClr val="000000"/>
                          </a:solidFill>
                          <a:latin typeface="맑은 고딕"/>
                        </a:rPr>
                      </a:br>
                      <a:r>
                        <a:rPr lang="en-US" sz="1200" b="0" i="0" u="none" strike="noStrike">
                          <a:solidFill>
                            <a:srgbClr val="000000"/>
                          </a:solidFill>
                          <a:latin typeface="맑은 고딕"/>
                        </a:rPr>
                        <a:t>2. Architectural driver</a:t>
                      </a:r>
                      <a:br>
                        <a:rPr lang="en-US" sz="1200" b="0" i="0" u="none" strike="noStrike">
                          <a:solidFill>
                            <a:srgbClr val="000000"/>
                          </a:solidFill>
                          <a:latin typeface="맑은 고딕"/>
                        </a:rPr>
                      </a:br>
                      <a:r>
                        <a:rPr lang="en-US" sz="1200" b="0" i="0" u="none" strike="noStrike">
                          <a:solidFill>
                            <a:srgbClr val="000000"/>
                          </a:solidFill>
                          <a:latin typeface="맑은 고딕"/>
                        </a:rPr>
                        <a:t>3. Perspective view</a:t>
                      </a:r>
                      <a:br>
                        <a:rPr lang="en-US" sz="1200" b="0" i="0" u="none" strike="noStrike">
                          <a:solidFill>
                            <a:srgbClr val="000000"/>
                          </a:solidFill>
                          <a:latin typeface="맑은 고딕"/>
                        </a:rPr>
                      </a:br>
                      <a:r>
                        <a:rPr lang="en-US" sz="1200" b="0" i="0" u="none" strike="noStrike">
                          <a:solidFill>
                            <a:srgbClr val="000000"/>
                          </a:solidFill>
                          <a:latin typeface="맑은 고딕"/>
                        </a:rPr>
                        <a:t>4. Architectural Design</a:t>
                      </a:r>
                      <a:br>
                        <a:rPr lang="en-US" sz="1200" b="0" i="0" u="none" strike="noStrike">
                          <a:solidFill>
                            <a:srgbClr val="000000"/>
                          </a:solidFill>
                          <a:latin typeface="맑은 고딕"/>
                        </a:rPr>
                      </a:br>
                      <a:r>
                        <a:rPr lang="en-US" sz="1200" b="0" i="0" u="none" strike="noStrike">
                          <a:solidFill>
                            <a:srgbClr val="000000"/>
                          </a:solidFill>
                          <a:latin typeface="맑은 고딕"/>
                        </a:rPr>
                        <a:t>5. Design &amp; Implementation</a:t>
                      </a:r>
                      <a:br>
                        <a:rPr lang="en-US" sz="1200" b="0" i="0" u="none" strike="noStrike">
                          <a:solidFill>
                            <a:srgbClr val="000000"/>
                          </a:solidFill>
                          <a:latin typeface="맑은 고딕"/>
                        </a:rPr>
                      </a:br>
                      <a:r>
                        <a:rPr lang="en-US" sz="1200" b="0" i="0" u="none" strike="noStrike">
                          <a:solidFill>
                            <a:srgbClr val="000000"/>
                          </a:solidFill>
                          <a:latin typeface="맑은 고딕"/>
                        </a:rPr>
                        <a:t>6. Wrap up</a:t>
                      </a: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1329">
                <a:tc>
                  <a:txBody>
                    <a:bodyPr/>
                    <a:lstStyle/>
                    <a:p>
                      <a:pPr algn="ctr" fontAlgn="ctr"/>
                      <a:r>
                        <a:rPr lang="en-US" sz="1500" b="1" i="0" u="none" strike="noStrike">
                          <a:solidFill>
                            <a:srgbClr val="000000"/>
                          </a:solidFill>
                          <a:latin typeface="맑은 고딕"/>
                        </a:rPr>
                        <a:t>15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000000"/>
                          </a:solidFill>
                          <a:latin typeface="맑은 고딕"/>
                        </a:rPr>
                        <a:t>Demo</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sz="1200" b="0" i="0" u="none" strike="noStrike" dirty="0">
                          <a:solidFill>
                            <a:srgbClr val="000000"/>
                          </a:solidFill>
                          <a:latin typeface="맑은 고딕"/>
                        </a:rPr>
                        <a:t>1. Add </a:t>
                      </a:r>
                      <a:r>
                        <a:rPr lang="en-US" sz="1200" b="0" i="0" u="none" strike="noStrike" dirty="0" smtClean="0">
                          <a:solidFill>
                            <a:srgbClr val="000000"/>
                          </a:solidFill>
                          <a:latin typeface="맑은 고딕"/>
                        </a:rPr>
                        <a:t>home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2. Add </a:t>
                      </a:r>
                      <a:r>
                        <a:rPr lang="en-US" sz="1200" b="0" i="0" u="none" strike="noStrike" dirty="0" smtClean="0">
                          <a:solidFill>
                            <a:srgbClr val="000000"/>
                          </a:solidFill>
                          <a:latin typeface="맑은 고딕"/>
                        </a:rPr>
                        <a:t>mailbox </a:t>
                      </a:r>
                      <a:r>
                        <a:rPr lang="en-US" sz="1200" b="0" i="0" u="none" strike="noStrike" dirty="0">
                          <a:solidFill>
                            <a:srgbClr val="000000"/>
                          </a:solidFill>
                          <a:latin typeface="맑은 고딕"/>
                        </a:rPr>
                        <a:t>node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3. Away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4. Secure mode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5. </a:t>
                      </a:r>
                      <a:r>
                        <a:rPr lang="en-US" sz="1200" b="0" i="0" u="none" strike="noStrike" dirty="0" smtClean="0">
                          <a:solidFill>
                            <a:srgbClr val="000000"/>
                          </a:solidFill>
                          <a:latin typeface="맑은 고딕"/>
                        </a:rPr>
                        <a:t>Malfunction mode</a:t>
                      </a:r>
                      <a:r>
                        <a:rPr lang="en-US" sz="1200" b="0" i="0" u="none" strike="noStrike" dirty="0">
                          <a:solidFill>
                            <a:srgbClr val="000000"/>
                          </a:solidFill>
                          <a:latin typeface="맑은 고딕"/>
                        </a:rPr>
                        <a:t/>
                      </a:r>
                      <a:br>
                        <a:rPr lang="en-US" sz="1200" b="0" i="0" u="none" strike="noStrike" dirty="0">
                          <a:solidFill>
                            <a:srgbClr val="000000"/>
                          </a:solidFill>
                          <a:latin typeface="맑은 고딕"/>
                        </a:rPr>
                      </a:br>
                      <a:r>
                        <a:rPr lang="en-US" sz="1200" b="0" i="0" u="none" strike="noStrike" dirty="0">
                          <a:solidFill>
                            <a:srgbClr val="000000"/>
                          </a:solidFill>
                          <a:latin typeface="맑은 고딕"/>
                        </a:rPr>
                        <a:t>6. Add rule</a:t>
                      </a:r>
                      <a:br>
                        <a:rPr lang="en-US" sz="1200" b="0" i="0" u="none" strike="noStrike" dirty="0">
                          <a:solidFill>
                            <a:srgbClr val="000000"/>
                          </a:solidFill>
                          <a:latin typeface="맑은 고딕"/>
                        </a:rPr>
                      </a:br>
                      <a:r>
                        <a:rPr lang="en-US" sz="1200" b="0" i="0" u="none" strike="noStrike" dirty="0">
                          <a:solidFill>
                            <a:srgbClr val="000000"/>
                          </a:solidFill>
                          <a:latin typeface="맑은 고딕"/>
                        </a:rPr>
                        <a:t>7. </a:t>
                      </a:r>
                      <a:r>
                        <a:rPr lang="en-US" sz="1200" b="0" i="0" u="none" strike="noStrike" dirty="0" smtClean="0">
                          <a:solidFill>
                            <a:srgbClr val="000000"/>
                          </a:solidFill>
                          <a:latin typeface="+mn-lt"/>
                        </a:rPr>
                        <a:t>Show Log &amp; Remove </a:t>
                      </a:r>
                      <a:r>
                        <a:rPr lang="en-US" sz="1200" b="0" i="0" u="none" strike="noStrike" dirty="0" smtClean="0">
                          <a:solidFill>
                            <a:srgbClr val="000000"/>
                          </a:solidFill>
                          <a:latin typeface="맑은 고딕"/>
                        </a:rPr>
                        <a:t>node</a:t>
                      </a:r>
                      <a:endParaRPr lang="en-US" sz="1200" b="0" i="0" u="none" strike="noStrike" dirty="0">
                        <a:solidFill>
                          <a:srgbClr val="000000"/>
                        </a:solidFill>
                        <a:latin typeface="맑은 고딕"/>
                      </a:endParaRPr>
                    </a:p>
                  </a:txBody>
                  <a:tcPr marL="103354"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162">
                <a:tc>
                  <a:txBody>
                    <a:bodyPr/>
                    <a:lstStyle/>
                    <a:p>
                      <a:pPr algn="ctr" fontAlgn="ctr"/>
                      <a:r>
                        <a:rPr lang="en-US" sz="1500" b="1" i="0" u="none" strike="noStrike">
                          <a:solidFill>
                            <a:srgbClr val="000000"/>
                          </a:solidFill>
                          <a:latin typeface="맑은 고딕"/>
                        </a:rPr>
                        <a:t>10 min.</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500" b="1" i="0" u="none" strike="noStrike" dirty="0">
                          <a:solidFill>
                            <a:srgbClr val="000000"/>
                          </a:solidFill>
                          <a:latin typeface="맑은 고딕"/>
                        </a:rPr>
                        <a:t>Q &amp; A</a:t>
                      </a:r>
                    </a:p>
                  </a:txBody>
                  <a:tcPr marL="5742" marR="5742" marT="57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38513816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-9</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Add second node]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smtClean="0">
                <a:solidFill>
                  <a:schemeClr val="bg1"/>
                </a:solidFill>
                <a:latin typeface="+mn-ea"/>
              </a:rPr>
              <a:t>Now you are happy with our </a:t>
            </a:r>
            <a:r>
              <a:rPr lang="en-US" altLang="ko-KR" b="1" dirty="0" err="1" smtClean="0">
                <a:solidFill>
                  <a:schemeClr val="bg1"/>
                </a:solidFill>
                <a:latin typeface="+mn-ea"/>
              </a:rPr>
              <a:t>IoTMS</a:t>
            </a:r>
            <a:r>
              <a:rPr lang="en-US" altLang="ko-KR" b="1" dirty="0" smtClean="0">
                <a:solidFill>
                  <a:schemeClr val="bg1"/>
                </a:solidFill>
                <a:latin typeface="+mn-ea"/>
              </a:rPr>
              <a:t>, so buy another SA Node, Mailbox</a:t>
            </a:r>
          </a:p>
          <a:p>
            <a:pPr marL="0" indent="0">
              <a:defRPr lang="ko-KR" altLang="en-US"/>
            </a:pPr>
            <a:r>
              <a:rPr lang="en-US" altLang="ko-KR" b="1" dirty="0" smtClean="0">
                <a:solidFill>
                  <a:schemeClr val="bg1"/>
                </a:solidFill>
                <a:latin typeface="+mn-ea"/>
              </a:rPr>
              <a:t>Let install it also.</a:t>
            </a:r>
          </a:p>
          <a:p>
            <a:pPr marL="0" indent="0">
              <a:defRPr lang="ko-KR" altLang="en-US"/>
            </a:pPr>
            <a:endParaRPr lang="en-US" altLang="ko-KR" b="1" dirty="0">
              <a:solidFill>
                <a:schemeClr val="bg1"/>
              </a:solidFill>
              <a:latin typeface="+mn-ea"/>
            </a:endParaRPr>
          </a:p>
          <a:p>
            <a:pPr marL="0" indent="0">
              <a:defRPr lang="ko-KR" altLang="en-US"/>
            </a:pPr>
            <a:r>
              <a:rPr lang="en-US" altLang="ko-KR" b="1" i="1" u="sng" dirty="0" smtClean="0">
                <a:solidFill>
                  <a:schemeClr val="bg1"/>
                </a:solidFill>
                <a:latin typeface="+mn-ea"/>
              </a:rPr>
              <a:t>[Discover &amp; Register mailbox]</a:t>
            </a:r>
          </a:p>
          <a:p>
            <a:pPr marL="0" indent="0">
              <a:defRPr lang="ko-KR" altLang="en-US"/>
            </a:pPr>
            <a:r>
              <a:rPr lang="en-US" altLang="ko-KR" b="1" dirty="0" smtClean="0">
                <a:solidFill>
                  <a:schemeClr val="bg1"/>
                </a:solidFill>
                <a:latin typeface="+mn-ea"/>
              </a:rPr>
              <a:t>Again, put serial number (it is printed bottom) </a:t>
            </a:r>
          </a:p>
          <a:p>
            <a:pPr marL="0" indent="0">
              <a:defRPr lang="ko-KR" altLang="en-US"/>
            </a:pPr>
            <a:endParaRPr lang="en-US" altLang="ko-KR" b="1" dirty="0">
              <a:solidFill>
                <a:schemeClr val="bg1"/>
              </a:solidFill>
              <a:latin typeface="+mn-ea"/>
            </a:endParaRPr>
          </a:p>
          <a:p>
            <a:pPr marL="0" indent="0">
              <a:defRPr lang="ko-KR" altLang="en-US"/>
            </a:pPr>
            <a:r>
              <a:rPr lang="en-US" altLang="ko-KR" b="1" i="1" u="sng" dirty="0" smtClean="0">
                <a:solidFill>
                  <a:schemeClr val="bg1"/>
                </a:solidFill>
                <a:latin typeface="+mn-ea"/>
              </a:rPr>
              <a:t>[show thing info]</a:t>
            </a:r>
          </a:p>
          <a:p>
            <a:pPr marL="0" indent="0">
              <a:defRPr lang="ko-KR" altLang="en-US"/>
            </a:pPr>
            <a:endParaRPr lang="en-US" altLang="ko-KR" b="1" dirty="0">
              <a:solidFill>
                <a:schemeClr val="bg1"/>
              </a:solidFill>
              <a:latin typeface="+mn-ea"/>
            </a:endParaRPr>
          </a:p>
          <a:p>
            <a:pPr marL="0" indent="0">
              <a:defRPr lang="ko-KR" altLang="en-US"/>
            </a:pPr>
            <a:r>
              <a:rPr lang="en-US" altLang="ko-KR" b="1" dirty="0" smtClean="0">
                <a:solidFill>
                  <a:schemeClr val="bg1"/>
                </a:solidFill>
                <a:latin typeface="+mn-ea"/>
              </a:rPr>
              <a:t>Click node info pages, see sensor value is updating</a:t>
            </a:r>
            <a:endParaRPr lang="en-US" altLang="ko-KR"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val="29882630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- 10</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Add Rule]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smtClean="0">
                <a:solidFill>
                  <a:schemeClr val="bg1"/>
                </a:solidFill>
                <a:latin typeface="+mn-ea"/>
              </a:rPr>
              <a:t>What lets do something with mail box, what if notify user if mail comes. Add rule such as</a:t>
            </a:r>
          </a:p>
          <a:p>
            <a:pPr marL="0" indent="0">
              <a:defRPr lang="ko-KR" altLang="en-US"/>
            </a:pPr>
            <a:r>
              <a:rPr lang="en-US" altLang="ko-KR" b="1" dirty="0" smtClean="0">
                <a:solidFill>
                  <a:schemeClr val="bg1"/>
                </a:solidFill>
                <a:latin typeface="+mn-ea"/>
              </a:rPr>
              <a:t>‘ If mail is arrive, then notify user’</a:t>
            </a:r>
          </a:p>
          <a:p>
            <a:pPr marL="0" indent="0">
              <a:defRPr lang="ko-KR" altLang="en-US"/>
            </a:pPr>
            <a:r>
              <a:rPr lang="en-US" altLang="ko-KR" b="1" dirty="0" smtClean="0">
                <a:solidFill>
                  <a:schemeClr val="bg1"/>
                </a:solidFill>
                <a:latin typeface="+mn-ea"/>
              </a:rPr>
              <a:t> </a:t>
            </a:r>
          </a:p>
          <a:p>
            <a:pPr marL="285750" indent="-285750">
              <a:buFontTx/>
              <a:buChar char="-"/>
              <a:defRPr lang="ko-KR" altLang="en-US"/>
            </a:pPr>
            <a:r>
              <a:rPr lang="en-US" altLang="ko-KR" b="1" i="1" u="sng" dirty="0" smtClean="0">
                <a:solidFill>
                  <a:schemeClr val="bg1"/>
                </a:solidFill>
                <a:latin typeface="+mn-ea"/>
              </a:rPr>
              <a:t>Add rule</a:t>
            </a:r>
          </a:p>
          <a:p>
            <a:pPr marL="285750" indent="-285750">
              <a:buFontTx/>
              <a:buChar char="-"/>
              <a:defRPr lang="ko-KR" altLang="en-US"/>
            </a:pPr>
            <a:endParaRPr lang="en-US" altLang="ko-KR" b="1" dirty="0">
              <a:solidFill>
                <a:schemeClr val="bg1"/>
              </a:solidFill>
              <a:latin typeface="+mn-ea"/>
            </a:endParaRPr>
          </a:p>
          <a:p>
            <a:pPr marL="0" indent="0">
              <a:defRPr lang="ko-KR" altLang="en-US"/>
            </a:pPr>
            <a:r>
              <a:rPr lang="en-US" altLang="ko-KR" b="1" dirty="0">
                <a:solidFill>
                  <a:schemeClr val="bg1"/>
                </a:solidFill>
                <a:latin typeface="+mn-ea"/>
              </a:rPr>
              <a:t>if 78:c4:e:2:5b:b3@0007==</a:t>
            </a:r>
            <a:r>
              <a:rPr lang="en-US" altLang="ko-KR" b="1" dirty="0" err="1">
                <a:solidFill>
                  <a:schemeClr val="bg1"/>
                </a:solidFill>
                <a:latin typeface="+mn-ea"/>
              </a:rPr>
              <a:t>Mail#MailBox</a:t>
            </a:r>
            <a:r>
              <a:rPr lang="en-US" altLang="ko-KR" b="1" dirty="0">
                <a:solidFill>
                  <a:schemeClr val="bg1"/>
                </a:solidFill>
                <a:latin typeface="+mn-ea"/>
              </a:rPr>
              <a:t> then *@0011=</a:t>
            </a:r>
            <a:r>
              <a:rPr lang="en-US" altLang="ko-KR" b="1" dirty="0" err="1">
                <a:solidFill>
                  <a:schemeClr val="bg1"/>
                </a:solidFill>
                <a:latin typeface="+mn-ea"/>
              </a:rPr>
              <a:t>POST#Messag</a:t>
            </a:r>
            <a:endParaRPr lang="en-US" altLang="ko-KR" b="1" dirty="0">
              <a:solidFill>
                <a:schemeClr val="bg1"/>
              </a:solidFill>
              <a:latin typeface="+mn-ea"/>
            </a:endParaRPr>
          </a:p>
          <a:p>
            <a:pPr marL="0" indent="0">
              <a:defRPr lang="ko-KR" altLang="en-US"/>
            </a:pPr>
            <a:endParaRPr lang="en-US" altLang="ko-KR" b="1" dirty="0">
              <a:solidFill>
                <a:schemeClr val="bg1"/>
              </a:solidFill>
              <a:latin typeface="+mn-ea"/>
            </a:endParaRPr>
          </a:p>
          <a:p>
            <a:pPr marL="0" indent="0">
              <a:defRPr lang="ko-KR" altLang="en-US"/>
            </a:pPr>
            <a:r>
              <a:rPr lang="en-US" altLang="ko-KR" b="1" dirty="0">
                <a:solidFill>
                  <a:schemeClr val="bg1"/>
                </a:solidFill>
                <a:latin typeface="+mn-ea"/>
              </a:rPr>
              <a:t>See? What do you see? You can add rule on runtime. Let imagine you buy new SA node which has air-conditioner controller.  You can add rules like this. Now our </a:t>
            </a:r>
            <a:r>
              <a:rPr lang="en-US" altLang="ko-KR" b="1" dirty="0" err="1">
                <a:solidFill>
                  <a:schemeClr val="bg1"/>
                </a:solidFill>
                <a:latin typeface="+mn-ea"/>
              </a:rPr>
              <a:t>IoTMS</a:t>
            </a:r>
            <a:r>
              <a:rPr lang="en-US" altLang="ko-KR" b="1" dirty="0">
                <a:solidFill>
                  <a:schemeClr val="bg1"/>
                </a:solidFill>
                <a:latin typeface="+mn-ea"/>
              </a:rPr>
              <a:t> play temperature controller </a:t>
            </a:r>
          </a:p>
          <a:p>
            <a:pPr marL="0" indent="0">
              <a:defRPr lang="ko-KR" altLang="en-US"/>
            </a:pPr>
            <a:endParaRPr lang="en-US" altLang="ko-KR" b="1" dirty="0">
              <a:solidFill>
                <a:schemeClr val="bg1"/>
              </a:solidFill>
              <a:latin typeface="+mn-ea"/>
            </a:endParaRPr>
          </a:p>
          <a:p>
            <a:r>
              <a:rPr lang="en-US" altLang="ko-KR" b="1" dirty="0">
                <a:solidFill>
                  <a:schemeClr val="bg1"/>
                </a:solidFill>
                <a:latin typeface="+mn-ea"/>
              </a:rPr>
              <a:t>If somebody home and temperator is over 30 degree, turn on Air conditioner. </a:t>
            </a:r>
            <a:endParaRPr lang="ko-KR" altLang="ko-KR" b="1" dirty="0">
              <a:solidFill>
                <a:schemeClr val="bg1"/>
              </a:solidFill>
              <a:latin typeface="+mn-ea"/>
            </a:endParaRPr>
          </a:p>
          <a:p>
            <a:r>
              <a:rPr lang="en-US" altLang="ko-KR" b="1" dirty="0">
                <a:solidFill>
                  <a:schemeClr val="bg1"/>
                </a:solidFill>
                <a:latin typeface="+mn-ea"/>
              </a:rPr>
              <a:t>If somebody home and temperator is under 18 degree, turn off Air conditiner. </a:t>
            </a:r>
            <a:endParaRPr lang="ko-KR" altLang="ko-KR" b="1" dirty="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dirty="0" smtClean="0"/>
              <a:t>/32</a:t>
            </a:r>
            <a:endParaRPr lang="ko-KR" altLang="en-US" dirty="0"/>
          </a:p>
        </p:txBody>
      </p:sp>
    </p:spTree>
    <p:extLst>
      <p:ext uri="{BB962C8B-B14F-4D97-AF65-F5344CB8AC3E}">
        <p14:creationId xmlns:p14="http://schemas.microsoft.com/office/powerpoint/2010/main" val="277408025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- 11</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Add Invalid Rule]</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a:solidFill>
                  <a:schemeClr val="bg1"/>
                </a:solidFill>
                <a:latin typeface="+mn-ea"/>
              </a:rPr>
              <a:t>Since </a:t>
            </a:r>
            <a:r>
              <a:rPr lang="en-US" altLang="ko-KR" b="1" dirty="0" err="1">
                <a:solidFill>
                  <a:schemeClr val="bg1"/>
                </a:solidFill>
                <a:latin typeface="+mn-ea"/>
              </a:rPr>
              <a:t>IoTMS</a:t>
            </a:r>
            <a:r>
              <a:rPr lang="en-US" altLang="ko-KR" b="1" dirty="0">
                <a:solidFill>
                  <a:schemeClr val="bg1"/>
                </a:solidFill>
                <a:latin typeface="+mn-ea"/>
              </a:rPr>
              <a:t> allow user to add rule, there is always possibility to add conflict rule. such as</a:t>
            </a:r>
          </a:p>
          <a:p>
            <a:pPr marL="0" indent="0">
              <a:defRPr lang="ko-KR" altLang="en-US"/>
            </a:pPr>
            <a:r>
              <a:rPr lang="en-US" altLang="ko-KR" b="1" dirty="0" smtClean="0">
                <a:solidFill>
                  <a:schemeClr val="bg1"/>
                </a:solidFill>
                <a:latin typeface="+mn-ea"/>
              </a:rPr>
              <a:t>‘Open door if somebody home’ even another rule (somebody home, close door) is already exist . </a:t>
            </a:r>
          </a:p>
          <a:p>
            <a:pPr marL="0" indent="0">
              <a:defRPr lang="ko-KR" altLang="en-US"/>
            </a:pPr>
            <a:r>
              <a:rPr lang="en-US" altLang="ko-KR" b="1" dirty="0" err="1" smtClean="0">
                <a:solidFill>
                  <a:schemeClr val="bg1"/>
                </a:solidFill>
                <a:latin typeface="+mn-ea"/>
              </a:rPr>
              <a:t>IoTMS</a:t>
            </a:r>
            <a:r>
              <a:rPr lang="en-US" altLang="ko-KR" b="1" dirty="0">
                <a:solidFill>
                  <a:schemeClr val="bg1"/>
                </a:solidFill>
                <a:latin typeface="+mn-ea"/>
              </a:rPr>
              <a:t> </a:t>
            </a:r>
            <a:r>
              <a:rPr lang="en-US" altLang="ko-KR" b="1" dirty="0" smtClean="0">
                <a:solidFill>
                  <a:schemeClr val="bg1"/>
                </a:solidFill>
                <a:latin typeface="+mn-ea"/>
              </a:rPr>
              <a:t>analyze rule and prevent user to add invalid rule. </a:t>
            </a:r>
          </a:p>
          <a:p>
            <a:pPr marL="0" indent="0">
              <a:defRPr lang="ko-KR" altLang="en-US"/>
            </a:pPr>
            <a:endParaRPr lang="en-US" altLang="ko-KR" b="1" dirty="0" smtClean="0">
              <a:solidFill>
                <a:schemeClr val="bg1"/>
              </a:solidFill>
              <a:latin typeface="+mn-ea"/>
            </a:endParaRPr>
          </a:p>
          <a:p>
            <a:pPr marL="0" indent="0">
              <a:defRPr lang="ko-KR" altLang="en-US"/>
            </a:pPr>
            <a:r>
              <a:rPr lang="en-US" altLang="ko-KR" b="1" dirty="0" smtClean="0">
                <a:solidFill>
                  <a:schemeClr val="bg1"/>
                </a:solidFill>
                <a:latin typeface="+mn-ea"/>
              </a:rPr>
              <a:t>new</a:t>
            </a:r>
          </a:p>
          <a:p>
            <a:pPr algn="ctr"/>
            <a:r>
              <a:rPr lang="en-US" altLang="ko-KR" dirty="0">
                <a:solidFill>
                  <a:schemeClr val="bg1"/>
                </a:solidFill>
                <a:latin typeface="+mn-ea"/>
              </a:rPr>
              <a:t>if *@0010==</a:t>
            </a:r>
            <a:r>
              <a:rPr lang="en-US" altLang="ko-KR" dirty="0" err="1">
                <a:solidFill>
                  <a:schemeClr val="bg1"/>
                </a:solidFill>
                <a:latin typeface="+mn-ea"/>
              </a:rPr>
              <a:t>UnSet#Alarm</a:t>
            </a:r>
            <a:r>
              <a:rPr lang="en-US" altLang="ko-KR" dirty="0">
                <a:solidFill>
                  <a:schemeClr val="bg1"/>
                </a:solidFill>
                <a:latin typeface="+mn-ea"/>
              </a:rPr>
              <a:t> then 78:c4:e:1:7f:f9@0008=</a:t>
            </a:r>
            <a:r>
              <a:rPr lang="en-US" altLang="ko-KR" dirty="0" err="1">
                <a:solidFill>
                  <a:schemeClr val="bg1"/>
                </a:solidFill>
                <a:latin typeface="+mn-ea"/>
              </a:rPr>
              <a:t>On#AlarmLamp</a:t>
            </a:r>
            <a:endParaRPr lang="en-US" altLang="ko-KR" dirty="0">
              <a:solidFill>
                <a:schemeClr val="bg1"/>
              </a:solidFill>
              <a:latin typeface="+mn-ea"/>
            </a:endParaRPr>
          </a:p>
          <a:p>
            <a:pPr marL="0" indent="0">
              <a:defRPr lang="ko-KR" altLang="en-US"/>
            </a:pPr>
            <a:endParaRPr lang="en-US" altLang="ko-KR" b="1" dirty="0" smtClean="0">
              <a:solidFill>
                <a:schemeClr val="bg1"/>
              </a:solidFill>
              <a:latin typeface="+mn-ea"/>
            </a:endParaRPr>
          </a:p>
          <a:p>
            <a:pPr marL="0" indent="0">
              <a:defRPr lang="ko-KR" altLang="en-US"/>
            </a:pPr>
            <a:r>
              <a:rPr lang="en-US" altLang="ko-KR" b="1" dirty="0" smtClean="0">
                <a:solidFill>
                  <a:schemeClr val="bg1"/>
                </a:solidFill>
                <a:latin typeface="+mn-ea"/>
              </a:rPr>
              <a:t>exist</a:t>
            </a:r>
          </a:p>
          <a:p>
            <a:pPr algn="ctr"/>
            <a:r>
              <a:rPr lang="en-US" altLang="ko-KR" dirty="0">
                <a:solidFill>
                  <a:schemeClr val="bg1"/>
                </a:solidFill>
                <a:latin typeface="+mn-ea"/>
              </a:rPr>
              <a:t>if *@0010==</a:t>
            </a:r>
            <a:r>
              <a:rPr lang="en-US" altLang="ko-KR" dirty="0" err="1">
                <a:solidFill>
                  <a:schemeClr val="bg1"/>
                </a:solidFill>
                <a:latin typeface="+mn-ea"/>
              </a:rPr>
              <a:t>UnSet#Alarm</a:t>
            </a:r>
            <a:r>
              <a:rPr lang="en-US" altLang="ko-KR" dirty="0">
                <a:solidFill>
                  <a:schemeClr val="bg1"/>
                </a:solidFill>
                <a:latin typeface="+mn-ea"/>
              </a:rPr>
              <a:t> then </a:t>
            </a:r>
            <a:r>
              <a:rPr lang="en-US" altLang="ko-KR" dirty="0" smtClean="0">
                <a:solidFill>
                  <a:schemeClr val="bg1"/>
                </a:solidFill>
                <a:latin typeface="+mn-ea"/>
              </a:rPr>
              <a:t>78:c4:e:1:7f:f9@0008=</a:t>
            </a:r>
            <a:r>
              <a:rPr lang="en-US" altLang="ko-KR" dirty="0" err="1" smtClean="0">
                <a:solidFill>
                  <a:schemeClr val="bg1"/>
                </a:solidFill>
                <a:latin typeface="+mn-ea"/>
              </a:rPr>
              <a:t>Off#AlarmLamp</a:t>
            </a:r>
            <a:endParaRPr lang="en-US" altLang="ko-KR" dirty="0">
              <a:solidFill>
                <a:schemeClr val="bg1"/>
              </a:solidFill>
              <a:latin typeface="+mn-ea"/>
            </a:endParaRPr>
          </a:p>
          <a:p>
            <a:pPr marL="0" indent="0">
              <a:defRPr lang="ko-KR" altLang="en-US"/>
            </a:pPr>
            <a:endParaRPr lang="en-US" altLang="ko-KR"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12</a:t>
            </a:fld>
            <a:r>
              <a:rPr lang="en-US" altLang="ko-KR" dirty="0" smtClean="0"/>
              <a:t>/32</a:t>
            </a:r>
            <a:endParaRPr lang="ko-KR" altLang="en-US" dirty="0"/>
          </a:p>
        </p:txBody>
      </p:sp>
    </p:spTree>
    <p:extLst>
      <p:ext uri="{BB962C8B-B14F-4D97-AF65-F5344CB8AC3E}">
        <p14:creationId xmlns:p14="http://schemas.microsoft.com/office/powerpoint/2010/main" val="376158991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- 12</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Show Logs]</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b="1" dirty="0" smtClean="0">
                <a:solidFill>
                  <a:schemeClr val="bg1"/>
                </a:solidFill>
                <a:latin typeface="+mn-ea"/>
              </a:rPr>
              <a:t>Message List – Search</a:t>
            </a:r>
          </a:p>
          <a:p>
            <a:pPr marL="0" indent="0">
              <a:defRPr lang="ko-KR" altLang="en-US"/>
            </a:pPr>
            <a:endParaRPr lang="en-US" altLang="ko-KR" b="1" dirty="0">
              <a:solidFill>
                <a:schemeClr val="bg1"/>
              </a:solidFill>
              <a:latin typeface="+mn-ea"/>
            </a:endParaRPr>
          </a:p>
          <a:p>
            <a:pPr marL="0" indent="0">
              <a:defRPr lang="ko-KR" altLang="en-US"/>
            </a:pPr>
            <a:r>
              <a:rPr lang="en-US" altLang="ko-KR" b="1" dirty="0" smtClean="0">
                <a:solidFill>
                  <a:schemeClr val="bg1"/>
                </a:solidFill>
                <a:latin typeface="+mn-ea"/>
              </a:rPr>
              <a:t>Event History - Search</a:t>
            </a:r>
          </a:p>
          <a:p>
            <a:pPr marL="0" indent="0">
              <a:defRPr lang="ko-KR" altLang="en-US"/>
            </a:pPr>
            <a:endParaRPr lang="en-US" altLang="ko-KR" sz="1400" b="1" dirty="0">
              <a:solidFill>
                <a:schemeClr val="bg1"/>
              </a:solidFill>
              <a:latin typeface="+mn-ea"/>
            </a:endParaRPr>
          </a:p>
          <a:p>
            <a:pPr marL="0" indent="0">
              <a:defRPr lang="ko-KR" altLang="en-US"/>
            </a:pPr>
            <a:endParaRPr lang="en-US" altLang="ko-KR" sz="1400" b="1"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val="14434947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Rule example</a:t>
            </a:r>
            <a:endParaRPr lang="ko-KR" altLang="en-US" dirty="0"/>
          </a:p>
        </p:txBody>
      </p:sp>
      <p:sp>
        <p:nvSpPr>
          <p:cNvPr id="3" name="텍스트 개체 틀 2"/>
          <p:cNvSpPr>
            <a:spLocks noGrp="1"/>
          </p:cNvSpPr>
          <p:nvPr>
            <p:ph type="body" sz="quarter" idx="10"/>
          </p:nvPr>
        </p:nvSpPr>
        <p:spPr/>
        <p:txBody>
          <a:bodyPr/>
          <a:lstStyle/>
          <a:p>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sp>
        <p:nvSpPr>
          <p:cNvPr id="5" name="직사각형 4"/>
          <p:cNvSpPr/>
          <p:nvPr/>
        </p:nvSpPr>
        <p:spPr>
          <a:xfrm>
            <a:off x="251520" y="980728"/>
            <a:ext cx="8712968" cy="5400600"/>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bg1"/>
                </a:solidFill>
                <a:latin typeface="+mn-ea"/>
              </a:rPr>
              <a:t>if </a:t>
            </a:r>
            <a:r>
              <a:rPr lang="en-US" altLang="ko-KR" sz="1600" dirty="0" smtClean="0">
                <a:solidFill>
                  <a:schemeClr val="bg1"/>
                </a:solidFill>
                <a:latin typeface="+mn-ea"/>
              </a:rPr>
              <a:t>78:c4:e:2:5b:b3@0007==</a:t>
            </a:r>
            <a:r>
              <a:rPr lang="en-US" altLang="ko-KR" sz="1600" dirty="0" err="1">
                <a:solidFill>
                  <a:schemeClr val="bg1"/>
                </a:solidFill>
                <a:latin typeface="+mn-ea"/>
              </a:rPr>
              <a:t>Mail#MailBox</a:t>
            </a:r>
            <a:r>
              <a:rPr lang="en-US" altLang="ko-KR" sz="1600" dirty="0">
                <a:solidFill>
                  <a:schemeClr val="bg1"/>
                </a:solidFill>
                <a:latin typeface="+mn-ea"/>
              </a:rPr>
              <a:t> then *@</a:t>
            </a:r>
            <a:r>
              <a:rPr lang="en-US" altLang="ko-KR" sz="1600" dirty="0" smtClean="0">
                <a:solidFill>
                  <a:schemeClr val="bg1"/>
                </a:solidFill>
                <a:latin typeface="+mn-ea"/>
              </a:rPr>
              <a:t>0011=</a:t>
            </a:r>
            <a:r>
              <a:rPr lang="en-US" altLang="ko-KR" sz="1600" dirty="0" err="1" smtClean="0">
                <a:solidFill>
                  <a:schemeClr val="bg1"/>
                </a:solidFill>
                <a:latin typeface="+mn-ea"/>
              </a:rPr>
              <a:t>POST#Message</a:t>
            </a:r>
            <a:endParaRPr lang="en-US" altLang="ko-KR" sz="1600" dirty="0" smtClean="0">
              <a:solidFill>
                <a:schemeClr val="bg1"/>
              </a:solidFill>
              <a:latin typeface="+mn-ea"/>
            </a:endParaRPr>
          </a:p>
          <a:p>
            <a:pPr algn="ctr"/>
            <a:endParaRPr lang="en-US" altLang="ko-KR" sz="1600" dirty="0" smtClean="0">
              <a:solidFill>
                <a:schemeClr val="bg1"/>
              </a:solidFill>
              <a:latin typeface="+mn-ea"/>
            </a:endParaRPr>
          </a:p>
          <a:p>
            <a:pPr algn="ctr"/>
            <a:r>
              <a:rPr lang="en-US" altLang="ko-KR" sz="1600" dirty="0">
                <a:solidFill>
                  <a:schemeClr val="bg1"/>
                </a:solidFill>
                <a:latin typeface="+mn-ea"/>
              </a:rPr>
              <a:t>if *@0010==</a:t>
            </a:r>
            <a:r>
              <a:rPr lang="en-US" altLang="ko-KR" sz="1600" dirty="0" err="1">
                <a:solidFill>
                  <a:schemeClr val="bg1"/>
                </a:solidFill>
                <a:latin typeface="+mn-ea"/>
              </a:rPr>
              <a:t>UnSet#Alarm</a:t>
            </a:r>
            <a:r>
              <a:rPr lang="en-US" altLang="ko-KR" sz="1600" dirty="0">
                <a:solidFill>
                  <a:schemeClr val="bg1"/>
                </a:solidFill>
                <a:latin typeface="+mn-ea"/>
              </a:rPr>
              <a:t> then </a:t>
            </a:r>
            <a:r>
              <a:rPr lang="en-US" altLang="ko-KR" sz="1600" dirty="0" smtClean="0">
                <a:solidFill>
                  <a:schemeClr val="bg1"/>
                </a:solidFill>
                <a:latin typeface="+mn-ea"/>
              </a:rPr>
              <a:t>78:c4:e:1:7f:f9@0008=</a:t>
            </a:r>
            <a:r>
              <a:rPr lang="en-US" altLang="ko-KR" sz="1600" dirty="0" err="1" smtClean="0">
                <a:solidFill>
                  <a:schemeClr val="bg1"/>
                </a:solidFill>
                <a:latin typeface="+mn-ea"/>
              </a:rPr>
              <a:t>On#AlarmLamp</a:t>
            </a:r>
            <a:endParaRPr lang="en-US" altLang="ko-KR" sz="1600" dirty="0" smtClean="0">
              <a:solidFill>
                <a:schemeClr val="bg1"/>
              </a:solidFill>
              <a:latin typeface="+mn-ea"/>
            </a:endParaRPr>
          </a:p>
        </p:txBody>
      </p:sp>
    </p:spTree>
    <p:extLst>
      <p:ext uri="{BB962C8B-B14F-4D97-AF65-F5344CB8AC3E}">
        <p14:creationId xmlns:p14="http://schemas.microsoft.com/office/powerpoint/2010/main" val="3698589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- 1</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rPr>
              <a:t>[Log in</a:t>
            </a:r>
            <a:r>
              <a:rPr lang="en-US" altLang="ko-KR" sz="2400" b="1" dirty="0" smtClean="0">
                <a:solidFill>
                  <a:schemeClr val="bg1"/>
                </a:solidFill>
                <a:latin typeface="+mn-ea"/>
                <a:ea typeface="+mn-ea"/>
              </a:rPr>
              <a:t>]</a:t>
            </a:r>
          </a:p>
          <a:p>
            <a:pPr marL="457200" indent="-457200">
              <a:defRPr lang="ko-KR" altLang="en-US"/>
            </a:pPr>
            <a:endParaRPr lang="en-US" altLang="ko-KR" sz="1400" dirty="0" smtClean="0">
              <a:solidFill>
                <a:schemeClr val="bg1"/>
              </a:solidFill>
              <a:latin typeface="+mn-ea"/>
              <a:ea typeface="+mn-ea"/>
            </a:endParaRPr>
          </a:p>
          <a:p>
            <a:pPr marL="0" indent="0">
              <a:lnSpc>
                <a:spcPct val="150000"/>
              </a:lnSpc>
              <a:defRPr lang="ko-KR" altLang="en-US"/>
            </a:pPr>
            <a:r>
              <a:rPr lang="en-US" altLang="ko-KR" b="1" dirty="0" smtClean="0">
                <a:solidFill>
                  <a:schemeClr val="bg1"/>
                </a:solidFill>
                <a:latin typeface="+mn-ea"/>
                <a:ea typeface="+mn-ea"/>
              </a:rPr>
              <a:t>I am </a:t>
            </a:r>
            <a:r>
              <a:rPr lang="en-US" altLang="ko-KR" b="1" dirty="0" err="1" smtClean="0">
                <a:solidFill>
                  <a:schemeClr val="bg1"/>
                </a:solidFill>
                <a:latin typeface="+mn-ea"/>
                <a:ea typeface="+mn-ea"/>
              </a:rPr>
              <a:t>Bohyun</a:t>
            </a:r>
            <a:r>
              <a:rPr lang="en-US" altLang="ko-KR" b="1" dirty="0" smtClean="0">
                <a:solidFill>
                  <a:schemeClr val="bg1"/>
                </a:solidFill>
                <a:latin typeface="+mn-ea"/>
                <a:ea typeface="+mn-ea"/>
              </a:rPr>
              <a:t>, Jung and I </a:t>
            </a:r>
            <a:r>
              <a:rPr lang="en-US" altLang="ko-KR" b="1" dirty="0" smtClean="0">
                <a:solidFill>
                  <a:schemeClr val="bg1"/>
                </a:solidFill>
                <a:latin typeface="+mn-ea"/>
                <a:ea typeface="+mn-ea"/>
              </a:rPr>
              <a:t>am going to show you how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works through quick </a:t>
            </a:r>
            <a:r>
              <a:rPr lang="en-US" altLang="ko-KR" b="1" dirty="0" smtClean="0">
                <a:solidFill>
                  <a:schemeClr val="bg1"/>
                </a:solidFill>
                <a:latin typeface="+mn-ea"/>
                <a:ea typeface="+mn-ea"/>
              </a:rPr>
              <a:t>demonstration, </a:t>
            </a:r>
          </a:p>
          <a:p>
            <a:pPr marL="0" indent="0">
              <a:lnSpc>
                <a:spcPct val="150000"/>
              </a:lnSpc>
              <a:defRPr lang="ko-KR" altLang="en-US"/>
            </a:pPr>
            <a:r>
              <a:rPr lang="en-US" altLang="ko-KR" b="1" dirty="0" smtClean="0">
                <a:solidFill>
                  <a:schemeClr val="bg1"/>
                </a:solidFill>
                <a:latin typeface="+mn-ea"/>
                <a:ea typeface="+mn-ea"/>
              </a:rPr>
              <a:t>Demonstration starts </a:t>
            </a:r>
            <a:r>
              <a:rPr lang="en-US" altLang="ko-KR" b="1" dirty="0" smtClean="0">
                <a:solidFill>
                  <a:schemeClr val="bg1"/>
                </a:solidFill>
                <a:latin typeface="+mn-ea"/>
                <a:ea typeface="+mn-ea"/>
              </a:rPr>
              <a:t>from very </a:t>
            </a:r>
            <a:r>
              <a:rPr lang="en-US" altLang="ko-KR" b="1" dirty="0" smtClean="0">
                <a:solidFill>
                  <a:schemeClr val="bg1"/>
                </a:solidFill>
                <a:latin typeface="+mn-ea"/>
                <a:ea typeface="+mn-ea"/>
              </a:rPr>
              <a:t>beginning.  </a:t>
            </a:r>
            <a:r>
              <a:rPr lang="en-US" altLang="ko-KR" b="1" dirty="0" smtClean="0">
                <a:solidFill>
                  <a:schemeClr val="bg1"/>
                </a:solidFill>
                <a:latin typeface="+mn-ea"/>
                <a:ea typeface="+mn-ea"/>
              </a:rPr>
              <a:t>Install SA Node. </a:t>
            </a:r>
          </a:p>
          <a:p>
            <a:pPr marL="0" indent="0">
              <a:lnSpc>
                <a:spcPct val="150000"/>
              </a:lnSpc>
              <a:defRPr lang="ko-KR" altLang="en-US"/>
            </a:pPr>
            <a:r>
              <a:rPr lang="en-US" altLang="ko-KR" b="1" dirty="0" smtClean="0">
                <a:solidFill>
                  <a:schemeClr val="bg1"/>
                </a:solidFill>
                <a:latin typeface="+mn-ea"/>
                <a:ea typeface="+mn-ea"/>
              </a:rPr>
              <a:t>You can control SA Node via web browser or mobile phone . </a:t>
            </a:r>
          </a:p>
          <a:p>
            <a:pPr marL="0" indent="0">
              <a:lnSpc>
                <a:spcPct val="150000"/>
              </a:lnSpc>
              <a:defRPr lang="ko-KR" altLang="en-US"/>
            </a:pPr>
            <a:r>
              <a:rPr lang="en-US" altLang="ko-KR" b="1" dirty="0" smtClean="0">
                <a:solidFill>
                  <a:schemeClr val="bg1"/>
                </a:solidFill>
                <a:latin typeface="+mn-ea"/>
                <a:ea typeface="+mn-ea"/>
              </a:rPr>
              <a:t>(Not all of you. Our system has security, Only authorized person like </a:t>
            </a:r>
            <a:r>
              <a:rPr lang="en-US" altLang="ko-KR" b="1" dirty="0" smtClean="0">
                <a:solidFill>
                  <a:schemeClr val="bg1"/>
                </a:solidFill>
                <a:latin typeface="+mn-ea"/>
                <a:ea typeface="+mn-ea"/>
              </a:rPr>
              <a:t>me or him </a:t>
            </a:r>
            <a:r>
              <a:rPr lang="en-US" altLang="ko-KR" b="1" dirty="0" smtClean="0">
                <a:solidFill>
                  <a:schemeClr val="bg1"/>
                </a:solidFill>
                <a:latin typeface="+mn-ea"/>
                <a:ea typeface="+mn-ea"/>
              </a:rPr>
              <a:t>can do) </a:t>
            </a:r>
          </a:p>
          <a:p>
            <a:pPr marL="0" indent="0">
              <a:lnSpc>
                <a:spcPct val="150000"/>
              </a:lnSpc>
              <a:defRPr lang="ko-KR" altLang="en-US"/>
            </a:pPr>
            <a:r>
              <a:rPr lang="en-US" altLang="ko-KR" b="1" dirty="0" smtClean="0">
                <a:solidFill>
                  <a:schemeClr val="bg1"/>
                </a:solidFill>
                <a:latin typeface="+mn-ea"/>
                <a:ea typeface="+mn-ea"/>
              </a:rPr>
              <a:t>Turn on SA Node, and Let’s connect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a:t>
            </a:r>
            <a:r>
              <a:rPr lang="en-US" altLang="ko-KR" b="1" dirty="0" smtClean="0">
                <a:solidFill>
                  <a:schemeClr val="bg1"/>
                </a:solidFill>
                <a:latin typeface="+mn-ea"/>
                <a:ea typeface="+mn-ea"/>
              </a:rPr>
              <a:t>web browser. </a:t>
            </a:r>
            <a:endParaRPr lang="en-US" altLang="ko-KR" b="1" dirty="0" smtClean="0">
              <a:solidFill>
                <a:schemeClr val="bg1"/>
              </a:solidFill>
              <a:latin typeface="+mn-ea"/>
              <a:ea typeface="+mn-ea"/>
            </a:endParaRPr>
          </a:p>
          <a:p>
            <a:pPr marL="0" indent="0">
              <a:lnSpc>
                <a:spcPct val="150000"/>
              </a:lnSpc>
              <a:defRPr lang="ko-KR" altLang="en-US"/>
            </a:pPr>
            <a:endParaRPr lang="en-US" altLang="ko-KR" sz="1400" b="1" dirty="0" smtClean="0">
              <a:solidFill>
                <a:schemeClr val="bg1"/>
              </a:solidFill>
              <a:latin typeface="+mn-ea"/>
              <a:ea typeface="+mn-ea"/>
            </a:endParaRPr>
          </a:p>
          <a:p>
            <a:pPr marL="0" indent="0">
              <a:lnSpc>
                <a:spcPct val="150000"/>
              </a:lnSpc>
              <a:defRPr lang="ko-KR" altLang="en-US"/>
            </a:pPr>
            <a:r>
              <a:rPr lang="en-US" altLang="ko-KR" b="1" i="1" u="sng" dirty="0">
                <a:solidFill>
                  <a:schemeClr val="bg1"/>
                </a:solidFill>
                <a:latin typeface="+mn-ea"/>
                <a:ea typeface="+mn-ea"/>
              </a:rPr>
              <a:t>- Connect web browser and Log-in</a:t>
            </a:r>
            <a:endParaRPr lang="en-US" altLang="ko-KR" b="1" i="1" u="sng"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a:t>
            </a:fld>
            <a:r>
              <a:rPr lang="en-US" altLang="ko-KR" dirty="0" smtClean="0"/>
              <a:t>/32</a:t>
            </a:r>
            <a:endParaRPr lang="ko-KR" altLang="en-US" dirty="0"/>
          </a:p>
        </p:txBody>
      </p:sp>
    </p:spTree>
    <p:extLst>
      <p:ext uri="{BB962C8B-B14F-4D97-AF65-F5344CB8AC3E}">
        <p14:creationId xmlns:p14="http://schemas.microsoft.com/office/powerpoint/2010/main" val="41256428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- 2</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[Discover / Register SA Node]</a:t>
            </a:r>
          </a:p>
          <a:p>
            <a:pPr marL="457200" indent="-457200">
              <a:defRPr lang="ko-KR" altLang="en-US"/>
            </a:pPr>
            <a:endParaRPr lang="en-US" altLang="ko-KR" sz="1400" dirty="0" smtClean="0">
              <a:solidFill>
                <a:schemeClr val="bg1"/>
              </a:solidFill>
              <a:latin typeface="+mn-ea"/>
              <a:ea typeface="+mn-ea"/>
            </a:endParaRPr>
          </a:p>
          <a:p>
            <a:pPr marL="285750" indent="-285750">
              <a:lnSpc>
                <a:spcPct val="150000"/>
              </a:lnSpc>
              <a:buFontTx/>
              <a:buChar char="-"/>
              <a:defRPr lang="ko-KR" altLang="en-US"/>
            </a:pPr>
            <a:r>
              <a:rPr lang="en-US" altLang="ko-KR" b="1" i="1" u="sng" dirty="0" smtClean="0">
                <a:solidFill>
                  <a:schemeClr val="bg1"/>
                </a:solidFill>
                <a:latin typeface="+mn-ea"/>
                <a:ea typeface="+mn-ea"/>
              </a:rPr>
              <a:t>Discover : Click Discover </a:t>
            </a:r>
          </a:p>
          <a:p>
            <a:pPr marL="0" indent="0">
              <a:lnSpc>
                <a:spcPct val="150000"/>
              </a:lnSpc>
              <a:defRPr lang="ko-KR" altLang="en-US"/>
            </a:pPr>
            <a:r>
              <a:rPr lang="en-US" altLang="ko-KR" b="1" dirty="0">
                <a:solidFill>
                  <a:schemeClr val="bg1"/>
                </a:solidFill>
                <a:latin typeface="+mn-ea"/>
                <a:ea typeface="+mn-ea"/>
              </a:rPr>
              <a:t> </a:t>
            </a:r>
            <a:r>
              <a:rPr lang="en-US" altLang="ko-KR" b="1" dirty="0" smtClean="0">
                <a:solidFill>
                  <a:schemeClr val="bg1"/>
                </a:solidFill>
                <a:latin typeface="+mn-ea"/>
                <a:ea typeface="+mn-ea"/>
              </a:rPr>
              <a:t>  It search and return all SA Nodes connected on local network. Sensors and actuators information in SA Nodes is displayed. </a:t>
            </a:r>
          </a:p>
          <a:p>
            <a:pPr marL="0" indent="0">
              <a:lnSpc>
                <a:spcPct val="150000"/>
              </a:lnSpc>
              <a:defRPr lang="ko-KR" altLang="en-US"/>
            </a:pPr>
            <a:endParaRPr lang="en-US" altLang="ko-KR" b="1" dirty="0" smtClean="0">
              <a:solidFill>
                <a:schemeClr val="bg1"/>
              </a:solidFill>
              <a:latin typeface="+mn-ea"/>
              <a:ea typeface="+mn-ea"/>
            </a:endParaRPr>
          </a:p>
          <a:p>
            <a:pPr marL="285750" indent="-285750">
              <a:lnSpc>
                <a:spcPct val="150000"/>
              </a:lnSpc>
              <a:buFontTx/>
              <a:buChar char="-"/>
              <a:defRPr lang="ko-KR" altLang="en-US"/>
            </a:pPr>
            <a:r>
              <a:rPr lang="en-US" altLang="ko-KR" b="1" i="1" u="sng" dirty="0" smtClean="0">
                <a:solidFill>
                  <a:schemeClr val="bg1"/>
                </a:solidFill>
                <a:latin typeface="+mn-ea"/>
                <a:ea typeface="+mn-ea"/>
              </a:rPr>
              <a:t>Register : Click Register with Serial Number. </a:t>
            </a:r>
          </a:p>
          <a:p>
            <a:pPr marL="0" indent="0">
              <a:lnSpc>
                <a:spcPct val="150000"/>
              </a:lnSpc>
              <a:defRPr lang="ko-KR" altLang="en-US"/>
            </a:pPr>
            <a:r>
              <a:rPr lang="en-US" altLang="ko-KR" b="1" dirty="0" smtClean="0">
                <a:solidFill>
                  <a:schemeClr val="bg1"/>
                </a:solidFill>
                <a:latin typeface="+mn-ea"/>
                <a:ea typeface="+mn-ea"/>
              </a:rPr>
              <a:t>You can only add </a:t>
            </a:r>
            <a:r>
              <a:rPr lang="en-US" altLang="ko-KR" b="1" dirty="0">
                <a:solidFill>
                  <a:schemeClr val="bg1"/>
                </a:solidFill>
                <a:latin typeface="+mn-ea"/>
                <a:ea typeface="+mn-ea"/>
              </a:rPr>
              <a:t>n</a:t>
            </a:r>
            <a:r>
              <a:rPr lang="en-US" altLang="ko-KR" b="1" dirty="0" smtClean="0">
                <a:solidFill>
                  <a:schemeClr val="bg1"/>
                </a:solidFill>
                <a:latin typeface="+mn-ea"/>
                <a:ea typeface="+mn-ea"/>
              </a:rPr>
              <a:t>odes you buy,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requires serial number which is printed on bottom of your SA Node. </a:t>
            </a:r>
          </a:p>
          <a:p>
            <a:pPr marL="0" indent="0">
              <a:lnSpc>
                <a:spcPct val="150000"/>
              </a:lnSpc>
              <a:defRPr lang="ko-KR" altLang="en-US"/>
            </a:pPr>
            <a:endParaRPr lang="en-US" altLang="ko-KR" b="1" dirty="0" smtClean="0">
              <a:solidFill>
                <a:schemeClr val="bg1"/>
              </a:solidFill>
              <a:latin typeface="+mn-ea"/>
              <a:ea typeface="+mn-ea"/>
            </a:endParaRPr>
          </a:p>
          <a:p>
            <a:pPr marL="342900" indent="-342900">
              <a:lnSpc>
                <a:spcPct val="150000"/>
              </a:lnSpc>
              <a:buAutoNum type="arabicPeriod"/>
              <a:defRPr lang="ko-KR" altLang="en-US"/>
            </a:pPr>
            <a:endParaRPr lang="en-US" altLang="ko-KR" sz="1400" dirty="0">
              <a:solidFill>
                <a:schemeClr val="bg1"/>
              </a:solidFill>
              <a:latin typeface="+mn-ea"/>
              <a:ea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a:t>
            </a:fld>
            <a:r>
              <a:rPr lang="en-US" altLang="ko-KR" dirty="0" smtClean="0"/>
              <a:t>/32</a:t>
            </a:r>
            <a:endParaRPr lang="ko-KR" altLang="en-US" dirty="0"/>
          </a:p>
        </p:txBody>
      </p:sp>
    </p:spTree>
    <p:extLst>
      <p:ext uri="{BB962C8B-B14F-4D97-AF65-F5344CB8AC3E}">
        <p14:creationId xmlns:p14="http://schemas.microsoft.com/office/powerpoint/2010/main" val="31501913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- 3</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Event Update]</a:t>
            </a:r>
          </a:p>
          <a:p>
            <a:pPr marL="457200" indent="-457200">
              <a:defRPr lang="ko-KR" altLang="en-US"/>
            </a:pPr>
            <a:endParaRPr lang="en-US" altLang="ko-KR" sz="2400" dirty="0">
              <a:solidFill>
                <a:schemeClr val="bg1"/>
              </a:solidFill>
              <a:latin typeface="+mn-ea"/>
            </a:endParaRPr>
          </a:p>
          <a:p>
            <a:pPr marL="0" indent="0">
              <a:lnSpc>
                <a:spcPct val="150000"/>
              </a:lnSpc>
              <a:defRPr lang="ko-KR" altLang="en-US"/>
            </a:pPr>
            <a:r>
              <a:rPr lang="en-US" altLang="ko-KR" sz="2000" b="1" dirty="0" smtClean="0">
                <a:solidFill>
                  <a:schemeClr val="bg1"/>
                </a:solidFill>
                <a:latin typeface="+mn-ea"/>
                <a:ea typeface="+mn-ea"/>
              </a:rPr>
              <a:t>Register is done, now you can monitor and control your SA Nodes. </a:t>
            </a:r>
          </a:p>
          <a:p>
            <a:pPr marL="0" indent="0">
              <a:lnSpc>
                <a:spcPct val="150000"/>
              </a:lnSpc>
              <a:defRPr lang="ko-KR" altLang="en-US"/>
            </a:pPr>
            <a:r>
              <a:rPr lang="en-US" altLang="ko-KR" sz="2000" b="1" dirty="0" smtClean="0">
                <a:solidFill>
                  <a:schemeClr val="bg1"/>
                </a:solidFill>
                <a:latin typeface="+mn-ea"/>
                <a:ea typeface="+mn-ea"/>
              </a:rPr>
              <a:t>Value is changing, let’s do something .</a:t>
            </a:r>
          </a:p>
          <a:p>
            <a:pPr marL="285750" indent="-285750">
              <a:lnSpc>
                <a:spcPct val="150000"/>
              </a:lnSpc>
              <a:buFontTx/>
              <a:buChar char="-"/>
              <a:defRPr lang="ko-KR" altLang="en-US"/>
            </a:pPr>
            <a:r>
              <a:rPr lang="en-US" altLang="ko-KR" sz="2000" b="1" i="1" u="sng" dirty="0" smtClean="0">
                <a:solidFill>
                  <a:schemeClr val="bg1"/>
                </a:solidFill>
                <a:latin typeface="+mn-ea"/>
                <a:ea typeface="+mn-ea"/>
              </a:rPr>
              <a:t>Open </a:t>
            </a:r>
            <a:r>
              <a:rPr lang="en-US" altLang="ko-KR" sz="2000" b="1" i="1" u="sng" dirty="0" smtClean="0">
                <a:solidFill>
                  <a:schemeClr val="bg1"/>
                </a:solidFill>
                <a:latin typeface="+mn-ea"/>
                <a:ea typeface="+mn-ea"/>
              </a:rPr>
              <a:t>door</a:t>
            </a:r>
          </a:p>
          <a:p>
            <a:pPr marL="285750" indent="-285750">
              <a:lnSpc>
                <a:spcPct val="150000"/>
              </a:lnSpc>
              <a:buFontTx/>
              <a:buChar char="-"/>
              <a:defRPr lang="ko-KR" altLang="en-US"/>
            </a:pPr>
            <a:r>
              <a:rPr lang="en-US" altLang="ko-KR" sz="2000" b="1" i="1" u="sng" dirty="0" smtClean="0">
                <a:solidFill>
                  <a:schemeClr val="bg1"/>
                </a:solidFill>
                <a:latin typeface="+mn-ea"/>
                <a:ea typeface="+mn-ea"/>
              </a:rPr>
              <a:t>Turn </a:t>
            </a:r>
            <a:r>
              <a:rPr lang="en-US" altLang="ko-KR" sz="2000" b="1" i="1" u="sng" dirty="0" smtClean="0">
                <a:solidFill>
                  <a:schemeClr val="bg1"/>
                </a:solidFill>
                <a:latin typeface="+mn-ea"/>
                <a:ea typeface="+mn-ea"/>
              </a:rPr>
              <a:t>on Light</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extLst>
      <p:ext uri="{BB962C8B-B14F-4D97-AF65-F5344CB8AC3E}">
        <p14:creationId xmlns:p14="http://schemas.microsoft.com/office/powerpoint/2010/main" val="36042454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- 4</a:t>
            </a:r>
            <a:endParaRPr lang="ko-KR" altLang="en-US" dirty="0"/>
          </a:p>
        </p:txBody>
      </p:sp>
      <p:sp>
        <p:nvSpPr>
          <p:cNvPr id="3" name="텍스트 개체 틀 2"/>
          <p:cNvSpPr>
            <a:spLocks noGrp="1"/>
          </p:cNvSpPr>
          <p:nvPr>
            <p:ph type="body" sz="quarter" idx="10"/>
          </p:nvPr>
        </p:nvSpPr>
        <p:spPr>
          <a:xfrm>
            <a:off x="719572" y="1008112"/>
            <a:ext cx="8172908" cy="5805264"/>
          </a:xfrm>
        </p:spPr>
        <p:txBody>
          <a:bodyPr/>
          <a:lstStyle/>
          <a:p>
            <a:pPr marL="0" indent="0">
              <a:lnSpc>
                <a:spcPct val="150000"/>
              </a:lnSpc>
              <a:defRPr lang="ko-KR" altLang="en-US"/>
            </a:pPr>
            <a:r>
              <a:rPr lang="en-US" altLang="ko-KR" sz="2400" b="1" dirty="0" smtClean="0">
                <a:solidFill>
                  <a:schemeClr val="bg1"/>
                </a:solidFill>
                <a:latin typeface="+mn-ea"/>
                <a:ea typeface="+mn-ea"/>
              </a:rPr>
              <a:t>[Away Mode]</a:t>
            </a:r>
          </a:p>
          <a:p>
            <a:pPr marL="0" indent="0">
              <a:lnSpc>
                <a:spcPct val="150000"/>
              </a:lnSpc>
              <a:tabLst>
                <a:tab pos="2333625" algn="l"/>
              </a:tabLst>
              <a:defRPr lang="ko-KR" altLang="en-US"/>
            </a:pPr>
            <a:r>
              <a:rPr lang="en-US" altLang="ko-KR" b="1" dirty="0" smtClean="0">
                <a:solidFill>
                  <a:schemeClr val="bg1"/>
                </a:solidFill>
                <a:latin typeface="+mn-ea"/>
                <a:ea typeface="+mn-ea"/>
              </a:rPr>
              <a:t>It works fine, but It is not all,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has predefined rule by default. </a:t>
            </a:r>
          </a:p>
          <a:p>
            <a:pPr marL="0" indent="0">
              <a:lnSpc>
                <a:spcPct val="150000"/>
              </a:lnSpc>
              <a:tabLst>
                <a:tab pos="2333625" algn="l"/>
              </a:tabLst>
              <a:defRPr lang="ko-KR" altLang="en-US"/>
            </a:pPr>
            <a:r>
              <a:rPr lang="en-US" altLang="ko-KR" b="1" dirty="0" smtClean="0">
                <a:solidFill>
                  <a:schemeClr val="bg1"/>
                </a:solidFill>
                <a:latin typeface="+mn-ea"/>
                <a:ea typeface="+mn-ea"/>
              </a:rPr>
              <a:t>So It play home security system.  </a:t>
            </a:r>
          </a:p>
          <a:p>
            <a:pPr marL="285750" indent="-285750">
              <a:lnSpc>
                <a:spcPct val="150000"/>
              </a:lnSpc>
              <a:buFontTx/>
              <a:buChar char="-"/>
              <a:tabLst>
                <a:tab pos="2333625" algn="l"/>
              </a:tabLst>
              <a:defRPr lang="ko-KR" altLang="en-US"/>
            </a:pPr>
            <a:r>
              <a:rPr lang="en-US" altLang="ko-KR" b="1" i="1" u="sng" dirty="0" smtClean="0">
                <a:solidFill>
                  <a:schemeClr val="bg1"/>
                </a:solidFill>
                <a:latin typeface="+mn-ea"/>
                <a:ea typeface="+mn-ea"/>
              </a:rPr>
              <a:t>Simpson left home.</a:t>
            </a:r>
          </a:p>
          <a:p>
            <a:pPr marL="0" indent="0">
              <a:lnSpc>
                <a:spcPct val="150000"/>
              </a:lnSpc>
              <a:tabLst>
                <a:tab pos="2333625" algn="l"/>
              </a:tabLst>
              <a:defRPr lang="ko-KR" altLang="en-US"/>
            </a:pPr>
            <a:r>
              <a:rPr lang="en-US" altLang="ko-KR" b="1" dirty="0" smtClean="0">
                <a:solidFill>
                  <a:schemeClr val="bg1"/>
                </a:solidFill>
                <a:latin typeface="+mn-ea"/>
                <a:ea typeface="+mn-ea"/>
              </a:rPr>
              <a:t>Simpson left home, let check what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can do for you. It notify </a:t>
            </a:r>
            <a:r>
              <a:rPr lang="en-US" altLang="ko-KR" b="1" dirty="0" smtClean="0">
                <a:solidFill>
                  <a:schemeClr val="bg1"/>
                </a:solidFill>
                <a:latin typeface="+mn-ea"/>
                <a:ea typeface="+mn-ea"/>
              </a:rPr>
              <a:t>user ‘Do </a:t>
            </a:r>
            <a:r>
              <a:rPr lang="en-US" altLang="ko-KR" b="1" dirty="0" smtClean="0">
                <a:solidFill>
                  <a:schemeClr val="bg1"/>
                </a:solidFill>
                <a:latin typeface="+mn-ea"/>
                <a:ea typeface="+mn-ea"/>
              </a:rPr>
              <a:t>you want set alarm automatically?’ (See Simpson just got a message). </a:t>
            </a:r>
            <a:r>
              <a:rPr lang="en-US" altLang="ko-KR" b="1" dirty="0">
                <a:solidFill>
                  <a:schemeClr val="bg1"/>
                </a:solidFill>
                <a:latin typeface="+mn-ea"/>
                <a:ea typeface="+mn-ea"/>
              </a:rPr>
              <a:t> </a:t>
            </a:r>
            <a:r>
              <a:rPr lang="en-US" altLang="ko-KR" b="1" dirty="0" smtClean="0">
                <a:solidFill>
                  <a:schemeClr val="bg1"/>
                </a:solidFill>
                <a:latin typeface="+mn-ea"/>
                <a:ea typeface="+mn-ea"/>
              </a:rPr>
              <a:t>If he stays in front of home for gardening something then he reply message ‘Do not set alarm’ then nothing happens. </a:t>
            </a:r>
          </a:p>
          <a:p>
            <a:pPr marL="0" indent="0">
              <a:lnSpc>
                <a:spcPct val="150000"/>
              </a:lnSpc>
              <a:tabLst>
                <a:tab pos="2333625" algn="l"/>
              </a:tabLst>
              <a:defRPr lang="ko-KR" altLang="en-US"/>
            </a:pPr>
            <a:r>
              <a:rPr lang="en-US" altLang="ko-KR" b="1" dirty="0" smtClean="0">
                <a:solidFill>
                  <a:schemeClr val="bg1"/>
                </a:solidFill>
                <a:latin typeface="+mn-ea"/>
                <a:ea typeface="+mn-ea"/>
              </a:rPr>
              <a:t>But if he really left home but forget to set alarm, </a:t>
            </a:r>
            <a:r>
              <a:rPr lang="en-US" altLang="ko-KR" b="1" dirty="0" err="1" smtClean="0">
                <a:solidFill>
                  <a:schemeClr val="bg1"/>
                </a:solidFill>
                <a:latin typeface="+mn-ea"/>
                <a:ea typeface="+mn-ea"/>
              </a:rPr>
              <a:t>IoTMS</a:t>
            </a:r>
            <a:r>
              <a:rPr lang="en-US" altLang="ko-KR" b="1" dirty="0" smtClean="0">
                <a:solidFill>
                  <a:schemeClr val="bg1"/>
                </a:solidFill>
                <a:latin typeface="+mn-ea"/>
                <a:ea typeface="+mn-ea"/>
              </a:rPr>
              <a:t> will help you. Set alarm but before setting alarm door should close first. See Light is also turned off no matter alarm is stetted or not. By default automatic alarm set is 5 min. and turn off time is 10 min, but I changed this to seconds for quick demo. </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extLst>
      <p:ext uri="{BB962C8B-B14F-4D97-AF65-F5344CB8AC3E}">
        <p14:creationId xmlns:p14="http://schemas.microsoft.com/office/powerpoint/2010/main" val="28762794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- 5</a:t>
            </a:r>
            <a:endParaRPr lang="ko-KR" altLang="en-US" dirty="0"/>
          </a:p>
        </p:txBody>
      </p:sp>
      <p:sp>
        <p:nvSpPr>
          <p:cNvPr id="3" name="텍스트 개체 틀 2"/>
          <p:cNvSpPr>
            <a:spLocks noGrp="1"/>
          </p:cNvSpPr>
          <p:nvPr>
            <p:ph type="body" sz="quarter" idx="10"/>
          </p:nvPr>
        </p:nvSpPr>
        <p:spPr>
          <a:xfrm>
            <a:off x="719572" y="836712"/>
            <a:ext cx="8424428" cy="5805264"/>
          </a:xfrm>
        </p:spPr>
        <p:txBody>
          <a:bodyPr/>
          <a:lstStyle/>
          <a:p>
            <a:pPr marL="457200" indent="-457200">
              <a:defRPr lang="ko-KR" altLang="en-US"/>
            </a:pPr>
            <a:r>
              <a:rPr lang="en-US" altLang="ko-KR" sz="2400" b="1" dirty="0">
                <a:solidFill>
                  <a:schemeClr val="bg1"/>
                </a:solidFill>
                <a:latin typeface="+mn-ea"/>
                <a:ea typeface="+mn-ea"/>
              </a:rPr>
              <a:t>[</a:t>
            </a:r>
            <a:r>
              <a:rPr lang="en-US" altLang="ko-KR" sz="2400" b="1" dirty="0" smtClean="0">
                <a:solidFill>
                  <a:schemeClr val="bg1"/>
                </a:solidFill>
                <a:latin typeface="+mn-ea"/>
              </a:rPr>
              <a:t>Secure </a:t>
            </a:r>
            <a:r>
              <a:rPr lang="en-US" altLang="ko-KR" sz="2400" b="1" dirty="0">
                <a:solidFill>
                  <a:schemeClr val="bg1"/>
                </a:solidFill>
                <a:latin typeface="+mn-ea"/>
              </a:rPr>
              <a:t>mode : Human </a:t>
            </a:r>
            <a:r>
              <a:rPr lang="en-US" altLang="ko-KR" sz="2400" b="1" dirty="0" smtClean="0">
                <a:solidFill>
                  <a:schemeClr val="bg1"/>
                </a:solidFill>
                <a:latin typeface="+mn-ea"/>
              </a:rPr>
              <a:t>Break-in]</a:t>
            </a:r>
            <a:endParaRPr lang="en-US" altLang="ko-KR" sz="2400" b="1" dirty="0">
              <a:solidFill>
                <a:schemeClr val="bg1"/>
              </a:solidFill>
              <a:latin typeface="+mn-ea"/>
            </a:endParaRPr>
          </a:p>
          <a:p>
            <a:pPr marL="457200" indent="-457200">
              <a:defRPr lang="ko-KR" altLang="en-US"/>
            </a:pPr>
            <a:r>
              <a:rPr lang="en-US" altLang="ko-KR" sz="2400" b="1" dirty="0" smtClean="0">
                <a:solidFill>
                  <a:schemeClr val="bg1"/>
                </a:solidFill>
                <a:latin typeface="+mn-ea"/>
              </a:rPr>
              <a:t>Now </a:t>
            </a:r>
            <a:r>
              <a:rPr lang="en-US" altLang="ko-KR" sz="2400" b="1" dirty="0">
                <a:solidFill>
                  <a:schemeClr val="bg1"/>
                </a:solidFill>
                <a:latin typeface="+mn-ea"/>
              </a:rPr>
              <a:t>Alarm is set, what happen somebody break-in. </a:t>
            </a:r>
          </a:p>
          <a:p>
            <a:pPr marL="0" lvl="1" indent="0">
              <a:buNone/>
              <a:tabLst>
                <a:tab pos="1162050" algn="l"/>
              </a:tabLst>
              <a:defRPr lang="ko-KR" altLang="en-US"/>
            </a:pPr>
            <a:endParaRPr lang="en-US" altLang="ko-KR" sz="2400" b="1" i="1" u="sng" dirty="0" smtClean="0">
              <a:solidFill>
                <a:schemeClr val="bg1"/>
              </a:solidFill>
              <a:latin typeface="+mn-ea"/>
            </a:endParaRPr>
          </a:p>
          <a:p>
            <a:pPr marL="0" lvl="1" indent="0">
              <a:buNone/>
              <a:tabLst>
                <a:tab pos="1162050" algn="l"/>
              </a:tabLst>
              <a:defRPr lang="ko-KR" altLang="en-US"/>
            </a:pPr>
            <a:r>
              <a:rPr lang="en-US" altLang="ko-KR" sz="2400" b="1" i="1" u="sng" dirty="0" smtClean="0">
                <a:solidFill>
                  <a:schemeClr val="bg1"/>
                </a:solidFill>
                <a:latin typeface="+mn-ea"/>
              </a:rPr>
              <a:t>[</a:t>
            </a:r>
            <a:r>
              <a:rPr lang="en-US" altLang="ko-KR" sz="2400" b="1" i="1" u="sng" dirty="0">
                <a:solidFill>
                  <a:schemeClr val="bg1"/>
                </a:solidFill>
                <a:latin typeface="+mn-ea"/>
              </a:rPr>
              <a:t>Thief in]</a:t>
            </a:r>
          </a:p>
          <a:p>
            <a:pPr marL="0" lvl="1" indent="0">
              <a:buNone/>
              <a:tabLst>
                <a:tab pos="1162050" algn="l"/>
              </a:tabLst>
              <a:defRPr lang="ko-KR" altLang="en-US"/>
            </a:pPr>
            <a:endParaRPr lang="en-US" altLang="ko-KR" sz="2400" b="1" dirty="0">
              <a:solidFill>
                <a:schemeClr val="bg1"/>
              </a:solidFill>
              <a:latin typeface="+mn-ea"/>
            </a:endParaRPr>
          </a:p>
          <a:p>
            <a:pPr marL="0" lvl="1" indent="0">
              <a:buNone/>
              <a:tabLst>
                <a:tab pos="1162050" algn="l"/>
              </a:tabLst>
              <a:defRPr lang="ko-KR" altLang="en-US"/>
            </a:pPr>
            <a:r>
              <a:rPr lang="en-US" altLang="ko-KR" sz="2400" b="1" dirty="0">
                <a:solidFill>
                  <a:schemeClr val="bg1"/>
                </a:solidFill>
                <a:latin typeface="+mn-ea"/>
              </a:rPr>
              <a:t>Notify User ! – emergency message </a:t>
            </a:r>
          </a:p>
          <a:p>
            <a:pPr marL="0" lvl="1" indent="0">
              <a:buNone/>
              <a:tabLst>
                <a:tab pos="1162050" algn="l"/>
              </a:tabLst>
              <a:defRPr lang="ko-KR" altLang="en-US"/>
            </a:pPr>
            <a:r>
              <a:rPr lang="en-US" altLang="ko-KR" sz="2400" b="1" dirty="0" smtClean="0">
                <a:solidFill>
                  <a:schemeClr val="bg1"/>
                </a:solidFill>
                <a:latin typeface="+mn-ea"/>
              </a:rPr>
              <a:t>He’s got a mail, I </a:t>
            </a:r>
            <a:r>
              <a:rPr lang="en-US" altLang="ko-KR" sz="2400" b="1" dirty="0">
                <a:solidFill>
                  <a:schemeClr val="bg1"/>
                </a:solidFill>
                <a:latin typeface="+mn-ea"/>
              </a:rPr>
              <a:t>am going to read it for you. Emergency message show what going on my </a:t>
            </a:r>
            <a:r>
              <a:rPr lang="en-US" altLang="ko-KR" sz="2400" b="1" dirty="0" smtClean="0">
                <a:solidFill>
                  <a:schemeClr val="bg1"/>
                </a:solidFill>
                <a:latin typeface="+mn-ea"/>
              </a:rPr>
              <a:t>house.  </a:t>
            </a:r>
            <a:endParaRPr lang="en-US" altLang="ko-KR" sz="2400" b="1" dirty="0">
              <a:solidFill>
                <a:schemeClr val="bg1"/>
              </a:solidFill>
              <a:latin typeface="+mn-ea"/>
            </a:endParaRPr>
          </a:p>
          <a:p>
            <a:pPr marL="1028700" lvl="1" indent="-1028700">
              <a:buFontTx/>
              <a:buChar char="-"/>
              <a:tabLst>
                <a:tab pos="1162050" algn="l"/>
              </a:tabLst>
              <a:defRPr lang="ko-KR" altLang="en-US"/>
            </a:pPr>
            <a:endParaRPr lang="en-US" altLang="ko-KR" sz="2400" b="1" dirty="0">
              <a:solidFill>
                <a:schemeClr val="bg1"/>
              </a:solidFill>
              <a:latin typeface="+mn-ea"/>
            </a:endParaRPr>
          </a:p>
          <a:p>
            <a:pPr marL="0" lvl="1" indent="0">
              <a:buNone/>
              <a:tabLst>
                <a:tab pos="1162050" algn="l"/>
              </a:tabLst>
              <a:defRPr lang="ko-KR" altLang="en-US"/>
            </a:pPr>
            <a:r>
              <a:rPr lang="en-US" altLang="ko-KR" sz="2400" b="1" dirty="0">
                <a:solidFill>
                  <a:schemeClr val="bg1"/>
                </a:solidFill>
                <a:latin typeface="+mn-ea"/>
              </a:rPr>
              <a:t>By default It notify user, </a:t>
            </a:r>
            <a:r>
              <a:rPr lang="en-US" altLang="ko-KR" sz="2400" b="1" dirty="0" smtClean="0">
                <a:solidFill>
                  <a:schemeClr val="bg1"/>
                </a:solidFill>
                <a:latin typeface="+mn-ea"/>
              </a:rPr>
              <a:t>but </a:t>
            </a:r>
            <a:r>
              <a:rPr lang="en-US" altLang="ko-KR" sz="2400" b="1" dirty="0">
                <a:solidFill>
                  <a:schemeClr val="bg1"/>
                </a:solidFill>
                <a:latin typeface="+mn-ea"/>
              </a:rPr>
              <a:t>you can </a:t>
            </a:r>
            <a:r>
              <a:rPr lang="en-US" altLang="ko-KR" sz="2400" b="1" dirty="0" smtClean="0">
                <a:solidFill>
                  <a:schemeClr val="bg1"/>
                </a:solidFill>
                <a:latin typeface="+mn-ea"/>
              </a:rPr>
              <a:t>change it whatever </a:t>
            </a:r>
            <a:r>
              <a:rPr lang="en-US" altLang="ko-KR" sz="2400" b="1" dirty="0">
                <a:solidFill>
                  <a:schemeClr val="bg1"/>
                </a:solidFill>
                <a:latin typeface="+mn-ea"/>
              </a:rPr>
              <a:t>you want, I will show this </a:t>
            </a:r>
            <a:r>
              <a:rPr lang="en-US" altLang="ko-KR" sz="2400" b="1" dirty="0" smtClean="0">
                <a:solidFill>
                  <a:schemeClr val="bg1"/>
                </a:solidFill>
                <a:latin typeface="+mn-ea"/>
              </a:rPr>
              <a:t>later. </a:t>
            </a:r>
            <a:endParaRPr lang="en-US" altLang="ko-KR" sz="2400" b="1" dirty="0">
              <a:solidFill>
                <a:schemeClr val="bg1"/>
              </a:solidFill>
              <a:latin typeface="+mn-ea"/>
            </a:endParaRPr>
          </a:p>
          <a:p>
            <a:pPr marL="0" lvl="1" indent="0">
              <a:buNone/>
              <a:tabLst>
                <a:tab pos="1162050" algn="l"/>
              </a:tabLst>
              <a:defRPr lang="ko-KR" altLang="en-US"/>
            </a:pPr>
            <a:r>
              <a:rPr lang="en-US" altLang="ko-KR" sz="2400" b="1" dirty="0">
                <a:solidFill>
                  <a:schemeClr val="bg1"/>
                </a:solidFill>
                <a:latin typeface="+mn-ea"/>
              </a:rPr>
              <a:t>I am going to show one more demo, so please turn off alarm.  </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val="32680041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- 6</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Actuator mal-function]</a:t>
            </a:r>
          </a:p>
          <a:p>
            <a:pPr marL="0" indent="0">
              <a:defRPr lang="ko-KR" altLang="en-US"/>
            </a:pPr>
            <a:endParaRPr lang="en-US" altLang="ko-KR" sz="1400" b="1" dirty="0" smtClean="0">
              <a:solidFill>
                <a:schemeClr val="bg1"/>
              </a:solidFill>
              <a:latin typeface="+mn-ea"/>
            </a:endParaRPr>
          </a:p>
          <a:p>
            <a:pPr marL="0" indent="0">
              <a:defRPr lang="ko-KR" altLang="en-US"/>
            </a:pPr>
            <a:r>
              <a:rPr lang="en-US" altLang="ko-KR" sz="2400" b="1" dirty="0">
                <a:solidFill>
                  <a:schemeClr val="bg1"/>
                </a:solidFill>
                <a:latin typeface="+mn-ea"/>
              </a:rPr>
              <a:t>Alarm mode, all doors and windows should be closed. You see </a:t>
            </a:r>
            <a:r>
              <a:rPr lang="en-US" altLang="ko-KR" sz="2400" b="1" dirty="0" smtClean="0">
                <a:solidFill>
                  <a:schemeClr val="bg1"/>
                </a:solidFill>
                <a:latin typeface="+mn-ea"/>
              </a:rPr>
              <a:t>previously </a:t>
            </a:r>
            <a:r>
              <a:rPr lang="en-US" altLang="ko-KR" sz="2400" b="1" dirty="0" err="1" smtClean="0">
                <a:solidFill>
                  <a:schemeClr val="bg1"/>
                </a:solidFill>
                <a:latin typeface="+mn-ea"/>
              </a:rPr>
              <a:t>IoTMS</a:t>
            </a:r>
            <a:r>
              <a:rPr lang="en-US" altLang="ko-KR" sz="2400" b="1" dirty="0" smtClean="0">
                <a:solidFill>
                  <a:schemeClr val="bg1"/>
                </a:solidFill>
                <a:latin typeface="+mn-ea"/>
              </a:rPr>
              <a:t> </a:t>
            </a:r>
            <a:r>
              <a:rPr lang="en-US" altLang="ko-KR" sz="2400" b="1" dirty="0">
                <a:solidFill>
                  <a:schemeClr val="bg1"/>
                </a:solidFill>
                <a:latin typeface="+mn-ea"/>
              </a:rPr>
              <a:t>close door </a:t>
            </a:r>
            <a:r>
              <a:rPr lang="en-US" altLang="ko-KR" sz="2400" b="1" dirty="0" smtClean="0">
                <a:solidFill>
                  <a:schemeClr val="bg1"/>
                </a:solidFill>
                <a:latin typeface="+mn-ea"/>
              </a:rPr>
              <a:t>first. what </a:t>
            </a:r>
            <a:r>
              <a:rPr lang="en-US" altLang="ko-KR" sz="2400" b="1" dirty="0">
                <a:solidFill>
                  <a:schemeClr val="bg1"/>
                </a:solidFill>
                <a:latin typeface="+mn-ea"/>
              </a:rPr>
              <a:t>if it fails. Doors can be break or something </a:t>
            </a:r>
            <a:r>
              <a:rPr lang="en-US" altLang="ko-KR" sz="2400" b="1" dirty="0" smtClean="0">
                <a:solidFill>
                  <a:schemeClr val="bg1"/>
                </a:solidFill>
                <a:latin typeface="+mn-ea"/>
              </a:rPr>
              <a:t>blocked </a:t>
            </a:r>
            <a:r>
              <a:rPr lang="en-US" altLang="ko-KR" sz="2400" b="1" dirty="0">
                <a:solidFill>
                  <a:schemeClr val="bg1"/>
                </a:solidFill>
                <a:latin typeface="+mn-ea"/>
              </a:rPr>
              <a:t>door. Fore example. </a:t>
            </a:r>
            <a:r>
              <a:rPr lang="en-US" altLang="ko-KR" sz="2400" b="1" dirty="0" smtClean="0">
                <a:solidFill>
                  <a:schemeClr val="bg1"/>
                </a:solidFill>
                <a:latin typeface="+mn-ea"/>
              </a:rPr>
              <a:t>Cat in </a:t>
            </a:r>
            <a:r>
              <a:rPr lang="en-US" altLang="ko-KR" sz="2400" b="1" dirty="0">
                <a:solidFill>
                  <a:schemeClr val="bg1"/>
                </a:solidFill>
                <a:latin typeface="+mn-ea"/>
              </a:rPr>
              <a:t>door</a:t>
            </a:r>
            <a:r>
              <a:rPr lang="en-US" altLang="ko-KR" sz="2400" b="1" dirty="0" smtClean="0">
                <a:solidFill>
                  <a:schemeClr val="bg1"/>
                </a:solidFill>
                <a:latin typeface="+mn-ea"/>
              </a:rPr>
              <a:t>? Let’s </a:t>
            </a:r>
            <a:r>
              <a:rPr lang="en-US" altLang="ko-KR" sz="2400" b="1" dirty="0">
                <a:solidFill>
                  <a:schemeClr val="bg1"/>
                </a:solidFill>
                <a:latin typeface="+mn-ea"/>
              </a:rPr>
              <a:t>check what’s happening</a:t>
            </a:r>
            <a:r>
              <a:rPr lang="en-US" altLang="ko-KR" sz="2400" b="1" dirty="0" smtClean="0">
                <a:solidFill>
                  <a:schemeClr val="bg1"/>
                </a:solidFill>
                <a:latin typeface="+mn-ea"/>
              </a:rPr>
              <a:t>.</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7</a:t>
            </a:fld>
            <a:r>
              <a:rPr lang="en-US" altLang="ko-KR" dirty="0" smtClean="0"/>
              <a:t>/32</a:t>
            </a:r>
            <a:endParaRPr lang="ko-KR" altLang="en-US" dirty="0"/>
          </a:p>
        </p:txBody>
      </p:sp>
    </p:spTree>
    <p:extLst>
      <p:ext uri="{BB962C8B-B14F-4D97-AF65-F5344CB8AC3E}">
        <p14:creationId xmlns:p14="http://schemas.microsoft.com/office/powerpoint/2010/main" val="34391452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- 7</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smtClean="0">
                <a:solidFill>
                  <a:schemeClr val="bg1"/>
                </a:solidFill>
                <a:latin typeface="+mn-ea"/>
                <a:ea typeface="+mn-ea"/>
              </a:rPr>
              <a:t>[</a:t>
            </a:r>
            <a:r>
              <a:rPr lang="en-US" altLang="ko-KR" sz="2400" b="1" dirty="0" smtClean="0">
                <a:solidFill>
                  <a:schemeClr val="bg1"/>
                </a:solidFill>
                <a:latin typeface="+mn-ea"/>
              </a:rPr>
              <a:t>Actuator mal-function]</a:t>
            </a:r>
          </a:p>
          <a:p>
            <a:pPr marL="0" indent="0">
              <a:defRPr lang="ko-KR" altLang="en-US"/>
            </a:pPr>
            <a:endParaRPr lang="en-US" altLang="ko-KR" sz="1400" b="1" dirty="0" smtClean="0">
              <a:solidFill>
                <a:schemeClr val="bg1"/>
              </a:solidFill>
              <a:latin typeface="+mn-ea"/>
            </a:endParaRPr>
          </a:p>
          <a:p>
            <a:pPr marL="342900" indent="-342900">
              <a:buFontTx/>
              <a:buChar char="-"/>
              <a:defRPr lang="ko-KR" altLang="en-US"/>
            </a:pPr>
            <a:r>
              <a:rPr lang="en-US" altLang="ko-KR" sz="2400" b="1" i="1" u="sng" dirty="0" smtClean="0">
                <a:solidFill>
                  <a:schemeClr val="bg1"/>
                </a:solidFill>
                <a:latin typeface="+mn-ea"/>
              </a:rPr>
              <a:t>Break </a:t>
            </a:r>
            <a:r>
              <a:rPr lang="en-US" altLang="ko-KR" sz="2400" b="1" i="1" u="sng" dirty="0">
                <a:solidFill>
                  <a:schemeClr val="bg1"/>
                </a:solidFill>
                <a:latin typeface="+mn-ea"/>
              </a:rPr>
              <a:t>door </a:t>
            </a:r>
            <a:r>
              <a:rPr lang="en-US" altLang="ko-KR" sz="2400" b="1" dirty="0" smtClean="0">
                <a:solidFill>
                  <a:schemeClr val="bg1"/>
                </a:solidFill>
                <a:latin typeface="+mn-ea"/>
              </a:rPr>
              <a:t>.</a:t>
            </a:r>
          </a:p>
          <a:p>
            <a:pPr marL="342900" indent="-342900">
              <a:buFontTx/>
              <a:buChar char="-"/>
              <a:defRPr lang="ko-KR" altLang="en-US"/>
            </a:pPr>
            <a:r>
              <a:rPr lang="en-US" altLang="ko-KR" sz="2400" b="1" i="1" u="sng" dirty="0" smtClean="0">
                <a:solidFill>
                  <a:schemeClr val="bg1"/>
                </a:solidFill>
                <a:latin typeface="+mn-ea"/>
              </a:rPr>
              <a:t>Simpson </a:t>
            </a:r>
            <a:r>
              <a:rPr lang="en-US" altLang="ko-KR" sz="2400" b="1" i="1" u="sng" dirty="0">
                <a:solidFill>
                  <a:schemeClr val="bg1"/>
                </a:solidFill>
                <a:latin typeface="+mn-ea"/>
              </a:rPr>
              <a:t>left home</a:t>
            </a:r>
            <a:r>
              <a:rPr lang="en-US" altLang="ko-KR" sz="2400" b="1" dirty="0">
                <a:solidFill>
                  <a:schemeClr val="bg1"/>
                </a:solidFill>
                <a:latin typeface="+mn-ea"/>
              </a:rPr>
              <a:t>, </a:t>
            </a:r>
            <a:endParaRPr lang="en-US" altLang="ko-KR" sz="2400" b="1" dirty="0" smtClean="0">
              <a:solidFill>
                <a:schemeClr val="bg1"/>
              </a:solidFill>
              <a:latin typeface="+mn-ea"/>
            </a:endParaRPr>
          </a:p>
          <a:p>
            <a:pPr marL="342900" indent="-342900">
              <a:buFontTx/>
              <a:buChar char="-"/>
              <a:defRPr lang="ko-KR" altLang="en-US"/>
            </a:pPr>
            <a:r>
              <a:rPr lang="en-US" altLang="ko-KR" sz="2400" b="1" i="1" u="sng" dirty="0" smtClean="0">
                <a:solidFill>
                  <a:schemeClr val="bg1"/>
                </a:solidFill>
                <a:latin typeface="+mn-ea"/>
              </a:rPr>
              <a:t>lets </a:t>
            </a:r>
            <a:r>
              <a:rPr lang="en-US" altLang="ko-KR" sz="2400" b="1" i="1" u="sng" dirty="0">
                <a:solidFill>
                  <a:schemeClr val="bg1"/>
                </a:solidFill>
                <a:latin typeface="+mn-ea"/>
              </a:rPr>
              <a:t>set alarm for saving time.</a:t>
            </a:r>
          </a:p>
          <a:p>
            <a:pPr marL="0" indent="0">
              <a:defRPr lang="ko-KR" altLang="en-US"/>
            </a:pPr>
            <a:endParaRPr lang="en-US" altLang="ko-KR" sz="2400" b="1" dirty="0">
              <a:solidFill>
                <a:schemeClr val="bg1"/>
              </a:solidFill>
              <a:latin typeface="+mn-ea"/>
            </a:endParaRPr>
          </a:p>
          <a:p>
            <a:pPr marL="0" lvl="1" indent="0">
              <a:buNone/>
              <a:defRPr lang="ko-KR" altLang="en-US"/>
            </a:pPr>
            <a:r>
              <a:rPr lang="en-US" altLang="ko-KR" sz="2400" b="1" dirty="0" err="1">
                <a:solidFill>
                  <a:schemeClr val="bg1"/>
                </a:solidFill>
                <a:latin typeface="+mn-ea"/>
              </a:rPr>
              <a:t>IoTMS</a:t>
            </a:r>
            <a:r>
              <a:rPr lang="en-US" altLang="ko-KR" sz="2400" b="1" dirty="0">
                <a:solidFill>
                  <a:schemeClr val="bg1"/>
                </a:solidFill>
                <a:latin typeface="+mn-ea"/>
              </a:rPr>
              <a:t> try to close door, but it is not working. </a:t>
            </a:r>
            <a:r>
              <a:rPr lang="en-US" altLang="ko-KR" sz="2400" b="1" dirty="0" err="1">
                <a:solidFill>
                  <a:schemeClr val="bg1"/>
                </a:solidFill>
                <a:latin typeface="+mn-ea"/>
              </a:rPr>
              <a:t>IoTMS</a:t>
            </a:r>
            <a:r>
              <a:rPr lang="en-US" altLang="ko-KR" sz="2400" b="1" dirty="0">
                <a:solidFill>
                  <a:schemeClr val="bg1"/>
                </a:solidFill>
                <a:latin typeface="+mn-ea"/>
              </a:rPr>
              <a:t> detect this and notify user and do not set alarm. Our default rule is like this, but you can modify this with your preference such as try again. </a:t>
            </a:r>
          </a:p>
          <a:p>
            <a:pPr marL="1028700" lvl="1" indent="-1028700">
              <a:buNone/>
              <a:defRPr lang="ko-KR" altLang="en-US"/>
            </a:pPr>
            <a:endParaRPr lang="en-US" altLang="ko-KR" sz="1800" dirty="0" smtClean="0">
              <a:solidFill>
                <a:schemeClr val="bg1"/>
              </a:solidFill>
              <a:latin typeface="+mn-ea"/>
            </a:endParaRPr>
          </a:p>
          <a:p>
            <a:pPr marL="1028700" lvl="1" indent="-1028700">
              <a:buNone/>
              <a:defRPr lang="ko-KR" altLang="en-US"/>
            </a:pPr>
            <a:endParaRPr lang="en-US" altLang="ko-KR" sz="1800" dirty="0">
              <a:solidFill>
                <a:schemeClr val="bg1"/>
              </a:solidFill>
              <a:latin typeface="+mn-ea"/>
            </a:endParaRPr>
          </a:p>
          <a:p>
            <a:pPr marL="1028700" lvl="1" indent="-1028700">
              <a:buNone/>
              <a:defRPr lang="ko-KR" altLang="en-US"/>
            </a:pPr>
            <a:endParaRPr lang="en-US" altLang="ko-KR" sz="1800"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val="134304222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251520" y="836712"/>
            <a:ext cx="8712968" cy="587727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bg1"/>
              </a:solidFill>
              <a:latin typeface="+mn-ea"/>
            </a:endParaRPr>
          </a:p>
        </p:txBody>
      </p:sp>
      <p:sp>
        <p:nvSpPr>
          <p:cNvPr id="2" name="제목 1"/>
          <p:cNvSpPr>
            <a:spLocks noGrp="1"/>
          </p:cNvSpPr>
          <p:nvPr>
            <p:ph type="title"/>
          </p:nvPr>
        </p:nvSpPr>
        <p:spPr>
          <a:xfrm>
            <a:off x="243086" y="116632"/>
            <a:ext cx="8361362" cy="658745"/>
          </a:xfrm>
        </p:spPr>
        <p:txBody>
          <a:bodyPr/>
          <a:lstStyle/>
          <a:p>
            <a:pPr lvl="0">
              <a:defRPr lang="ko-KR" altLang="en-US"/>
            </a:pPr>
            <a:r>
              <a:rPr lang="en-US" altLang="ko-KR" dirty="0" smtClean="0"/>
              <a:t>Demo </a:t>
            </a:r>
            <a:r>
              <a:rPr lang="en-US" altLang="ko-KR" dirty="0" smtClean="0"/>
              <a:t>Scenario -8</a:t>
            </a:r>
            <a:endParaRPr lang="ko-KR" altLang="en-US" dirty="0"/>
          </a:p>
        </p:txBody>
      </p:sp>
      <p:sp>
        <p:nvSpPr>
          <p:cNvPr id="3" name="텍스트 개체 틀 2"/>
          <p:cNvSpPr>
            <a:spLocks noGrp="1"/>
          </p:cNvSpPr>
          <p:nvPr>
            <p:ph type="body" sz="quarter" idx="10"/>
          </p:nvPr>
        </p:nvSpPr>
        <p:spPr>
          <a:xfrm>
            <a:off x="719572" y="836712"/>
            <a:ext cx="8172908" cy="5805264"/>
          </a:xfrm>
        </p:spPr>
        <p:txBody>
          <a:bodyPr/>
          <a:lstStyle/>
          <a:p>
            <a:pPr marL="457200" indent="-457200">
              <a:defRPr lang="ko-KR" altLang="en-US"/>
            </a:pPr>
            <a:r>
              <a:rPr lang="en-US" altLang="ko-KR" sz="2400" b="1" dirty="0">
                <a:solidFill>
                  <a:schemeClr val="bg1"/>
                </a:solidFill>
                <a:latin typeface="+mn-ea"/>
              </a:rPr>
              <a:t>[Sensor mal-function]</a:t>
            </a:r>
          </a:p>
          <a:p>
            <a:pPr marL="1028700" lvl="1" indent="-1028700">
              <a:buNone/>
              <a:defRPr lang="ko-KR" altLang="en-US"/>
            </a:pPr>
            <a:endParaRPr lang="en-US" altLang="ko-KR" sz="2000" dirty="0">
              <a:solidFill>
                <a:schemeClr val="bg1"/>
              </a:solidFill>
              <a:latin typeface="+mn-ea"/>
            </a:endParaRPr>
          </a:p>
          <a:p>
            <a:pPr marL="1028700" lvl="1" indent="-1028700">
              <a:buNone/>
              <a:defRPr lang="ko-KR" altLang="en-US"/>
            </a:pPr>
            <a:r>
              <a:rPr lang="en-US" altLang="ko-KR" sz="2400" b="1" dirty="0" err="1">
                <a:solidFill>
                  <a:schemeClr val="bg1"/>
                </a:solidFill>
                <a:latin typeface="+mn-ea"/>
              </a:rPr>
              <a:t>IoTMS</a:t>
            </a:r>
            <a:r>
              <a:rPr lang="en-US" altLang="ko-KR" sz="2400" b="1" dirty="0">
                <a:solidFill>
                  <a:schemeClr val="bg1"/>
                </a:solidFill>
                <a:latin typeface="+mn-ea"/>
              </a:rPr>
              <a:t> detect actuator’s mal-function, </a:t>
            </a:r>
            <a:endParaRPr lang="en-US" altLang="ko-KR" sz="2400" b="1" dirty="0" smtClean="0">
              <a:solidFill>
                <a:schemeClr val="bg1"/>
              </a:solidFill>
              <a:latin typeface="+mn-ea"/>
            </a:endParaRPr>
          </a:p>
          <a:p>
            <a:pPr marL="1028700" lvl="1" indent="-1028700">
              <a:buNone/>
              <a:defRPr lang="ko-KR" altLang="en-US"/>
            </a:pPr>
            <a:r>
              <a:rPr lang="en-US" altLang="ko-KR" sz="2400" b="1" dirty="0" smtClean="0">
                <a:solidFill>
                  <a:schemeClr val="bg1"/>
                </a:solidFill>
                <a:latin typeface="+mn-ea"/>
              </a:rPr>
              <a:t>then </a:t>
            </a:r>
            <a:r>
              <a:rPr lang="en-US" altLang="ko-KR" sz="2400" b="1" dirty="0">
                <a:solidFill>
                  <a:schemeClr val="bg1"/>
                </a:solidFill>
                <a:latin typeface="+mn-ea"/>
              </a:rPr>
              <a:t>what about sensors? Let’s break it. </a:t>
            </a:r>
            <a:endParaRPr lang="en-US" altLang="ko-KR" sz="2400" b="1" dirty="0" smtClean="0">
              <a:solidFill>
                <a:schemeClr val="bg1"/>
              </a:solidFill>
              <a:latin typeface="+mn-ea"/>
            </a:endParaRPr>
          </a:p>
          <a:p>
            <a:pPr marL="1028700" lvl="1" indent="-1028700">
              <a:buNone/>
              <a:defRPr lang="ko-KR" altLang="en-US"/>
            </a:pPr>
            <a:endParaRPr lang="en-US" altLang="ko-KR" sz="2400" b="1" dirty="0">
              <a:solidFill>
                <a:schemeClr val="bg1"/>
              </a:solidFill>
              <a:latin typeface="+mn-ea"/>
            </a:endParaRPr>
          </a:p>
          <a:p>
            <a:pPr marL="0" lvl="1" indent="0">
              <a:buNone/>
              <a:defRPr lang="ko-KR" altLang="en-US"/>
            </a:pPr>
            <a:r>
              <a:rPr lang="en-US" altLang="ko-KR" sz="2400" b="1" dirty="0">
                <a:solidFill>
                  <a:schemeClr val="bg1"/>
                </a:solidFill>
                <a:latin typeface="+mn-ea"/>
              </a:rPr>
              <a:t>- </a:t>
            </a:r>
            <a:r>
              <a:rPr lang="en-US" altLang="ko-KR" sz="2400" b="1" i="1" u="sng" dirty="0" smtClean="0">
                <a:solidFill>
                  <a:schemeClr val="bg1"/>
                </a:solidFill>
                <a:latin typeface="+mn-ea"/>
              </a:rPr>
              <a:t>Pull </a:t>
            </a:r>
            <a:r>
              <a:rPr lang="en-US" altLang="ko-KR" sz="2400" b="1" i="1" u="sng" dirty="0">
                <a:solidFill>
                  <a:schemeClr val="bg1"/>
                </a:solidFill>
                <a:latin typeface="+mn-ea"/>
              </a:rPr>
              <a:t>out humidity sensors. </a:t>
            </a:r>
          </a:p>
          <a:p>
            <a:pPr marL="0" lvl="1" indent="0">
              <a:buNone/>
              <a:defRPr lang="ko-KR" altLang="en-US"/>
            </a:pPr>
            <a:r>
              <a:rPr lang="en-US" altLang="ko-KR" sz="2400" b="1" dirty="0">
                <a:solidFill>
                  <a:schemeClr val="bg1"/>
                </a:solidFill>
                <a:latin typeface="+mn-ea"/>
              </a:rPr>
              <a:t>Abnormal value comes, </a:t>
            </a:r>
            <a:r>
              <a:rPr lang="en-US" altLang="ko-KR" sz="2400" b="1" dirty="0" err="1">
                <a:solidFill>
                  <a:schemeClr val="bg1"/>
                </a:solidFill>
                <a:latin typeface="+mn-ea"/>
              </a:rPr>
              <a:t>IoTMS</a:t>
            </a:r>
            <a:r>
              <a:rPr lang="en-US" altLang="ko-KR" sz="2400" b="1" dirty="0">
                <a:solidFill>
                  <a:schemeClr val="bg1"/>
                </a:solidFill>
                <a:latin typeface="+mn-ea"/>
              </a:rPr>
              <a:t> detect mal-function and notify user. (He got lots of message today</a:t>
            </a:r>
            <a:r>
              <a:rPr lang="en-US" altLang="ko-KR" sz="2400" b="1" dirty="0" smtClean="0">
                <a:solidFill>
                  <a:schemeClr val="bg1"/>
                </a:solidFill>
                <a:latin typeface="+mn-ea"/>
              </a:rPr>
              <a:t>)</a:t>
            </a:r>
            <a:endParaRPr lang="en-US" altLang="ko-KR" sz="2400" b="1" dirty="0">
              <a:solidFill>
                <a:schemeClr val="bg1"/>
              </a:solidFill>
              <a:latin typeface="+mn-ea"/>
            </a:endParaRPr>
          </a:p>
          <a:p>
            <a:pPr marL="0" lvl="1" indent="0">
              <a:buNone/>
              <a:defRPr lang="ko-KR" altLang="en-US"/>
            </a:pPr>
            <a:endParaRPr lang="en-US" altLang="ko-KR" sz="2400" b="1" dirty="0" smtClean="0">
              <a:solidFill>
                <a:schemeClr val="bg1"/>
              </a:solidFill>
              <a:latin typeface="+mn-ea"/>
            </a:endParaRPr>
          </a:p>
          <a:p>
            <a:pPr marL="342900" lvl="1" indent="-342900">
              <a:buFontTx/>
              <a:buChar char="-"/>
              <a:defRPr lang="ko-KR" altLang="en-US"/>
            </a:pPr>
            <a:r>
              <a:rPr lang="en-US" altLang="ko-KR" sz="2400" b="1" i="1" u="sng" dirty="0" smtClean="0">
                <a:solidFill>
                  <a:schemeClr val="bg1"/>
                </a:solidFill>
                <a:latin typeface="+mn-ea"/>
              </a:rPr>
              <a:t>Put </a:t>
            </a:r>
            <a:r>
              <a:rPr lang="en-US" altLang="ko-KR" sz="2400" b="1" i="1" u="sng" dirty="0" smtClean="0">
                <a:solidFill>
                  <a:schemeClr val="bg1"/>
                </a:solidFill>
                <a:latin typeface="+mn-ea"/>
              </a:rPr>
              <a:t>humidity </a:t>
            </a:r>
            <a:r>
              <a:rPr lang="en-US" altLang="ko-KR" sz="2400" b="1" i="1" u="sng" dirty="0" smtClean="0">
                <a:solidFill>
                  <a:schemeClr val="bg1"/>
                </a:solidFill>
                <a:latin typeface="+mn-ea"/>
              </a:rPr>
              <a:t>sensors </a:t>
            </a:r>
            <a:r>
              <a:rPr lang="en-US" altLang="ko-KR" sz="2400" b="1" i="1" u="sng" dirty="0" err="1" smtClean="0">
                <a:solidFill>
                  <a:schemeClr val="bg1"/>
                </a:solidFill>
                <a:latin typeface="+mn-ea"/>
              </a:rPr>
              <a:t>agian</a:t>
            </a:r>
            <a:endParaRPr lang="en-US" altLang="ko-KR" sz="2400" b="1" i="1" u="sng" dirty="0" smtClean="0">
              <a:solidFill>
                <a:schemeClr val="bg1"/>
              </a:solidFill>
              <a:latin typeface="+mn-ea"/>
            </a:endParaRPr>
          </a:p>
          <a:p>
            <a:pPr marL="0" lvl="1" indent="0">
              <a:buNone/>
              <a:defRPr lang="ko-KR" altLang="en-US"/>
            </a:pPr>
            <a:endParaRPr lang="en-US" altLang="ko-KR" sz="2400" b="1" i="1" u="sng" dirty="0">
              <a:solidFill>
                <a:schemeClr val="bg1"/>
              </a:solidFill>
              <a:latin typeface="+mn-ea"/>
            </a:endParaRPr>
          </a:p>
          <a:p>
            <a:pPr marL="0" lvl="1" indent="0">
              <a:buNone/>
              <a:defRPr lang="ko-KR" altLang="en-US"/>
            </a:pPr>
            <a:r>
              <a:rPr lang="en-US" altLang="ko-KR" sz="2400" b="1" dirty="0" smtClean="0">
                <a:solidFill>
                  <a:schemeClr val="bg1"/>
                </a:solidFill>
                <a:latin typeface="+mn-ea"/>
              </a:rPr>
              <a:t>Value comes normally</a:t>
            </a:r>
            <a:endParaRPr lang="en-US" altLang="ko-KR" sz="1400" dirty="0" smtClean="0">
              <a:solidFill>
                <a:schemeClr val="bg1"/>
              </a:solidFill>
              <a:latin typeface="+mn-ea"/>
            </a:endParaRPr>
          </a:p>
          <a:p>
            <a:pPr marL="1028700" lvl="1" indent="-1028700">
              <a:buNone/>
              <a:defRPr lang="ko-KR" altLang="en-US"/>
            </a:pPr>
            <a:endParaRPr lang="en-US" altLang="ko-KR" sz="1400" dirty="0">
              <a:solidFill>
                <a:schemeClr val="bg1"/>
              </a:solidFill>
              <a:latin typeface="+mn-ea"/>
            </a:endParaRPr>
          </a:p>
          <a:p>
            <a:pPr marL="1028700" lvl="1" indent="-1028700">
              <a:buNone/>
              <a:defRPr lang="ko-KR" altLang="en-US"/>
            </a:pPr>
            <a:endParaRPr lang="en-US" altLang="ko-KR" sz="1400" dirty="0" smtClean="0">
              <a:solidFill>
                <a:schemeClr val="bg1"/>
              </a:solidFill>
              <a:latin typeface="+mn-ea"/>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spTree>
    <p:extLst>
      <p:ext uri="{BB962C8B-B14F-4D97-AF65-F5344CB8AC3E}">
        <p14:creationId xmlns:p14="http://schemas.microsoft.com/office/powerpoint/2010/main" val="330336457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1696</TotalTime>
  <Words>989</Words>
  <Application>Microsoft Office PowerPoint</Application>
  <PresentationFormat>화면 슬라이드 쇼(4:3)</PresentationFormat>
  <Paragraphs>163</Paragraphs>
  <Slides>14</Slides>
  <Notes>13</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디자인 사용자 지정</vt:lpstr>
      <vt:lpstr>Agenda</vt:lpstr>
      <vt:lpstr>Demo Scenario - 1</vt:lpstr>
      <vt:lpstr>Demo Scenario - 2</vt:lpstr>
      <vt:lpstr>Demo Scenario - 3</vt:lpstr>
      <vt:lpstr>Demo Scenario - 4</vt:lpstr>
      <vt:lpstr>Demo Scenario - 5</vt:lpstr>
      <vt:lpstr>Demo Scenario - 6</vt:lpstr>
      <vt:lpstr>Demo Scenario - 7</vt:lpstr>
      <vt:lpstr>Demo Scenario -8</vt:lpstr>
      <vt:lpstr>Demo Scenario -9</vt:lpstr>
      <vt:lpstr>Demo Scenario - 10</vt:lpstr>
      <vt:lpstr>Demo Scenario - 11</vt:lpstr>
      <vt:lpstr>Demo Scenario - 12</vt:lpstr>
      <vt:lpstr>Rule example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738</cp:revision>
  <dcterms:created xsi:type="dcterms:W3CDTF">2014-05-28T02:15:30Z</dcterms:created>
  <dcterms:modified xsi:type="dcterms:W3CDTF">2015-06-26T08:23:40Z</dcterms:modified>
</cp:coreProperties>
</file>