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13"/>
  </p:notesMasterIdLst>
  <p:sldIdLst>
    <p:sldId id="256" r:id="rId2"/>
    <p:sldId id="257" r:id="rId3"/>
    <p:sldId id="318" r:id="rId4"/>
    <p:sldId id="258" r:id="rId5"/>
    <p:sldId id="259" r:id="rId6"/>
    <p:sldId id="265" r:id="rId7"/>
    <p:sldId id="267" r:id="rId8"/>
    <p:sldId id="276" r:id="rId9"/>
    <p:sldId id="308" r:id="rId10"/>
    <p:sldId id="309" r:id="rId11"/>
    <p:sldId id="319" r:id="rId12"/>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8842BCD3-E84E-4C92-B413-F11C840B25B4}">
          <p14:sldIdLst>
            <p14:sldId id="256"/>
            <p14:sldId id="257"/>
            <p14:sldId id="318"/>
            <p14:sldId id="258"/>
            <p14:sldId id="259"/>
            <p14:sldId id="265"/>
            <p14:sldId id="267"/>
            <p14:sldId id="276"/>
            <p14:sldId id="308"/>
            <p14:sldId id="309"/>
            <p14:sldId id="319"/>
          </p14:sldIdLst>
        </p14:section>
      </p14:sectionLst>
    </p:ext>
    <p:ext uri="{EFAFB233-063F-42B5-8137-9DF3F51BA10A}">
      <p15:sldGuideLst xmlns:p15="http://schemas.microsoft.com/office/powerpoint/2012/main" xmlns="">
        <p15:guide id="1" orient="horz" pos="527">
          <p15:clr>
            <a:srgbClr val="A4A3A4"/>
          </p15:clr>
        </p15:guide>
        <p15:guide id="2" pos="294">
          <p15:clr>
            <a:srgbClr val="A4A3A4"/>
          </p15:clr>
        </p15:guide>
        <p15:guide id="3" pos="747">
          <p15:clr>
            <a:srgbClr val="A4A3A4"/>
          </p15:clr>
        </p15:guide>
        <p15:guide id="4" pos="5465">
          <p15:clr>
            <a:srgbClr val="A4A3A4"/>
          </p15:clr>
        </p15:guide>
      </p15:sldGuideLst>
    </p:ext>
    <p:ext uri="{2D200454-40CA-4A62-9FC3-DE9A4176ACB9}">
      <p15:notesGuideLst xmlns:p15="http://schemas.microsoft.com/office/powerpoint/2012/main" xmlns="">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p:restoredTop sz="94607" autoAdjust="0"/>
  </p:normalViewPr>
  <p:slideViewPr>
    <p:cSldViewPr>
      <p:cViewPr varScale="1">
        <p:scale>
          <a:sx n="99" d="100"/>
          <a:sy n="99" d="100"/>
        </p:scale>
        <p:origin x="-1170" y="-102"/>
      </p:cViewPr>
      <p:guideLst>
        <p:guide orient="horz" pos="527"/>
        <p:guide pos="294"/>
        <p:guide pos="747"/>
        <p:guide pos="5465"/>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1T08:55:45.817" idx="43">
    <p:pos x="1929" y="1641"/>
    <p:text>Overall pretty good.  Obviously lots of work.  Look at my comments.  Don't take them as being too critical as we can always improve.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21T08:32:52.453" idx="15">
    <p:pos x="3499" y="3043"/>
    <p:text>added by whom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2015-06-24</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p14="http://schemas.microsoft.com/office/powerpoint/2010/main"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4</a:t>
            </a:fld>
            <a:endParaRPr lang="ko-KR" altLang="en-US"/>
          </a:p>
        </p:txBody>
      </p:sp>
    </p:spTree>
    <p:extLst>
      <p:ext uri="{BB962C8B-B14F-4D97-AF65-F5344CB8AC3E}">
        <p14:creationId xmlns:p14="http://schemas.microsoft.com/office/powerpoint/2010/main" val="223634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p14="http://schemas.microsoft.com/office/powerpoint/2010/main" val="1676336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t>DBR15 : added by whom</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p14="http://schemas.microsoft.com/office/powerpoint/2010/main" val="2094294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DBR23  : Was this given, or is it an assumption?</a:t>
            </a:r>
          </a:p>
          <a:p>
            <a:pPr lvl="0">
              <a:defRPr lang="ko-KR" altLang="en-US"/>
            </a:pPr>
            <a:r>
              <a:rPr lang="en-US" altLang="ko-KR"/>
              <a:t>DBR24 : THis will have to be defined, and I'm assuming 1 work month.</a:t>
            </a:r>
          </a:p>
          <a:p>
            <a:pPr lvl="0">
              <a:defRPr lang="ko-KR" altLang="en-US"/>
            </a:pPr>
            <a:r>
              <a:rPr lang="en-US" altLang="ko-KR"/>
              <a:t>DBR25 : Source of this?  And the team should know why this limiit.</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p14="http://schemas.microsoft.com/office/powerpoint/2010/main" val="12090053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1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제목 4"/>
          <p:cNvSpPr>
            <a:spLocks noGrp="1"/>
          </p:cNvSpPr>
          <p:nvPr>
            <p:ph type="title"/>
          </p:nvPr>
        </p:nvSpPr>
        <p:spPr>
          <a:xfrm>
            <a:off x="395536" y="2276872"/>
            <a:ext cx="8361362" cy="1569660"/>
          </a:xfrm>
        </p:spPr>
        <p:txBody>
          <a:bodyPr>
            <a:noAutofit/>
          </a:bodyPr>
          <a:lstStyle>
            <a:lvl1pPr>
              <a:defRPr lang="ko-KR" altLang="en-US" sz="6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glow rad="139700">
                    <a:schemeClr val="bg1">
                      <a:lumMod val="85000"/>
                      <a:lumOff val="15000"/>
                      <a:alpha val="40000"/>
                    </a:schemeClr>
                  </a:glow>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5094523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0_제목 슬라이드">
    <p:spTree>
      <p:nvGrpSpPr>
        <p:cNvPr id="1" name=""/>
        <p:cNvGrpSpPr/>
        <p:nvPr/>
      </p:nvGrpSpPr>
      <p:grpSpPr>
        <a:xfrm>
          <a:off x="0" y="0"/>
          <a:ext cx="0" cy="0"/>
          <a:chOff x="0" y="0"/>
          <a:chExt cx="0" cy="0"/>
        </a:xfrm>
      </p:grpSpPr>
      <p:pic>
        <p:nvPicPr>
          <p:cNvPr id="4" name="Picture 2" descr="LG-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
        <p:nvSpPr>
          <p:cNvPr id="9" name="제목 8"/>
          <p:cNvSpPr>
            <a:spLocks noGrp="1"/>
          </p:cNvSpPr>
          <p:nvPr>
            <p:ph type="title"/>
          </p:nvPr>
        </p:nvSpPr>
        <p:spPr/>
        <p:txBody>
          <a:bodyPr/>
          <a:lstStyle/>
          <a:p>
            <a:r>
              <a:rPr lang="ko-KR" altLang="en-US" dirty="0" smtClean="0"/>
              <a:t>마스터 제목 스타일 편집</a:t>
            </a:r>
            <a:endParaRPr lang="ko-KR" altLang="en-US" dirty="0"/>
          </a:p>
        </p:txBody>
      </p:sp>
      <p:sp>
        <p:nvSpPr>
          <p:cNvPr id="11" name="텍스트 개체 틀 10"/>
          <p:cNvSpPr>
            <a:spLocks noGrp="1"/>
          </p:cNvSpPr>
          <p:nvPr>
            <p:ph type="body" sz="quarter" idx="10"/>
          </p:nvPr>
        </p:nvSpPr>
        <p:spPr>
          <a:xfrm>
            <a:off x="309440" y="760512"/>
            <a:ext cx="8511032" cy="5548808"/>
          </a:xfrm>
        </p:spPr>
        <p:txBody>
          <a:bodyPr>
            <a:normAutofit/>
          </a:bodyPr>
          <a:lstStyle>
            <a:lvl1pPr>
              <a:defRPr sz="1600">
                <a:solidFill>
                  <a:schemeClr val="tx1">
                    <a:lumMod val="95000"/>
                  </a:schemeClr>
                </a:solidFill>
              </a:defRPr>
            </a:lvl1pPr>
            <a:lvl2pPr marL="363538" indent="-188913">
              <a:defRPr sz="1600">
                <a:solidFill>
                  <a:schemeClr val="tx1">
                    <a:lumMod val="95000"/>
                  </a:schemeClr>
                </a:solidFill>
              </a:defRPr>
            </a:lvl2pPr>
            <a:lvl3pPr marL="536575" indent="-173038">
              <a:defRPr sz="1600">
                <a:solidFill>
                  <a:schemeClr val="tx1">
                    <a:lumMod val="95000"/>
                  </a:schemeClr>
                </a:solidFill>
              </a:defRPr>
            </a:lvl3pPr>
            <a:lvl4pPr marL="711200" indent="-174625">
              <a:defRPr sz="1600">
                <a:solidFill>
                  <a:schemeClr val="tx1">
                    <a:lumMod val="95000"/>
                  </a:schemeClr>
                </a:solidFill>
              </a:defRPr>
            </a:lvl4pPr>
            <a:lvl5pPr marL="900113" indent="-188913">
              <a:defRPr sz="1600">
                <a:solidFill>
                  <a:schemeClr val="tx1">
                    <a:lumMod val="9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7" name="슬라이드 번호 개체 틀 16"/>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371035147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64925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8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baseline="0" dirty="0" smtClean="0">
                <a:effectLst>
                  <a:outerShdw blurRad="38100" dist="38100" dir="2700000" algn="tl">
                    <a:srgbClr val="000000">
                      <a:alpha val="43137"/>
                    </a:srgbClr>
                  </a:outerShdw>
                </a:effectLst>
                <a:ea typeface="맑은 고딕" panose="020B0503020000020004" pitchFamily="50" charset="-127"/>
              </a:rPr>
              <a:t>CONTENTS</a:t>
            </a:r>
          </a:p>
        </p:txBody>
      </p:sp>
      <p:sp>
        <p:nvSpPr>
          <p:cNvPr id="7" name="텍스트 개체 틀 6"/>
          <p:cNvSpPr>
            <a:spLocks noGrp="1"/>
          </p:cNvSpPr>
          <p:nvPr>
            <p:ph type="body" sz="quarter" idx="10"/>
          </p:nvPr>
        </p:nvSpPr>
        <p:spPr>
          <a:xfrm>
            <a:off x="4716016" y="3356992"/>
            <a:ext cx="3960564" cy="914400"/>
          </a:xfrm>
        </p:spPr>
        <p:txBody>
          <a:bodyPr>
            <a:noAutofit/>
          </a:bodyPr>
          <a:lstStyle>
            <a:lvl1pPr>
              <a:lnSpc>
                <a:spcPct val="150000"/>
              </a:lnSpc>
              <a:defRPr sz="2400" b="1" baseline="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defRPr>
            </a:lvl1pPr>
            <a:lvl2pPr>
              <a:defRPr sz="2400" b="1">
                <a:latin typeface="Tahoma" panose="020B0604030504040204" pitchFamily="34" charset="0"/>
                <a:cs typeface="Tahoma" panose="020B0604030504040204" pitchFamily="34" charset="0"/>
              </a:defRPr>
            </a:lvl2pPr>
            <a:lvl3pPr>
              <a:defRPr sz="2400" b="1">
                <a:latin typeface="Tahoma" panose="020B0604030504040204" pitchFamily="34" charset="0"/>
                <a:cs typeface="Tahoma" panose="020B0604030504040204" pitchFamily="34" charset="0"/>
              </a:defRPr>
            </a:lvl3pPr>
            <a:lvl4pPr>
              <a:defRPr sz="2400" b="1">
                <a:latin typeface="Tahoma" panose="020B0604030504040204" pitchFamily="34" charset="0"/>
                <a:cs typeface="Tahoma" panose="020B0604030504040204" pitchFamily="34" charset="0"/>
              </a:defRPr>
            </a:lvl4pPr>
            <a:lvl5pPr>
              <a:defRPr sz="2400" b="1">
                <a:latin typeface="Tahoma" panose="020B0604030504040204" pitchFamily="34" charset="0"/>
                <a:cs typeface="Tahoma" panose="020B0604030504040204" pitchFamily="34" charset="0"/>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val="31112959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4589463"/>
            <a:ext cx="914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149094351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제목">
    <p:spTree>
      <p:nvGrpSpPr>
        <p:cNvPr id="1" name=""/>
        <p:cNvGrpSpPr/>
        <p:nvPr/>
      </p:nvGrpSpPr>
      <p:grpSpPr>
        <a:xfrm>
          <a:off x="0" y="0"/>
          <a:ext cx="0" cy="0"/>
          <a:chOff x="0" y="0"/>
          <a:chExt cx="0" cy="0"/>
        </a:xfrm>
      </p:grpSpPr>
      <p:sp>
        <p:nvSpPr>
          <p:cNvPr id="2" name="제목 1"/>
          <p:cNvSpPr>
            <a:spLocks noGrp="1"/>
          </p:cNvSpPr>
          <p:nvPr>
            <p:ph type="title"/>
          </p:nvPr>
        </p:nvSpPr>
        <p:spPr>
          <a:xfrm>
            <a:off x="90535" y="88900"/>
            <a:ext cx="8962931" cy="431800"/>
          </a:xfrm>
          <a:prstGeom prst="rect">
            <a:avLst/>
          </a:prstGeom>
        </p:spPr>
        <p:txBody>
          <a:bodyPr anchor="ctr"/>
          <a:lstStyle>
            <a:lvl1pPr algn="l">
              <a:defRPr sz="1400">
                <a:solidFill>
                  <a:schemeClr val="tx1"/>
                </a:solidFill>
              </a:defRPr>
            </a:lvl1pPr>
          </a:lstStyle>
          <a:p>
            <a:endParaRPr lang="ko-KR" altLang="en-US" dirty="0"/>
          </a:p>
        </p:txBody>
      </p:sp>
      <p:sp>
        <p:nvSpPr>
          <p:cNvPr id="4" name="Rectangle 6"/>
          <p:cNvSpPr>
            <a:spLocks noGrp="1" noChangeArrowheads="1"/>
          </p:cNvSpPr>
          <p:nvPr>
            <p:ph type="sldNum" sz="quarter" idx="10"/>
          </p:nvPr>
        </p:nvSpPr>
        <p:spPr>
          <a:xfrm>
            <a:off x="3160835" y="6529388"/>
            <a:ext cx="2133600" cy="260350"/>
          </a:xfrm>
          <a:prstGeom prst="rect">
            <a:avLst/>
          </a:prstGeom>
          <a:ln/>
        </p:spPr>
        <p:txBody>
          <a:bodyPr/>
          <a:lstStyle>
            <a:lvl1pPr>
              <a:defRPr/>
            </a:lvl1pPr>
          </a:lstStyle>
          <a:p>
            <a:pPr>
              <a:defRPr/>
            </a:pPr>
            <a:fld id="{D36348E0-2FDA-4892-A0C5-43A00174406C}" type="slidenum">
              <a:rPr lang="ko-KR" altLang="en-US"/>
              <a:pPr>
                <a:defRPr/>
              </a:pPr>
              <a:t>‹#›</a:t>
            </a:fld>
            <a:r>
              <a:rPr lang="en-US" altLang="ko-KR"/>
              <a:t> /5</a:t>
            </a:r>
          </a:p>
        </p:txBody>
      </p:sp>
    </p:spTree>
    <p:extLst>
      <p:ext uri="{BB962C8B-B14F-4D97-AF65-F5344CB8AC3E}">
        <p14:creationId xmlns:p14="http://schemas.microsoft.com/office/powerpoint/2010/main" val="14477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76409"/>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73" r:id="rId3"/>
    <p:sldLayoutId id="2147483688" r:id="rId4"/>
    <p:sldLayoutId id="2147483689" r:id="rId5"/>
    <p:sldLayoutId id="2147483694" r:id="rId6"/>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4800" dirty="0" err="1" smtClean="0"/>
              <a:t>IoT</a:t>
            </a:r>
            <a:r>
              <a:rPr lang="en-US" altLang="ko-KR" sz="4800" dirty="0" smtClean="0"/>
              <a:t> Management System</a:t>
            </a:r>
            <a:br>
              <a:rPr lang="en-US" altLang="ko-KR" sz="4800" dirty="0" smtClean="0"/>
            </a:br>
            <a:r>
              <a:rPr lang="en-US" altLang="ko-KR" sz="2000" dirty="0" smtClean="0"/>
              <a:t>(Initial Presentation)</a:t>
            </a:r>
            <a:endParaRPr lang="ko-KR" altLang="en-US" sz="4800" dirty="0"/>
          </a:p>
        </p:txBody>
      </p:sp>
      <p:sp>
        <p:nvSpPr>
          <p:cNvPr id="4" name="Text Box 5"/>
          <p:cNvSpPr txBox="1">
            <a:spLocks noChangeArrowheads="1"/>
          </p:cNvSpPr>
          <p:nvPr/>
        </p:nvSpPr>
        <p:spPr bwMode="auto">
          <a:xfrm>
            <a:off x="3853566" y="5410886"/>
            <a:ext cx="1436868" cy="57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lnSpc>
                <a:spcPct val="150000"/>
              </a:lnSpc>
              <a:defRPr/>
            </a:pPr>
            <a:r>
              <a:rPr kumimoji="0" lang="en-US" altLang="ko-KR" sz="24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Team 2</a:t>
            </a:r>
            <a:endParaRPr kumimoji="0" lang="ko-KR" altLang="ko-KR" sz="2400" b="1" dirty="0" smtClean="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endParaRPr>
          </a:p>
        </p:txBody>
      </p:sp>
    </p:spTree>
    <p:extLst>
      <p:ext uri="{BB962C8B-B14F-4D97-AF65-F5344CB8AC3E}">
        <p14:creationId xmlns:p14="http://schemas.microsoft.com/office/powerpoint/2010/main" val="1574382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3" name="직선 연결선 92"/>
          <p:cNvCxnSpPr/>
          <p:nvPr/>
        </p:nvCxnSpPr>
        <p:spPr bwMode="auto">
          <a:xfrm>
            <a:off x="4650999" y="4452948"/>
            <a:ext cx="0" cy="29817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2" name="제목 1"/>
          <p:cNvSpPr>
            <a:spLocks noGrp="1"/>
          </p:cNvSpPr>
          <p:nvPr>
            <p:ph type="title"/>
          </p:nvPr>
        </p:nvSpPr>
        <p:spPr/>
        <p:txBody>
          <a:bodyPr>
            <a:normAutofit fontScale="90000"/>
          </a:bodyPr>
          <a:lstStyle/>
          <a:p>
            <a:r>
              <a:rPr lang="en-US" altLang="ko-KR" sz="2700" dirty="0">
                <a:gradFill>
                  <a:gsLst>
                    <a:gs pos="100000">
                      <a:prstClr val="black">
                        <a:lumMod val="65000"/>
                        <a:lumOff val="35000"/>
                      </a:prstClr>
                    </a:gs>
                    <a:gs pos="50000">
                      <a:prstClr val="white">
                        <a:lumMod val="85000"/>
                      </a:prstClr>
                    </a:gs>
                    <a:gs pos="1000">
                      <a:prstClr val="white">
                        <a:lumMod val="95000"/>
                      </a:prstClr>
                    </a:gs>
                  </a:gsLst>
                  <a:lin ang="5400000" scaled="1"/>
                </a:gradFill>
              </a:rPr>
              <a:t>Physical perspective </a:t>
            </a:r>
            <a:r>
              <a:rPr lang="en-US" altLang="ko-KR" dirty="0" smtClean="0"/>
              <a:t>View</a:t>
            </a:r>
            <a:endParaRPr lang="ko-KR" altLang="en-US" dirty="0"/>
          </a:p>
        </p:txBody>
      </p:sp>
      <p:sp>
        <p:nvSpPr>
          <p:cNvPr id="24" name="타원 23"/>
          <p:cNvSpPr/>
          <p:nvPr/>
        </p:nvSpPr>
        <p:spPr bwMode="auto">
          <a:xfrm>
            <a:off x="4056183" y="2540023"/>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5" name="직사각형 4"/>
          <p:cNvSpPr/>
          <p:nvPr/>
        </p:nvSpPr>
        <p:spPr bwMode="auto">
          <a:xfrm>
            <a:off x="2392565" y="1299253"/>
            <a:ext cx="41100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p>
        </p:txBody>
      </p:sp>
      <p:sp>
        <p:nvSpPr>
          <p:cNvPr id="6" name="직사각형 5"/>
          <p:cNvSpPr/>
          <p:nvPr/>
        </p:nvSpPr>
        <p:spPr bwMode="auto">
          <a:xfrm>
            <a:off x="835351" y="1974579"/>
            <a:ext cx="1448820" cy="15348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 name="직사각형 8"/>
          <p:cNvSpPr/>
          <p:nvPr/>
        </p:nvSpPr>
        <p:spPr bwMode="auto">
          <a:xfrm>
            <a:off x="899736" y="2278354"/>
            <a:ext cx="1313761" cy="3879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r>
              <a:rPr lang="en-US" altLang="ko-KR" sz="1000" b="0" dirty="0" smtClean="0">
                <a:latin typeface="+mj-lt"/>
              </a:rPr>
              <a:t>Web Server</a:t>
            </a:r>
          </a:p>
          <a:p>
            <a:pPr algn="ctr"/>
            <a:r>
              <a:rPr lang="en-US" altLang="ko-KR" sz="1000" b="0" dirty="0">
                <a:latin typeface="+mj-lt"/>
              </a:rPr>
              <a:t>(apache-tomcat-8.0.23)</a:t>
            </a:r>
            <a:endParaRPr lang="ko-KR" altLang="en-US" sz="1000" b="0" dirty="0" smtClean="0">
              <a:latin typeface="+mj-lt"/>
            </a:endParaRPr>
          </a:p>
        </p:txBody>
      </p:sp>
      <p:sp>
        <p:nvSpPr>
          <p:cNvPr id="15" name="직사각형 14"/>
          <p:cNvSpPr/>
          <p:nvPr/>
        </p:nvSpPr>
        <p:spPr bwMode="auto">
          <a:xfrm>
            <a:off x="6881980" y="2371060"/>
            <a:ext cx="41100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endParaRPr lang="ko-KR" altLang="en-US" sz="1000" b="0" dirty="0" smtClean="0">
              <a:latin typeface="+mj-lt"/>
            </a:endParaRPr>
          </a:p>
        </p:txBody>
      </p:sp>
      <p:sp>
        <p:nvSpPr>
          <p:cNvPr id="16" name="직사각형 15"/>
          <p:cNvSpPr/>
          <p:nvPr/>
        </p:nvSpPr>
        <p:spPr bwMode="auto">
          <a:xfrm>
            <a:off x="4072319"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second node</a:t>
            </a:r>
            <a:endParaRPr lang="ko-KR" altLang="en-US" sz="1000" b="0" dirty="0" smtClean="0">
              <a:latin typeface="+mj-lt"/>
            </a:endParaRPr>
          </a:p>
        </p:txBody>
      </p:sp>
      <p:sp>
        <p:nvSpPr>
          <p:cNvPr id="17" name="직사각형 16"/>
          <p:cNvSpPr/>
          <p:nvPr/>
        </p:nvSpPr>
        <p:spPr bwMode="auto">
          <a:xfrm>
            <a:off x="4140710"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18" name="원통 17"/>
          <p:cNvSpPr/>
          <p:nvPr/>
        </p:nvSpPr>
        <p:spPr bwMode="auto">
          <a:xfrm>
            <a:off x="944606" y="2702219"/>
            <a:ext cx="1234752" cy="486613"/>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Database</a:t>
            </a:r>
          </a:p>
          <a:p>
            <a:pPr algn="ctr"/>
            <a:r>
              <a:rPr lang="en-US" altLang="ko-KR" sz="1000" b="0" dirty="0"/>
              <a:t>(</a:t>
            </a:r>
            <a:r>
              <a:rPr lang="en-US" altLang="ko-KR" sz="1000" b="0" dirty="0" err="1"/>
              <a:t>mariadb</a:t>
            </a:r>
            <a:r>
              <a:rPr lang="en-US" altLang="ko-KR" sz="1000" b="0" dirty="0"/>
              <a:t>-10.0.19</a:t>
            </a:r>
            <a:r>
              <a:rPr lang="en-US" altLang="ko-KR" sz="1000" b="0" dirty="0" smtClean="0"/>
              <a:t>)</a:t>
            </a:r>
            <a:endParaRPr lang="ko-KR" altLang="en-US" sz="1000" b="0" dirty="0"/>
          </a:p>
        </p:txBody>
      </p:sp>
      <p:sp>
        <p:nvSpPr>
          <p:cNvPr id="3" name="직사각형 2"/>
          <p:cNvSpPr/>
          <p:nvPr/>
        </p:nvSpPr>
        <p:spPr>
          <a:xfrm>
            <a:off x="1326853" y="2009581"/>
            <a:ext cx="561372" cy="246221"/>
          </a:xfrm>
          <a:prstGeom prst="rect">
            <a:avLst/>
          </a:prstGeom>
          <a:noFill/>
        </p:spPr>
        <p:txBody>
          <a:bodyPr wrap="none">
            <a:spAutoFit/>
          </a:bodyPr>
          <a:lstStyle/>
          <a:p>
            <a:r>
              <a:rPr lang="en-US" altLang="ko-KR" sz="1000" b="0" dirty="0" err="1">
                <a:solidFill>
                  <a:srgbClr val="000000"/>
                </a:solidFill>
                <a:latin typeface="Arial"/>
              </a:rPr>
              <a:t>IoTMS</a:t>
            </a:r>
            <a:endParaRPr lang="ko-KR" altLang="en-US" sz="1000" dirty="0"/>
          </a:p>
        </p:txBody>
      </p:sp>
      <p:sp>
        <p:nvSpPr>
          <p:cNvPr id="20" name="직사각형 19"/>
          <p:cNvSpPr/>
          <p:nvPr/>
        </p:nvSpPr>
        <p:spPr>
          <a:xfrm>
            <a:off x="1234875" y="3247357"/>
            <a:ext cx="809837" cy="246221"/>
          </a:xfrm>
          <a:prstGeom prst="rect">
            <a:avLst/>
          </a:prstGeom>
          <a:noFill/>
        </p:spPr>
        <p:txBody>
          <a:bodyPr wrap="none">
            <a:spAutoFit/>
          </a:bodyPr>
          <a:lstStyle/>
          <a:p>
            <a:r>
              <a:rPr lang="en-US" altLang="ko-KR" sz="1000" b="0" dirty="0" smtClean="0">
                <a:solidFill>
                  <a:srgbClr val="000000"/>
                </a:solidFill>
                <a:latin typeface="Arial"/>
              </a:rPr>
              <a:t>Windows 7</a:t>
            </a:r>
            <a:endParaRPr lang="ko-KR" altLang="en-US" sz="1000" dirty="0"/>
          </a:p>
        </p:txBody>
      </p:sp>
      <p:cxnSp>
        <p:nvCxnSpPr>
          <p:cNvPr id="2049" name="직선 연결선 2048"/>
          <p:cNvCxnSpPr>
            <a:stCxn id="6" idx="3"/>
            <a:endCxn id="24" idx="3"/>
          </p:cNvCxnSpPr>
          <p:nvPr/>
        </p:nvCxnSpPr>
        <p:spPr bwMode="auto">
          <a:xfrm>
            <a:off x="2284170" y="2742006"/>
            <a:ext cx="1804933" cy="2369"/>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2053" name="직선 연결선 2052"/>
          <p:cNvCxnSpPr>
            <a:stCxn id="7" idx="0"/>
            <a:endCxn id="24" idx="4"/>
          </p:cNvCxnSpPr>
          <p:nvPr/>
        </p:nvCxnSpPr>
        <p:spPr bwMode="auto">
          <a:xfrm flipV="1">
            <a:off x="3359292" y="2779435"/>
            <a:ext cx="809288" cy="96657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42" name="직사각형 41"/>
          <p:cNvSpPr/>
          <p:nvPr/>
        </p:nvSpPr>
        <p:spPr bwMode="auto">
          <a:xfrm>
            <a:off x="2162087" y="2427340"/>
            <a:ext cx="1213134"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 </a:t>
            </a:r>
          </a:p>
          <a:p>
            <a:pPr algn="ctr"/>
            <a:r>
              <a:rPr lang="en-US" altLang="ko-KR" sz="1000" b="0" dirty="0" smtClean="0">
                <a:latin typeface="+mj-lt"/>
              </a:rPr>
              <a:t>Port #8080(User)</a:t>
            </a:r>
          </a:p>
        </p:txBody>
      </p:sp>
      <p:cxnSp>
        <p:nvCxnSpPr>
          <p:cNvPr id="46" name="직선 연결선 45"/>
          <p:cNvCxnSpPr>
            <a:stCxn id="24" idx="5"/>
            <a:endCxn id="16" idx="0"/>
          </p:cNvCxnSpPr>
          <p:nvPr/>
        </p:nvCxnSpPr>
        <p:spPr bwMode="auto">
          <a:xfrm>
            <a:off x="4248057" y="2744375"/>
            <a:ext cx="398170" cy="100163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50" name="직선 연결선 49"/>
          <p:cNvCxnSpPr>
            <a:stCxn id="52" idx="5"/>
            <a:endCxn id="24" idx="1"/>
          </p:cNvCxnSpPr>
          <p:nvPr/>
        </p:nvCxnSpPr>
        <p:spPr bwMode="auto">
          <a:xfrm>
            <a:off x="2296592" y="1389762"/>
            <a:ext cx="1792510" cy="118532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52" name="타원 51"/>
          <p:cNvSpPr/>
          <p:nvPr/>
        </p:nvSpPr>
        <p:spPr bwMode="auto">
          <a:xfrm>
            <a:off x="2104719" y="1185410"/>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2050"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493194" y="817108"/>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p:cNvSpPr/>
          <p:nvPr/>
        </p:nvSpPr>
        <p:spPr bwMode="auto">
          <a:xfrm>
            <a:off x="1613394" y="892566"/>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cxnSp>
        <p:nvCxnSpPr>
          <p:cNvPr id="55" name="직선 연결선 54"/>
          <p:cNvCxnSpPr>
            <a:stCxn id="24" idx="6"/>
            <a:endCxn id="60" idx="2"/>
          </p:cNvCxnSpPr>
          <p:nvPr/>
        </p:nvCxnSpPr>
        <p:spPr bwMode="auto">
          <a:xfrm flipV="1">
            <a:off x="4280978" y="2658483"/>
            <a:ext cx="3013485" cy="124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pic>
        <p:nvPicPr>
          <p:cNvPr id="57"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486" b="7264"/>
          <a:stretch/>
        </p:blipFill>
        <p:spPr bwMode="auto">
          <a:xfrm>
            <a:off x="3674554" y="2066725"/>
            <a:ext cx="1121429" cy="1072134"/>
          </a:xfrm>
          <a:prstGeom prst="rect">
            <a:avLst/>
          </a:prstGeom>
          <a:noFill/>
          <a:extLst>
            <a:ext uri="{909E8E84-426E-40DD-AFC4-6F175D3DCCD1}">
              <a14:hiddenFill xmlns:a14="http://schemas.microsoft.com/office/drawing/2010/main">
                <a:solidFill>
                  <a:srgbClr val="FFFFFF"/>
                </a:solidFill>
              </a14:hiddenFill>
            </a:ext>
          </a:extLst>
        </p:spPr>
      </p:pic>
      <p:sp>
        <p:nvSpPr>
          <p:cNvPr id="60" name="타원 59"/>
          <p:cNvSpPr/>
          <p:nvPr/>
        </p:nvSpPr>
        <p:spPr bwMode="auto">
          <a:xfrm>
            <a:off x="7294463" y="2538776"/>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62" name="Picture 2" descr="http://www.clipartbest.com/cliparts/7Ta/o7y/7Tao7ypEc.jpe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7189888" y="2174654"/>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63" name="직사각형 62"/>
          <p:cNvSpPr/>
          <p:nvPr/>
        </p:nvSpPr>
        <p:spPr bwMode="auto">
          <a:xfrm>
            <a:off x="7310087" y="2262552"/>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sp>
        <p:nvSpPr>
          <p:cNvPr id="38" name="양쪽 모서리가 잘린 사각형 37"/>
          <p:cNvSpPr/>
          <p:nvPr/>
        </p:nvSpPr>
        <p:spPr bwMode="auto">
          <a:xfrm>
            <a:off x="4396080" y="464820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Mail</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box</a:t>
            </a:r>
            <a:endParaRPr lang="ko-KR" altLang="en-US" sz="1000" b="0" dirty="0" smtClean="0">
              <a:latin typeface="+mj-lt"/>
            </a:endParaRPr>
          </a:p>
        </p:txBody>
      </p:sp>
      <p:cxnSp>
        <p:nvCxnSpPr>
          <p:cNvPr id="41" name="직선 연결선 40"/>
          <p:cNvCxnSpPr/>
          <p:nvPr/>
        </p:nvCxnSpPr>
        <p:spPr bwMode="auto">
          <a:xfrm>
            <a:off x="3359291" y="4422622"/>
            <a:ext cx="0" cy="1245556"/>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44" name="직선 연결선 43"/>
          <p:cNvCxnSpPr/>
          <p:nvPr/>
        </p:nvCxnSpPr>
        <p:spPr bwMode="auto">
          <a:xfrm>
            <a:off x="3173852" y="479366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1" name="직선 연결선 90"/>
          <p:cNvCxnSpPr/>
          <p:nvPr/>
        </p:nvCxnSpPr>
        <p:spPr bwMode="auto">
          <a:xfrm>
            <a:off x="3212215" y="5209313"/>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2" name="직선 연결선 91"/>
          <p:cNvCxnSpPr/>
          <p:nvPr/>
        </p:nvCxnSpPr>
        <p:spPr bwMode="auto">
          <a:xfrm>
            <a:off x="3225004" y="566652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7" name="직사각형 6"/>
          <p:cNvSpPr/>
          <p:nvPr/>
        </p:nvSpPr>
        <p:spPr bwMode="auto">
          <a:xfrm>
            <a:off x="2785384"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first node</a:t>
            </a:r>
            <a:endParaRPr lang="ko-KR" altLang="en-US" sz="1000" b="0" dirty="0" smtClean="0">
              <a:latin typeface="+mj-lt"/>
            </a:endParaRPr>
          </a:p>
        </p:txBody>
      </p:sp>
      <p:sp>
        <p:nvSpPr>
          <p:cNvPr id="10" name="직사각형 9"/>
          <p:cNvSpPr/>
          <p:nvPr/>
        </p:nvSpPr>
        <p:spPr bwMode="auto">
          <a:xfrm>
            <a:off x="2853774"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39" name="육각형 38"/>
          <p:cNvSpPr/>
          <p:nvPr/>
        </p:nvSpPr>
        <p:spPr bwMode="auto">
          <a:xfrm>
            <a:off x="3425678" y="50361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Alarm</a:t>
            </a:r>
            <a:endParaRPr lang="ko-KR" altLang="en-US" sz="1000" b="0" dirty="0" smtClean="0">
              <a:latin typeface="+mj-lt"/>
            </a:endParaRPr>
          </a:p>
        </p:txBody>
      </p:sp>
      <p:sp>
        <p:nvSpPr>
          <p:cNvPr id="82" name="양쪽 모서리가 잘린 사각형 81"/>
          <p:cNvSpPr/>
          <p:nvPr/>
        </p:nvSpPr>
        <p:spPr bwMode="auto">
          <a:xfrm>
            <a:off x="2755886" y="50361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Temp.</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&amp;</a:t>
            </a:r>
            <a:r>
              <a:rPr lang="en-US" altLang="ko-KR" sz="1000" b="0" dirty="0" err="1" smtClean="0">
                <a:latin typeface="+mj-lt"/>
              </a:rPr>
              <a:t>Humi</a:t>
            </a:r>
            <a:r>
              <a:rPr lang="en-US" altLang="ko-KR" sz="1000" b="0" dirty="0" smtClean="0">
                <a:latin typeface="+mj-lt"/>
              </a:rPr>
              <a:t>.</a:t>
            </a:r>
            <a:endParaRPr lang="ko-KR" altLang="en-US" sz="1000" b="0" dirty="0" smtClean="0">
              <a:latin typeface="+mj-lt"/>
            </a:endParaRPr>
          </a:p>
        </p:txBody>
      </p:sp>
      <p:sp>
        <p:nvSpPr>
          <p:cNvPr id="83" name="양쪽 모서리가 잘린 사각형 82"/>
          <p:cNvSpPr/>
          <p:nvPr/>
        </p:nvSpPr>
        <p:spPr bwMode="auto">
          <a:xfrm>
            <a:off x="2755886" y="54933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err="1" smtClean="0">
                <a:latin typeface="+mj-lt"/>
              </a:rPr>
              <a:t>Proxi</a:t>
            </a:r>
            <a:r>
              <a:rPr lang="en-US" altLang="ko-KR" sz="1000" b="0" dirty="0" smtClean="0">
                <a:latin typeface="+mj-lt"/>
              </a:rPr>
              <a:t>.</a:t>
            </a:r>
            <a:endParaRPr lang="ko-KR" altLang="en-US" sz="1000" b="0" dirty="0" smtClean="0">
              <a:latin typeface="+mj-lt"/>
            </a:endParaRPr>
          </a:p>
        </p:txBody>
      </p:sp>
      <p:sp>
        <p:nvSpPr>
          <p:cNvPr id="84" name="양쪽 모서리가 잘린 사각형 83"/>
          <p:cNvSpPr/>
          <p:nvPr/>
        </p:nvSpPr>
        <p:spPr bwMode="auto">
          <a:xfrm>
            <a:off x="2755886" y="459278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85" name="육각형 84"/>
          <p:cNvSpPr/>
          <p:nvPr/>
        </p:nvSpPr>
        <p:spPr bwMode="auto">
          <a:xfrm>
            <a:off x="3425678" y="54933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Light</a:t>
            </a:r>
            <a:endParaRPr lang="ko-KR" altLang="en-US" sz="1000" b="0" dirty="0" smtClean="0">
              <a:latin typeface="+mj-lt"/>
            </a:endParaRPr>
          </a:p>
        </p:txBody>
      </p:sp>
      <p:sp>
        <p:nvSpPr>
          <p:cNvPr id="86" name="육각형 85"/>
          <p:cNvSpPr/>
          <p:nvPr/>
        </p:nvSpPr>
        <p:spPr bwMode="auto">
          <a:xfrm>
            <a:off x="3425678" y="4599705"/>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94" name="양쪽 모서리가 잘린 사각형 93"/>
          <p:cNvSpPr/>
          <p:nvPr/>
        </p:nvSpPr>
        <p:spPr bwMode="auto">
          <a:xfrm>
            <a:off x="7391341" y="5476711"/>
            <a:ext cx="427452" cy="281046"/>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5" name="육각형 94"/>
          <p:cNvSpPr/>
          <p:nvPr/>
        </p:nvSpPr>
        <p:spPr bwMode="auto">
          <a:xfrm>
            <a:off x="8510007" y="5476711"/>
            <a:ext cx="474303" cy="281046"/>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6" name="직사각형 95"/>
          <p:cNvSpPr/>
          <p:nvPr/>
        </p:nvSpPr>
        <p:spPr bwMode="auto">
          <a:xfrm>
            <a:off x="6805983" y="5497529"/>
            <a:ext cx="54704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Sensor</a:t>
            </a:r>
            <a:endParaRPr lang="ko-KR" altLang="en-US" sz="1000" b="0" dirty="0" smtClean="0">
              <a:latin typeface="+mj-lt"/>
            </a:endParaRPr>
          </a:p>
        </p:txBody>
      </p:sp>
      <p:sp>
        <p:nvSpPr>
          <p:cNvPr id="97" name="직사각형 96"/>
          <p:cNvSpPr/>
          <p:nvPr/>
        </p:nvSpPr>
        <p:spPr bwMode="auto">
          <a:xfrm>
            <a:off x="7920158" y="5497529"/>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Actuator</a:t>
            </a:r>
            <a:endParaRPr lang="ko-KR" altLang="en-US" sz="1000" b="0" dirty="0" smtClean="0">
              <a:latin typeface="+mj-lt"/>
            </a:endParaRPr>
          </a:p>
        </p:txBody>
      </p:sp>
      <p:sp>
        <p:nvSpPr>
          <p:cNvPr id="98" name="직사각형 97"/>
          <p:cNvSpPr/>
          <p:nvPr/>
        </p:nvSpPr>
        <p:spPr bwMode="auto">
          <a:xfrm>
            <a:off x="8487909" y="4408564"/>
            <a:ext cx="486786" cy="47279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node</a:t>
            </a:r>
            <a:endParaRPr lang="ko-KR" altLang="en-US" sz="1000" b="0" dirty="0" smtClean="0">
              <a:latin typeface="+mj-lt"/>
            </a:endParaRPr>
          </a:p>
        </p:txBody>
      </p:sp>
      <p:sp>
        <p:nvSpPr>
          <p:cNvPr id="99" name="직사각형 98"/>
          <p:cNvSpPr/>
          <p:nvPr/>
        </p:nvSpPr>
        <p:spPr bwMode="auto">
          <a:xfrm>
            <a:off x="8522797" y="4639066"/>
            <a:ext cx="418605" cy="16451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smtClean="0">
              <a:latin typeface="+mj-lt"/>
            </a:endParaRPr>
          </a:p>
        </p:txBody>
      </p:sp>
      <p:pic>
        <p:nvPicPr>
          <p:cNvPr id="101"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7363638" y="5829121"/>
            <a:ext cx="490844" cy="405422"/>
          </a:xfrm>
          <a:prstGeom prst="rect">
            <a:avLst/>
          </a:prstGeom>
          <a:noFill/>
          <a:extLst>
            <a:ext uri="{909E8E84-426E-40DD-AFC4-6F175D3DCCD1}">
              <a14:hiddenFill xmlns:a14="http://schemas.microsoft.com/office/drawing/2010/main">
                <a:solidFill>
                  <a:srgbClr val="FFFFFF"/>
                </a:solidFill>
              </a14:hiddenFill>
            </a:ext>
          </a:extLst>
        </p:spPr>
      </p:pic>
      <p:sp>
        <p:nvSpPr>
          <p:cNvPr id="103" name="직사각형 102"/>
          <p:cNvSpPr/>
          <p:nvPr/>
        </p:nvSpPr>
        <p:spPr bwMode="auto">
          <a:xfrm>
            <a:off x="7969608" y="4492712"/>
            <a:ext cx="601753"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Arduino</a:t>
            </a:r>
          </a:p>
          <a:p>
            <a:pPr algn="ctr"/>
            <a:r>
              <a:rPr lang="en-US" altLang="ko-KR" sz="1000" b="0" dirty="0" smtClean="0">
                <a:latin typeface="+mj-lt"/>
              </a:rPr>
              <a:t>node</a:t>
            </a:r>
            <a:endParaRPr lang="ko-KR" altLang="en-US" sz="1000" b="0" dirty="0" smtClean="0">
              <a:latin typeface="+mj-lt"/>
            </a:endParaRPr>
          </a:p>
        </p:txBody>
      </p:sp>
      <p:sp>
        <p:nvSpPr>
          <p:cNvPr id="104" name="직사각형 103"/>
          <p:cNvSpPr/>
          <p:nvPr/>
        </p:nvSpPr>
        <p:spPr bwMode="auto">
          <a:xfrm>
            <a:off x="6790818" y="5883520"/>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User</a:t>
            </a:r>
          </a:p>
          <a:p>
            <a:pPr algn="ctr"/>
            <a:r>
              <a:rPr lang="en-US" altLang="ko-KR" sz="1000" b="0" dirty="0" smtClean="0">
                <a:latin typeface="+mj-lt"/>
              </a:rPr>
              <a:t>Machine</a:t>
            </a:r>
            <a:endParaRPr lang="ko-KR" altLang="en-US" sz="1000" b="0" dirty="0" smtClean="0">
              <a:latin typeface="+mj-lt"/>
            </a:endParaRPr>
          </a:p>
        </p:txBody>
      </p:sp>
      <p:sp>
        <p:nvSpPr>
          <p:cNvPr id="105" name="직사각형 104"/>
          <p:cNvSpPr/>
          <p:nvPr/>
        </p:nvSpPr>
        <p:spPr bwMode="auto">
          <a:xfrm>
            <a:off x="7275216" y="4342604"/>
            <a:ext cx="614442" cy="60471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US" altLang="ko-KR" sz="1000" b="0" dirty="0" err="1">
                <a:solidFill>
                  <a:srgbClr val="000000"/>
                </a:solidFill>
                <a:latin typeface="Arial"/>
              </a:rPr>
              <a:t>IoTMS</a:t>
            </a:r>
            <a:endParaRPr lang="ko-KR" altLang="en-US" sz="1000" b="0" dirty="0" smtClean="0">
              <a:latin typeface="+mj-lt"/>
            </a:endParaRPr>
          </a:p>
        </p:txBody>
      </p:sp>
      <p:sp>
        <p:nvSpPr>
          <p:cNvPr id="106" name="직사각형 105"/>
          <p:cNvSpPr/>
          <p:nvPr/>
        </p:nvSpPr>
        <p:spPr bwMode="auto">
          <a:xfrm>
            <a:off x="7326035" y="4566781"/>
            <a:ext cx="506513" cy="13596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endParaRPr lang="ko-KR" altLang="en-US" sz="1000" b="0" dirty="0" smtClean="0">
              <a:latin typeface="+mj-lt"/>
            </a:endParaRPr>
          </a:p>
        </p:txBody>
      </p:sp>
      <p:sp>
        <p:nvSpPr>
          <p:cNvPr id="107" name="원통 106"/>
          <p:cNvSpPr/>
          <p:nvPr/>
        </p:nvSpPr>
        <p:spPr bwMode="auto">
          <a:xfrm>
            <a:off x="7346633" y="4745596"/>
            <a:ext cx="476051" cy="170555"/>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a:p>
        </p:txBody>
      </p:sp>
      <p:sp>
        <p:nvSpPr>
          <p:cNvPr id="110" name="직사각형 109"/>
          <p:cNvSpPr/>
          <p:nvPr/>
        </p:nvSpPr>
        <p:spPr bwMode="auto">
          <a:xfrm>
            <a:off x="6720111" y="4341577"/>
            <a:ext cx="661928" cy="51320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Server</a:t>
            </a:r>
          </a:p>
          <a:p>
            <a:pPr algn="ctr"/>
            <a:r>
              <a:rPr lang="en-US" altLang="ko-KR" sz="1000" b="0" dirty="0" smtClean="0">
                <a:latin typeface="+mj-lt"/>
              </a:rPr>
              <a:t>Machine</a:t>
            </a:r>
            <a:endParaRPr lang="ko-KR" altLang="en-US" sz="1000" b="0" dirty="0" smtClean="0">
              <a:latin typeface="+mj-lt"/>
            </a:endParaRPr>
          </a:p>
        </p:txBody>
      </p:sp>
      <p:sp>
        <p:nvSpPr>
          <p:cNvPr id="45" name="직사각형 44"/>
          <p:cNvSpPr/>
          <p:nvPr/>
        </p:nvSpPr>
        <p:spPr bwMode="auto">
          <a:xfrm>
            <a:off x="6685940" y="4001222"/>
            <a:ext cx="2432481" cy="238572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2" name="직사각형 111"/>
          <p:cNvSpPr/>
          <p:nvPr/>
        </p:nvSpPr>
        <p:spPr bwMode="auto">
          <a:xfrm>
            <a:off x="6711519" y="4022001"/>
            <a:ext cx="601753"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dirty="0" smtClean="0">
                <a:latin typeface="+mj-lt"/>
              </a:rPr>
              <a:t>Legend</a:t>
            </a:r>
            <a:endParaRPr lang="ko-KR" altLang="en-US" sz="1000" dirty="0" smtClean="0">
              <a:latin typeface="+mj-lt"/>
            </a:endParaRPr>
          </a:p>
        </p:txBody>
      </p:sp>
      <p:sp>
        <p:nvSpPr>
          <p:cNvPr id="113" name="원통 112"/>
          <p:cNvSpPr/>
          <p:nvPr/>
        </p:nvSpPr>
        <p:spPr bwMode="auto">
          <a:xfrm>
            <a:off x="7391341" y="5047206"/>
            <a:ext cx="427452" cy="281046"/>
          </a:xfrm>
          <a:prstGeom prst="ca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4" name="직사각형 113"/>
          <p:cNvSpPr/>
          <p:nvPr/>
        </p:nvSpPr>
        <p:spPr bwMode="auto">
          <a:xfrm>
            <a:off x="8510007" y="5047206"/>
            <a:ext cx="474303" cy="2810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5" name="직사각형 114"/>
          <p:cNvSpPr/>
          <p:nvPr/>
        </p:nvSpPr>
        <p:spPr bwMode="auto">
          <a:xfrm>
            <a:off x="6715446" y="5068024"/>
            <a:ext cx="728121"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Data</a:t>
            </a:r>
          </a:p>
          <a:p>
            <a:pPr algn="ctr"/>
            <a:r>
              <a:rPr lang="en-US" altLang="ko-KR" sz="1000" b="0" dirty="0" smtClean="0">
                <a:latin typeface="+mj-lt"/>
              </a:rPr>
              <a:t>repository</a:t>
            </a:r>
            <a:endParaRPr lang="ko-KR" altLang="en-US" sz="1000" b="0" dirty="0" smtClean="0">
              <a:latin typeface="+mj-lt"/>
            </a:endParaRPr>
          </a:p>
        </p:txBody>
      </p:sp>
      <p:sp>
        <p:nvSpPr>
          <p:cNvPr id="116" name="직사각형 115"/>
          <p:cNvSpPr/>
          <p:nvPr/>
        </p:nvSpPr>
        <p:spPr bwMode="auto">
          <a:xfrm>
            <a:off x="7945736" y="5068024"/>
            <a:ext cx="661928" cy="26022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SW on Machine</a:t>
            </a:r>
            <a:endParaRPr lang="ko-KR" altLang="en-US" sz="1000" b="0" dirty="0" smtClean="0">
              <a:latin typeface="+mj-lt"/>
            </a:endParaRPr>
          </a:p>
        </p:txBody>
      </p:sp>
      <p:sp>
        <p:nvSpPr>
          <p:cNvPr id="48" name="구름 47"/>
          <p:cNvSpPr/>
          <p:nvPr/>
        </p:nvSpPr>
        <p:spPr bwMode="auto">
          <a:xfrm>
            <a:off x="5127758" y="2262552"/>
            <a:ext cx="1531010" cy="850442"/>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Internet</a:t>
            </a:r>
            <a:endParaRPr lang="ko-KR" altLang="en-US" sz="1000" b="0" dirty="0" smtClean="0">
              <a:latin typeface="+mj-lt"/>
            </a:endParaRPr>
          </a:p>
        </p:txBody>
      </p:sp>
      <p:sp>
        <p:nvSpPr>
          <p:cNvPr id="121" name="직사각형 120"/>
          <p:cNvSpPr/>
          <p:nvPr/>
        </p:nvSpPr>
        <p:spPr bwMode="auto">
          <a:xfrm>
            <a:off x="2696593" y="3462845"/>
            <a:ext cx="1334447"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sp>
        <p:nvSpPr>
          <p:cNvPr id="64" name="직사각형 63"/>
          <p:cNvSpPr/>
          <p:nvPr/>
        </p:nvSpPr>
        <p:spPr bwMode="auto">
          <a:xfrm>
            <a:off x="2291613" y="2779435"/>
            <a:ext cx="684782"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#550</a:t>
            </a:r>
          </a:p>
          <a:p>
            <a:pPr algn="ctr"/>
            <a:r>
              <a:rPr lang="en-US" altLang="ko-KR" sz="1000" b="0" dirty="0" smtClean="0">
                <a:latin typeface="+mj-lt"/>
              </a:rPr>
              <a:t>(</a:t>
            </a:r>
            <a:r>
              <a:rPr lang="en-US" altLang="ko-KR" sz="1000" b="0" dirty="0">
                <a:latin typeface="+mj-lt"/>
              </a:rPr>
              <a:t>A</a:t>
            </a:r>
            <a:r>
              <a:rPr lang="en-US" altLang="ko-KR" sz="1000" b="0" dirty="0" smtClean="0">
                <a:latin typeface="+mj-lt"/>
              </a:rPr>
              <a:t>rduino)</a:t>
            </a:r>
          </a:p>
        </p:txBody>
      </p:sp>
      <p:sp>
        <p:nvSpPr>
          <p:cNvPr id="65" name="직사각형 64"/>
          <p:cNvSpPr/>
          <p:nvPr/>
        </p:nvSpPr>
        <p:spPr bwMode="auto">
          <a:xfrm>
            <a:off x="3980408" y="3462845"/>
            <a:ext cx="1334447"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pic>
        <p:nvPicPr>
          <p:cNvPr id="66"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4486" b="7264"/>
          <a:stretch/>
        </p:blipFill>
        <p:spPr bwMode="auto">
          <a:xfrm>
            <a:off x="8593335" y="5870751"/>
            <a:ext cx="324836" cy="310559"/>
          </a:xfrm>
          <a:prstGeom prst="rect">
            <a:avLst/>
          </a:prstGeom>
          <a:noFill/>
          <a:extLst>
            <a:ext uri="{909E8E84-426E-40DD-AFC4-6F175D3DCCD1}">
              <a14:hiddenFill xmlns:a14="http://schemas.microsoft.com/office/drawing/2010/main">
                <a:solidFill>
                  <a:srgbClr val="FFFFFF"/>
                </a:solidFill>
              </a14:hiddenFill>
            </a:ext>
          </a:extLst>
        </p:spPr>
      </p:pic>
      <p:sp>
        <p:nvSpPr>
          <p:cNvPr id="68" name="직사각형 67"/>
          <p:cNvSpPr/>
          <p:nvPr/>
        </p:nvSpPr>
        <p:spPr bwMode="auto">
          <a:xfrm>
            <a:off x="7940257" y="5896667"/>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Router</a:t>
            </a:r>
            <a:endParaRPr lang="ko-KR" altLang="en-US" sz="1000" b="0" dirty="0" smtClean="0">
              <a:latin typeface="+mj-lt"/>
            </a:endParaRPr>
          </a:p>
        </p:txBody>
      </p:sp>
    </p:spTree>
    <p:extLst>
      <p:ext uri="{BB962C8B-B14F-4D97-AF65-F5344CB8AC3E}">
        <p14:creationId xmlns:p14="http://schemas.microsoft.com/office/powerpoint/2010/main" val="40298526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Dynamic view  – Hyun</a:t>
            </a:r>
            <a:endParaRPr lang="ko-KR" altLang="en-US" dirty="0"/>
          </a:p>
        </p:txBody>
      </p:sp>
      <p:sp>
        <p:nvSpPr>
          <p:cNvPr id="3" name="텍스트 개체 틀 2"/>
          <p:cNvSpPr>
            <a:spLocks noGrp="1"/>
          </p:cNvSpPr>
          <p:nvPr>
            <p:ph type="body" sz="quarter" idx="10"/>
          </p:nvPr>
        </p:nvSpPr>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11</a:t>
            </a:fld>
            <a:r>
              <a:rPr lang="en-US" altLang="ko-KR" smtClean="0"/>
              <a:t>/50</a:t>
            </a:r>
            <a:endParaRPr lang="ko-KR" altLang="en-US" dirty="0"/>
          </a:p>
        </p:txBody>
      </p:sp>
    </p:spTree>
    <p:extLst>
      <p:ext uri="{BB962C8B-B14F-4D97-AF65-F5344CB8AC3E}">
        <p14:creationId xmlns:p14="http://schemas.microsoft.com/office/powerpoint/2010/main" val="925506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dirty="0" smtClean="0">
                <a:effectLst>
                  <a:outerShdw blurRad="38100" dist="38100" dir="2700000" algn="tl">
                    <a:srgbClr val="000000">
                      <a:alpha val="43137"/>
                    </a:srgbClr>
                  </a:outerShdw>
                </a:effectLst>
                <a:ea typeface="굴림" panose="020B0600000101010101" pitchFamily="50" charset="-127"/>
              </a:rPr>
              <a:t>CONTENTS</a:t>
            </a:r>
          </a:p>
        </p:txBody>
      </p:sp>
    </p:spTree>
    <p:extLst>
      <p:ext uri="{BB962C8B-B14F-4D97-AF65-F5344CB8AC3E}">
        <p14:creationId xmlns:p14="http://schemas.microsoft.com/office/powerpoint/2010/main" val="2578021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텍스트 개체 틀 21"/>
          <p:cNvSpPr>
            <a:spLocks noGrp="1"/>
          </p:cNvSpPr>
          <p:nvPr>
            <p:ph type="body" sz="quarter" idx="4294967295"/>
          </p:nvPr>
        </p:nvSpPr>
        <p:spPr>
          <a:xfrm>
            <a:off x="0" y="0"/>
            <a:ext cx="9144000" cy="6858000"/>
          </a:xfrm>
        </p:spPr>
        <p:txBody>
          <a:bodyPr>
            <a:noAutofit/>
          </a:bodyPr>
          <a:lstStyle/>
          <a:p>
            <a:pPr marL="0" indent="0"/>
            <a:r>
              <a:rPr lang="en-US" altLang="ko-KR" sz="1400" dirty="0">
                <a:solidFill>
                  <a:schemeClr val="bg1"/>
                </a:solidFill>
              </a:rPr>
              <a:t> Review	</a:t>
            </a:r>
            <a:r>
              <a:rPr lang="en-US" altLang="ko-KR" sz="1400" dirty="0" smtClean="0">
                <a:solidFill>
                  <a:schemeClr val="bg1"/>
                </a:solidFill>
              </a:rPr>
              <a:t>[</a:t>
            </a:r>
            <a:r>
              <a:rPr lang="en-US" altLang="ko-KR" sz="1400" dirty="0">
                <a:solidFill>
                  <a:schemeClr val="bg1"/>
                </a:solidFill>
              </a:rPr>
              <a:t>4]</a:t>
            </a:r>
          </a:p>
          <a:p>
            <a:pPr marL="0" indent="0"/>
            <a:r>
              <a:rPr lang="en-US" altLang="ko-KR" sz="1400" dirty="0">
                <a:solidFill>
                  <a:schemeClr val="bg1"/>
                </a:solidFill>
              </a:rPr>
              <a:t>  </a:t>
            </a:r>
            <a:r>
              <a:rPr lang="en-US" altLang="ko-KR" sz="1400" dirty="0" smtClean="0">
                <a:solidFill>
                  <a:schemeClr val="bg1"/>
                </a:solidFill>
              </a:rPr>
              <a:t>System view </a:t>
            </a:r>
            <a:r>
              <a:rPr lang="en-US" altLang="ko-KR" sz="1400" dirty="0">
                <a:solidFill>
                  <a:schemeClr val="bg1"/>
                </a:solidFill>
              </a:rPr>
              <a:t>	</a:t>
            </a:r>
            <a:r>
              <a:rPr lang="en-US" altLang="ko-KR" sz="1400" dirty="0" smtClean="0">
                <a:solidFill>
                  <a:schemeClr val="bg1"/>
                </a:solidFill>
              </a:rPr>
              <a:t>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 </a:t>
            </a:r>
          </a:p>
          <a:p>
            <a:pPr marL="0" indent="0"/>
            <a:r>
              <a:rPr lang="en-US" altLang="ko-KR" sz="1400" dirty="0">
                <a:solidFill>
                  <a:schemeClr val="bg1"/>
                </a:solidFill>
              </a:rPr>
              <a:t>  QA 		</a:t>
            </a:r>
            <a:r>
              <a:rPr lang="en-US" altLang="ko-KR" sz="1400" dirty="0" smtClean="0">
                <a:solidFill>
                  <a:schemeClr val="bg1"/>
                </a:solidFill>
              </a:rPr>
              <a:t>2					// TODO - Hyun</a:t>
            </a:r>
            <a:endParaRPr lang="en-US" altLang="ko-KR" sz="1400" dirty="0">
              <a:solidFill>
                <a:schemeClr val="bg1"/>
              </a:solidFill>
            </a:endParaRPr>
          </a:p>
          <a:p>
            <a:pPr marL="0" indent="0"/>
            <a:r>
              <a:rPr lang="en-US" altLang="ko-KR" sz="1400" dirty="0">
                <a:solidFill>
                  <a:schemeClr val="bg1"/>
                </a:solidFill>
              </a:rPr>
              <a:t>  </a:t>
            </a:r>
            <a:r>
              <a:rPr lang="en-US" altLang="ko-KR" sz="1400" dirty="0" err="1">
                <a:solidFill>
                  <a:schemeClr val="bg1"/>
                </a:solidFill>
              </a:rPr>
              <a:t>Func</a:t>
            </a:r>
            <a:r>
              <a:rPr lang="en-US" altLang="ko-KR" sz="1400" dirty="0">
                <a:solidFill>
                  <a:schemeClr val="bg1"/>
                </a:solidFill>
              </a:rPr>
              <a:t> 	</a:t>
            </a:r>
            <a:r>
              <a:rPr lang="en-US" altLang="ko-KR" sz="1400" dirty="0" smtClean="0">
                <a:solidFill>
                  <a:schemeClr val="bg1"/>
                </a:solidFill>
              </a:rPr>
              <a:t>	1					// Done</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overview 		</a:t>
            </a:r>
            <a:r>
              <a:rPr lang="en-US" altLang="ko-KR" sz="1400" dirty="0" smtClean="0">
                <a:solidFill>
                  <a:schemeClr val="bg1"/>
                </a:solidFill>
              </a:rPr>
              <a:t>[</a:t>
            </a:r>
            <a:r>
              <a:rPr lang="en-US" altLang="ko-KR" sz="1400" dirty="0">
                <a:solidFill>
                  <a:schemeClr val="bg1"/>
                </a:solidFill>
              </a:rPr>
              <a:t>2]</a:t>
            </a:r>
          </a:p>
          <a:p>
            <a:pPr marL="0" indent="0"/>
            <a:r>
              <a:rPr lang="en-US" altLang="ko-KR" sz="1400" dirty="0">
                <a:solidFill>
                  <a:schemeClr val="bg1"/>
                </a:solidFill>
              </a:rPr>
              <a:t>  Allocation view </a:t>
            </a:r>
            <a:r>
              <a:rPr lang="en-US" altLang="ko-KR" sz="1400" dirty="0" smtClean="0">
                <a:solidFill>
                  <a:schemeClr val="bg1"/>
                </a:solidFill>
              </a:rPr>
              <a:t>	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a:solidFill>
                  <a:schemeClr val="bg1"/>
                </a:solidFill>
              </a:rPr>
              <a:t>  Dynamic View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smtClean="0">
                <a:solidFill>
                  <a:schemeClr val="bg1"/>
                </a:solidFill>
              </a:rPr>
              <a:t>- </a:t>
            </a:r>
            <a:r>
              <a:rPr lang="en-US" altLang="ko-KR" sz="1400" dirty="0">
                <a:solidFill>
                  <a:schemeClr val="bg1"/>
                </a:solidFill>
              </a:rPr>
              <a:t>Architecture design </a:t>
            </a:r>
            <a:r>
              <a:rPr lang="en-US" altLang="ko-KR" sz="1400" dirty="0" smtClean="0">
                <a:solidFill>
                  <a:schemeClr val="bg1"/>
                </a:solidFill>
              </a:rPr>
              <a:t>		[</a:t>
            </a:r>
            <a:r>
              <a:rPr lang="en-US" altLang="ko-KR" sz="1400" dirty="0">
                <a:solidFill>
                  <a:schemeClr val="bg1"/>
                </a:solidFill>
              </a:rPr>
              <a:t>3] - Design decision</a:t>
            </a:r>
          </a:p>
          <a:p>
            <a:pPr marL="0" indent="0"/>
            <a:r>
              <a:rPr lang="en-US" altLang="ko-KR" sz="1400" dirty="0">
                <a:solidFill>
                  <a:schemeClr val="bg1"/>
                </a:solidFill>
              </a:rPr>
              <a:t>  Testability   </a:t>
            </a:r>
            <a:r>
              <a:rPr lang="en-US" altLang="ko-KR" sz="1400" dirty="0" smtClean="0">
                <a:solidFill>
                  <a:schemeClr val="bg1"/>
                </a:solidFill>
              </a:rPr>
              <a:t>	1	- </a:t>
            </a:r>
            <a:r>
              <a:rPr lang="en-US" altLang="ko-KR" sz="1400" dirty="0" err="1">
                <a:solidFill>
                  <a:schemeClr val="bg1"/>
                </a:solidFill>
              </a:rPr>
              <a:t>EventBus</a:t>
            </a:r>
            <a:r>
              <a:rPr lang="en-US" altLang="ko-KR" sz="1400" dirty="0">
                <a:solidFill>
                  <a:schemeClr val="bg1"/>
                </a:solidFill>
              </a:rPr>
              <a:t> (Maintainability</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Compatibility </a:t>
            </a:r>
            <a:r>
              <a:rPr lang="en-US" altLang="ko-KR" sz="1400" dirty="0" smtClean="0">
                <a:solidFill>
                  <a:schemeClr val="bg1"/>
                </a:solidFill>
              </a:rPr>
              <a:t>	1 </a:t>
            </a:r>
            <a:r>
              <a:rPr lang="en-US" altLang="ko-KR" sz="1400" dirty="0">
                <a:solidFill>
                  <a:schemeClr val="bg1"/>
                </a:solidFill>
              </a:rPr>
              <a:t>	- JSON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a:t>
            </a:r>
            <a:r>
              <a:rPr lang="en-US" altLang="ko-KR" sz="1400" dirty="0" err="1">
                <a:solidFill>
                  <a:schemeClr val="bg1"/>
                </a:solidFill>
              </a:rPr>
              <a:t>Scailablity</a:t>
            </a:r>
            <a:r>
              <a:rPr lang="en-US" altLang="ko-KR" sz="1400" dirty="0">
                <a:solidFill>
                  <a:schemeClr val="bg1"/>
                </a:solidFill>
              </a:rPr>
              <a:t>	1 	- Client/Server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smtClean="0">
                <a:solidFill>
                  <a:schemeClr val="bg1"/>
                </a:solidFill>
              </a:rPr>
              <a:t>- </a:t>
            </a:r>
            <a:r>
              <a:rPr lang="en-US" altLang="ko-KR" sz="1400" dirty="0">
                <a:solidFill>
                  <a:schemeClr val="bg1"/>
                </a:solidFill>
              </a:rPr>
              <a:t>XXX design (QA mapping) [10] - Design &amp; Implementation</a:t>
            </a:r>
          </a:p>
          <a:p>
            <a:pPr marL="0" indent="0"/>
            <a:r>
              <a:rPr lang="en-US" altLang="ko-KR" sz="1400" dirty="0">
                <a:solidFill>
                  <a:schemeClr val="bg1"/>
                </a:solidFill>
              </a:rPr>
              <a:t>  Security     </a:t>
            </a:r>
            <a:r>
              <a:rPr lang="en-US" altLang="ko-KR" sz="1400" dirty="0" smtClean="0">
                <a:solidFill>
                  <a:schemeClr val="bg1"/>
                </a:solidFill>
              </a:rPr>
              <a:t>	2</a:t>
            </a:r>
            <a:r>
              <a:rPr lang="en-US" altLang="ko-KR" sz="1400" dirty="0">
                <a:solidFill>
                  <a:schemeClr val="bg1"/>
                </a:solidFill>
              </a:rPr>
              <a:t>	- user login		</a:t>
            </a:r>
            <a:r>
              <a:rPr lang="en-US" altLang="ko-KR" sz="1400" dirty="0" smtClean="0">
                <a:solidFill>
                  <a:schemeClr val="bg1"/>
                </a:solidFill>
              </a:rPr>
              <a:t>		// </a:t>
            </a:r>
            <a:r>
              <a:rPr lang="en-US" altLang="ko-KR" sz="1400" dirty="0">
                <a:solidFill>
                  <a:schemeClr val="bg1"/>
                </a:solidFill>
              </a:rPr>
              <a:t>TODO - Han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register node (serial node/ encryption</a:t>
            </a:r>
            <a:r>
              <a:rPr lang="en-US" altLang="ko-KR" sz="1400" dirty="0" smtClean="0">
                <a:solidFill>
                  <a:schemeClr val="bg1"/>
                </a:solidFill>
              </a:rPr>
              <a:t>) // </a:t>
            </a:r>
            <a:r>
              <a:rPr lang="en-US" altLang="ko-KR" sz="1400" dirty="0">
                <a:solidFill>
                  <a:schemeClr val="bg1"/>
                </a:solidFill>
              </a:rPr>
              <a:t>design </a:t>
            </a:r>
            <a:r>
              <a:rPr lang="en-US" altLang="ko-KR" sz="1400" dirty="0" smtClean="0">
                <a:solidFill>
                  <a:schemeClr val="bg1"/>
                </a:solidFill>
              </a:rPr>
              <a:t>only	// Done - Min</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Modifiability </a:t>
            </a:r>
            <a:r>
              <a:rPr lang="en-US" altLang="ko-KR" sz="1400" dirty="0" smtClean="0">
                <a:solidFill>
                  <a:schemeClr val="bg1"/>
                </a:solidFill>
              </a:rPr>
              <a:t>	1</a:t>
            </a:r>
            <a:r>
              <a:rPr lang="en-US" altLang="ko-KR" sz="1400" dirty="0">
                <a:solidFill>
                  <a:schemeClr val="bg1"/>
                </a:solidFill>
              </a:rPr>
              <a:t>	- </a:t>
            </a:r>
            <a:r>
              <a:rPr lang="en-US" altLang="ko-KR" sz="1400" dirty="0" err="1">
                <a:solidFill>
                  <a:schemeClr val="bg1"/>
                </a:solidFill>
              </a:rPr>
              <a:t>comm</a:t>
            </a:r>
            <a:r>
              <a:rPr lang="en-US" altLang="ko-KR" sz="1400" dirty="0">
                <a:solidFill>
                  <a:schemeClr val="bg1"/>
                </a:solidFill>
              </a:rPr>
              <a:t> manager (support different protocol(BT, </a:t>
            </a:r>
            <a:r>
              <a:rPr lang="en-US" altLang="ko-KR" sz="1400" dirty="0" err="1">
                <a:solidFill>
                  <a:schemeClr val="bg1"/>
                </a:solidFill>
              </a:rPr>
              <a:t>etc</a:t>
            </a:r>
            <a:r>
              <a:rPr lang="en-US" altLang="ko-KR" sz="1400" dirty="0">
                <a:solidFill>
                  <a:schemeClr val="bg1"/>
                </a:solidFill>
              </a:rPr>
              <a:t>) ) </a:t>
            </a:r>
            <a:r>
              <a:rPr lang="en-US" altLang="ko-KR" sz="1400" dirty="0" smtClean="0">
                <a:solidFill>
                  <a:schemeClr val="bg1"/>
                </a:solidFill>
              </a:rPr>
              <a:t>   </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 Kwon</a:t>
            </a:r>
          </a:p>
          <a:p>
            <a:pPr marL="0" indent="0"/>
            <a:r>
              <a:rPr lang="en-US" altLang="ko-KR" sz="1400" dirty="0">
                <a:solidFill>
                  <a:schemeClr val="bg1"/>
                </a:solidFill>
              </a:rPr>
              <a:t>  </a:t>
            </a:r>
            <a:r>
              <a:rPr lang="en-US" altLang="ko-KR" sz="1400" dirty="0" err="1">
                <a:solidFill>
                  <a:schemeClr val="bg1"/>
                </a:solidFill>
              </a:rPr>
              <a:t>Scailability</a:t>
            </a:r>
            <a:r>
              <a:rPr lang="en-US" altLang="ko-KR" sz="1400" dirty="0">
                <a:solidFill>
                  <a:schemeClr val="bg1"/>
                </a:solidFill>
              </a:rPr>
              <a:t>  </a:t>
            </a:r>
            <a:r>
              <a:rPr lang="en-US" altLang="ko-KR" sz="1400" dirty="0" smtClean="0">
                <a:solidFill>
                  <a:schemeClr val="bg1"/>
                </a:solidFill>
              </a:rPr>
              <a:t>	2 </a:t>
            </a:r>
            <a:r>
              <a:rPr lang="en-US" altLang="ko-KR" sz="1400" dirty="0">
                <a:solidFill>
                  <a:schemeClr val="bg1"/>
                </a:solidFill>
              </a:rPr>
              <a:t>	- add node / remove node			</a:t>
            </a:r>
            <a:r>
              <a:rPr lang="en-US" altLang="ko-KR" sz="1400" dirty="0" smtClean="0">
                <a:solidFill>
                  <a:schemeClr val="bg1"/>
                </a:solidFill>
              </a:rPr>
              <a:t>// TODO - </a:t>
            </a:r>
            <a:r>
              <a:rPr lang="en-US" altLang="ko-KR" sz="1400" dirty="0">
                <a:solidFill>
                  <a:schemeClr val="bg1"/>
                </a:solidFill>
              </a:rPr>
              <a:t>Min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up to 50 SA Nodes simulation result. </a:t>
            </a:r>
            <a:r>
              <a:rPr lang="en-US" altLang="ko-KR" sz="1400" dirty="0" smtClean="0">
                <a:solidFill>
                  <a:schemeClr val="bg1"/>
                </a:solidFill>
              </a:rPr>
              <a:t>	</a:t>
            </a:r>
            <a:r>
              <a:rPr lang="en-US" altLang="ko-KR" sz="1400" dirty="0">
                <a:solidFill>
                  <a:schemeClr val="bg1"/>
                </a:solidFill>
              </a:rPr>
              <a:t>	// TODO - Kwon </a:t>
            </a:r>
            <a:endParaRPr lang="en-US" altLang="ko-KR" sz="1400" dirty="0" smtClean="0">
              <a:solidFill>
                <a:schemeClr val="bg1"/>
              </a:solidFill>
            </a:endParaRPr>
          </a:p>
          <a:p>
            <a:pPr marL="0" indent="0"/>
            <a:r>
              <a:rPr lang="en-US" altLang="ko-KR" sz="1400" dirty="0" smtClean="0">
                <a:solidFill>
                  <a:schemeClr val="bg1"/>
                </a:solidFill>
              </a:rPr>
              <a:t>   </a:t>
            </a:r>
            <a:r>
              <a:rPr lang="en-US" altLang="ko-KR" sz="1400" dirty="0" err="1" smtClean="0">
                <a:solidFill>
                  <a:schemeClr val="bg1"/>
                </a:solidFill>
              </a:rPr>
              <a:t>Availablity</a:t>
            </a:r>
            <a:r>
              <a:rPr lang="en-US" altLang="ko-KR" sz="1400" dirty="0" smtClean="0">
                <a:solidFill>
                  <a:schemeClr val="bg1"/>
                </a:solidFill>
              </a:rPr>
              <a:t>   	2 </a:t>
            </a:r>
            <a:r>
              <a:rPr lang="en-US" altLang="ko-KR" sz="1400" dirty="0">
                <a:solidFill>
                  <a:schemeClr val="bg1"/>
                </a:solidFill>
              </a:rPr>
              <a:t>	- </a:t>
            </a:r>
            <a:r>
              <a:rPr lang="en-US" altLang="ko-KR" sz="1400" dirty="0" smtClean="0">
                <a:solidFill>
                  <a:schemeClr val="bg1"/>
                </a:solidFill>
              </a:rPr>
              <a:t>sensor				// Done - Jung</a:t>
            </a:r>
            <a:endParaRPr lang="en-US" altLang="ko-KR" sz="1400" dirty="0">
              <a:solidFill>
                <a:schemeClr val="bg1"/>
              </a:solidFill>
            </a:endParaRPr>
          </a:p>
          <a:p>
            <a:pPr marL="0" indent="0"/>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actuator </a:t>
            </a:r>
            <a:r>
              <a:rPr lang="en-US" altLang="ko-KR" sz="1400" dirty="0" smtClean="0">
                <a:solidFill>
                  <a:schemeClr val="bg1"/>
                </a:solidFill>
              </a:rPr>
              <a:t>mal-function			// Done - Jung</a:t>
            </a:r>
            <a:endParaRPr lang="en-US" altLang="ko-KR" sz="1400" dirty="0">
              <a:solidFill>
                <a:schemeClr val="bg1"/>
              </a:solidFill>
            </a:endParaRPr>
          </a:p>
          <a:p>
            <a:pPr marL="0" indent="0"/>
            <a:r>
              <a:rPr lang="en-US" altLang="ko-KR" sz="1400" dirty="0">
                <a:solidFill>
                  <a:schemeClr val="bg1"/>
                </a:solidFill>
              </a:rPr>
              <a:t>  Performance   </a:t>
            </a:r>
            <a:r>
              <a:rPr lang="en-US" altLang="ko-KR" sz="1400" dirty="0" smtClean="0">
                <a:solidFill>
                  <a:schemeClr val="bg1"/>
                </a:solidFill>
              </a:rPr>
              <a:t>	1 </a:t>
            </a:r>
            <a:r>
              <a:rPr lang="en-US" altLang="ko-KR" sz="1400" dirty="0">
                <a:solidFill>
                  <a:schemeClr val="bg1"/>
                </a:solidFill>
              </a:rPr>
              <a:t>	- piggyback </a:t>
            </a:r>
            <a:r>
              <a:rPr lang="en-US" altLang="ko-KR" sz="1400" dirty="0" smtClean="0">
                <a:solidFill>
                  <a:schemeClr val="bg1"/>
                </a:solidFill>
              </a:rPr>
              <a:t>(</a:t>
            </a:r>
            <a:r>
              <a:rPr lang="ko-KR" altLang="en-US" sz="1400" dirty="0" smtClean="0">
                <a:solidFill>
                  <a:schemeClr val="bg1"/>
                </a:solidFill>
              </a:rPr>
              <a:t> </a:t>
            </a:r>
            <a:r>
              <a:rPr lang="en-US" altLang="ko-KR" sz="1400" dirty="0" err="1">
                <a:solidFill>
                  <a:schemeClr val="bg1"/>
                </a:solidFill>
              </a:rPr>
              <a:t>arduino</a:t>
            </a:r>
            <a:r>
              <a:rPr lang="en-US" altLang="ko-KR" sz="1400" dirty="0">
                <a:solidFill>
                  <a:schemeClr val="bg1"/>
                </a:solidFill>
              </a:rPr>
              <a:t> </a:t>
            </a:r>
            <a:r>
              <a:rPr lang="ko-KR" altLang="en-US" sz="1400" dirty="0" smtClean="0">
                <a:solidFill>
                  <a:schemeClr val="bg1"/>
                </a:solidFill>
              </a:rPr>
              <a:t> </a:t>
            </a:r>
            <a:r>
              <a:rPr lang="en-US" altLang="ko-KR" sz="1400" dirty="0" smtClean="0">
                <a:solidFill>
                  <a:schemeClr val="bg1"/>
                </a:solidFill>
              </a:rPr>
              <a:t>event)  // </a:t>
            </a:r>
            <a:r>
              <a:rPr lang="en-US" altLang="ko-KR" sz="1400" dirty="0">
                <a:solidFill>
                  <a:schemeClr val="bg1"/>
                </a:solidFill>
              </a:rPr>
              <a:t>design only. </a:t>
            </a:r>
            <a:r>
              <a:rPr lang="en-US" altLang="ko-KR" sz="1400" dirty="0" smtClean="0">
                <a:solidFill>
                  <a:schemeClr val="bg1"/>
                </a:solidFill>
              </a:rPr>
              <a:t>	// </a:t>
            </a:r>
            <a:r>
              <a:rPr lang="en-US" altLang="ko-KR" sz="1400" dirty="0">
                <a:solidFill>
                  <a:schemeClr val="bg1"/>
                </a:solidFill>
              </a:rPr>
              <a:t>TODO - Kwon</a:t>
            </a:r>
          </a:p>
          <a:p>
            <a:pPr marL="0" indent="0"/>
            <a:r>
              <a:rPr lang="en-US" altLang="ko-KR" sz="1400" dirty="0" smtClean="0">
                <a:solidFill>
                  <a:schemeClr val="bg1"/>
                </a:solidFill>
              </a:rPr>
              <a:t>  </a:t>
            </a:r>
            <a:r>
              <a:rPr lang="en-US" altLang="ko-KR" sz="1400" dirty="0">
                <a:solidFill>
                  <a:schemeClr val="bg1"/>
                </a:solidFill>
              </a:rPr>
              <a:t>Functionality </a:t>
            </a:r>
            <a:r>
              <a:rPr lang="en-US" altLang="ko-KR" sz="1400" dirty="0" smtClean="0">
                <a:solidFill>
                  <a:schemeClr val="bg1"/>
                </a:solidFill>
              </a:rPr>
              <a:t>	1</a:t>
            </a:r>
            <a:r>
              <a:rPr lang="en-US" altLang="ko-KR" sz="1400" dirty="0">
                <a:solidFill>
                  <a:schemeClr val="bg1"/>
                </a:solidFill>
              </a:rPr>
              <a:t>	- User defined rule	</a:t>
            </a:r>
            <a:r>
              <a:rPr lang="en-US" altLang="ko-KR" sz="1400" dirty="0" smtClean="0">
                <a:solidFill>
                  <a:schemeClr val="bg1"/>
                </a:solidFill>
              </a:rPr>
              <a:t>		// TODO - </a:t>
            </a:r>
            <a:r>
              <a:rPr lang="en-US" altLang="ko-KR" sz="1400" dirty="0">
                <a:solidFill>
                  <a:schemeClr val="bg1"/>
                </a:solidFill>
              </a:rPr>
              <a:t>Jung</a:t>
            </a:r>
          </a:p>
          <a:p>
            <a:pPr marL="0" indent="0"/>
            <a:r>
              <a:rPr lang="en-US" altLang="ko-KR" sz="1400" dirty="0">
                <a:solidFill>
                  <a:schemeClr val="bg1"/>
                </a:solidFill>
              </a:rPr>
              <a:t>		1	- Web APIs for 3rd party 	</a:t>
            </a:r>
            <a:r>
              <a:rPr lang="en-US" altLang="ko-KR" sz="1400" dirty="0" smtClean="0">
                <a:solidFill>
                  <a:schemeClr val="bg1"/>
                </a:solidFill>
              </a:rPr>
              <a:t>	// TODO – Han</a:t>
            </a:r>
          </a:p>
          <a:p>
            <a:pPr marL="0" indent="0"/>
            <a:r>
              <a:rPr lang="en-US" altLang="ko-KR" sz="1400" dirty="0" smtClean="0">
                <a:solidFill>
                  <a:schemeClr val="bg1"/>
                </a:solidFill>
              </a:rPr>
              <a:t>  Future </a:t>
            </a:r>
            <a:r>
              <a:rPr lang="en-US" altLang="ko-KR" sz="1400" dirty="0">
                <a:solidFill>
                  <a:schemeClr val="bg1"/>
                </a:solidFill>
              </a:rPr>
              <a:t>needs	</a:t>
            </a:r>
            <a:r>
              <a:rPr lang="en-US" altLang="ko-KR" sz="1400" dirty="0" smtClean="0">
                <a:solidFill>
                  <a:schemeClr val="bg1"/>
                </a:solidFill>
              </a:rPr>
              <a:t>1	- more sensors and actuators, high availability &amp; security, another protocol</a:t>
            </a:r>
            <a:endParaRPr lang="en-US" altLang="ko-KR" sz="1400" dirty="0">
              <a:solidFill>
                <a:schemeClr val="bg1"/>
              </a:solidFill>
            </a:endParaRPr>
          </a:p>
          <a:p>
            <a:pPr marL="0" indent="0"/>
            <a:r>
              <a:rPr lang="en-US" altLang="ko-KR" sz="1400" dirty="0">
                <a:solidFill>
                  <a:schemeClr val="bg1"/>
                </a:solidFill>
              </a:rPr>
              <a:t>- conclusion	</a:t>
            </a:r>
            <a:r>
              <a:rPr lang="en-US" altLang="ko-KR" sz="1400" dirty="0" smtClean="0">
                <a:solidFill>
                  <a:schemeClr val="bg1"/>
                </a:solidFill>
              </a:rPr>
              <a:t>[3]</a:t>
            </a:r>
            <a:endParaRPr lang="en-US" altLang="ko-KR" sz="1400" dirty="0">
              <a:solidFill>
                <a:schemeClr val="bg1"/>
              </a:solidFill>
            </a:endParaRPr>
          </a:p>
          <a:p>
            <a:pPr marL="0" indent="0"/>
            <a:r>
              <a:rPr lang="en-US" altLang="ko-KR" sz="1400" dirty="0">
                <a:solidFill>
                  <a:schemeClr val="bg1"/>
                </a:solidFill>
              </a:rPr>
              <a:t>  Time log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TOOD - Hyun</a:t>
            </a:r>
          </a:p>
          <a:p>
            <a:pPr marL="0" indent="0"/>
            <a:r>
              <a:rPr lang="en-US" altLang="ko-KR" sz="1400" dirty="0">
                <a:solidFill>
                  <a:schemeClr val="bg1"/>
                </a:solidFill>
              </a:rPr>
              <a:t>  Earn value 	1					</a:t>
            </a:r>
            <a:r>
              <a:rPr lang="en-US" altLang="ko-KR" sz="1400" dirty="0" smtClean="0">
                <a:solidFill>
                  <a:schemeClr val="bg1"/>
                </a:solidFill>
              </a:rPr>
              <a:t>// </a:t>
            </a:r>
            <a:r>
              <a:rPr lang="en-US" altLang="ko-KR" sz="1400" dirty="0">
                <a:solidFill>
                  <a:schemeClr val="bg1"/>
                </a:solidFill>
              </a:rPr>
              <a:t>TODO - Han</a:t>
            </a:r>
          </a:p>
          <a:p>
            <a:pPr marL="0" indent="0"/>
            <a:r>
              <a:rPr lang="en-US" altLang="ko-KR" sz="1400" dirty="0">
                <a:solidFill>
                  <a:schemeClr val="bg1"/>
                </a:solidFill>
              </a:rPr>
              <a:t>  Lesson &amp; Learn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a:t>
            </a:r>
            <a:r>
              <a:rPr lang="en-US" altLang="ko-KR" sz="1400" dirty="0" smtClean="0">
                <a:solidFill>
                  <a:schemeClr val="bg1"/>
                </a:solidFill>
              </a:rPr>
              <a:t>– all</a:t>
            </a:r>
          </a:p>
          <a:p>
            <a:pPr marL="0" indent="0"/>
            <a:r>
              <a:rPr lang="en-US" altLang="ko-KR" sz="1400" dirty="0">
                <a:solidFill>
                  <a:schemeClr val="bg1"/>
                </a:solidFill>
              </a:rPr>
              <a:t> </a:t>
            </a:r>
            <a:r>
              <a:rPr lang="en-US" altLang="ko-KR" sz="1400" dirty="0" smtClean="0">
                <a:solidFill>
                  <a:schemeClr val="bg1"/>
                </a:solidFill>
              </a:rPr>
              <a:t> </a:t>
            </a:r>
            <a:endParaRPr lang="en-US" altLang="ko-KR" sz="1400" dirty="0">
              <a:solidFill>
                <a:schemeClr val="bg1"/>
              </a:solidFill>
            </a:endParaRPr>
          </a:p>
        </p:txBody>
      </p:sp>
    </p:spTree>
    <p:extLst>
      <p:ext uri="{BB962C8B-B14F-4D97-AF65-F5344CB8AC3E}">
        <p14:creationId xmlns:p14="http://schemas.microsoft.com/office/powerpoint/2010/main" val="627846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lang="ko-KR" altLang="en-US"/>
            </a:pPr>
            <a:r>
              <a:rPr lang="en-US" altLang="ko-KR"/>
              <a:t>1. Project Overview</a:t>
            </a:r>
            <a:endParaRPr lang="ko-KR" altLang="en-US"/>
          </a:p>
        </p:txBody>
      </p:sp>
      <p:sp>
        <p:nvSpPr>
          <p:cNvPr id="3" name="텍스트 개체 틀 2"/>
          <p:cNvSpPr>
            <a:spLocks noGrp="1"/>
          </p:cNvSpPr>
          <p:nvPr>
            <p:ph type="body" sz="quarter" idx="10"/>
          </p:nvPr>
        </p:nvSpPr>
        <p:spPr>
          <a:xfrm>
            <a:off x="503548" y="1074440"/>
            <a:ext cx="8172140" cy="5234880"/>
          </a:xfrm>
        </p:spPr>
        <p:txBody>
          <a:bodyPr/>
          <a:lstStyle/>
          <a:p>
            <a:pPr marL="228600" indent="-228600">
              <a:lnSpc>
                <a:spcPct val="150000"/>
              </a:lnSpc>
              <a:defRPr lang="ko-KR" altLang="en-US"/>
            </a:pPr>
            <a:r>
              <a:rPr lang="en-US" altLang="ko-KR" sz="2000" b="1" dirty="0"/>
              <a:t>Overview</a:t>
            </a:r>
          </a:p>
          <a:p>
            <a:pPr marL="228600" indent="-228600">
              <a:lnSpc>
                <a:spcPct val="150000"/>
              </a:lnSpc>
              <a:defRPr lang="ko-KR" altLang="en-US"/>
            </a:pPr>
            <a:r>
              <a:rPr lang="en-US" altLang="ko-KR" dirty="0" smtClean="0"/>
              <a:t> Our </a:t>
            </a:r>
            <a:r>
              <a:rPr lang="en-US" altLang="ko-KR" dirty="0"/>
              <a:t>Team </a:t>
            </a:r>
            <a:r>
              <a:rPr lang="en-US" altLang="ko-KR" dirty="0" smtClean="0"/>
              <a:t>is working </a:t>
            </a:r>
            <a:r>
              <a:rPr lang="en-US" altLang="ko-KR" dirty="0"/>
              <a:t>for an organization that intends to enter the </a:t>
            </a:r>
            <a:r>
              <a:rPr lang="en-US" altLang="ko-KR" dirty="0" err="1"/>
              <a:t>IoT</a:t>
            </a:r>
            <a:r>
              <a:rPr lang="en-US" altLang="ko-KR" dirty="0"/>
              <a:t> </a:t>
            </a:r>
            <a:r>
              <a:rPr lang="en-US" altLang="ko-KR" dirty="0" smtClean="0"/>
              <a:t>market.</a:t>
            </a:r>
            <a:endParaRPr lang="en-US" altLang="ko-KR" dirty="0"/>
          </a:p>
          <a:p>
            <a:pPr marL="0" indent="0">
              <a:lnSpc>
                <a:spcPct val="150000"/>
              </a:lnSpc>
              <a:buClr>
                <a:schemeClr val="tx1">
                  <a:lumMod val="95000"/>
                </a:schemeClr>
              </a:buClr>
              <a:buNone/>
              <a:defRPr lang="ko-KR" altLang="en-US"/>
            </a:pPr>
            <a:r>
              <a:rPr lang="en-US" altLang="ko-KR" dirty="0"/>
              <a:t>We make</a:t>
            </a:r>
            <a:r>
              <a:rPr lang="en-US" altLang="ko-KR" dirty="0">
                <a:solidFill>
                  <a:schemeClr val="tx1"/>
                </a:solidFill>
              </a:rPr>
              <a:t> an Internet of Things(</a:t>
            </a:r>
            <a:r>
              <a:rPr lang="en-US" altLang="ko-KR" dirty="0" err="1">
                <a:solidFill>
                  <a:schemeClr val="tx1"/>
                </a:solidFill>
              </a:rPr>
              <a:t>IoT</a:t>
            </a:r>
            <a:r>
              <a:rPr lang="en-US" altLang="ko-KR" dirty="0">
                <a:solidFill>
                  <a:schemeClr val="tx1"/>
                </a:solidFill>
              </a:rPr>
              <a:t>) system th</a:t>
            </a:r>
            <a:r>
              <a:rPr lang="en-US" altLang="ko-KR" dirty="0"/>
              <a:t>at enables end-users to </a:t>
            </a:r>
            <a:r>
              <a:rPr lang="en-US" altLang="ko-KR" dirty="0" smtClean="0"/>
              <a:t>communicate </a:t>
            </a:r>
            <a:r>
              <a:rPr lang="en-US" altLang="ko-KR" dirty="0"/>
              <a:t>with sensors and actuators installed in the home or business </a:t>
            </a:r>
            <a:r>
              <a:rPr lang="en-US" altLang="ko-KR" dirty="0">
                <a:solidFill>
                  <a:schemeClr val="tx1">
                    <a:lumMod val="95000"/>
                  </a:schemeClr>
                </a:solidFill>
              </a:rPr>
              <a:t>via PC or smartphone connected to the internet.</a:t>
            </a:r>
          </a:p>
          <a:p>
            <a:pPr marL="0" indent="0">
              <a:lnSpc>
                <a:spcPct val="150000"/>
              </a:lnSpc>
              <a:buClr>
                <a:schemeClr val="tx1">
                  <a:lumMod val="95000"/>
                </a:schemeClr>
              </a:buClr>
              <a:buNone/>
              <a:defRPr lang="ko-KR" altLang="en-US"/>
            </a:pPr>
            <a:r>
              <a:rPr lang="ko-KR" altLang="en-US" dirty="0">
                <a:solidFill>
                  <a:schemeClr val="tx1">
                    <a:lumMod val="95000"/>
                  </a:schemeClr>
                </a:solidFill>
              </a:rPr>
              <a:t>(</a:t>
            </a:r>
            <a:r>
              <a:rPr lang="en-US" altLang="ko-KR" dirty="0">
                <a:solidFill>
                  <a:schemeClr val="tx1">
                    <a:lumMod val="95000"/>
                  </a:schemeClr>
                </a:solidFill>
              </a:rPr>
              <a:t>For example, </a:t>
            </a:r>
            <a:r>
              <a:rPr lang="ko-KR" altLang="ko-KR" dirty="0">
                <a:solidFill>
                  <a:schemeClr val="tx1">
                    <a:lumMod val="95000"/>
                  </a:schemeClr>
                </a:solidFill>
              </a:rPr>
              <a:t>indoor and outdoor light</a:t>
            </a:r>
            <a:r>
              <a:rPr lang="en-US" altLang="ko-KR" dirty="0">
                <a:solidFill>
                  <a:schemeClr val="tx1">
                    <a:lumMod val="95000"/>
                  </a:schemeClr>
                </a:solidFill>
              </a:rPr>
              <a:t>,</a:t>
            </a:r>
            <a:r>
              <a:rPr lang="ko-KR" altLang="ko-KR" dirty="0">
                <a:solidFill>
                  <a:schemeClr val="tx1">
                    <a:lumMod val="95000"/>
                  </a:schemeClr>
                </a:solidFill>
              </a:rPr>
              <a:t> temp and humidity sensor</a:t>
            </a:r>
            <a:r>
              <a:rPr lang="en-US" altLang="ko-KR" dirty="0">
                <a:solidFill>
                  <a:schemeClr val="tx1">
                    <a:lumMod val="95000"/>
                  </a:schemeClr>
                </a:solidFill>
              </a:rPr>
              <a:t>, </a:t>
            </a:r>
            <a:r>
              <a:rPr lang="ko-KR" altLang="ko-KR" dirty="0">
                <a:solidFill>
                  <a:schemeClr val="tx1">
                    <a:lumMod val="95000"/>
                  </a:schemeClr>
                </a:solidFill>
              </a:rPr>
              <a:t>door open-close actuator</a:t>
            </a:r>
            <a:r>
              <a:rPr lang="en-US" altLang="ko-KR" dirty="0">
                <a:solidFill>
                  <a:schemeClr val="tx1">
                    <a:lumMod val="95000"/>
                  </a:schemeClr>
                </a:solidFill>
              </a:rPr>
              <a:t>, </a:t>
            </a:r>
            <a:r>
              <a:rPr lang="ko-KR" altLang="ko-KR" dirty="0">
                <a:solidFill>
                  <a:schemeClr val="tx1">
                    <a:lumMod val="95000"/>
                  </a:schemeClr>
                </a:solidFill>
              </a:rPr>
              <a:t>door open-close sensor</a:t>
            </a:r>
            <a:r>
              <a:rPr lang="en-US" altLang="ko-KR" dirty="0">
                <a:solidFill>
                  <a:schemeClr val="tx1">
                    <a:lumMod val="95000"/>
                  </a:schemeClr>
                </a:solidFill>
              </a:rPr>
              <a:t>, </a:t>
            </a:r>
            <a:r>
              <a:rPr lang="ko-KR" altLang="ko-KR" dirty="0">
                <a:solidFill>
                  <a:schemeClr val="tx1">
                    <a:lumMod val="95000"/>
                  </a:schemeClr>
                </a:solidFill>
              </a:rPr>
              <a:t>secure</a:t>
            </a:r>
            <a:r>
              <a:rPr lang="en-US" altLang="ko-KR" dirty="0">
                <a:solidFill>
                  <a:schemeClr val="tx1">
                    <a:lumMod val="95000"/>
                  </a:schemeClr>
                </a:solidFill>
              </a:rPr>
              <a:t> </a:t>
            </a:r>
            <a:r>
              <a:rPr lang="ko-KR" altLang="ko-KR" dirty="0">
                <a:solidFill>
                  <a:schemeClr val="tx1">
                    <a:lumMod val="95000"/>
                  </a:schemeClr>
                </a:solidFill>
              </a:rPr>
              <a:t>alarm</a:t>
            </a:r>
            <a:r>
              <a:rPr lang="en-US" altLang="ko-KR" dirty="0">
                <a:solidFill>
                  <a:schemeClr val="tx1">
                    <a:lumMod val="95000"/>
                  </a:schemeClr>
                </a:solidFill>
              </a:rPr>
              <a:t>,</a:t>
            </a:r>
            <a:r>
              <a:rPr lang="ko-KR" altLang="ko-KR" dirty="0">
                <a:solidFill>
                  <a:schemeClr val="tx1">
                    <a:lumMod val="95000"/>
                  </a:schemeClr>
                </a:solidFill>
              </a:rPr>
              <a:t> presence/proximity sensor</a:t>
            </a:r>
            <a:r>
              <a:rPr lang="en-US" altLang="ko-KR" dirty="0" smtClean="0">
                <a:solidFill>
                  <a:schemeClr val="tx1">
                    <a:lumMod val="95000"/>
                  </a:schemeClr>
                </a:solidFill>
              </a:rPr>
              <a:t>)</a:t>
            </a:r>
            <a:endParaRPr lang="en-US" altLang="ko-KR" dirty="0">
              <a:solidFill>
                <a:schemeClr val="tx1">
                  <a:lumMod val="95000"/>
                </a:schemeClr>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4</a:t>
            </a:fld>
            <a:r>
              <a:rPr lang="en-US" altLang="ko-KR" smtClean="0"/>
              <a:t>/50</a:t>
            </a:r>
            <a:endParaRPr lang="ko-KR"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모서리가 둥근 직사각형 2"/>
          <p:cNvSpPr/>
          <p:nvPr/>
        </p:nvSpPr>
        <p:spPr>
          <a:xfrm>
            <a:off x="1460212" y="3011554"/>
            <a:ext cx="5704076" cy="3150166"/>
          </a:xfrm>
          <a:prstGeom prst="roundRect">
            <a:avLst>
              <a:gd name="adj" fmla="val 3154"/>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7"/>
          <p:cNvSpPr>
            <a:spLocks noGrp="1"/>
          </p:cNvSpPr>
          <p:nvPr>
            <p:ph type="title"/>
          </p:nvPr>
        </p:nvSpPr>
        <p:spPr/>
        <p:txBody>
          <a:bodyPr/>
          <a:lstStyle/>
          <a:p>
            <a:pPr marL="0" lvl="0" algn="l" defTabSz="885826" eaLnBrk="1" latinLnBrk="0" hangingPunct="1">
              <a:spcBef>
                <a:spcPct val="0"/>
              </a:spcBef>
              <a:buNone/>
              <a:defRPr lang="ko-KR" altLang="en-US"/>
            </a:pPr>
            <a:r>
              <a:rPr lang="en-US" altLang="ko-KR" sz="5000" b="1" i="0" u="none" kern="1200" spc="-150">
                <a:gradFill flip="xy" rotWithShape="1">
                  <a:gsLst>
                    <a:gs pos="100000">
                      <a:schemeClr val="bg1">
                        <a:lumMod val="65000"/>
                        <a:lumOff val="35000"/>
                      </a:schemeClr>
                    </a:gs>
                    <a:gs pos="50000">
                      <a:schemeClr val="tx1">
                        <a:lumMod val="85000"/>
                      </a:schemeClr>
                    </a:gs>
                    <a:gs pos="1000">
                      <a:schemeClr val="tx1">
                        <a:lumMod val="95000"/>
                      </a:schemeClr>
                    </a:gs>
                  </a:gsLst>
                  <a:lin ang="5400000" scaled="1"/>
                  <a:tileRect/>
                </a:gradFill>
                <a:uLnTx/>
                <a:uFillTx/>
                <a:latin typeface="Tahoma"/>
                <a:ea typeface="맑은 고딕"/>
                <a:cs typeface="Tahoma"/>
              </a:rPr>
              <a:t>1. Project Overview</a:t>
            </a:r>
          </a:p>
        </p:txBody>
      </p:sp>
      <p:sp>
        <p:nvSpPr>
          <p:cNvPr id="4" name="텍스트 개체 틀 2"/>
          <p:cNvSpPr>
            <a:spLocks noGrp="1"/>
          </p:cNvSpPr>
          <p:nvPr/>
        </p:nvSpPr>
        <p:spPr>
          <a:xfrm>
            <a:off x="503548" y="1074440"/>
            <a:ext cx="8172140" cy="2138536"/>
          </a:xfrm>
          <a:prstGeom prst="rect">
            <a:avLst/>
          </a:prstGeom>
        </p:spPr>
        <p:txBody>
          <a:bodyPr vert="horz" lIns="91440" tIns="45720" rIns="91440" bIns="45720">
            <a:noAutofit/>
          </a:bodyPr>
          <a:lstStyle/>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2000" b="1" i="0" u="none" kern="1200" spc="0" dirty="0" smtClean="0">
                <a:solidFill>
                  <a:schemeClr val="tx1">
                    <a:lumMod val="95000"/>
                  </a:schemeClr>
                </a:solidFill>
                <a:uLnTx/>
                <a:uFillTx/>
                <a:latin typeface="Tahoma"/>
                <a:ea typeface="맑은 고딕"/>
                <a:cs typeface="Arial"/>
              </a:rPr>
              <a:t>Environment of project</a:t>
            </a:r>
            <a:endParaRPr lang="en-US" altLang="ko-KR" sz="2000" b="1" i="0" u="none" kern="1200" spc="0" dirty="0">
              <a:solidFill>
                <a:schemeClr val="tx1">
                  <a:lumMod val="95000"/>
                </a:schemeClr>
              </a:solidFill>
              <a:uLnTx/>
              <a:uFillTx/>
              <a:latin typeface="Tahoma"/>
              <a:ea typeface="맑은 고딕"/>
              <a:cs typeface="Arial"/>
            </a:endParaRPr>
          </a:p>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smtClean="0">
                <a:solidFill>
                  <a:schemeClr val="tx1">
                    <a:lumMod val="95000"/>
                  </a:schemeClr>
                </a:solidFill>
                <a:uLnTx/>
                <a:uFillTx/>
                <a:latin typeface="Tahoma"/>
                <a:ea typeface="맑은 고딕"/>
                <a:cs typeface="Arial"/>
              </a:rPr>
              <a:t> The </a:t>
            </a:r>
            <a:r>
              <a:rPr lang="en-US" altLang="ko-KR" sz="1800" b="0" i="0" u="none" kern="1200" spc="0" dirty="0">
                <a:solidFill>
                  <a:schemeClr val="tx1">
                    <a:lumMod val="95000"/>
                  </a:schemeClr>
                </a:solidFill>
                <a:uLnTx/>
                <a:uFillTx/>
                <a:latin typeface="Tahoma"/>
                <a:ea typeface="맑은 고딕"/>
                <a:cs typeface="Arial"/>
              </a:rPr>
              <a:t>home or business uses the internet with standard Wi-Fi router.</a:t>
            </a:r>
          </a:p>
          <a:p>
            <a:pPr marL="0" indent="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a:solidFill>
                  <a:schemeClr val="tx1">
                    <a:lumMod val="95000"/>
                  </a:schemeClr>
                </a:solidFill>
                <a:uLnTx/>
                <a:uFillTx/>
                <a:latin typeface="Tahoma"/>
                <a:ea typeface="맑은 고딕"/>
                <a:cs typeface="Arial"/>
              </a:rPr>
              <a:t>Sensors / actuators can connect to the home or business network with Arduino microcontroller enabled </a:t>
            </a:r>
            <a:r>
              <a:rPr lang="en-US" altLang="ko-KR" sz="1800" b="0" i="0" u="none" kern="1200" spc="0" dirty="0" smtClean="0">
                <a:solidFill>
                  <a:schemeClr val="tx1">
                    <a:lumMod val="95000"/>
                  </a:schemeClr>
                </a:solidFill>
                <a:uLnTx/>
                <a:uFillTx/>
                <a:latin typeface="Tahoma"/>
                <a:ea typeface="맑은 고딕"/>
                <a:cs typeface="Arial"/>
              </a:rPr>
              <a:t>Wi-Fi.</a:t>
            </a:r>
            <a:endParaRPr lang="en-US" altLang="ko-KR" sz="1800" b="0" i="0" u="none" kern="1200" spc="0" dirty="0">
              <a:solidFill>
                <a:schemeClr val="tx1">
                  <a:lumMod val="95000"/>
                </a:schemeClr>
              </a:solidFill>
              <a:uLnTx/>
              <a:uFillTx/>
              <a:latin typeface="Tahoma"/>
              <a:ea typeface="맑은 고딕"/>
              <a:cs typeface="Arial"/>
            </a:endParaRPr>
          </a:p>
        </p:txBody>
      </p:sp>
      <p:pic>
        <p:nvPicPr>
          <p:cNvPr id="5" name="Picture 16" descr="http://thumbs.dreamstime.com/z/dwelling-house-18047266.jpg"/>
          <p:cNvPicPr>
            <a:picLocks noChangeAspect="1" noChangeArrowheads="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9253"/>
          <a:stretch/>
        </p:blipFill>
        <p:spPr bwMode="auto">
          <a:xfrm>
            <a:off x="2484807" y="3143462"/>
            <a:ext cx="3815385" cy="28064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http://arthurschmitt.com/wp-content/uploads/2012/10/Arduino-vector-isometri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22690" y="4365104"/>
            <a:ext cx="853288" cy="5589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http://www.clipartbest.com/cliparts/niB/XKz/niBXKzRq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96482" y="4834970"/>
            <a:ext cx="829169" cy="829169"/>
          </a:xfrm>
          <a:prstGeom prst="rect">
            <a:avLst/>
          </a:prstGeom>
          <a:noFill/>
          <a:extLst>
            <a:ext uri="{909E8E84-426E-40DD-AFC4-6F175D3DCCD1}">
              <a14:hiddenFill xmlns:a14="http://schemas.microsoft.com/office/drawing/2010/main">
                <a:solidFill>
                  <a:srgbClr val="FFFFFF"/>
                </a:solidFill>
              </a14:hiddenFill>
            </a:ext>
          </a:extLst>
        </p:spPr>
      </p:pic>
      <p:sp>
        <p:nvSpPr>
          <p:cNvPr id="18" name="모서리가 둥근 직사각형 17"/>
          <p:cNvSpPr/>
          <p:nvPr/>
        </p:nvSpPr>
        <p:spPr>
          <a:xfrm>
            <a:off x="3392099"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Presence</a:t>
            </a:r>
          </a:p>
          <a:p>
            <a:pPr algn="ctr"/>
            <a:r>
              <a:rPr lang="en-US" altLang="ko-KR" sz="1000" dirty="0" smtClean="0">
                <a:solidFill>
                  <a:schemeClr val="bg1"/>
                </a:solidFill>
              </a:rPr>
              <a:t>Sensor</a:t>
            </a:r>
            <a:endParaRPr lang="en-US" altLang="ko-KR" sz="1000" dirty="0">
              <a:solidFill>
                <a:schemeClr val="bg1"/>
              </a:solidFill>
            </a:endParaRPr>
          </a:p>
        </p:txBody>
      </p:sp>
      <p:pic>
        <p:nvPicPr>
          <p:cNvPr id="19" name="Picture 28" descr="http://onthehouse.com/wp-content/uploads/2015/02/WEB_Icon_Motion-Sensor-with-caption-e1423749584126.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7723" t="5445" r="8702" b="27653"/>
          <a:stretch/>
        </p:blipFill>
        <p:spPr bwMode="auto">
          <a:xfrm>
            <a:off x="3550951" y="3392954"/>
            <a:ext cx="429723" cy="428855"/>
          </a:xfrm>
          <a:prstGeom prst="rect">
            <a:avLst/>
          </a:prstGeom>
          <a:noFill/>
          <a:extLst>
            <a:ext uri="{909E8E84-426E-40DD-AFC4-6F175D3DCCD1}">
              <a14:hiddenFill xmlns:a14="http://schemas.microsoft.com/office/drawing/2010/main">
                <a:solidFill>
                  <a:srgbClr val="FFFFFF"/>
                </a:solidFill>
              </a14:hiddenFill>
            </a:ext>
          </a:extLst>
        </p:spPr>
      </p:pic>
      <p:sp>
        <p:nvSpPr>
          <p:cNvPr id="20" name="모서리가 둥근 직사각형 19"/>
          <p:cNvSpPr/>
          <p:nvPr/>
        </p:nvSpPr>
        <p:spPr>
          <a:xfrm>
            <a:off x="4225485" y="334806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Light</a:t>
            </a:r>
            <a:endParaRPr lang="en-US" altLang="ko-KR" sz="1000" dirty="0">
              <a:solidFill>
                <a:schemeClr val="bg1"/>
              </a:solidFill>
            </a:endParaRPr>
          </a:p>
        </p:txBody>
      </p:sp>
      <p:pic>
        <p:nvPicPr>
          <p:cNvPr id="22" name="Picture 2" descr="https://cdn4.iconfinder.com/data/icons/SHINE7/general/256/bulb.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33866" y="3380221"/>
            <a:ext cx="530667" cy="530667"/>
          </a:xfrm>
          <a:prstGeom prst="rect">
            <a:avLst/>
          </a:prstGeom>
          <a:noFill/>
          <a:extLst>
            <a:ext uri="{909E8E84-426E-40DD-AFC4-6F175D3DCCD1}">
              <a14:hiddenFill xmlns:a14="http://schemas.microsoft.com/office/drawing/2010/main">
                <a:solidFill>
                  <a:srgbClr val="FFFFFF"/>
                </a:solidFill>
              </a14:hiddenFill>
            </a:ext>
          </a:extLst>
        </p:spPr>
      </p:pic>
      <p:sp>
        <p:nvSpPr>
          <p:cNvPr id="23" name="모서리가 둥근 직사각형 22"/>
          <p:cNvSpPr/>
          <p:nvPr/>
        </p:nvSpPr>
        <p:spPr>
          <a:xfrm>
            <a:off x="3005087" y="5136925"/>
            <a:ext cx="994827"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Door</a:t>
            </a:r>
          </a:p>
          <a:p>
            <a:pPr algn="ctr"/>
            <a:r>
              <a:rPr lang="en-US" altLang="ko-KR" sz="1000" dirty="0" smtClean="0">
                <a:solidFill>
                  <a:schemeClr val="bg1"/>
                </a:solidFill>
              </a:rPr>
              <a:t>Open-Close</a:t>
            </a:r>
          </a:p>
        </p:txBody>
      </p:sp>
      <p:sp>
        <p:nvSpPr>
          <p:cNvPr id="26" name="모서리가 둥근 직사각형 25"/>
          <p:cNvSpPr/>
          <p:nvPr/>
        </p:nvSpPr>
        <p:spPr>
          <a:xfrm>
            <a:off x="2558265"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Temp.</a:t>
            </a:r>
          </a:p>
          <a:p>
            <a:pPr algn="ctr"/>
            <a:r>
              <a:rPr lang="en-US" altLang="ko-KR" sz="1000" dirty="0" smtClean="0">
                <a:solidFill>
                  <a:schemeClr val="bg1"/>
                </a:solidFill>
              </a:rPr>
              <a:t>sensor</a:t>
            </a:r>
            <a:endParaRPr lang="en-US" altLang="ko-KR" sz="1000" dirty="0">
              <a:solidFill>
                <a:schemeClr val="bg1"/>
              </a:solidFill>
            </a:endParaRPr>
          </a:p>
        </p:txBody>
      </p:sp>
      <p:pic>
        <p:nvPicPr>
          <p:cNvPr id="27" name="Picture 22" descr="http://www.zilogic.com/blog/images/temperatur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47328" y="3404375"/>
            <a:ext cx="369301" cy="369301"/>
          </a:xfrm>
          <a:prstGeom prst="rect">
            <a:avLst/>
          </a:prstGeom>
          <a:noFill/>
          <a:extLst>
            <a:ext uri="{909E8E84-426E-40DD-AFC4-6F175D3DCCD1}">
              <a14:hiddenFill xmlns:a14="http://schemas.microsoft.com/office/drawing/2010/main">
                <a:solidFill>
                  <a:srgbClr val="FFFFFF"/>
                </a:solidFill>
              </a14:hiddenFill>
            </a:ext>
          </a:extLst>
        </p:spPr>
      </p:pic>
      <p:sp>
        <p:nvSpPr>
          <p:cNvPr id="28" name="모서리가 둥근 직사각형 27"/>
          <p:cNvSpPr/>
          <p:nvPr/>
        </p:nvSpPr>
        <p:spPr>
          <a:xfrm>
            <a:off x="2558265" y="422150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Humidity</a:t>
            </a:r>
            <a:endParaRPr lang="en-US" altLang="ko-KR" sz="1000" dirty="0">
              <a:solidFill>
                <a:schemeClr val="bg1"/>
              </a:solidFill>
            </a:endParaRPr>
          </a:p>
          <a:p>
            <a:pPr algn="ctr"/>
            <a:r>
              <a:rPr lang="en-US" altLang="ko-KR" sz="1000" dirty="0" smtClean="0">
                <a:solidFill>
                  <a:schemeClr val="bg1"/>
                </a:solidFill>
              </a:rPr>
              <a:t>sensor</a:t>
            </a:r>
            <a:endParaRPr lang="en-US" altLang="ko-KR" sz="1000" dirty="0">
              <a:solidFill>
                <a:schemeClr val="bg1"/>
              </a:solidFill>
            </a:endParaRPr>
          </a:p>
        </p:txBody>
      </p:sp>
      <p:pic>
        <p:nvPicPr>
          <p:cNvPr id="29" name="Picture 22" descr="http://www.zilogic.com/blog/images/temperature-icon.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7328" y="4268889"/>
            <a:ext cx="369301" cy="3693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4" descr="http://www.ontruimingen-klokken-versterkers.nl/wp-content/uploads/open_geslot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82820" y="5249555"/>
            <a:ext cx="639359" cy="290907"/>
          </a:xfrm>
          <a:prstGeom prst="rect">
            <a:avLst/>
          </a:prstGeom>
          <a:noFill/>
          <a:extLst>
            <a:ext uri="{909E8E84-426E-40DD-AFC4-6F175D3DCCD1}">
              <a14:hiddenFill xmlns:a14="http://schemas.microsoft.com/office/drawing/2010/main">
                <a:solidFill>
                  <a:srgbClr val="FFFFFF"/>
                </a:solidFill>
              </a14:hiddenFill>
            </a:ext>
          </a:extLst>
        </p:spPr>
      </p:pic>
      <p:sp>
        <p:nvSpPr>
          <p:cNvPr id="33" name="모서리가 둥근 직사각형 32"/>
          <p:cNvSpPr/>
          <p:nvPr/>
        </p:nvSpPr>
        <p:spPr>
          <a:xfrm>
            <a:off x="5052686" y="3365071"/>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Secure Alarm</a:t>
            </a:r>
          </a:p>
        </p:txBody>
      </p:sp>
      <p:pic>
        <p:nvPicPr>
          <p:cNvPr id="34" name="Picture 4" descr="http://www.loxone.com/tl_files/loxone/Content_images/icons/large/red/burglar_alarm.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42400" y="3391395"/>
            <a:ext cx="437634" cy="381566"/>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직선 연결선 31"/>
          <p:cNvCxnSpPr>
            <a:stCxn id="18" idx="2"/>
          </p:cNvCxnSpPr>
          <p:nvPr/>
        </p:nvCxnSpPr>
        <p:spPr>
          <a:xfrm>
            <a:off x="3765813" y="4169347"/>
            <a:ext cx="214861" cy="3773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직선 연결선 36"/>
          <p:cNvCxnSpPr/>
          <p:nvPr/>
        </p:nvCxnSpPr>
        <p:spPr>
          <a:xfrm>
            <a:off x="3305693" y="4160421"/>
            <a:ext cx="567550" cy="42621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직선 연결선 39"/>
          <p:cNvCxnSpPr>
            <a:endCxn id="6" idx="1"/>
          </p:cNvCxnSpPr>
          <p:nvPr/>
        </p:nvCxnSpPr>
        <p:spPr>
          <a:xfrm>
            <a:off x="3341635" y="4551650"/>
            <a:ext cx="381055" cy="9290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직선 연결선 42"/>
          <p:cNvCxnSpPr>
            <a:stCxn id="23" idx="0"/>
          </p:cNvCxnSpPr>
          <p:nvPr/>
        </p:nvCxnSpPr>
        <p:spPr>
          <a:xfrm flipV="1">
            <a:off x="3502501" y="4778984"/>
            <a:ext cx="319678" cy="357941"/>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직선 연결선 45"/>
          <p:cNvCxnSpPr>
            <a:endCxn id="20" idx="2"/>
          </p:cNvCxnSpPr>
          <p:nvPr/>
        </p:nvCxnSpPr>
        <p:spPr>
          <a:xfrm flipV="1">
            <a:off x="4225485" y="4160421"/>
            <a:ext cx="373714" cy="2931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직선 연결선 48"/>
          <p:cNvCxnSpPr>
            <a:endCxn id="33" idx="2"/>
          </p:cNvCxnSpPr>
          <p:nvPr/>
        </p:nvCxnSpPr>
        <p:spPr>
          <a:xfrm flipV="1">
            <a:off x="4392499" y="4177426"/>
            <a:ext cx="1033901" cy="352742"/>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1030" name="Picture 6" descr="http://inwallspeakers1.com/wp-content/uploads/2014/12/wifi-signal-icon-png.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6665687">
            <a:off x="4490417" y="4574813"/>
            <a:ext cx="371991" cy="371991"/>
          </a:xfrm>
          <a:prstGeom prst="rect">
            <a:avLst/>
          </a:prstGeom>
          <a:noFill/>
          <a:extLst>
            <a:ext uri="{909E8E84-426E-40DD-AFC4-6F175D3DCCD1}">
              <a14:hiddenFill xmlns:a14="http://schemas.microsoft.com/office/drawing/2010/main">
                <a:solidFill>
                  <a:srgbClr val="FFFFFF"/>
                </a:solidFill>
              </a14:hiddenFill>
            </a:ext>
          </a:extLst>
        </p:spPr>
      </p:pic>
      <p:sp>
        <p:nvSpPr>
          <p:cNvPr id="50" name="직사각형 49"/>
          <p:cNvSpPr/>
          <p:nvPr/>
        </p:nvSpPr>
        <p:spPr>
          <a:xfrm>
            <a:off x="3766739" y="4872494"/>
            <a:ext cx="728390" cy="226591"/>
          </a:xfrm>
          <a:prstGeom prst="rect">
            <a:avLst/>
          </a:prstGeom>
        </p:spPr>
        <p:txBody>
          <a:bodyPr tIns="36000" bIns="36000">
            <a:spAutoFit/>
          </a:bodyPr>
          <a:lstStyle/>
          <a:p>
            <a:pPr lvl="0" algn="ctr"/>
            <a:r>
              <a:rPr lang="en-US" altLang="ko-KR" sz="1000" b="1" dirty="0" smtClean="0">
                <a:solidFill>
                  <a:schemeClr val="bg1"/>
                </a:solidFill>
              </a:rPr>
              <a:t>Arduino</a:t>
            </a:r>
            <a:endParaRPr lang="en-US" altLang="ko-KR" sz="1000" b="1" dirty="0">
              <a:solidFill>
                <a:schemeClr val="bg1"/>
              </a:solidFill>
            </a:endParaRPr>
          </a:p>
        </p:txBody>
      </p:sp>
      <p:sp>
        <p:nvSpPr>
          <p:cNvPr id="55" name="직사각형 54"/>
          <p:cNvSpPr/>
          <p:nvPr/>
        </p:nvSpPr>
        <p:spPr>
          <a:xfrm>
            <a:off x="5046871" y="5654195"/>
            <a:ext cx="728390" cy="380480"/>
          </a:xfrm>
          <a:prstGeom prst="rect">
            <a:avLst/>
          </a:prstGeom>
        </p:spPr>
        <p:txBody>
          <a:bodyPr tIns="36000" bIns="36000">
            <a:spAutoFit/>
          </a:bodyPr>
          <a:lstStyle/>
          <a:p>
            <a:pPr lvl="0" algn="ctr"/>
            <a:r>
              <a:rPr lang="en-US" altLang="ko-KR" sz="1000" b="1" dirty="0" smtClean="0">
                <a:solidFill>
                  <a:schemeClr val="bg1"/>
                </a:solidFill>
              </a:rPr>
              <a:t>Wi-Fi</a:t>
            </a:r>
          </a:p>
          <a:p>
            <a:pPr lvl="0" algn="ctr"/>
            <a:r>
              <a:rPr lang="en-US" altLang="ko-KR" sz="1000" b="1" dirty="0" smtClean="0">
                <a:solidFill>
                  <a:schemeClr val="bg1"/>
                </a:solidFill>
              </a:rPr>
              <a:t>router</a:t>
            </a:r>
            <a:endParaRPr lang="en-US" altLang="ko-KR" sz="1000" b="1" dirty="0">
              <a:solidFill>
                <a:schemeClr val="bg1"/>
              </a:solidFill>
            </a:endParaRPr>
          </a:p>
        </p:txBody>
      </p:sp>
      <p:sp>
        <p:nvSpPr>
          <p:cNvPr id="8" name="슬라이드 번호 개체 틀 7"/>
          <p:cNvSpPr>
            <a:spLocks noGrp="1"/>
          </p:cNvSpPr>
          <p:nvPr>
            <p:ph type="sldNum" sz="quarter" idx="11"/>
          </p:nvPr>
        </p:nvSpPr>
        <p:spPr/>
        <p:txBody>
          <a:bodyPr/>
          <a:lstStyle/>
          <a:p>
            <a:fld id="{887F5A62-5D57-4BBA-9485-2C5A6728F77D}" type="slidenum">
              <a:rPr lang="ko-KR" altLang="en-US" smtClean="0"/>
              <a:pPr/>
              <a:t>5</a:t>
            </a:fld>
            <a:r>
              <a:rPr lang="en-US" altLang="ko-KR" smtClean="0"/>
              <a:t>/50</a:t>
            </a:r>
            <a:endParaRPr lang="ko-KR"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3</a:t>
            </a:r>
            <a:r>
              <a:rPr lang="en-US" altLang="ko-KR" dirty="0" smtClean="0"/>
              <a:t>. </a:t>
            </a:r>
            <a:r>
              <a:rPr lang="en-US" altLang="ko-KR" dirty="0"/>
              <a:t>Architectural </a:t>
            </a:r>
            <a:r>
              <a:rPr lang="en-US" altLang="ko-KR" dirty="0" smtClean="0"/>
              <a:t>Drivers</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Function Requirements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3.2</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Use Case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Analysis</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3.3</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Constraints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3.4</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Quality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Attributes</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6</a:t>
            </a:fld>
            <a:r>
              <a:rPr lang="en-US" altLang="ko-KR" smtClean="0"/>
              <a:t>/50</a:t>
            </a:r>
            <a:endParaRPr lang="ko-KR" altLang="en-US" dirty="0"/>
          </a:p>
        </p:txBody>
      </p:sp>
    </p:spTree>
    <p:extLst>
      <p:ext uri="{BB962C8B-B14F-4D97-AF65-F5344CB8AC3E}">
        <p14:creationId xmlns:p14="http://schemas.microsoft.com/office/powerpoint/2010/main" val="3120382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3.1 Functional Requirement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3043292287"/>
              </p:ext>
            </p:extLst>
          </p:nvPr>
        </p:nvGraphicFramePr>
        <p:xfrm>
          <a:off x="468312" y="908721"/>
          <a:ext cx="8207376" cy="5400598"/>
        </p:xfrm>
        <a:graphic>
          <a:graphicData uri="http://schemas.openxmlformats.org/drawingml/2006/table">
            <a:tbl>
              <a:tblPr firstRow="1" bandRow="1">
                <a:tableStyleId>{5C22544A-7EE6-4342-B048-85BDC9FD1C3A}</a:tableStyleId>
              </a:tblPr>
              <a:tblGrid>
                <a:gridCol w="719312"/>
                <a:gridCol w="7488064"/>
              </a:tblGrid>
              <a:tr h="655787">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810090">
                <a:tc>
                  <a:txBody>
                    <a:bodyPr/>
                    <a:lstStyle/>
                    <a:p>
                      <a:pPr latinLnBrk="1">
                        <a:lnSpc>
                          <a:spcPct val="100000"/>
                        </a:lnSpc>
                      </a:pPr>
                      <a:r>
                        <a:rPr lang="en-US" altLang="ko-KR" sz="1200" dirty="0" smtClean="0"/>
                        <a:t>FR-09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automatically turn off the lights when no one is home and 10 minutes elapses (configurable, 5 minutes is the default value - feel free to shorten this to a few seconds for test and demonstration purposes).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FR-10</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It should be easy for users to add and remove nodes to and from the system without having to restart the system or other nodes (you will have to demonstrate this). This includes secure registration and recognition of the type of sensors and actuators provided by the node.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make it easy for application developers (private persons, VARs, or other 3rd parties) to build custom apps, services, and/or make mashups from existing available services (you should describe how the design supports this).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FR-12</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ea"/>
                          <a:ea typeface="+mn-ea"/>
                          <a:cs typeface="+mn-cs"/>
                        </a:rPr>
                        <a:t>The system should make it easy for developers to implement new protocol about new devices.</a:t>
                      </a:r>
                      <a:endParaRPr lang="ko-KR" altLang="en-US" sz="1200" kern="1200" dirty="0">
                        <a:solidFill>
                          <a:schemeClr val="dk1"/>
                        </a:solidFill>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FR-13</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The system provides</a:t>
                      </a:r>
                      <a:r>
                        <a:rPr lang="en-US" altLang="ko-KR" sz="1200" baseline="0" dirty="0" smtClean="0">
                          <a:latin typeface="+mn-ea"/>
                          <a:ea typeface="+mn-ea"/>
                          <a:cs typeface="Tahoma" panose="020B0604030504040204" pitchFamily="34" charset="0"/>
                        </a:rPr>
                        <a:t> user define scenario service like IFTTT(IF This Then That)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FR-14</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When the system sends emergency message, it will</a:t>
                      </a:r>
                      <a:r>
                        <a:rPr lang="en-US" altLang="ko-KR" sz="1200" baseline="0" dirty="0" smtClean="0">
                          <a:latin typeface="+mn-ea"/>
                          <a:ea typeface="+mn-ea"/>
                          <a:cs typeface="Tahoma" panose="020B0604030504040204" pitchFamily="34" charset="0"/>
                        </a:rPr>
                        <a:t> be E-mail. In future, it can be SMS or tweet.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FR-15</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When </a:t>
                      </a:r>
                      <a:r>
                        <a:rPr lang="en-US" altLang="ko-KR" sz="1200" baseline="0" dirty="0" smtClean="0">
                          <a:latin typeface="+mn-ea"/>
                          <a:ea typeface="+mn-ea"/>
                          <a:cs typeface="Tahoma" panose="020B0604030504040204" pitchFamily="34" charset="0"/>
                        </a:rPr>
                        <a:t>sensors value is abnormal(out of range), the system sends an alarm message to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8636">
                <a:tc>
                  <a:txBody>
                    <a:bodyPr/>
                    <a:lstStyle/>
                    <a:p>
                      <a:pPr latinLnBrk="1">
                        <a:lnSpc>
                          <a:spcPct val="100000"/>
                        </a:lnSpc>
                      </a:pPr>
                      <a:r>
                        <a:rPr lang="en-US" altLang="ko-KR" sz="1200" dirty="0" smtClean="0">
                          <a:latin typeface="+mn-ea"/>
                          <a:ea typeface="+mn-ea"/>
                        </a:rPr>
                        <a:t>FR-16</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User sets</a:t>
                      </a:r>
                      <a:r>
                        <a:rPr lang="en-US" altLang="ko-KR" sz="1200" baseline="0" dirty="0" smtClean="0">
                          <a:latin typeface="+mn-ea"/>
                          <a:ea typeface="+mn-ea"/>
                          <a:cs typeface="Tahoma" panose="020B0604030504040204" pitchFamily="34" charset="0"/>
                        </a:rPr>
                        <a:t> configurations of E-mail address, logging-duration, secure response time and </a:t>
                      </a:r>
                      <a:r>
                        <a:rPr lang="en-US" altLang="ko-KR" sz="1200" kern="1200" dirty="0" smtClean="0">
                          <a:solidFill>
                            <a:schemeClr val="dk1"/>
                          </a:solidFill>
                          <a:latin typeface="+mn-ea"/>
                          <a:ea typeface="+mn-ea"/>
                          <a:cs typeface="+mn-cs"/>
                        </a:rPr>
                        <a:t>lights waiting</a:t>
                      </a:r>
                      <a:r>
                        <a:rPr lang="en-US" altLang="ko-KR" sz="1200" kern="1200" baseline="0" dirty="0" smtClean="0">
                          <a:solidFill>
                            <a:schemeClr val="dk1"/>
                          </a:solidFill>
                          <a:latin typeface="+mn-ea"/>
                          <a:ea typeface="+mn-ea"/>
                          <a:cs typeface="+mn-cs"/>
                        </a:rPr>
                        <a:t> </a:t>
                      </a:r>
                      <a:r>
                        <a:rPr lang="en-US" altLang="ko-KR" sz="1200" kern="1200" dirty="0" smtClean="0">
                          <a:solidFill>
                            <a:schemeClr val="dk1"/>
                          </a:solidFill>
                          <a:latin typeface="+mn-ea"/>
                          <a:ea typeface="+mn-ea"/>
                          <a:cs typeface="+mn-cs"/>
                        </a:rPr>
                        <a:t>time.</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FR-17</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mn-ea"/>
                          <a:ea typeface="+mn-ea"/>
                          <a:cs typeface="Tahoma" panose="020B0604030504040204" pitchFamily="34" charset="0"/>
                        </a:rPr>
                        <a:t>The</a:t>
                      </a:r>
                      <a:r>
                        <a:rPr lang="en-US" altLang="ko-KR" sz="1200" baseline="0" dirty="0" smtClean="0">
                          <a:latin typeface="+mn-ea"/>
                          <a:ea typeface="+mn-ea"/>
                          <a:cs typeface="Tahoma" panose="020B0604030504040204" pitchFamily="34" charset="0"/>
                        </a:rPr>
                        <a:t> system provides Web APIs for Web developer.</a:t>
                      </a:r>
                      <a:endParaRPr lang="ko-KR" altLang="en-US" sz="1200" dirty="0" smtClean="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7</a:t>
            </a:fld>
            <a:r>
              <a:rPr lang="en-US" altLang="ko-KR" smtClean="0"/>
              <a:t>/50</a:t>
            </a:r>
            <a:endParaRPr lang="ko-KR" altLang="en-US" dirty="0"/>
          </a:p>
        </p:txBody>
      </p:sp>
    </p:spTree>
    <p:extLst>
      <p:ext uri="{BB962C8B-B14F-4D97-AF65-F5344CB8AC3E}">
        <p14:creationId xmlns:p14="http://schemas.microsoft.com/office/powerpoint/2010/main" val="142376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Attributes</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1779544416"/>
              </p:ext>
            </p:extLst>
          </p:nvPr>
        </p:nvGraphicFramePr>
        <p:xfrm>
          <a:off x="468313" y="980729"/>
          <a:ext cx="8212979" cy="4752528"/>
        </p:xfrm>
        <a:graphic>
          <a:graphicData uri="http://schemas.openxmlformats.org/drawingml/2006/table">
            <a:tbl>
              <a:tblPr firstRow="1" bandRow="1">
                <a:tableStyleId>{073A0DAA-6AF3-43AB-8588-CEC1D06C72B9}</a:tableStyleId>
              </a:tblPr>
              <a:tblGrid>
                <a:gridCol w="724916"/>
                <a:gridCol w="1368152"/>
                <a:gridCol w="4248472"/>
                <a:gridCol w="1000681"/>
                <a:gridCol w="870758"/>
              </a:tblGrid>
              <a:tr h="523198">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Difficulty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Priority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is limited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694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algn="l"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Availability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altLang="ko-KR" sz="1400" b="0" i="0" u="none" strike="noStrike">
                          <a:solidFill>
                            <a:srgbClr val="000000"/>
                          </a:solidFill>
                          <a:latin typeface="Tahoma"/>
                        </a:rPr>
                        <a:t>3</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altLang="ko-KR" sz="1400" b="0" i="0" u="none" strike="noStrike" dirty="0">
                          <a:solidFill>
                            <a:srgbClr val="000000"/>
                          </a:solidFill>
                          <a:latin typeface="Tahoma"/>
                        </a:rPr>
                        <a:t>5</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7" name="Text Box 13"/>
          <p:cNvSpPr txBox="1">
            <a:spLocks noChangeArrowheads="1"/>
          </p:cNvSpPr>
          <p:nvPr/>
        </p:nvSpPr>
        <p:spPr bwMode="auto">
          <a:xfrm>
            <a:off x="3059832" y="5949279"/>
            <a:ext cx="297998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Priority: 5(Important) --- 1(Unimportant)</a:t>
            </a:r>
            <a:endParaRPr lang="en-US" altLang="ko-KR" sz="1200" dirty="0">
              <a:solidFill>
                <a:prstClr val="white"/>
              </a:solidFill>
              <a:latin typeface="Tahoma" panose="020B0604030504040204" pitchFamily="34" charset="0"/>
            </a:endParaRPr>
          </a:p>
        </p:txBody>
      </p:sp>
      <p:sp>
        <p:nvSpPr>
          <p:cNvPr id="8" name="Text Box 13"/>
          <p:cNvSpPr txBox="1">
            <a:spLocks noChangeArrowheads="1"/>
          </p:cNvSpPr>
          <p:nvPr/>
        </p:nvSpPr>
        <p:spPr bwMode="auto">
          <a:xfrm>
            <a:off x="468313" y="5949280"/>
            <a:ext cx="21857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Difficulty: 5(Hard) --- 1(Easy)</a:t>
            </a:r>
            <a:endParaRPr lang="en-US" altLang="ko-KR" sz="1200" dirty="0">
              <a:solidFill>
                <a:prstClr val="white"/>
              </a:solidFill>
              <a:latin typeface="Tahoma" panose="020B0604030504040204" pitchFamily="34" charset="0"/>
            </a:endParaRPr>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8</a:t>
            </a:fld>
            <a:r>
              <a:rPr lang="en-US" altLang="ko-KR" smtClean="0"/>
              <a:t>/50</a:t>
            </a:r>
            <a:endParaRPr lang="ko-KR" altLang="en-US" dirty="0"/>
          </a:p>
        </p:txBody>
      </p:sp>
    </p:spTree>
    <p:extLst>
      <p:ext uri="{BB962C8B-B14F-4D97-AF65-F5344CB8AC3E}">
        <p14:creationId xmlns:p14="http://schemas.microsoft.com/office/powerpoint/2010/main" val="940295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QA – Hyun</a:t>
            </a:r>
            <a:endParaRPr lang="ko-KR" altLang="en-US" dirty="0"/>
          </a:p>
        </p:txBody>
      </p:sp>
      <p:sp>
        <p:nvSpPr>
          <p:cNvPr id="3" name="텍스트 개체 틀 2"/>
          <p:cNvSpPr>
            <a:spLocks noGrp="1"/>
          </p:cNvSpPr>
          <p:nvPr>
            <p:ph type="body" sz="quarter" idx="10"/>
          </p:nvPr>
        </p:nvSpPr>
        <p:spPr/>
        <p:txBody>
          <a:bodyPr/>
          <a:lstStyle/>
          <a:p>
            <a:r>
              <a:rPr lang="en-US" altLang="ko-KR" dirty="0" err="1" smtClean="0"/>
              <a:t>Uility</a:t>
            </a:r>
            <a:r>
              <a:rPr lang="en-US" altLang="ko-KR" dirty="0" smtClean="0"/>
              <a:t> Tree</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9</a:t>
            </a:fld>
            <a:r>
              <a:rPr lang="en-US" altLang="ko-KR" smtClean="0"/>
              <a:t>/50</a:t>
            </a:r>
            <a:endParaRPr lang="ko-KR" altLang="en-US" dirty="0"/>
          </a:p>
        </p:txBody>
      </p:sp>
    </p:spTree>
    <p:extLst>
      <p:ext uri="{BB962C8B-B14F-4D97-AF65-F5344CB8AC3E}">
        <p14:creationId xmlns:p14="http://schemas.microsoft.com/office/powerpoint/2010/main" val="2010015792"/>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730</TotalTime>
  <Words>724</Words>
  <Application>Microsoft Office PowerPoint</Application>
  <PresentationFormat>화면 슬라이드 쇼(4:3)</PresentationFormat>
  <Paragraphs>197</Paragraphs>
  <Slides>11</Slides>
  <Notes>4</Notes>
  <HiddenSlides>0</HiddenSlides>
  <MMClips>0</MMClips>
  <ScaleCrop>false</ScaleCrop>
  <HeadingPairs>
    <vt:vector size="4" baseType="variant">
      <vt:variant>
        <vt:lpstr>테마</vt:lpstr>
      </vt:variant>
      <vt:variant>
        <vt:i4>1</vt:i4>
      </vt:variant>
      <vt:variant>
        <vt:lpstr>슬라이드 제목</vt:lpstr>
      </vt:variant>
      <vt:variant>
        <vt:i4>11</vt:i4>
      </vt:variant>
    </vt:vector>
  </HeadingPairs>
  <TitlesOfParts>
    <vt:vector size="12" baseType="lpstr">
      <vt:lpstr>디자인 사용자 지정</vt:lpstr>
      <vt:lpstr>IoT Management System (Initial Presentation)</vt:lpstr>
      <vt:lpstr>PowerPoint 프레젠테이션</vt:lpstr>
      <vt:lpstr>PowerPoint 프레젠테이션</vt:lpstr>
      <vt:lpstr>1. Project Overview</vt:lpstr>
      <vt:lpstr>1. Project Overview</vt:lpstr>
      <vt:lpstr>3. Architectural Drivers</vt:lpstr>
      <vt:lpstr>3.1 Functional Requirement </vt:lpstr>
      <vt:lpstr>3.4 Quality Attributes</vt:lpstr>
      <vt:lpstr>QA – Hyun</vt:lpstr>
      <vt:lpstr>Physical perspective View</vt:lpstr>
      <vt:lpstr>Dynamic view  – Hyun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user</cp:lastModifiedBy>
  <cp:revision>670</cp:revision>
  <dcterms:created xsi:type="dcterms:W3CDTF">2014-05-28T02:15:30Z</dcterms:created>
  <dcterms:modified xsi:type="dcterms:W3CDTF">2015-06-24T03:10:57Z</dcterms:modified>
</cp:coreProperties>
</file>