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6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7" r:id="rId27"/>
    <p:sldId id="358" r:id="rId28"/>
    <p:sldId id="359" r:id="rId29"/>
    <p:sldId id="341" r:id="rId30"/>
    <p:sldId id="363" r:id="rId31"/>
    <p:sldId id="364" r:id="rId32"/>
    <p:sldId id="365" r:id="rId33"/>
    <p:sldId id="368" r:id="rId34"/>
    <p:sldId id="367" r:id="rId35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7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1935" autoAdjust="0"/>
  </p:normalViewPr>
  <p:slideViewPr>
    <p:cSldViewPr>
      <p:cViewPr varScale="1">
        <p:scale>
          <a:sx n="103" d="100"/>
          <a:sy n="103" d="100"/>
        </p:scale>
        <p:origin x="84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08:55:45.817" idx="43">
    <p:pos x="1929" y="1641"/>
    <p:text>Overall pretty good.  Obviously lots of work.  Look at my comments.  Don't take them as being too critical as we can always improve.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08:32:52.453" idx="15">
    <p:pos x="3499" y="3043"/>
    <p:text>added by whom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361362" cy="1569660"/>
          </a:xfrm>
        </p:spPr>
        <p:txBody>
          <a:bodyPr>
            <a:noAutofit/>
          </a:bodyPr>
          <a:lstStyle>
            <a:lvl1pPr>
              <a:defRPr lang="ko-KR" altLang="en-US" sz="6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lumMod val="85000"/>
                      <a:lumOff val="1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5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0" y="2400300"/>
            <a:ext cx="4283529" cy="76943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algn="ctr" eaLnBrk="1" latinLnBrk="1" hangingPunct="1">
              <a:lnSpc>
                <a:spcPct val="80000"/>
              </a:lnSpc>
              <a:buFontTx/>
              <a:buNone/>
              <a:defRPr sz="5500" b="1" spc="-15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>
              <a:defRPr/>
            </a:pPr>
            <a:r>
              <a:rPr lang="en-US" altLang="ko-KR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716016" y="3356992"/>
            <a:ext cx="3960564" cy="9144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400" b="1" baseline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129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9463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43086" y="282352"/>
            <a:ext cx="8361362" cy="658745"/>
          </a:xfrm>
        </p:spPr>
        <p:txBody>
          <a:bodyPr>
            <a:noAutofit/>
          </a:bodyPr>
          <a:lstStyle>
            <a:lvl1pPr>
              <a:defRPr lang="ko-KR" altLang="en-US" sz="5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4068452" cy="914400"/>
          </a:xfrm>
        </p:spPr>
        <p:txBody>
          <a:bodyPr>
            <a:noAutofit/>
          </a:bodyPr>
          <a:lstStyle>
            <a:lvl1pPr>
              <a:defRPr kumimoji="0" lang="ko-KR" altLang="en-US" sz="1800" kern="1200" baseline="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kumimoji="0" lang="ko-KR" altLang="en-US" sz="1600" kern="1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4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60835" y="6529388"/>
            <a:ext cx="21336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:p14="http://schemas.microsoft.com/office/powerpoint/2010/main" val="1447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73" r:id="rId3"/>
    <p:sldLayoutId id="2147483688" r:id="rId4"/>
    <p:sldLayoutId id="2147483689" r:id="rId5"/>
    <p:sldLayoutId id="2147483694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package" Target="../embeddings/Microsoft_Excel_____1.xlsx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63959" y="1196752"/>
          <a:ext cx="6792417" cy="4506982"/>
        </p:xfrm>
        <a:graphic>
          <a:graphicData uri="http://schemas.openxmlformats.org/drawingml/2006/table">
            <a:tbl>
              <a:tblPr/>
              <a:tblGrid>
                <a:gridCol w="972607"/>
                <a:gridCol w="1635337"/>
                <a:gridCol w="4184473"/>
              </a:tblGrid>
              <a:tr h="33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Contents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 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 Project overview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 Architectural driver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 Perspective view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 Architectural Design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5. Design &amp; Implementation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 Wrap up</a:t>
                      </a:r>
                    </a:p>
                  </a:txBody>
                  <a:tcPr marL="103354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Demo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 Add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home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 Add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mailbox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 Away mode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4. Secure mode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5.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Malfunction mode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6. Add rule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7.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Show Log &amp; Remove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354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 &amp; A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 </a:t>
            </a:r>
            <a:r>
              <a:rPr lang="en-US" altLang="ko-KR" dirty="0"/>
              <a:t>Quality </a:t>
            </a:r>
            <a:r>
              <a:rPr lang="en-US" altLang="ko-KR" dirty="0" smtClean="0"/>
              <a:t>Attributes Utility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69686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Trebuchet MS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latin typeface="Trebuchet MS"/>
                          <a:ea typeface="굴림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35697" y="1242991"/>
            <a:ext cx="496855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7" y="2799978"/>
            <a:ext cx="4968552" cy="557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7" y="3880098"/>
            <a:ext cx="4968552" cy="62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6306" y="5589240"/>
            <a:ext cx="496855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Constraints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Technical Constraints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08039" y="764705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Business Constraints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en-US" altLang="ko-KR" dirty="0"/>
              <a:t>Architectural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 view </a:t>
            </a:r>
            <a:endParaRPr lang="en-US" altLang="ko-KR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772816"/>
            <a:ext cx="1167482" cy="237345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772816"/>
            <a:ext cx="1152128" cy="2376264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Node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653136"/>
            <a:ext cx="5760640" cy="122413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4941168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852936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3068960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852936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3068960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1182" y="310089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Command  :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Door on/off, light on/off,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alarm on/off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1182" y="214505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 Node information for registration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Sensing Data :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Temperature/Humidity/Door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System Element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445224"/>
            <a:ext cx="792088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27490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Data flow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3051537"/>
            <a:ext cx="246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Log In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Register User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Add, Delete Node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Set Customize rule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Log information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Set Alarm mode (Secure / Unsecure)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Door on/off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844824"/>
            <a:ext cx="224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&lt;&lt; Display  information &gt;&gt;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User Authorization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Node Authorization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Set Rule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Display Log information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2276872"/>
            <a:ext cx="584448" cy="1216177"/>
            <a:chOff x="7850106" y="2276872"/>
            <a:chExt cx="584448" cy="1216177"/>
          </a:xfrm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4941168"/>
            <a:ext cx="207122" cy="339739"/>
            <a:chOff x="2161474" y="4725144"/>
            <a:chExt cx="584448" cy="1216177"/>
          </a:xfrm>
          <a:solidFill>
            <a:schemeClr val="bg1"/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49146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User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445224"/>
            <a:ext cx="783462" cy="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294989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User action(Event)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to IoTMS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6531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Legend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3.1 System </a:t>
            </a:r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Context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597001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3.2 </a:t>
            </a:r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Allocation View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29889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772816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64445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168220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Server</a:t>
            </a:r>
          </a:p>
          <a:p>
            <a:pPr algn="ctr"/>
            <a:r>
              <a:rPr lang="en-US" altLang="ko-KR" sz="800" b="0" dirty="0">
                <a:latin typeface="+mj-lt"/>
              </a:rPr>
              <a:t>(apache-tomcat-8.0.23)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56792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second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+mj-lt"/>
              </a:rPr>
              <a:t>arduino-1.0.6</a:t>
            </a:r>
            <a:endParaRPr lang="ko-KR" altLang="en-US" sz="800" b="0" smtClean="0">
              <a:latin typeface="+mj-lt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592085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/>
              <a:t>Database</a:t>
            </a:r>
          </a:p>
          <a:p>
            <a:pPr algn="ctr"/>
            <a:r>
              <a:rPr lang="en-US" altLang="ko-KR" sz="800" b="0" dirty="0"/>
              <a:t>(</a:t>
            </a:r>
            <a:r>
              <a:rPr lang="en-US" altLang="ko-KR" sz="800" b="0" dirty="0" err="1"/>
              <a:t>mariadb</a:t>
            </a:r>
            <a:r>
              <a:rPr lang="en-US" altLang="ko-KR" sz="800" b="0" dirty="0"/>
              <a:t>-10.0.19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3" name="직사각형 2"/>
          <p:cNvSpPr/>
          <p:nvPr/>
        </p:nvSpPr>
        <p:spPr>
          <a:xfrm>
            <a:off x="1247078" y="1899447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1155100" y="3137223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Arial"/>
              </a:rPr>
              <a:t>Windows 7</a:t>
            </a:r>
            <a:endParaRPr lang="ko-KR" altLang="en-US" sz="800" dirty="0"/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31872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669302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17206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34241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589299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38494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14463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594756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30634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18532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Browser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79225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box</a:t>
            </a: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66675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37721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53366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10581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first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arduino-1.0.6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180179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Alarm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18017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&amp;</a:t>
            </a:r>
            <a:r>
              <a:rPr lang="en-US" altLang="ko-KR" sz="800" b="0" dirty="0" err="1" smtClean="0">
                <a:latin typeface="+mj-lt"/>
              </a:rPr>
              <a:t>Humi</a:t>
            </a:r>
            <a:r>
              <a:rPr lang="en-US" altLang="ko-KR" sz="800" b="0" dirty="0" smtClean="0">
                <a:latin typeface="+mj-lt"/>
              </a:rPr>
              <a:t>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3737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+mj-lt"/>
              </a:rPr>
              <a:t>Proxi</a:t>
            </a:r>
            <a:r>
              <a:rPr lang="en-US" altLang="ko-KR" sz="800" b="0" dirty="0" smtClean="0">
                <a:latin typeface="+mj-lt"/>
              </a:rPr>
              <a:t>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3683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Door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37379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Light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43758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Door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676336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/>
              <a:t>Internet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06898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598786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(</a:t>
            </a:r>
            <a:r>
              <a:rPr lang="en-US" altLang="ko-KR" sz="800" b="0" dirty="0">
                <a:latin typeface="+mj-lt"/>
              </a:rPr>
              <a:t>A</a:t>
            </a:r>
            <a:r>
              <a:rPr lang="en-US" altLang="ko-KR" sz="800" b="0" dirty="0" smtClean="0">
                <a:latin typeface="+mj-lt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06898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43935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06969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63916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Sensor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26950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Actuator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48610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55421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+mj-lt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60122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25412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10233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26396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27531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+mj-lt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887967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26778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38746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38746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+mj-lt"/>
              </a:rPr>
              <a:t>Legend</a:t>
            </a:r>
            <a:endParaRPr lang="ko-KR" altLang="en-US" sz="800" dirty="0" smtClean="0">
              <a:latin typeface="+mj-lt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58576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21610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178557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repository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41591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SW on Machine</a:t>
            </a:r>
            <a:endParaRPr lang="ko-KR" altLang="en-US" sz="800" b="0" dirty="0" smtClean="0">
              <a:latin typeface="+mj-lt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60508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585063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Router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0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11/32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06898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670794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56591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3894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+mj-lt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576511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47557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63202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20417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190015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…..</a:t>
            </a:r>
            <a:endParaRPr lang="ko-KR" altLang="en-US" sz="800" dirty="0" smtClean="0"/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190015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…..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47215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Senor N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4666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+mj-lt"/>
              </a:rPr>
              <a:t>Senor 1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47215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Actuator N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53594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Actuator 1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50</a:t>
            </a:r>
            <a:r>
              <a:rPr lang="en-US" altLang="ko-KR" sz="800" b="0" baseline="30000" dirty="0" smtClean="0">
                <a:latin typeface="+mj-lt"/>
              </a:rPr>
              <a:t>th</a:t>
            </a:r>
            <a:r>
              <a:rPr lang="en-US" altLang="ko-KR" sz="800" b="0" dirty="0" smtClean="0">
                <a:latin typeface="+mj-lt"/>
              </a:rPr>
              <a:t>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+mj-lt"/>
              </a:rPr>
              <a:t>arduino-1.0.6</a:t>
            </a:r>
            <a:endParaRPr lang="ko-KR" altLang="en-US" sz="800" b="0" smtClean="0">
              <a:latin typeface="+mj-lt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01208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+mj-lt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13323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16645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092103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Browser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980728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Mobile device , office PC</a:t>
            </a:r>
          </a:p>
        </p:txBody>
      </p:sp>
    </p:spTree>
    <p:extLst>
      <p:ext uri="{BB962C8B-B14F-4D97-AF65-F5344CB8AC3E}">
        <p14:creationId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20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3.3 Dynamic </a:t>
            </a:r>
            <a:r>
              <a:rPr lang="en-US" altLang="ko-KR" sz="27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P</a:t>
            </a:r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erspective View</a:t>
            </a:r>
            <a:endParaRPr lang="ko-KR" altLang="en-US" dirty="0"/>
          </a:p>
        </p:txBody>
      </p:sp>
      <p:sp>
        <p:nvSpPr>
          <p:cNvPr id="292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white"/>
                </a:solidFill>
              </a:rPr>
              <a:t>12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8" name="직사각형 557"/>
          <p:cNvSpPr/>
          <p:nvPr/>
        </p:nvSpPr>
        <p:spPr>
          <a:xfrm>
            <a:off x="467493" y="908720"/>
            <a:ext cx="8208963" cy="52565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3.3.1 </a:t>
            </a:r>
            <a:r>
              <a:rPr lang="en-US" altLang="ko-KR" dirty="0" smtClean="0"/>
              <a:t>Design Decision – </a:t>
            </a:r>
            <a:r>
              <a:rPr lang="en-US" altLang="ko-KR" dirty="0" smtClean="0"/>
              <a:t>Event Bus w/ 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32811"/>
              </p:ext>
            </p:extLst>
          </p:nvPr>
        </p:nvGraphicFramePr>
        <p:xfrm>
          <a:off x="611560" y="3710950"/>
          <a:ext cx="5112568" cy="245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Event Bus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Advantage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Disadvantage</a:t>
                      </a:r>
                      <a:endParaRPr lang="ko-KR" altLang="en-US" sz="1600"/>
                    </a:p>
                  </a:txBody>
                  <a:tcPr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2) Provides extensibility</a:t>
                      </a:r>
                    </a:p>
                    <a:p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3) Easy to track the interaction between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583414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96886"/>
              </p:ext>
            </p:extLst>
          </p:nvPr>
        </p:nvGraphicFramePr>
        <p:xfrm>
          <a:off x="6156176" y="3717032"/>
          <a:ext cx="2556284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Why JSON?</a:t>
                      </a:r>
                      <a:endParaRPr lang="ko-KR" altLang="en-US" sz="1600" dirty="0"/>
                    </a:p>
                  </a:txBody>
                  <a:tcPr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UI (Java Script) and database friendly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Design &amp;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6732748" cy="91440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 &amp; Performance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4.1.1 </a:t>
            </a:r>
            <a:r>
              <a:rPr lang="en-US" altLang="ko-KR" dirty="0" smtClean="0"/>
              <a:t>Security </a:t>
            </a:r>
            <a:r>
              <a:rPr lang="en-US" altLang="ko-KR" dirty="0"/>
              <a:t>– </a:t>
            </a:r>
            <a:r>
              <a:rPr lang="en-US" altLang="ko-KR" dirty="0" smtClean="0"/>
              <a:t>User Management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395095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Framework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should be necessary to study framework.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[Design decision]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3662920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In-House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If using cookie, </a:t>
            </a:r>
            <a:r>
              <a:rPr lang="en-US" altLang="ko-KR" sz="1600" dirty="0">
                <a:solidFill>
                  <a:schemeClr val="bg1"/>
                </a:solidFill>
              </a:rPr>
              <a:t>It can develop simply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And it is more chance to mistake.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925" y="3862016"/>
            <a:ext cx="127810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[Login successful]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99116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[Login failed]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754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4.1.2 </a:t>
            </a:r>
            <a:r>
              <a:rPr lang="en-US" altLang="ko-KR" dirty="0" smtClean="0"/>
              <a:t>Security – </a:t>
            </a:r>
            <a:r>
              <a:rPr lang="en-US" altLang="ko-KR" dirty="0" smtClean="0"/>
              <a:t>Secure Connection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큰 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800599"/>
            <a:ext cx="5832648" cy="4974169"/>
            <a:chOff x="251520" y="770103"/>
            <a:chExt cx="5832648" cy="497416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770103"/>
              <a:ext cx="5832648" cy="234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79"/>
            <a:stretch/>
          </p:blipFill>
          <p:spPr bwMode="auto">
            <a:xfrm>
              <a:off x="448882" y="3758544"/>
              <a:ext cx="5253088" cy="198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1259632" y="317697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577476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Secure Node Connecting Sequence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9365"/>
              </p:ext>
            </p:extLst>
          </p:nvPr>
        </p:nvGraphicFramePr>
        <p:xfrm>
          <a:off x="5796136" y="980728"/>
          <a:ext cx="2844316" cy="199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Test Environment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AES 128bit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Random Key Generation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err="1" smtClean="0"/>
              <a:t>IoT</a:t>
            </a:r>
            <a:r>
              <a:rPr lang="en-US" altLang="ko-KR" sz="4800" dirty="0" smtClean="0"/>
              <a:t> Management System</a:t>
            </a:r>
            <a:br>
              <a:rPr lang="en-US" altLang="ko-KR" sz="4800" dirty="0" smtClean="0"/>
            </a:br>
            <a:r>
              <a:rPr lang="en-US" altLang="ko-KR" sz="2000" dirty="0" smtClean="0"/>
              <a:t>(Initial Presentation)</a:t>
            </a:r>
            <a:endParaRPr lang="ko-KR" altLang="en-US" sz="4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5410886"/>
            <a:ext cx="1436868" cy="57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4.2.1 </a:t>
            </a:r>
            <a:r>
              <a:rPr lang="en-US" altLang="ko-KR" dirty="0" smtClean="0"/>
              <a:t>Availability – Sensor Malfunction.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" y="836712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ㅌ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4.2.2 </a:t>
            </a:r>
            <a:r>
              <a:rPr lang="en-US" altLang="ko-KR" dirty="0" smtClean="0"/>
              <a:t>Availability – Actuator Malfunction.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8326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4.3.1 </a:t>
            </a:r>
            <a:r>
              <a:rPr lang="en-US" altLang="ko-KR" dirty="0" smtClean="0"/>
              <a:t>Modifiability - User </a:t>
            </a:r>
            <a:r>
              <a:rPr lang="en-US" altLang="ko-KR" dirty="0" smtClean="0"/>
              <a:t>Defined Rule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09440" y="764704"/>
            <a:ext cx="8511032" cy="568863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      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if 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==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Over35#Temperature and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MS Reference Sans Serif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On@AirConditioner</a:t>
            </a:r>
            <a:endParaRPr lang="ko-KR" altLang="en-US" sz="1400" dirty="0">
              <a:solidFill>
                <a:schemeClr val="bg1"/>
              </a:solidFill>
              <a:latin typeface="MS Reference Sans Serif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4.3.2 Modifiability -</a:t>
            </a:r>
            <a:r>
              <a:rPr lang="en-US" altLang="ko-KR" dirty="0" smtClean="0"/>
              <a:t> Support Emerging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23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9291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Category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Discovery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Find adjacent SA nodes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secure key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Structure of Protocol Adapter</a:t>
            </a:r>
          </a:p>
        </p:txBody>
      </p:sp>
    </p:spTree>
    <p:extLst>
      <p:ext uri="{BB962C8B-B14F-4D97-AF65-F5344CB8AC3E}">
        <p14:creationId xmlns:p14="http://schemas.microsoft.com/office/powerpoint/2010/main" val="37813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4.4 </a:t>
            </a:r>
            <a:r>
              <a:rPr lang="en-US" altLang="ko-KR" dirty="0" smtClean="0"/>
              <a:t>Performance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Windows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</a:rPr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9848"/>
              </p:ext>
            </p:extLst>
          </p:nvPr>
        </p:nvGraphicFramePr>
        <p:xfrm>
          <a:off x="3768431" y="837199"/>
          <a:ext cx="5067332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Experiment Steps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Environement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IoTMS</a:t>
            </a:r>
            <a:r>
              <a:rPr lang="en-US" altLang="ko-KR" sz="1400" dirty="0">
                <a:solidFill>
                  <a:schemeClr val="bg1"/>
                </a:solidFill>
              </a:rPr>
              <a:t> : Intel </a:t>
            </a:r>
            <a:r>
              <a:rPr lang="en-US" altLang="ko-KR" sz="1400" dirty="0" smtClean="0">
                <a:solidFill>
                  <a:schemeClr val="bg1"/>
                </a:solidFill>
              </a:rPr>
              <a:t>i5 </a:t>
            </a:r>
            <a:r>
              <a:rPr lang="en-US" altLang="ko-KR" sz="1400" dirty="0">
                <a:solidFill>
                  <a:schemeClr val="bg1"/>
                </a:solidFill>
              </a:rPr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2nd </a:t>
            </a:r>
            <a:r>
              <a:rPr lang="en-US" altLang="ko-KR" sz="1400" dirty="0">
                <a:solidFill>
                  <a:schemeClr val="bg1"/>
                </a:solidFill>
              </a:rPr>
              <a:t>PC for </a:t>
            </a:r>
            <a:r>
              <a:rPr lang="en-US" altLang="ko-KR" sz="1400" dirty="0" smtClean="0">
                <a:solidFill>
                  <a:schemeClr val="bg1"/>
                </a:solidFill>
              </a:rPr>
              <a:t>500 virtual SA Node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SA Node : </a:t>
            </a:r>
            <a:r>
              <a:rPr lang="en-US" altLang="ko-KR" sz="1400" dirty="0" smtClean="0">
                <a:solidFill>
                  <a:schemeClr val="bg1"/>
                </a:solidFill>
              </a:rPr>
              <a:t>Arduino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</a:t>
            </a:r>
            <a:r>
              <a:rPr lang="en-US" altLang="ko-KR" dirty="0" smtClean="0"/>
              <a:t>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Ping-echo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318584" y="3246984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665" y="28776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250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</a:t>
            </a:r>
            <a:r>
              <a:rPr lang="en-US" altLang="ko-KR" dirty="0" smtClean="0"/>
              <a:t>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Ping Interval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9" name="차트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5318584" y="3246984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5306" y="2885740"/>
            <a:ext cx="146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IoTMS</a:t>
            </a:r>
            <a:r>
              <a:rPr lang="en-US" altLang="ko-KR" sz="1400" dirty="0" smtClean="0">
                <a:solidFill>
                  <a:srgbClr val="FF0000"/>
                </a:solidFill>
              </a:rPr>
              <a:t> overload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</a:t>
            </a:r>
            <a:r>
              <a:rPr lang="en-US" altLang="ko-KR" dirty="0" smtClean="0"/>
              <a:t>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How we solve </a:t>
            </a:r>
            <a:r>
              <a:rPr lang="en-US" altLang="ko-KR" dirty="0" err="1" smtClean="0">
                <a:solidFill>
                  <a:schemeClr val="bg1"/>
                </a:solidFill>
              </a:rPr>
              <a:t>IoTMS</a:t>
            </a:r>
            <a:r>
              <a:rPr lang="en-US" altLang="ko-KR" dirty="0" smtClean="0">
                <a:solidFill>
                  <a:schemeClr val="bg1"/>
                </a:solidFill>
              </a:rPr>
              <a:t> overload?</a:t>
            </a:r>
            <a:endParaRPr lang="en-US" altLang="ko-KR" dirty="0">
              <a:solidFill>
                <a:schemeClr val="bg1"/>
              </a:solidFill>
            </a:endParaRPr>
          </a:p>
          <a:p>
            <a:pPr marL="477838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Using degradation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IoTMS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  <a:endCxn id="5" idx="2"/>
          </p:cNvCxnSpPr>
          <p:nvPr/>
        </p:nvCxnSpPr>
        <p:spPr>
          <a:xfrm flipV="1">
            <a:off x="1187624" y="3458762"/>
            <a:ext cx="1296144" cy="139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458762"/>
            <a:ext cx="18028" cy="139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501796" y="3458762"/>
            <a:ext cx="1198075" cy="139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IoTMS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  <a:endCxn id="31" idx="2"/>
          </p:cNvCxnSpPr>
          <p:nvPr/>
        </p:nvCxnSpPr>
        <p:spPr>
          <a:xfrm flipV="1">
            <a:off x="5688124" y="3458762"/>
            <a:ext cx="1296144" cy="139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458762"/>
            <a:ext cx="18028" cy="139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002296" y="3458762"/>
            <a:ext cx="1198075" cy="139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줄무늬가 있는 오른쪽 화살표 39"/>
          <p:cNvSpPr/>
          <p:nvPr/>
        </p:nvSpPr>
        <p:spPr>
          <a:xfrm>
            <a:off x="4356663" y="2826740"/>
            <a:ext cx="567344" cy="2026370"/>
          </a:xfrm>
          <a:prstGeom prst="stripedRightArrow">
            <a:avLst>
              <a:gd name="adj1" fmla="val 70056"/>
              <a:gd name="adj2" fmla="val 5000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차트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</a:t>
            </a:r>
            <a:r>
              <a:rPr lang="en-US" altLang="ko-KR" dirty="0" smtClean="0"/>
              <a:t>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experiment with degradation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318584" y="3246984"/>
            <a:ext cx="0" cy="115212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992" y="2885740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Wrap 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6732748" cy="91440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Role and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Lessons Learned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2400300"/>
            <a:ext cx="4283529" cy="76943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algn="ctr" eaLnBrk="1" latinLnBrk="1" hangingPunct="1">
              <a:lnSpc>
                <a:spcPct val="80000"/>
              </a:lnSpc>
              <a:buFontTx/>
              <a:buNone/>
              <a:defRPr sz="5500" b="1" spc="-15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19972" y="3234680"/>
            <a:ext cx="4464496" cy="31466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4572000" y="3234680"/>
            <a:ext cx="4068452" cy="307464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ko-KR" sz="1800" dirty="0">
                <a:solidFill>
                  <a:schemeClr val="bg1"/>
                </a:solidFill>
                <a:ea typeface="Tahoma" panose="020B0604030504040204" pitchFamily="34" charset="0"/>
              </a:rPr>
              <a:t>Architectural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Tahoma" panose="020B0604030504040204" pitchFamily="34" charset="0"/>
              </a:rPr>
              <a:t>5. Conclusion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5.1 </a:t>
            </a:r>
            <a:r>
              <a:rPr lang="en-US" altLang="ko-KR" dirty="0" smtClean="0"/>
              <a:t>Time log &amp; Earn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30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3" y="1124744"/>
            <a:ext cx="6480720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7761288" y="25649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워크시트" showAsIcon="1" r:id="rId4" imgW="914400" imgH="771525" progId="Excel.Sheet.12">
                  <p:embed/>
                </p:oleObj>
              </mc:Choice>
              <mc:Fallback>
                <p:oleObj name="워크시트" showAsIcon="1" r:id="rId4" imgW="914400" imgH="7715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2564904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왼쪽 대괄호 9"/>
          <p:cNvSpPr/>
          <p:nvPr/>
        </p:nvSpPr>
        <p:spPr>
          <a:xfrm rot="16200000">
            <a:off x="2221426" y="4481669"/>
            <a:ext cx="162883" cy="2234007"/>
          </a:xfrm>
          <a:prstGeom prst="leftBracket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왼쪽 대괄호 10"/>
          <p:cNvSpPr/>
          <p:nvPr/>
        </p:nvSpPr>
        <p:spPr>
          <a:xfrm rot="16200000">
            <a:off x="5534675" y="3546444"/>
            <a:ext cx="162883" cy="4104458"/>
          </a:xfrm>
          <a:prstGeom prst="leftBracket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rot="20554284">
            <a:off x="5328712" y="2155770"/>
            <a:ext cx="2064727" cy="233259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rot="20796658">
            <a:off x="4001815" y="2607258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32896" y="1844824"/>
            <a:ext cx="792000" cy="180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26541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760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1760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 rot="20924036">
            <a:off x="4959081" y="2646857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629246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2186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 time estimation about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43608" y="3645024"/>
            <a:ext cx="6840760" cy="1800200"/>
            <a:chOff x="1475656" y="3861048"/>
            <a:chExt cx="5760640" cy="17281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475656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67744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5896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84168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0232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92080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91880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5.2 </a:t>
            </a:r>
            <a:r>
              <a:rPr lang="en-US" altLang="ko-KR" dirty="0" smtClean="0"/>
              <a:t>Role &amp; Responsibility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31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Future Needs and Lessons </a:t>
            </a:r>
            <a:r>
              <a:rPr lang="en-US" altLang="ko-KR" dirty="0" smtClean="0"/>
              <a:t>Learned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32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* Future </a:t>
            </a:r>
            <a:r>
              <a:rPr lang="en-US" altLang="ko-KR" b="1" dirty="0" smtClean="0">
                <a:solidFill>
                  <a:prstClr val="black"/>
                </a:solidFill>
              </a:rPr>
              <a:t>Need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1. Implement adding emerging protocols.(Bluetooth,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Zigbee</a:t>
            </a:r>
            <a:r>
              <a:rPr lang="en-US" altLang="ko-KR" sz="1400" dirty="0" smtClean="0">
                <a:solidFill>
                  <a:prstClr val="black"/>
                </a:solidFill>
              </a:rPr>
              <a:t>..etc)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2. Implement the encryption (AES, RSA…etc) JSON message between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IoTMS</a:t>
            </a:r>
            <a:r>
              <a:rPr lang="en-US" altLang="ko-KR" sz="1400" dirty="0" smtClean="0">
                <a:solidFill>
                  <a:prstClr val="black"/>
                </a:solidFill>
              </a:rPr>
              <a:t> and Node.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prstClr val="black"/>
                </a:solidFill>
              </a:rPr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1. Stop discussion, do experiment. - A.J.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Lattanze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   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olidFill>
                  <a:prstClr val="black"/>
                </a:solidFill>
                <a:sym typeface="Wingdings" pitchFamily="2" charset="2"/>
              </a:rPr>
              <a:t>Arduino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   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Technical constraint matters.</a:t>
            </a:r>
            <a:endParaRPr lang="en-US" altLang="ko-KR" sz="1400" dirty="0" smtClean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3.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Decoupling is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good.</a:t>
            </a:r>
          </a:p>
          <a:p>
            <a:pPr marL="342900" indent="-342900"/>
            <a:r>
              <a:rPr lang="en-US" altLang="ko-KR" sz="14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   Because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4.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Manner make the good team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work</a:t>
            </a:r>
            <a:endParaRPr lang="en-US" altLang="ko-KR" sz="1400" dirty="0" smtClean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/>
            <a:endParaRPr lang="en-US" altLang="ko-KR" sz="1400" dirty="0" smtClean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Demo Scenario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8172140" cy="5234880"/>
          </a:xfrm>
        </p:spPr>
        <p:txBody>
          <a:bodyPr/>
          <a:lstStyle/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Add Node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Discover (SA Node home)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Register (Serial Number for Security)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Node Event Update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100" b="1" dirty="0" smtClean="0">
                <a:solidFill>
                  <a:schemeClr val="bg1"/>
                </a:solidFill>
              </a:rPr>
              <a:t>Door Open by alarm, Turn on the light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Add Node (Mail Box)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Node Event Update (Mail Box)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Away mode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100" b="1" dirty="0" smtClean="0">
                <a:solidFill>
                  <a:schemeClr val="bg1"/>
                </a:solidFill>
              </a:rPr>
              <a:t>Send Confirm Message (Tweeter </a:t>
            </a:r>
            <a:r>
              <a:rPr lang="ko-KR" altLang="en-US" sz="1100" b="1" smtClean="0">
                <a:solidFill>
                  <a:schemeClr val="bg1"/>
                </a:solidFill>
              </a:rPr>
              <a:t>한책임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Phone)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100" b="1" dirty="0" smtClean="0">
                <a:solidFill>
                  <a:schemeClr val="bg1"/>
                </a:solidFill>
              </a:rPr>
              <a:t>Automatic Door Close, Light off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Break-in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Unknown coming in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Emergency message (Tweeter)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Malfunction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050" b="1" dirty="0" smtClean="0">
                <a:solidFill>
                  <a:schemeClr val="bg1"/>
                </a:solidFill>
              </a:rPr>
              <a:t>Sensor (Pin out )/ Actuator (Door)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Add Rule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Open door if mail arrives</a:t>
            </a:r>
          </a:p>
          <a:p>
            <a:pPr marL="1028700" lvl="1" indent="-457200">
              <a:buAutoNum type="arabicPeriod"/>
              <a:defRPr lang="ko-KR" altLang="en-US"/>
            </a:pPr>
            <a:r>
              <a:rPr lang="en-US" altLang="ko-KR" sz="1200" b="1" dirty="0" smtClean="0">
                <a:solidFill>
                  <a:schemeClr val="bg1"/>
                </a:solidFill>
              </a:rPr>
              <a:t>Add invalid rule</a:t>
            </a: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1400" b="1" dirty="0" smtClean="0">
                <a:solidFill>
                  <a:schemeClr val="bg1"/>
                </a:solidFill>
              </a:rPr>
              <a:t>Remove Node</a:t>
            </a:r>
          </a:p>
          <a:p>
            <a:pPr marL="1028700" lvl="1" indent="-457200">
              <a:buAutoNum type="arabicPeriod"/>
              <a:defRPr lang="ko-KR" altLang="en-US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defRPr lang="ko-KR" altLang="en-US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33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34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2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Project Overview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8172140" cy="5234880"/>
          </a:xfr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solidFill>
                  <a:schemeClr val="bg1"/>
                </a:solidFill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 Our </a:t>
            </a:r>
            <a:r>
              <a:rPr lang="en-US" altLang="ko-KR" sz="1600" dirty="0">
                <a:solidFill>
                  <a:schemeClr val="bg1"/>
                </a:solidFill>
              </a:rPr>
              <a:t>Team </a:t>
            </a:r>
            <a:r>
              <a:rPr lang="en-US" altLang="ko-KR" sz="1600" dirty="0" smtClean="0">
                <a:solidFill>
                  <a:schemeClr val="bg1"/>
                </a:solidFill>
              </a:rPr>
              <a:t>is working </a:t>
            </a:r>
            <a:r>
              <a:rPr lang="en-US" altLang="ko-KR" sz="1600" dirty="0">
                <a:solidFill>
                  <a:schemeClr val="bg1"/>
                </a:solidFill>
              </a:rPr>
              <a:t>for an organization that intends to enter the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market.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solidFill>
                  <a:schemeClr val="bg1"/>
                </a:solidFill>
              </a:rPr>
              <a:t>We make an Internet of Things(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) system that enables end-users to </a:t>
            </a:r>
            <a:r>
              <a:rPr lang="en-US" altLang="ko-KR" sz="1600" dirty="0" smtClean="0">
                <a:solidFill>
                  <a:schemeClr val="bg1"/>
                </a:solidFill>
              </a:rPr>
              <a:t>communicate </a:t>
            </a:r>
            <a:r>
              <a:rPr lang="en-US" altLang="ko-KR" sz="1600" dirty="0">
                <a:solidFill>
                  <a:schemeClr val="bg1"/>
                </a:solidFill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>
                <a:solidFill>
                  <a:schemeClr val="bg1"/>
                </a:solidFill>
              </a:rPr>
              <a:t>For example, </a:t>
            </a:r>
            <a:r>
              <a:rPr lang="ko-KR" altLang="ko-KR" sz="1600" dirty="0">
                <a:solidFill>
                  <a:schemeClr val="bg1"/>
                </a:solidFill>
              </a:rPr>
              <a:t>indoor and outdoor light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temp and humidity sensor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door open-close actuator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door open-close sensor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secure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ko-KR" sz="1600" dirty="0">
                <a:solidFill>
                  <a:schemeClr val="bg1"/>
                </a:solidFill>
              </a:rPr>
              <a:t>alarm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presence/proximity sensor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917600" y="3356992"/>
            <a:ext cx="5344036" cy="2804728"/>
            <a:chOff x="1460212" y="3011554"/>
            <a:chExt cx="5704076" cy="31501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460212" y="3011554"/>
              <a:ext cx="5704076" cy="3150166"/>
            </a:xfrm>
            <a:prstGeom prst="roundRect">
              <a:avLst>
                <a:gd name="adj" fmla="val 3154"/>
              </a:avLst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484807" y="3143462"/>
              <a:ext cx="3815385" cy="280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90" y="4365104"/>
              <a:ext cx="853288" cy="55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482" y="4834970"/>
              <a:ext cx="829169" cy="829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392099" y="3356992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Presence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550951" y="3392954"/>
              <a:ext cx="429723" cy="428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225485" y="3348066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Light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66" y="3380221"/>
              <a:ext cx="530667" cy="53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005087" y="5136925"/>
              <a:ext cx="994827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Door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58265" y="3356992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Temp.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328" y="3404375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558265" y="4221506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Humidity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328" y="426888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820" y="5249555"/>
              <a:ext cx="639359" cy="290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052686" y="3365071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400" y="3391395"/>
              <a:ext cx="437634" cy="381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3765813" y="4169347"/>
              <a:ext cx="214861" cy="377318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05693" y="4160421"/>
              <a:ext cx="567550" cy="426216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>
              <a:endCxn id="8" idx="1"/>
            </p:cNvCxnSpPr>
            <p:nvPr/>
          </p:nvCxnSpPr>
          <p:spPr>
            <a:xfrm>
              <a:off x="3341635" y="4551650"/>
              <a:ext cx="381055" cy="92906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502501" y="4778984"/>
              <a:ext cx="319678" cy="357941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225485" y="4160421"/>
              <a:ext cx="373714" cy="293118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392499" y="4177426"/>
              <a:ext cx="1033901" cy="352742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490417" y="4574813"/>
              <a:ext cx="371991" cy="3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766739" y="4872494"/>
              <a:ext cx="728390" cy="226591"/>
            </a:xfrm>
            <a:prstGeom prst="rect">
              <a:avLst/>
            </a:prstGeom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Arduino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46871" y="5654195"/>
              <a:ext cx="728390" cy="380480"/>
            </a:xfrm>
            <a:prstGeom prst="rect">
              <a:avLst/>
            </a:prstGeom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router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Functional Requirements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Constraints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 Context - Market, Organizational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466776" y="836613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>
            <p:extLst/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en-US" altLang="ko-KR" dirty="0" smtClean="0"/>
              <a:t> Context </a:t>
            </a:r>
            <a:r>
              <a:rPr lang="en-US" altLang="ko-KR" dirty="0" smtClean="0"/>
              <a:t>- Business, Technical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4289256"/>
          <a:ext cx="8208912" cy="21640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6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600" b="0" kern="1200" baseline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en-US" altLang="ko-KR" dirty="0" smtClean="0"/>
              <a:t> Stakeholders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Stakeholders of the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Management System (</a:t>
            </a:r>
            <a:r>
              <a:rPr lang="en-US" altLang="ko-KR" b="1" dirty="0" err="1" smtClean="0"/>
              <a:t>IoTMS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Customer</a:t>
            </a:r>
            <a:endParaRPr lang="en-US" altLang="ko-KR" dirty="0"/>
          </a:p>
          <a:p>
            <a:pPr lvl="1"/>
            <a:r>
              <a:rPr lang="en-US" altLang="ko-KR" dirty="0" smtClean="0"/>
              <a:t>End-User</a:t>
            </a:r>
            <a:endParaRPr lang="en-US" altLang="ko-KR" dirty="0"/>
          </a:p>
          <a:p>
            <a:pPr lvl="1"/>
            <a:r>
              <a:rPr lang="en-US" altLang="ko-KR" dirty="0"/>
              <a:t>System Installer</a:t>
            </a:r>
          </a:p>
          <a:p>
            <a:pPr lvl="1"/>
            <a:r>
              <a:rPr lang="en-US" altLang="ko-KR" dirty="0"/>
              <a:t>Application Developer</a:t>
            </a:r>
          </a:p>
          <a:p>
            <a:pPr lvl="1"/>
            <a:r>
              <a:rPr lang="en-US" altLang="ko-KR" dirty="0"/>
              <a:t>Value-added-resellers (VARs)</a:t>
            </a:r>
          </a:p>
          <a:p>
            <a:pPr lvl="1"/>
            <a:r>
              <a:rPr lang="en-US" altLang="ko-KR" dirty="0"/>
              <a:t>Service Provider</a:t>
            </a:r>
          </a:p>
          <a:p>
            <a:pPr lvl="1"/>
            <a:r>
              <a:rPr lang="en-US" altLang="ko-KR" dirty="0"/>
              <a:t>Maintainer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roject </a:t>
            </a:r>
            <a:r>
              <a:rPr lang="en-US" altLang="ko-KR" dirty="0"/>
              <a:t>consultant (or mentor)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8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en-US" altLang="ko-KR" dirty="0" smtClean="0"/>
              <a:t>Functional Requirement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69383"/>
              </p:ext>
            </p:extLst>
          </p:nvPr>
        </p:nvGraphicFramePr>
        <p:xfrm>
          <a:off x="468312" y="764704"/>
          <a:ext cx="8207376" cy="489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4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414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lights waiting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time.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600" dirty="0" smtClean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5863" y="1340769"/>
            <a:ext cx="7481887" cy="424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2530</Words>
  <Application>Microsoft Office PowerPoint</Application>
  <PresentationFormat>화면 슬라이드 쇼(4:3)</PresentationFormat>
  <Paragraphs>692</Paragraphs>
  <Slides>34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Arial Unicode MS</vt:lpstr>
      <vt:lpstr>HY견고딕</vt:lpstr>
      <vt:lpstr>굴림</vt:lpstr>
      <vt:lpstr>맑은 고딕</vt:lpstr>
      <vt:lpstr>Arial</vt:lpstr>
      <vt:lpstr>Calibri</vt:lpstr>
      <vt:lpstr>MS Reference Sans Serif</vt:lpstr>
      <vt:lpstr>Tahoma</vt:lpstr>
      <vt:lpstr>Times New Roman</vt:lpstr>
      <vt:lpstr>Trebuchet MS</vt:lpstr>
      <vt:lpstr>Wingdings</vt:lpstr>
      <vt:lpstr>디자인 사용자 지정</vt:lpstr>
      <vt:lpstr>워크시트</vt:lpstr>
      <vt:lpstr>Agenda</vt:lpstr>
      <vt:lpstr>IoT Management System (Initial Presentation)</vt:lpstr>
      <vt:lpstr>PowerPoint 프레젠테이션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Performance Evaluation</vt:lpstr>
      <vt:lpstr>4.4 Scalability and Performance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권육/책임연구원/HE요소기술2팀(youk.kwon@lge.com)</cp:lastModifiedBy>
  <cp:revision>728</cp:revision>
  <dcterms:created xsi:type="dcterms:W3CDTF">2014-05-28T02:15:30Z</dcterms:created>
  <dcterms:modified xsi:type="dcterms:W3CDTF">2015-06-26T04:10:33Z</dcterms:modified>
</cp:coreProperties>
</file>