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81" d="100"/>
          <a:sy n="81" d="100"/>
        </p:scale>
        <p:origin x="870" y="84"/>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Allocation view </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323528" y="836712"/>
            <a:ext cx="8496944"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69" name="직사각형 68"/>
          <p:cNvSpPr/>
          <p:nvPr/>
        </p:nvSpPr>
        <p:spPr>
          <a:xfrm>
            <a:off x="3923928" y="37529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70" name="직사각형 69"/>
          <p:cNvSpPr/>
          <p:nvPr/>
        </p:nvSpPr>
        <p:spPr>
          <a:xfrm>
            <a:off x="3923928"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1" name="직사각형 70"/>
          <p:cNvSpPr/>
          <p:nvPr/>
        </p:nvSpPr>
        <p:spPr>
          <a:xfrm>
            <a:off x="755576"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72" name="직사각형 71"/>
          <p:cNvSpPr/>
          <p:nvPr/>
        </p:nvSpPr>
        <p:spPr>
          <a:xfrm>
            <a:off x="827584"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3" name="직사각형 72"/>
          <p:cNvSpPr/>
          <p:nvPr/>
        </p:nvSpPr>
        <p:spPr>
          <a:xfrm>
            <a:off x="3708056"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4" name="직사각형 73"/>
          <p:cNvSpPr/>
          <p:nvPr/>
        </p:nvSpPr>
        <p:spPr>
          <a:xfrm>
            <a:off x="2627784"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5" name="직사각형 74"/>
          <p:cNvSpPr/>
          <p:nvPr/>
        </p:nvSpPr>
        <p:spPr>
          <a:xfrm>
            <a:off x="1115616"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6" name="원통 75"/>
          <p:cNvSpPr/>
          <p:nvPr/>
        </p:nvSpPr>
        <p:spPr>
          <a:xfrm>
            <a:off x="154785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7" name="원통 76"/>
          <p:cNvSpPr/>
          <p:nvPr/>
        </p:nvSpPr>
        <p:spPr>
          <a:xfrm>
            <a:off x="269979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78" name="직사각형 77"/>
          <p:cNvSpPr/>
          <p:nvPr/>
        </p:nvSpPr>
        <p:spPr>
          <a:xfrm>
            <a:off x="3305510"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79" name="직사각형 78"/>
          <p:cNvSpPr/>
          <p:nvPr/>
        </p:nvSpPr>
        <p:spPr>
          <a:xfrm>
            <a:off x="899592"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err="1" smtClean="0">
                <a:ln>
                  <a:noFill/>
                </a:ln>
                <a:solidFill>
                  <a:sysClr val="windowText" lastClr="000000"/>
                </a:solidFill>
                <a:effectLst/>
                <a:uLnTx/>
                <a:uFillTx/>
                <a:latin typeface="+mn-ea"/>
                <a:cs typeface="+mn-cs"/>
              </a:rPr>
              <a:t>WiFi</a:t>
            </a: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 module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80" name="TextBox 79"/>
          <p:cNvSpPr txBox="1"/>
          <p:nvPr/>
        </p:nvSpPr>
        <p:spPr>
          <a:xfrm>
            <a:off x="6372200"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81" name="TextBox 80"/>
          <p:cNvSpPr txBox="1"/>
          <p:nvPr/>
        </p:nvSpPr>
        <p:spPr>
          <a:xfrm>
            <a:off x="7020272"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87" name="직사각형 86"/>
          <p:cNvSpPr/>
          <p:nvPr/>
        </p:nvSpPr>
        <p:spPr>
          <a:xfrm>
            <a:off x="6372200"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88" name="TextBox 87"/>
          <p:cNvSpPr txBox="1"/>
          <p:nvPr/>
        </p:nvSpPr>
        <p:spPr>
          <a:xfrm>
            <a:off x="6516216"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89" name="직사각형 88"/>
          <p:cNvSpPr/>
          <p:nvPr/>
        </p:nvSpPr>
        <p:spPr>
          <a:xfrm>
            <a:off x="1763688"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90" name="직사각형 89"/>
          <p:cNvSpPr/>
          <p:nvPr/>
        </p:nvSpPr>
        <p:spPr>
          <a:xfrm>
            <a:off x="1763688"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00" name="직사각형 99"/>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02" name="직사각형 101"/>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08" name="직사각형 107"/>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09" name="직사각형 108"/>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11" name="직사각형 110"/>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17" name="직사각형 116"/>
          <p:cNvSpPr/>
          <p:nvPr/>
        </p:nvSpPr>
        <p:spPr>
          <a:xfrm>
            <a:off x="4572000"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18" name="직사각형 117"/>
          <p:cNvSpPr/>
          <p:nvPr/>
        </p:nvSpPr>
        <p:spPr>
          <a:xfrm>
            <a:off x="4572000"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19" name="직사각형 118"/>
          <p:cNvSpPr/>
          <p:nvPr/>
        </p:nvSpPr>
        <p:spPr>
          <a:xfrm>
            <a:off x="421196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0" name="직사각형 119"/>
          <p:cNvSpPr/>
          <p:nvPr/>
        </p:nvSpPr>
        <p:spPr>
          <a:xfrm>
            <a:off x="421196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2" name="직사각형 121"/>
          <p:cNvSpPr/>
          <p:nvPr/>
        </p:nvSpPr>
        <p:spPr>
          <a:xfrm>
            <a:off x="3131840"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3" name="직사각형 122"/>
          <p:cNvSpPr/>
          <p:nvPr/>
        </p:nvSpPr>
        <p:spPr>
          <a:xfrm>
            <a:off x="327585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4" name="직사각형 123"/>
          <p:cNvSpPr/>
          <p:nvPr/>
        </p:nvSpPr>
        <p:spPr>
          <a:xfrm>
            <a:off x="226774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5" name="직사각형 124"/>
          <p:cNvSpPr/>
          <p:nvPr/>
        </p:nvSpPr>
        <p:spPr>
          <a:xfrm>
            <a:off x="2915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6" name="직사각형 125"/>
          <p:cNvSpPr/>
          <p:nvPr/>
        </p:nvSpPr>
        <p:spPr>
          <a:xfrm>
            <a:off x="298782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7" name="직사각형 126"/>
          <p:cNvSpPr/>
          <p:nvPr/>
        </p:nvSpPr>
        <p:spPr>
          <a:xfrm>
            <a:off x="298782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8" name="직사각형 127"/>
          <p:cNvSpPr/>
          <p:nvPr/>
        </p:nvSpPr>
        <p:spPr>
          <a:xfrm>
            <a:off x="176379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29" name="직사각형 128"/>
          <p:cNvSpPr/>
          <p:nvPr/>
        </p:nvSpPr>
        <p:spPr>
          <a:xfrm>
            <a:off x="1835800"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0" name="직사각형 129"/>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1" name="직사각형 13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2" name="직사각형 131"/>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3" name="직사각형 132"/>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4" name="직사각형 133"/>
          <p:cNvSpPr/>
          <p:nvPr/>
        </p:nvSpPr>
        <p:spPr>
          <a:xfrm>
            <a:off x="4572000"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5" name="직사각형 134"/>
          <p:cNvSpPr/>
          <p:nvPr/>
        </p:nvSpPr>
        <p:spPr>
          <a:xfrm>
            <a:off x="4572000"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6" name="직사각형 135"/>
          <p:cNvSpPr/>
          <p:nvPr/>
        </p:nvSpPr>
        <p:spPr>
          <a:xfrm>
            <a:off x="399593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7" name="직사각형 136"/>
          <p:cNvSpPr/>
          <p:nvPr/>
        </p:nvSpPr>
        <p:spPr>
          <a:xfrm>
            <a:off x="392392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8" name="직사각형 137"/>
          <p:cNvSpPr/>
          <p:nvPr/>
        </p:nvSpPr>
        <p:spPr>
          <a:xfrm>
            <a:off x="36655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39" name="직사각형 138"/>
          <p:cNvSpPr/>
          <p:nvPr/>
        </p:nvSpPr>
        <p:spPr>
          <a:xfrm>
            <a:off x="421196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0" name="직사각형 139"/>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1" name="직사각형 140"/>
          <p:cNvSpPr/>
          <p:nvPr/>
        </p:nvSpPr>
        <p:spPr>
          <a:xfrm>
            <a:off x="3593542"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2" name="직사각형 141"/>
          <p:cNvSpPr/>
          <p:nvPr/>
        </p:nvSpPr>
        <p:spPr>
          <a:xfrm>
            <a:off x="4313622"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3" name="직사각형 142"/>
          <p:cNvSpPr/>
          <p:nvPr/>
        </p:nvSpPr>
        <p:spPr>
          <a:xfrm>
            <a:off x="442798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4" name="직사각형 143"/>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5" name="직사각형 144"/>
          <p:cNvSpPr/>
          <p:nvPr/>
        </p:nvSpPr>
        <p:spPr>
          <a:xfrm>
            <a:off x="424161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6" name="직사각형 145"/>
          <p:cNvSpPr/>
          <p:nvPr/>
        </p:nvSpPr>
        <p:spPr>
          <a:xfrm>
            <a:off x="481767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7" name="직사각형 146"/>
          <p:cNvSpPr/>
          <p:nvPr/>
        </p:nvSpPr>
        <p:spPr>
          <a:xfrm>
            <a:off x="464400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8" name="직사각형 147"/>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49" name="직사각형 148"/>
          <p:cNvSpPr/>
          <p:nvPr/>
        </p:nvSpPr>
        <p:spPr>
          <a:xfrm>
            <a:off x="474567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0" name="직사각형 149"/>
          <p:cNvSpPr/>
          <p:nvPr/>
        </p:nvSpPr>
        <p:spPr>
          <a:xfrm>
            <a:off x="5393742"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1" name="직사각형 150"/>
          <p:cNvSpPr/>
          <p:nvPr/>
        </p:nvSpPr>
        <p:spPr>
          <a:xfrm>
            <a:off x="486003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2" name="직사각형 151"/>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3" name="직사각형 152"/>
          <p:cNvSpPr/>
          <p:nvPr/>
        </p:nvSpPr>
        <p:spPr>
          <a:xfrm>
            <a:off x="532173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4" name="직사각형 153"/>
          <p:cNvSpPr/>
          <p:nvPr/>
        </p:nvSpPr>
        <p:spPr>
          <a:xfrm>
            <a:off x="507605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5" name="직사각형 154"/>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6" name="직사각형 155"/>
          <p:cNvSpPr/>
          <p:nvPr/>
        </p:nvSpPr>
        <p:spPr>
          <a:xfrm>
            <a:off x="6444208"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7" name="직사각형 156"/>
          <p:cNvSpPr/>
          <p:nvPr/>
        </p:nvSpPr>
        <p:spPr>
          <a:xfrm>
            <a:off x="529208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8" name="직사각형 157"/>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59" name="직사각형 158"/>
          <p:cNvSpPr/>
          <p:nvPr/>
        </p:nvSpPr>
        <p:spPr>
          <a:xfrm>
            <a:off x="6444208"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60" name="직사각형 159"/>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61" name="직사각형 160"/>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62" name="직사각형 161"/>
          <p:cNvSpPr/>
          <p:nvPr/>
        </p:nvSpPr>
        <p:spPr>
          <a:xfrm>
            <a:off x="1763688"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63" name="원통 162"/>
          <p:cNvSpPr/>
          <p:nvPr/>
        </p:nvSpPr>
        <p:spPr>
          <a:xfrm>
            <a:off x="6444208"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64" name="TextBox 163"/>
          <p:cNvSpPr txBox="1"/>
          <p:nvPr/>
        </p:nvSpPr>
        <p:spPr>
          <a:xfrm>
            <a:off x="6732240"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65" name="직사각형 164"/>
          <p:cNvSpPr/>
          <p:nvPr/>
        </p:nvSpPr>
        <p:spPr>
          <a:xfrm>
            <a:off x="6444208"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66" name="TextBox 165"/>
          <p:cNvSpPr txBox="1"/>
          <p:nvPr/>
        </p:nvSpPr>
        <p:spPr>
          <a:xfrm>
            <a:off x="6804248"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67" name="직사각형 166"/>
          <p:cNvSpPr/>
          <p:nvPr/>
        </p:nvSpPr>
        <p:spPr>
          <a:xfrm>
            <a:off x="6444208"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68" name="TextBox 167"/>
          <p:cNvSpPr txBox="1"/>
          <p:nvPr/>
        </p:nvSpPr>
        <p:spPr>
          <a:xfrm>
            <a:off x="6804248"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69" name="직사각형 168"/>
          <p:cNvSpPr/>
          <p:nvPr/>
        </p:nvSpPr>
        <p:spPr>
          <a:xfrm>
            <a:off x="6444208"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70" name="TextBox 169"/>
          <p:cNvSpPr txBox="1"/>
          <p:nvPr/>
        </p:nvSpPr>
        <p:spPr>
          <a:xfrm>
            <a:off x="6804248"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71" name="직사각형 170"/>
          <p:cNvSpPr/>
          <p:nvPr/>
        </p:nvSpPr>
        <p:spPr>
          <a:xfrm>
            <a:off x="17636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72" name="직사각형 171"/>
          <p:cNvSpPr/>
          <p:nvPr/>
        </p:nvSpPr>
        <p:spPr>
          <a:xfrm>
            <a:off x="6444208"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73" name="TextBox 172"/>
          <p:cNvSpPr txBox="1"/>
          <p:nvPr/>
        </p:nvSpPr>
        <p:spPr>
          <a:xfrm>
            <a:off x="6804248"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174" name="꺾인 연결선 425"/>
          <p:cNvCxnSpPr>
            <a:endCxn id="176" idx="1"/>
          </p:cNvCxnSpPr>
          <p:nvPr/>
        </p:nvCxnSpPr>
        <p:spPr>
          <a:xfrm>
            <a:off x="6588224"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175" name="TextBox 174"/>
          <p:cNvSpPr txBox="1"/>
          <p:nvPr/>
        </p:nvSpPr>
        <p:spPr>
          <a:xfrm>
            <a:off x="6372200"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76" name="TextBox 175"/>
          <p:cNvSpPr txBox="1"/>
          <p:nvPr/>
        </p:nvSpPr>
        <p:spPr>
          <a:xfrm>
            <a:off x="7020272"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77" name="TextBox 176"/>
          <p:cNvSpPr txBox="1"/>
          <p:nvPr/>
        </p:nvSpPr>
        <p:spPr>
          <a:xfrm>
            <a:off x="6444208"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78" name="직사각형 177"/>
          <p:cNvSpPr/>
          <p:nvPr/>
        </p:nvSpPr>
        <p:spPr>
          <a:xfrm>
            <a:off x="6444208"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79" name="TextBox 178"/>
          <p:cNvSpPr txBox="1"/>
          <p:nvPr/>
        </p:nvSpPr>
        <p:spPr>
          <a:xfrm>
            <a:off x="6804248"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180" name="직사각형 179"/>
          <p:cNvSpPr/>
          <p:nvPr/>
        </p:nvSpPr>
        <p:spPr>
          <a:xfrm>
            <a:off x="1403648"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81" name="직사각형 180"/>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82" name="직사각형 181"/>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83" name="직사각형 182"/>
          <p:cNvSpPr/>
          <p:nvPr/>
        </p:nvSpPr>
        <p:spPr>
          <a:xfrm>
            <a:off x="104360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184" name="직사각형 183"/>
          <p:cNvSpPr/>
          <p:nvPr/>
        </p:nvSpPr>
        <p:spPr>
          <a:xfrm>
            <a:off x="971600"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185" name="꺾인 연결선 425"/>
          <p:cNvCxnSpPr>
            <a:stCxn id="240" idx="0"/>
            <a:endCxn id="134" idx="2"/>
          </p:cNvCxnSpPr>
          <p:nvPr/>
        </p:nvCxnSpPr>
        <p:spPr>
          <a:xfrm rot="5400000" flipH="1" flipV="1">
            <a:off x="4463988"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186" name="꺾인 연결선 425"/>
          <p:cNvCxnSpPr>
            <a:stCxn id="130" idx="2"/>
            <a:endCxn id="131" idx="0"/>
          </p:cNvCxnSpPr>
          <p:nvPr/>
        </p:nvCxnSpPr>
        <p:spPr>
          <a:xfrm rot="5400000">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187" name="꺾인 연결선 425"/>
          <p:cNvCxnSpPr>
            <a:stCxn id="128" idx="0"/>
            <a:endCxn id="129" idx="2"/>
          </p:cNvCxnSpPr>
          <p:nvPr/>
        </p:nvCxnSpPr>
        <p:spPr>
          <a:xfrm rot="5400000" flipH="1" flipV="1">
            <a:off x="1655780"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188" name="꺾인 연결선 425"/>
          <p:cNvCxnSpPr>
            <a:stCxn id="125" idx="2"/>
            <a:endCxn id="124" idx="0"/>
          </p:cNvCxnSpPr>
          <p:nvPr/>
        </p:nvCxnSpPr>
        <p:spPr>
          <a:xfrm rot="5400000">
            <a:off x="2447764"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189" name="꺾인 연결선 425"/>
          <p:cNvCxnSpPr>
            <a:stCxn id="123" idx="0"/>
            <a:endCxn id="122" idx="2"/>
          </p:cNvCxnSpPr>
          <p:nvPr/>
        </p:nvCxnSpPr>
        <p:spPr>
          <a:xfrm rot="16200000" flipV="1">
            <a:off x="3059832"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190" name="꺾인 연결선 425"/>
          <p:cNvCxnSpPr>
            <a:stCxn id="161" idx="2"/>
            <a:endCxn id="160" idx="0"/>
          </p:cNvCxnSpPr>
          <p:nvPr/>
        </p:nvCxnSpPr>
        <p:spPr>
          <a:xfrm rot="5400000">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191" name="꺾인 연결선 425"/>
          <p:cNvCxnSpPr>
            <a:stCxn id="171" idx="0"/>
            <a:endCxn id="162" idx="2"/>
          </p:cNvCxnSpPr>
          <p:nvPr/>
        </p:nvCxnSpPr>
        <p:spPr>
          <a:xfrm rot="5400000" flipH="1" flipV="1">
            <a:off x="1511660"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192" name="꺾인 연결선 425"/>
          <p:cNvCxnSpPr>
            <a:stCxn id="182" idx="2"/>
            <a:endCxn id="181" idx="0"/>
          </p:cNvCxnSpPr>
          <p:nvPr/>
        </p:nvCxnSpPr>
        <p:spPr>
          <a:xfrm rot="5400000">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193" name="꺾인 연결선 425"/>
          <p:cNvCxnSpPr>
            <a:stCxn id="184" idx="0"/>
            <a:endCxn id="183" idx="2"/>
          </p:cNvCxnSpPr>
          <p:nvPr/>
        </p:nvCxnSpPr>
        <p:spPr>
          <a:xfrm rot="5400000" flipH="1" flipV="1">
            <a:off x="791580"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194" name="직사각형 193"/>
          <p:cNvSpPr/>
          <p:nvPr/>
        </p:nvSpPr>
        <p:spPr>
          <a:xfrm>
            <a:off x="3851920"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object</a:t>
            </a:r>
          </a:p>
        </p:txBody>
      </p:sp>
      <p:sp>
        <p:nvSpPr>
          <p:cNvPr id="195" name="직사각형 194"/>
          <p:cNvSpPr/>
          <p:nvPr/>
        </p:nvSpPr>
        <p:spPr>
          <a:xfrm>
            <a:off x="3742394"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96" name="직사각형 195"/>
          <p:cNvSpPr/>
          <p:nvPr/>
        </p:nvSpPr>
        <p:spPr>
          <a:xfrm>
            <a:off x="3713780"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197" name="꺾인 연결선 425"/>
          <p:cNvCxnSpPr>
            <a:endCxn id="196" idx="0"/>
          </p:cNvCxnSpPr>
          <p:nvPr/>
        </p:nvCxnSpPr>
        <p:spPr>
          <a:xfrm rot="5400000">
            <a:off x="3963647"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198" name="직사각형 197"/>
          <p:cNvSpPr/>
          <p:nvPr/>
        </p:nvSpPr>
        <p:spPr>
          <a:xfrm>
            <a:off x="4490467"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199" name="직사각형 198"/>
          <p:cNvSpPr/>
          <p:nvPr/>
        </p:nvSpPr>
        <p:spPr>
          <a:xfrm>
            <a:off x="4457638"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200" name="꺾인 연결선 425"/>
          <p:cNvCxnSpPr>
            <a:stCxn id="199" idx="0"/>
          </p:cNvCxnSpPr>
          <p:nvPr/>
        </p:nvCxnSpPr>
        <p:spPr>
          <a:xfrm rot="16200000" flipV="1">
            <a:off x="4432904"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01" name="직사각형 200"/>
          <p:cNvSpPr/>
          <p:nvPr/>
        </p:nvSpPr>
        <p:spPr>
          <a:xfrm>
            <a:off x="520629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02" name="직사각형 201"/>
          <p:cNvSpPr/>
          <p:nvPr/>
        </p:nvSpPr>
        <p:spPr>
          <a:xfrm>
            <a:off x="5177718"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203" name="꺾인 연결선 425"/>
          <p:cNvCxnSpPr/>
          <p:nvPr/>
        </p:nvCxnSpPr>
        <p:spPr>
          <a:xfrm rot="16200000" flipV="1">
            <a:off x="4968044"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204" name="꺾인 연결선 425"/>
          <p:cNvCxnSpPr/>
          <p:nvPr/>
        </p:nvCxnSpPr>
        <p:spPr>
          <a:xfrm rot="16200000" flipH="1">
            <a:off x="5040052"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205" name="꺾인 연결선 425"/>
          <p:cNvCxnSpPr>
            <a:stCxn id="232" idx="3"/>
            <a:endCxn id="234" idx="1"/>
          </p:cNvCxnSpPr>
          <p:nvPr/>
        </p:nvCxnSpPr>
        <p:spPr>
          <a:xfrm>
            <a:off x="2627784"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06" name="꺾인 연결선 425"/>
          <p:cNvCxnSpPr>
            <a:stCxn id="233" idx="1"/>
            <a:endCxn id="231" idx="3"/>
          </p:cNvCxnSpPr>
          <p:nvPr/>
        </p:nvCxnSpPr>
        <p:spPr>
          <a:xfrm rot="10800000">
            <a:off x="2627784"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07" name="꺾인 연결선 206"/>
          <p:cNvCxnSpPr>
            <a:stCxn id="90" idx="2"/>
            <a:endCxn id="89" idx="0"/>
          </p:cNvCxnSpPr>
          <p:nvPr/>
        </p:nvCxnSpPr>
        <p:spPr>
          <a:xfrm rot="5400000">
            <a:off x="1655676"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208" name="꺾인 연결선 207"/>
          <p:cNvCxnSpPr>
            <a:stCxn id="127" idx="2"/>
            <a:endCxn id="126" idx="0"/>
          </p:cNvCxnSpPr>
          <p:nvPr/>
        </p:nvCxnSpPr>
        <p:spPr>
          <a:xfrm rot="5400000">
            <a:off x="287981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209" name="꺾인 연결선 208"/>
          <p:cNvCxnSpPr>
            <a:stCxn id="235" idx="2"/>
            <a:endCxn id="100" idx="0"/>
          </p:cNvCxnSpPr>
          <p:nvPr/>
        </p:nvCxnSpPr>
        <p:spPr>
          <a:xfrm rot="5400000">
            <a:off x="4612196"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210" name="꺾인 연결선 209"/>
          <p:cNvCxnSpPr>
            <a:stCxn id="111" idx="0"/>
            <a:endCxn id="109" idx="2"/>
          </p:cNvCxnSpPr>
          <p:nvPr/>
        </p:nvCxnSpPr>
        <p:spPr>
          <a:xfrm rot="5400000" flipH="1" flipV="1">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211" name="꺾인 연결선 210"/>
          <p:cNvCxnSpPr>
            <a:stCxn id="108" idx="0"/>
            <a:endCxn id="102" idx="2"/>
          </p:cNvCxnSpPr>
          <p:nvPr/>
        </p:nvCxnSpPr>
        <p:spPr>
          <a:xfrm rot="5400000" flipH="1" flipV="1">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212" name="꺾인 연결선 211"/>
          <p:cNvCxnSpPr>
            <a:stCxn id="120" idx="0"/>
            <a:endCxn id="119" idx="2"/>
          </p:cNvCxnSpPr>
          <p:nvPr/>
        </p:nvCxnSpPr>
        <p:spPr>
          <a:xfrm rot="5400000" flipH="1" flipV="1">
            <a:off x="410394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213" name="꺾인 연결선 212"/>
          <p:cNvCxnSpPr>
            <a:stCxn id="118" idx="0"/>
            <a:endCxn id="117" idx="2"/>
          </p:cNvCxnSpPr>
          <p:nvPr/>
        </p:nvCxnSpPr>
        <p:spPr>
          <a:xfrm rot="5400000" flipH="1" flipV="1">
            <a:off x="4463988"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214" name="꺾인 연결선 213"/>
          <p:cNvCxnSpPr>
            <a:endCxn id="81" idx="1"/>
          </p:cNvCxnSpPr>
          <p:nvPr/>
        </p:nvCxnSpPr>
        <p:spPr>
          <a:xfrm flipV="1">
            <a:off x="6660232"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215" name="직사각형 214"/>
          <p:cNvSpPr/>
          <p:nvPr/>
        </p:nvSpPr>
        <p:spPr>
          <a:xfrm>
            <a:off x="421196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16" name="직사각형 215"/>
          <p:cNvSpPr/>
          <p:nvPr/>
        </p:nvSpPr>
        <p:spPr>
          <a:xfrm>
            <a:off x="421196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17" name="직사각형 216"/>
          <p:cNvSpPr/>
          <p:nvPr/>
        </p:nvSpPr>
        <p:spPr>
          <a:xfrm>
            <a:off x="4860033"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218" name="원통 217"/>
          <p:cNvSpPr/>
          <p:nvPr/>
        </p:nvSpPr>
        <p:spPr>
          <a:xfrm>
            <a:off x="5220160"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9" name="직사각형 218"/>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0" name="직사각형 219"/>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1" name="직사각형 220"/>
          <p:cNvSpPr/>
          <p:nvPr/>
        </p:nvSpPr>
        <p:spPr>
          <a:xfrm>
            <a:off x="5436096"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2" name="직사각형 221"/>
          <p:cNvSpPr/>
          <p:nvPr/>
        </p:nvSpPr>
        <p:spPr>
          <a:xfrm>
            <a:off x="5436096"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23" name="꺾인 연결선 222"/>
          <p:cNvCxnSpPr>
            <a:stCxn id="222" idx="2"/>
            <a:endCxn id="221" idx="0"/>
          </p:cNvCxnSpPr>
          <p:nvPr/>
        </p:nvCxnSpPr>
        <p:spPr>
          <a:xfrm rot="5400000">
            <a:off x="5328084"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224" name="꺾인 연결선 223"/>
          <p:cNvCxnSpPr>
            <a:stCxn id="220" idx="0"/>
            <a:endCxn id="219" idx="2"/>
          </p:cNvCxnSpPr>
          <p:nvPr/>
        </p:nvCxnSpPr>
        <p:spPr>
          <a:xfrm rot="5400000" flipH="1" flipV="1">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225" name="직사각형 224"/>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5440033"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5476037"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29" name="꺾인 연결선 425"/>
          <p:cNvCxnSpPr>
            <a:stCxn id="228" idx="2"/>
            <a:endCxn id="227" idx="0"/>
          </p:cNvCxnSpPr>
          <p:nvPr/>
        </p:nvCxnSpPr>
        <p:spPr>
          <a:xfrm rot="5400000">
            <a:off x="5314019"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30" name="꺾인 연결선 425"/>
          <p:cNvCxnSpPr>
            <a:stCxn id="226" idx="0"/>
            <a:endCxn id="225" idx="2"/>
          </p:cNvCxnSpPr>
          <p:nvPr/>
        </p:nvCxnSpPr>
        <p:spPr>
          <a:xfrm rot="5400000" flipH="1" flipV="1">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31" name="직사각형 230"/>
          <p:cNvSpPr/>
          <p:nvPr/>
        </p:nvSpPr>
        <p:spPr>
          <a:xfrm>
            <a:off x="2555776"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2555776"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3923928"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3923928"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4724400"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4716016"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37" name="꺾인 연결선 425"/>
          <p:cNvCxnSpPr>
            <a:stCxn id="133" idx="2"/>
            <a:endCxn id="194" idx="0"/>
          </p:cNvCxnSpPr>
          <p:nvPr/>
        </p:nvCxnSpPr>
        <p:spPr>
          <a:xfrm rot="5400000">
            <a:off x="4590002"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38" name="TextBox 237"/>
          <p:cNvSpPr txBox="1"/>
          <p:nvPr/>
        </p:nvSpPr>
        <p:spPr>
          <a:xfrm>
            <a:off x="4716016"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239" name="TextBox 238"/>
          <p:cNvSpPr txBox="1"/>
          <p:nvPr/>
        </p:nvSpPr>
        <p:spPr>
          <a:xfrm>
            <a:off x="4283968"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240" name="직사각형 239"/>
          <p:cNvSpPr/>
          <p:nvPr/>
        </p:nvSpPr>
        <p:spPr>
          <a:xfrm>
            <a:off x="4572000"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TextBox 240"/>
          <p:cNvSpPr txBox="1"/>
          <p:nvPr/>
        </p:nvSpPr>
        <p:spPr>
          <a:xfrm>
            <a:off x="6516216"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42" name="꺾인 연결선 425"/>
          <p:cNvCxnSpPr>
            <a:endCxn id="244" idx="1"/>
          </p:cNvCxnSpPr>
          <p:nvPr/>
        </p:nvCxnSpPr>
        <p:spPr>
          <a:xfrm>
            <a:off x="6588224"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243" name="TextBox 242"/>
          <p:cNvSpPr txBox="1"/>
          <p:nvPr/>
        </p:nvSpPr>
        <p:spPr>
          <a:xfrm>
            <a:off x="6372200"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44" name="TextBox 243"/>
          <p:cNvSpPr txBox="1"/>
          <p:nvPr/>
        </p:nvSpPr>
        <p:spPr>
          <a:xfrm>
            <a:off x="7020272"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45" name="직사각형 244"/>
          <p:cNvSpPr/>
          <p:nvPr/>
        </p:nvSpPr>
        <p:spPr>
          <a:xfrm>
            <a:off x="6444208"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6444208"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6444208"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48" name="TextBox 247"/>
          <p:cNvSpPr txBox="1"/>
          <p:nvPr/>
        </p:nvSpPr>
        <p:spPr>
          <a:xfrm>
            <a:off x="6804248"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49" name="직사각형 248"/>
          <p:cNvSpPr/>
          <p:nvPr/>
        </p:nvSpPr>
        <p:spPr>
          <a:xfrm>
            <a:off x="683568"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50" name="직사각형 249"/>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1619672"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161967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54" name="꺾인 연결선 425"/>
          <p:cNvCxnSpPr>
            <a:stCxn id="251" idx="2"/>
            <a:endCxn id="250" idx="0"/>
          </p:cNvCxnSpPr>
          <p:nvPr/>
        </p:nvCxnSpPr>
        <p:spPr>
          <a:xfrm rot="5400000">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255" name="꺾인 연결선 425"/>
          <p:cNvCxnSpPr>
            <a:stCxn id="253" idx="0"/>
            <a:endCxn id="252" idx="2"/>
          </p:cNvCxnSpPr>
          <p:nvPr/>
        </p:nvCxnSpPr>
        <p:spPr>
          <a:xfrm rot="5400000" flipH="1" flipV="1">
            <a:off x="140364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256" name="직사각형 255"/>
          <p:cNvSpPr/>
          <p:nvPr/>
        </p:nvSpPr>
        <p:spPr>
          <a:xfrm>
            <a:off x="2411760"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57" name="직사각형 256"/>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262778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255577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61" name="꺾인 연결선 425"/>
          <p:cNvCxnSpPr>
            <a:endCxn id="257" idx="0"/>
          </p:cNvCxnSpPr>
          <p:nvPr/>
        </p:nvCxnSpPr>
        <p:spPr>
          <a:xfrm rot="5400000">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262" name="꺾인 연결선 425"/>
          <p:cNvCxnSpPr>
            <a:stCxn id="260" idx="0"/>
          </p:cNvCxnSpPr>
          <p:nvPr/>
        </p:nvCxnSpPr>
        <p:spPr>
          <a:xfrm rot="5400000" flipH="1" flipV="1">
            <a:off x="2339752"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263" name="TextBox 262"/>
          <p:cNvSpPr txBox="1"/>
          <p:nvPr/>
        </p:nvSpPr>
        <p:spPr>
          <a:xfrm>
            <a:off x="1979712"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264" name="직사각형 263"/>
          <p:cNvSpPr/>
          <p:nvPr/>
        </p:nvSpPr>
        <p:spPr>
          <a:xfrm>
            <a:off x="370790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265" name="직사각형 264"/>
          <p:cNvSpPr/>
          <p:nvPr/>
        </p:nvSpPr>
        <p:spPr>
          <a:xfrm>
            <a:off x="4283968"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266" name="직사각형 265"/>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385192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385192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70" name="꺾인 연결선 425"/>
          <p:cNvCxnSpPr>
            <a:stCxn id="267" idx="2"/>
            <a:endCxn id="266" idx="0"/>
          </p:cNvCxnSpPr>
          <p:nvPr/>
        </p:nvCxnSpPr>
        <p:spPr>
          <a:xfrm rot="5400000">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271" name="꺾인 연결선 425"/>
          <p:cNvCxnSpPr>
            <a:stCxn id="269" idx="0"/>
            <a:endCxn id="268" idx="2"/>
          </p:cNvCxnSpPr>
          <p:nvPr/>
        </p:nvCxnSpPr>
        <p:spPr>
          <a:xfrm rot="5400000" flipH="1" flipV="1">
            <a:off x="3671900"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272" name="직사각형 271"/>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4427984"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449999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76" name="꺾인 연결선 425"/>
          <p:cNvCxnSpPr>
            <a:stCxn id="273" idx="2"/>
            <a:endCxn id="272" idx="0"/>
          </p:cNvCxnSpPr>
          <p:nvPr/>
        </p:nvCxnSpPr>
        <p:spPr>
          <a:xfrm rot="16200000" flipH="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277" name="꺾인 연결선 425"/>
          <p:cNvCxnSpPr>
            <a:stCxn id="275" idx="0"/>
            <a:endCxn id="274" idx="2"/>
          </p:cNvCxnSpPr>
          <p:nvPr/>
        </p:nvCxnSpPr>
        <p:spPr>
          <a:xfrm rot="16200000" flipV="1">
            <a:off x="4283968"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278" name="직사각형 277"/>
          <p:cNvSpPr/>
          <p:nvPr/>
        </p:nvSpPr>
        <p:spPr>
          <a:xfrm>
            <a:off x="6444208"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9" name="직사각형 278"/>
          <p:cNvSpPr/>
          <p:nvPr/>
        </p:nvSpPr>
        <p:spPr>
          <a:xfrm>
            <a:off x="6444208"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0" name="직사각형 279"/>
          <p:cNvSpPr/>
          <p:nvPr/>
        </p:nvSpPr>
        <p:spPr>
          <a:xfrm>
            <a:off x="6444208"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804248"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827584"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283" name="직사각형 282"/>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4" name="직사각형 283"/>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4004320"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6" name="직사각형 285"/>
          <p:cNvSpPr/>
          <p:nvPr/>
        </p:nvSpPr>
        <p:spPr>
          <a:xfrm>
            <a:off x="4004320"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87" name="꺾인 연결선 425"/>
          <p:cNvCxnSpPr/>
          <p:nvPr/>
        </p:nvCxnSpPr>
        <p:spPr>
          <a:xfrm rot="5400000">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288" name="꺾인 연결선 425"/>
          <p:cNvCxnSpPr/>
          <p:nvPr/>
        </p:nvCxnSpPr>
        <p:spPr>
          <a:xfrm rot="5400000" flipH="1" flipV="1">
            <a:off x="791580"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289" name="TextBox 288"/>
          <p:cNvSpPr txBox="1"/>
          <p:nvPr/>
        </p:nvSpPr>
        <p:spPr>
          <a:xfrm>
            <a:off x="1979712"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a:t>
            </a:r>
            <a:r>
              <a:rPr lang="en-US" altLang="ko-KR" dirty="0" smtClean="0"/>
              <a:t>.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Design Decision – Why Client/Server?</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Decision – Why JSON?</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dirty="0"/>
              <a:t>Promoted quality attribute</a:t>
            </a:r>
            <a:br>
              <a:rPr lang="en-US" altLang="ko-KR" dirty="0"/>
            </a:b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Scalability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It is easy to scalable because the several different nodes works with the same behavior. </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Modifiability</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Security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Data can be hijacked by malicious attacker. For enhancing the security, IoTMS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Performance</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Availability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Single pointer of failure.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is monitoring SA nodes’ availability using piggyback tactic. Besides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support emergency message function for notifying the problem on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to user.</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Inhibited quality attribute</a:t>
            </a:r>
            <a:br>
              <a:rPr lang="en-US" altLang="ko-KR" dirty="0" smtClean="0"/>
            </a:br>
            <a:endParaRPr lang="en-US" dirty="0"/>
          </a:p>
        </p:txBody>
      </p:sp>
    </p:spTree>
    <p:extLst>
      <p:ext uri="{BB962C8B-B14F-4D97-AF65-F5344CB8AC3E}">
        <p14:creationId xmlns:p14="http://schemas.microsoft.com/office/powerpoint/2010/main"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4.2 </a:t>
            </a:r>
            <a:r>
              <a:rPr lang="en-US" altLang="ko-KR" dirty="0" smtClean="0"/>
              <a:t>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p>
          <a:p>
            <a:pPr lvl="1"/>
            <a:r>
              <a:rPr lang="en-US" altLang="ko-KR" dirty="0"/>
              <a:t>Failure of any single package doesn’t affect the whole system</a:t>
            </a:r>
          </a:p>
          <a:p>
            <a:pPr lvl="1"/>
            <a:r>
              <a:rPr lang="en-US" altLang="ko-KR" dirty="0"/>
              <a:t>Each packages can be developed independently</a:t>
            </a:r>
          </a:p>
          <a:p>
            <a:endParaRPr lang="en-US" altLang="ko-KR" dirty="0" smtClean="0"/>
          </a:p>
          <a:p>
            <a:r>
              <a:rPr lang="en-US" altLang="ko-KR" dirty="0" smtClean="0"/>
              <a:t>2</a:t>
            </a:r>
            <a:r>
              <a:rPr lang="en-US" altLang="ko-KR" dirty="0"/>
              <a:t>) Easy to track the interaction between packages</a:t>
            </a:r>
          </a:p>
          <a:p>
            <a:pPr lvl="1"/>
            <a:r>
              <a:rPr lang="en-US" altLang="ko-KR" dirty="0" smtClean="0"/>
              <a:t>Centralized logging environment</a:t>
            </a:r>
            <a:endParaRPr lang="en-US" altLang="ko-KR" dirty="0"/>
          </a:p>
          <a:p>
            <a:endParaRPr lang="en-US" altLang="ko-KR" dirty="0" smtClean="0"/>
          </a:p>
          <a:p>
            <a:r>
              <a:rPr lang="en-US" altLang="ko-KR" dirty="0" smtClean="0"/>
              <a:t>3</a:t>
            </a:r>
            <a:r>
              <a:rPr lang="en-US" altLang="ko-KR" dirty="0"/>
              <a:t>) Provides extensibility</a:t>
            </a:r>
          </a:p>
          <a:p>
            <a:pPr lvl="1"/>
            <a:r>
              <a:rPr lang="en-US" altLang="ko-KR" dirty="0"/>
              <a:t>Easy to add new nodes</a:t>
            </a:r>
          </a:p>
          <a:p>
            <a:pPr lvl="1"/>
            <a:r>
              <a:rPr lang="en-US" altLang="ko-KR" dirty="0"/>
              <a:t>Easy to add new feature such as message package and something like that</a:t>
            </a:r>
          </a:p>
          <a:p>
            <a:endParaRPr lang="en-US" altLang="ko-KR" dirty="0" smtClean="0"/>
          </a:p>
          <a:p>
            <a:r>
              <a:rPr lang="en-US" altLang="ko-KR" dirty="0" smtClean="0"/>
              <a:t>4</a:t>
            </a:r>
            <a:r>
              <a:rPr lang="en-US" altLang="ko-KR" dirty="0"/>
              <a:t>)  Single point of failure</a:t>
            </a:r>
          </a:p>
          <a:p>
            <a:pPr lvl="1"/>
            <a:r>
              <a:rPr lang="en-US" altLang="ko-KR" dirty="0"/>
              <a:t>Event bus should be easily recoverable</a:t>
            </a:r>
          </a:p>
          <a:p>
            <a:endParaRPr lang="en-US" altLang="ko-KR" dirty="0" smtClean="0"/>
          </a:p>
          <a:p>
            <a:r>
              <a:rPr lang="en-US" altLang="ko-KR" dirty="0" smtClean="0"/>
              <a:t>5</a:t>
            </a:r>
            <a:r>
              <a:rPr lang="en-US" altLang="ko-KR" dirty="0"/>
              <a:t>) Traffic</a:t>
            </a:r>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376864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a:t>
            </a:r>
            <a:r>
              <a:rPr lang="en-US" altLang="ko-KR" dirty="0" smtClean="0"/>
              <a:t>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Cross platform</a:t>
            </a:r>
          </a:p>
          <a:p>
            <a:pPr marL="342900" indent="-342900">
              <a:buAutoNum type="arabicParenR"/>
            </a:pPr>
            <a:r>
              <a:rPr lang="en-US" altLang="ko-KR" dirty="0" smtClean="0"/>
              <a:t>Human readable</a:t>
            </a:r>
          </a:p>
          <a:p>
            <a:pPr marL="342900" indent="-342900">
              <a:buAutoNum type="arabicParenR"/>
            </a:pPr>
            <a:r>
              <a:rPr lang="en-US" altLang="ko-KR" dirty="0" smtClean="0"/>
              <a:t>Applying design </a:t>
            </a:r>
            <a:r>
              <a:rPr lang="en-US" altLang="ko-KR" dirty="0"/>
              <a:t>concept </a:t>
            </a:r>
            <a:r>
              <a:rPr lang="en-US" altLang="ko-KR" dirty="0" smtClean="0"/>
              <a:t>to implementation directly</a:t>
            </a:r>
          </a:p>
          <a:p>
            <a:pPr marL="342900" indent="-342900">
              <a:buAutoNum type="arabicParenR"/>
            </a:pPr>
            <a:r>
              <a:rPr lang="en-US" altLang="ko-KR" dirty="0"/>
              <a:t>UI and SA Node speak the same language</a:t>
            </a:r>
          </a:p>
          <a:p>
            <a:pPr marL="342900" indent="-342900">
              <a:buAutoNum type="arabicParenR"/>
            </a:pPr>
            <a:r>
              <a:rPr lang="en-US" altLang="ko-KR" dirty="0"/>
              <a:t>3rd party developers</a:t>
            </a:r>
          </a:p>
          <a:p>
            <a:pPr marL="342900" indent="-342900">
              <a:buAutoNum type="arabicParenR"/>
            </a:pPr>
            <a:r>
              <a:rPr lang="en-US" altLang="ko-KR" dirty="0"/>
              <a:t>UI (Java Script) and database </a:t>
            </a:r>
            <a:r>
              <a:rPr lang="en-US" altLang="ko-KR" dirty="0" smtClean="0"/>
              <a:t>friendly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5.1.1 </a:t>
            </a:r>
            <a:r>
              <a:rPr lang="en-US" altLang="ko-KR" dirty="0" smtClean="0"/>
              <a:t>Security </a:t>
            </a:r>
            <a:r>
              <a:rPr lang="en-US" altLang="ko-KR" dirty="0"/>
              <a:t>– </a:t>
            </a:r>
            <a:r>
              <a:rPr lang="en-US" altLang="ko-KR" dirty="0" smtClean="0"/>
              <a:t>User Management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Tree>
    <p:extLst>
      <p:ext uri="{BB962C8B-B14F-4D97-AF65-F5344CB8AC3E}">
        <p14:creationId xmlns:p14="http://schemas.microsoft.com/office/powerpoint/2010/main"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a:t>
            </a:r>
            <a:r>
              <a:rPr lang="en-US" altLang="ko-KR" dirty="0" smtClean="0"/>
              <a:t>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5.2.1 </a:t>
            </a:r>
            <a:r>
              <a:rPr lang="en-US" altLang="ko-KR" dirty="0" smtClean="0"/>
              <a:t>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5.2.2 </a:t>
            </a:r>
            <a:r>
              <a:rPr lang="en-US" altLang="ko-KR" dirty="0" smtClean="0"/>
              <a:t>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5.3 </a:t>
            </a:r>
            <a:r>
              <a:rPr lang="en-US" altLang="ko-KR" dirty="0" smtClean="0"/>
              <a:t>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5.4.1 </a:t>
            </a:r>
            <a:r>
              <a:rPr lang="en-US" altLang="ko-KR" dirty="0" smtClean="0"/>
              <a:t>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5.4.2 </a:t>
            </a:r>
            <a:r>
              <a:rPr lang="en-US" altLang="ko-KR" dirty="0" smtClean="0"/>
              <a:t>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a:stretch>
            <a:fillRect/>
          </a:stretch>
        </p:blipFill>
        <p:spPr>
          <a:xfrm>
            <a:off x="456843" y="1340768"/>
            <a:ext cx="8230313" cy="4846740"/>
          </a:xfrm>
          <a:prstGeom prst="rect">
            <a:avLst/>
          </a:prstGeom>
        </p:spPr>
      </p:pic>
    </p:spTree>
    <p:extLst>
      <p:ext uri="{BB962C8B-B14F-4D97-AF65-F5344CB8AC3E}">
        <p14:creationId xmlns:p14="http://schemas.microsoft.com/office/powerpoint/2010/main"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5.4.3 </a:t>
            </a:r>
            <a:r>
              <a:rPr lang="en-US" altLang="ko-KR" dirty="0" smtClean="0"/>
              <a:t>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34296" y="989902"/>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315656" y="2239519"/>
            <a:ext cx="1121429" cy="1072134"/>
          </a:xfrm>
          <a:prstGeom prst="rect">
            <a:avLst/>
          </a:prstGeom>
          <a:noFill/>
          <a:extLst>
            <a:ext uri="{909E8E84-426E-40DD-AFC4-6F175D3DCCD1}">
              <a14:hiddenFill xmlns:a14="http://schemas.microsoft.com/office/drawing/2010/main">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54151" y="5764745"/>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2383848" y="5806375"/>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0900" y="975627"/>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pic>
        <p:nvPicPr>
          <p:cNvPr id="2052" name="Picture 4" descr="http://study.com/cimages/multimages/16/exponential3.png"/>
          <p:cNvPicPr>
            <a:picLocks noChangeAspect="1" noChangeArrowheads="1"/>
          </p:cNvPicPr>
          <p:nvPr/>
        </p:nvPicPr>
        <p:blipFill rotWithShape="1">
          <a:blip r:embed="rId6">
            <a:extLst>
              <a:ext uri="{28A0092B-C50C-407E-A947-70E740481C1C}">
                <a14:useLocalDpi xmlns:a14="http://schemas.microsoft.com/office/drawing/2010/main"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5.5 </a:t>
            </a:r>
            <a:r>
              <a:rPr lang="en-US" altLang="ko-KR" dirty="0" smtClean="0"/>
              <a:t>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p>
          <a:p>
            <a:r>
              <a:rPr lang="en-US" altLang="ko-KR" dirty="0"/>
              <a:t/>
            </a:r>
            <a:br>
              <a:rPr lang="en-US" altLang="ko-KR" dirty="0"/>
            </a:br>
            <a:r>
              <a:rPr lang="en-US" altLang="ko-KR" dirty="0"/>
              <a:t>There’re </a:t>
            </a:r>
            <a:r>
              <a:rPr lang="en-US" altLang="ko-KR" dirty="0" smtClean="0"/>
              <a:t>numbers </a:t>
            </a:r>
            <a:r>
              <a:rPr lang="en-US" altLang="ko-KR" dirty="0"/>
              <a:t>of different tactics for </a:t>
            </a:r>
            <a:r>
              <a:rPr lang="en-US" altLang="ko-KR" dirty="0" smtClean="0"/>
              <a:t>providing availability. </a:t>
            </a:r>
            <a:r>
              <a:rPr lang="en-US" altLang="ko-KR" dirty="0"/>
              <a:t>For example,</a:t>
            </a:r>
          </a:p>
          <a:p>
            <a:r>
              <a:rPr lang="en-US" altLang="ko-KR" dirty="0"/>
              <a:t/>
            </a:r>
            <a:br>
              <a:rPr lang="en-US" altLang="ko-KR" dirty="0"/>
            </a:br>
            <a:r>
              <a:rPr lang="en-US" altLang="ko-KR" dirty="0"/>
              <a:t>- ping-echo</a:t>
            </a:r>
          </a:p>
          <a:p>
            <a:r>
              <a:rPr lang="en-US" altLang="ko-KR" dirty="0" smtClean="0"/>
              <a:t>	- </a:t>
            </a:r>
            <a:r>
              <a:rPr lang="en-US" altLang="ko-KR" dirty="0"/>
              <a:t>heartbeat</a:t>
            </a:r>
          </a:p>
          <a:p>
            <a:r>
              <a:rPr lang="en-US" altLang="ko-KR" dirty="0" smtClean="0"/>
              <a:t>	- </a:t>
            </a:r>
            <a:r>
              <a:rPr lang="en-US" altLang="ko-KR" dirty="0"/>
              <a:t>piggyback</a:t>
            </a:r>
          </a:p>
          <a:p>
            <a:r>
              <a:rPr lang="en-US" altLang="ko-KR" dirty="0"/>
              <a:t/>
            </a:r>
            <a:br>
              <a:rPr lang="en-US" altLang="ko-KR" dirty="0"/>
            </a:br>
            <a:r>
              <a:rPr lang="en-US" altLang="ko-KR" dirty="0" smtClean="0"/>
              <a:t>Periodic data transfer every 3 seconds which Ping-echo and heartbeat do will consume some computation and network resources. If the number of nodes increased, ping-echo and heartbeat tactics might be a burden.</a:t>
            </a:r>
            <a:endParaRPr lang="en-US" altLang="ko-KR" dirty="0"/>
          </a:p>
          <a:p>
            <a:r>
              <a:rPr lang="en-US" altLang="ko-KR" dirty="0"/>
              <a:t/>
            </a:r>
            <a:br>
              <a:rPr lang="en-US" altLang="ko-KR" dirty="0"/>
            </a:br>
            <a:r>
              <a:rPr lang="en-US" altLang="ko-KR" dirty="0"/>
              <a:t>The reason why we chose piggybacking is that </a:t>
            </a:r>
            <a:r>
              <a:rPr lang="en-US" altLang="ko-KR" dirty="0" smtClean="0"/>
              <a:t>there already exists </a:t>
            </a:r>
            <a:r>
              <a:rPr lang="en-US" altLang="ko-KR" dirty="0"/>
              <a:t>periodic </a:t>
            </a:r>
            <a:r>
              <a:rPr lang="en-US" altLang="ko-KR" dirty="0" smtClean="0"/>
              <a:t>events </a:t>
            </a:r>
            <a:r>
              <a:rPr lang="en-US" altLang="ko-KR" dirty="0"/>
              <a:t>which updating sensor data every 3 second. Therefore, there’s no need to transmit additional </a:t>
            </a:r>
            <a:r>
              <a:rPr lang="en-US" altLang="ko-KR" dirty="0" smtClean="0"/>
              <a:t>data exchange such as </a:t>
            </a:r>
            <a:r>
              <a:rPr lang="en-US" altLang="ko-KR" dirty="0"/>
              <a:t>heartbeat or </a:t>
            </a:r>
            <a:r>
              <a:rPr lang="en-US" altLang="ko-KR" dirty="0" smtClean="0"/>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p14="http://schemas.microsoft.com/office/powerpoint/2010/main"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5.6 </a:t>
            </a:r>
            <a:r>
              <a:rPr lang="en-US" altLang="ko-KR" dirty="0" err="1" smtClean="0"/>
              <a:t>Func</a:t>
            </a:r>
            <a:r>
              <a:rPr lang="en-US" altLang="ko-KR" dirty="0" smtClean="0"/>
              <a:t> </a:t>
            </a:r>
            <a:r>
              <a:rPr lang="en-US" altLang="ko-KR" dirty="0" err="1" smtClean="0"/>
              <a:t>Req</a:t>
            </a:r>
            <a:r>
              <a:rPr lang="en-US" altLang="ko-KR" dirty="0" smtClean="0"/>
              <a:t>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a:t>
            </a:r>
            <a:r>
              <a:rPr lang="en-US" altLang="ko-KR" dirty="0" smtClean="0"/>
              <a:t>.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Role and Responsibility</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p14="http://schemas.microsoft.com/office/powerpoint/2010/main"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직사각형 410"/>
          <p:cNvSpPr/>
          <p:nvPr/>
        </p:nvSpPr>
        <p:spPr>
          <a:xfrm>
            <a:off x="306388" y="1087121"/>
            <a:ext cx="8504944" cy="5167167"/>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 name="제목 1"/>
          <p:cNvSpPr>
            <a:spLocks noGrp="1"/>
          </p:cNvSpPr>
          <p:nvPr>
            <p:ph type="title"/>
          </p:nvPr>
        </p:nvSpPr>
        <p:spPr/>
        <p:txBody>
          <a:bodyPr>
            <a:normAutofit fontScale="90000"/>
          </a:bodyPr>
          <a:lstStyle/>
          <a:p>
            <a:r>
              <a:rPr lang="en-US" altLang="ko-KR" dirty="0" smtClean="0"/>
              <a:t>6.1 </a:t>
            </a:r>
            <a:r>
              <a:rPr lang="en-US" altLang="ko-KR" dirty="0" smtClean="0"/>
              <a:t>Time </a:t>
            </a:r>
            <a:r>
              <a:rPr lang="en-US" altLang="ko-KR" dirty="0" smtClean="0"/>
              <a:t>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pic>
        <p:nvPicPr>
          <p:cNvPr id="208" name="그림 207"/>
          <p:cNvPicPr>
            <a:picLocks noChangeAspect="1"/>
          </p:cNvPicPr>
          <p:nvPr/>
        </p:nvPicPr>
        <p:blipFill>
          <a:blip r:embed="rId3"/>
          <a:stretch>
            <a:fillRect/>
          </a:stretch>
        </p:blipFill>
        <p:spPr>
          <a:xfrm>
            <a:off x="606208" y="1268760"/>
            <a:ext cx="7931583" cy="3938357"/>
          </a:xfrm>
          <a:prstGeom prst="rect">
            <a:avLst/>
          </a:prstGeom>
        </p:spPr>
      </p:pic>
      <p:graphicFrame>
        <p:nvGraphicFramePr>
          <p:cNvPr id="5" name="개체 4"/>
          <p:cNvGraphicFramePr>
            <a:graphicFrameLocks noChangeAspect="1"/>
          </p:cNvGraphicFramePr>
          <p:nvPr>
            <p:extLst>
              <p:ext uri="{D42A27DB-BD31-4B8C-83A1-F6EECF244321}">
                <p14:modId xmlns:p14="http://schemas.microsoft.com/office/powerpoint/2010/main" val="1659979732"/>
              </p:ext>
            </p:extLst>
          </p:nvPr>
        </p:nvGraphicFramePr>
        <p:xfrm>
          <a:off x="7452320" y="5490803"/>
          <a:ext cx="914400" cy="771525"/>
        </p:xfrm>
        <a:graphic>
          <a:graphicData uri="http://schemas.openxmlformats.org/presentationml/2006/ole">
            <mc:AlternateContent xmlns:mc="http://schemas.openxmlformats.org/markup-compatibility/2006">
              <mc:Choice xmlns:v="urn:schemas-microsoft-com:vml" Requires="v">
                <p:oleObj spid="_x0000_s1028"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7452320" y="549080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Tree>
    <p:extLst>
      <p:ext uri="{BB962C8B-B14F-4D97-AF65-F5344CB8AC3E}">
        <p14:creationId xmlns:p14="http://schemas.microsoft.com/office/powerpoint/2010/main"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a:t>
            </a:r>
            <a:r>
              <a:rPr lang="en-US" altLang="ko-KR" dirty="0" smtClean="0"/>
              <a:t>Future Needs</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a:t>
            </a:r>
            <a:r>
              <a:rPr lang="en-US" altLang="ko-KR" dirty="0" smtClean="0"/>
              <a:t>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066688" y="3933056"/>
            <a:ext cx="7753783"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857</TotalTime>
  <Words>1798</Words>
  <Application>Microsoft Office PowerPoint</Application>
  <PresentationFormat>화면 슬라이드 쇼(4:3)</PresentationFormat>
  <Paragraphs>553</Paragraphs>
  <Slides>32</Slides>
  <Notes>8</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40" baseType="lpstr">
      <vt:lpstr>굴림</vt:lpstr>
      <vt:lpstr>맑은 고딕</vt:lpstr>
      <vt:lpstr>Arial</vt:lpstr>
      <vt:lpstr>Tahoma</vt:lpstr>
      <vt:lpstr>Times New Roman</vt:lpstr>
      <vt:lpstr>Trebuchet MS</vt:lpstr>
      <vt:lpstr>디자인 사용자 지정</vt:lpstr>
      <vt:lpstr>Microsoft Excel Worksheet</vt:lpstr>
      <vt:lpstr>IoT Management System (Initial Presentation)</vt:lpstr>
      <vt:lpstr>PowerPoint 프레젠테이션</vt:lpstr>
      <vt:lpstr>PowerPoint 프레젠테이션</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Func Req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kwonyouk@gmail.com</cp:lastModifiedBy>
  <cp:revision>685</cp:revision>
  <dcterms:created xsi:type="dcterms:W3CDTF">2014-05-28T02:15:30Z</dcterms:created>
  <dcterms:modified xsi:type="dcterms:W3CDTF">2015-06-24T16:01:53Z</dcterms:modified>
</cp:coreProperties>
</file>