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9"/>
  </p:notesMasterIdLst>
  <p:sldIdLst>
    <p:sldId id="348" r:id="rId2"/>
    <p:sldId id="349" r:id="rId3"/>
    <p:sldId id="256" r:id="rId4"/>
    <p:sldId id="257" r:id="rId5"/>
    <p:sldId id="318" r:id="rId6"/>
    <p:sldId id="258" r:id="rId7"/>
    <p:sldId id="259" r:id="rId8"/>
    <p:sldId id="265" r:id="rId9"/>
    <p:sldId id="342" r:id="rId10"/>
    <p:sldId id="343" r:id="rId11"/>
    <p:sldId id="344" r:id="rId12"/>
    <p:sldId id="267" r:id="rId13"/>
    <p:sldId id="308" r:id="rId14"/>
    <p:sldId id="347" r:id="rId15"/>
    <p:sldId id="338" r:id="rId16"/>
    <p:sldId id="346" r:id="rId17"/>
    <p:sldId id="309" r:id="rId18"/>
    <p:sldId id="332" r:id="rId19"/>
    <p:sldId id="339" r:id="rId20"/>
    <p:sldId id="330" r:id="rId21"/>
    <p:sldId id="331" r:id="rId22"/>
    <p:sldId id="340" r:id="rId23"/>
    <p:sldId id="328" r:id="rId24"/>
    <p:sldId id="329" r:id="rId25"/>
    <p:sldId id="320" r:id="rId26"/>
    <p:sldId id="321" r:id="rId27"/>
    <p:sldId id="327" r:id="rId28"/>
    <p:sldId id="322" r:id="rId29"/>
    <p:sldId id="323" r:id="rId30"/>
    <p:sldId id="324" r:id="rId31"/>
    <p:sldId id="325" r:id="rId32"/>
    <p:sldId id="326" r:id="rId33"/>
    <p:sldId id="341" r:id="rId34"/>
    <p:sldId id="319" r:id="rId35"/>
    <p:sldId id="337" r:id="rId36"/>
    <p:sldId id="334" r:id="rId37"/>
    <p:sldId id="335" r:id="rId38"/>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348"/>
            <p14:sldId id="256"/>
            <p14:sldId id="257"/>
            <p14:sldId id="318"/>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24"/>
            <p14:sldId id="325"/>
            <p14:sldId id="326"/>
            <p14:sldId id="341"/>
            <p14:sldId id="319"/>
            <p14:sldId id="337"/>
            <p14:sldId id="334"/>
            <p14:sldId id="33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xmlns=""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15</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19</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22</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a:t>
            </a:fld>
            <a:endParaRPr lang="ko-KR" altLang="en-US"/>
          </a:p>
        </p:txBody>
      </p:sp>
    </p:spTree>
    <p:extLst>
      <p:ext uri="{BB962C8B-B14F-4D97-AF65-F5344CB8AC3E}">
        <p14:creationId xmlns:p14="http://schemas.microsoft.com/office/powerpoint/2010/main" xmlns="" val="38198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xmlns="" val="24418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240833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xmlns="" val="1810959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14</a:t>
            </a:fld>
            <a:endParaRPr lang="ko-KR" altLang="en-US"/>
          </a:p>
        </p:txBody>
      </p:sp>
    </p:spTree>
    <p:extLst>
      <p:ext uri="{BB962C8B-B14F-4D97-AF65-F5344CB8AC3E}">
        <p14:creationId xmlns:p14="http://schemas.microsoft.com/office/powerpoint/2010/main" xmlns="" val="2363630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Final Presentation 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spTree>
    <p:extLst>
      <p:ext uri="{BB962C8B-B14F-4D97-AF65-F5344CB8AC3E}">
        <p14:creationId xmlns:p14="http://schemas.microsoft.com/office/powerpoint/2010/main" xmlns=""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xmlns="" val="3653912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xmlns="" val="3666860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12</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xmlns="" val="233252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16</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xmlns="" val="3427398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solidFill>
                <a:schemeClr val="bg1"/>
              </a:solidFill>
              <a:latin typeface="+mn-ea"/>
            </a:endParaRPr>
          </a:p>
        </p:txBody>
      </p:sp>
      <p:sp>
        <p:nvSpPr>
          <p:cNvPr id="67" name="직사각형 66"/>
          <p:cNvSpPr/>
          <p:nvPr/>
        </p:nvSpPr>
        <p:spPr>
          <a:xfrm>
            <a:off x="431540" y="728700"/>
            <a:ext cx="8280920" cy="5508612"/>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3454200" y="4597001"/>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3976408" y="2429889"/>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5" name="직사각형 4"/>
          <p:cNvSpPr/>
          <p:nvPr/>
        </p:nvSpPr>
        <p:spPr bwMode="auto">
          <a:xfrm>
            <a:off x="3203848" y="1772816"/>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p>
        </p:txBody>
      </p:sp>
      <p:sp>
        <p:nvSpPr>
          <p:cNvPr id="6" name="직사각형 5"/>
          <p:cNvSpPr/>
          <p:nvPr/>
        </p:nvSpPr>
        <p:spPr bwMode="auto">
          <a:xfrm>
            <a:off x="755576" y="1864445"/>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 name="직사각형 8"/>
          <p:cNvSpPr/>
          <p:nvPr/>
        </p:nvSpPr>
        <p:spPr bwMode="auto">
          <a:xfrm>
            <a:off x="819961" y="2168220"/>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800" b="0" dirty="0" smtClean="0">
                <a:latin typeface="+mj-lt"/>
              </a:rPr>
              <a:t>Web Server</a:t>
            </a:r>
          </a:p>
          <a:p>
            <a:pPr algn="ctr"/>
            <a:r>
              <a:rPr lang="en-US" altLang="ko-KR" sz="800" b="0" dirty="0">
                <a:latin typeface="+mj-lt"/>
              </a:rPr>
              <a:t>(apache-tomcat-8.0.23)</a:t>
            </a:r>
            <a:endParaRPr lang="ko-KR" altLang="en-US" sz="800" b="0" dirty="0" smtClean="0">
              <a:latin typeface="+mj-lt"/>
            </a:endParaRPr>
          </a:p>
        </p:txBody>
      </p:sp>
      <p:sp>
        <p:nvSpPr>
          <p:cNvPr id="15" name="직사각형 14"/>
          <p:cNvSpPr/>
          <p:nvPr/>
        </p:nvSpPr>
        <p:spPr bwMode="auto">
          <a:xfrm>
            <a:off x="6588224" y="1556792"/>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a:t>
            </a:r>
            <a:endParaRPr lang="ko-KR" altLang="en-US" sz="800" b="0" dirty="0" smtClean="0">
              <a:latin typeface="+mj-lt"/>
            </a:endParaRPr>
          </a:p>
        </p:txBody>
      </p:sp>
      <p:sp>
        <p:nvSpPr>
          <p:cNvPr id="16" name="직사각형 15"/>
          <p:cNvSpPr/>
          <p:nvPr/>
        </p:nvSpPr>
        <p:spPr bwMode="auto">
          <a:xfrm>
            <a:off x="2875520"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second node</a:t>
            </a:r>
            <a:endParaRPr lang="ko-KR" altLang="en-US" sz="800" b="0" dirty="0" smtClean="0">
              <a:latin typeface="+mj-lt"/>
            </a:endParaRPr>
          </a:p>
        </p:txBody>
      </p:sp>
      <p:sp>
        <p:nvSpPr>
          <p:cNvPr id="17" name="직사각형 16"/>
          <p:cNvSpPr/>
          <p:nvPr/>
        </p:nvSpPr>
        <p:spPr bwMode="auto">
          <a:xfrm>
            <a:off x="2943911"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8" name="원통 17"/>
          <p:cNvSpPr/>
          <p:nvPr/>
        </p:nvSpPr>
        <p:spPr bwMode="auto">
          <a:xfrm>
            <a:off x="864831" y="2592085"/>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Database</a:t>
            </a:r>
          </a:p>
          <a:p>
            <a:pPr algn="ctr"/>
            <a:r>
              <a:rPr lang="en-US" altLang="ko-KR" sz="800" b="0" dirty="0"/>
              <a:t>(</a:t>
            </a:r>
            <a:r>
              <a:rPr lang="en-US" altLang="ko-KR" sz="800" b="0" dirty="0" err="1"/>
              <a:t>mariadb</a:t>
            </a:r>
            <a:r>
              <a:rPr lang="en-US" altLang="ko-KR" sz="800" b="0" dirty="0"/>
              <a:t>-10.0.19</a:t>
            </a:r>
            <a:r>
              <a:rPr lang="en-US" altLang="ko-KR" sz="800" b="0" dirty="0" smtClean="0"/>
              <a:t>)</a:t>
            </a:r>
            <a:endParaRPr lang="ko-KR" altLang="en-US" sz="800" b="0" dirty="0"/>
          </a:p>
        </p:txBody>
      </p:sp>
      <p:sp>
        <p:nvSpPr>
          <p:cNvPr id="3" name="직사각형 2"/>
          <p:cNvSpPr/>
          <p:nvPr/>
        </p:nvSpPr>
        <p:spPr>
          <a:xfrm>
            <a:off x="1247078" y="1899447"/>
            <a:ext cx="487634" cy="215444"/>
          </a:xfrm>
          <a:prstGeom prst="rect">
            <a:avLst/>
          </a:prstGeom>
          <a:noFill/>
        </p:spPr>
        <p:txBody>
          <a:bodyPr wrap="none">
            <a:spAutoFit/>
          </a:bodyPr>
          <a:lstStyle/>
          <a:p>
            <a:r>
              <a:rPr lang="en-US" altLang="ko-KR" sz="800" b="0" dirty="0" err="1">
                <a:solidFill>
                  <a:srgbClr val="000000"/>
                </a:solidFill>
                <a:latin typeface="Arial"/>
              </a:rPr>
              <a:t>IoTMS</a:t>
            </a:r>
            <a:endParaRPr lang="ko-KR" altLang="en-US" sz="800" dirty="0"/>
          </a:p>
        </p:txBody>
      </p:sp>
      <p:sp>
        <p:nvSpPr>
          <p:cNvPr id="20" name="직사각형 19"/>
          <p:cNvSpPr/>
          <p:nvPr/>
        </p:nvSpPr>
        <p:spPr>
          <a:xfrm>
            <a:off x="1155100" y="3137223"/>
            <a:ext cx="688009" cy="215444"/>
          </a:xfrm>
          <a:prstGeom prst="rect">
            <a:avLst/>
          </a:prstGeom>
          <a:noFill/>
        </p:spPr>
        <p:txBody>
          <a:bodyPr wrap="none">
            <a:spAutoFit/>
          </a:bodyPr>
          <a:lstStyle/>
          <a:p>
            <a:r>
              <a:rPr lang="en-US" altLang="ko-KR" sz="800" b="0" dirty="0" smtClean="0">
                <a:solidFill>
                  <a:srgbClr val="000000"/>
                </a:solidFill>
                <a:latin typeface="Arial"/>
              </a:rPr>
              <a:t>Windows 7</a:t>
            </a:r>
            <a:endParaRPr lang="ko-KR" altLang="en-US" sz="800" dirty="0"/>
          </a:p>
        </p:txBody>
      </p:sp>
      <p:cxnSp>
        <p:nvCxnSpPr>
          <p:cNvPr id="2049" name="직선 연결선 2048"/>
          <p:cNvCxnSpPr>
            <a:stCxn id="6" idx="3"/>
            <a:endCxn id="24" idx="3"/>
          </p:cNvCxnSpPr>
          <p:nvPr/>
        </p:nvCxnSpPr>
        <p:spPr bwMode="auto">
          <a:xfrm>
            <a:off x="2204395" y="2631872"/>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2162492" y="2669302"/>
            <a:ext cx="1926313" cy="122075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082311" y="2317206"/>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http </a:t>
            </a:r>
          </a:p>
          <a:p>
            <a:pPr algn="ctr"/>
            <a:r>
              <a:rPr lang="en-US" altLang="ko-KR" sz="800" b="0" dirty="0" smtClean="0">
                <a:latin typeface="+mj-lt"/>
              </a:rPr>
              <a:t>Port #8080(User)</a:t>
            </a:r>
          </a:p>
        </p:txBody>
      </p:sp>
      <p:cxnSp>
        <p:nvCxnSpPr>
          <p:cNvPr id="46" name="직선 연결선 45"/>
          <p:cNvCxnSpPr>
            <a:stCxn id="24" idx="5"/>
            <a:endCxn id="16" idx="0"/>
          </p:cNvCxnSpPr>
          <p:nvPr/>
        </p:nvCxnSpPr>
        <p:spPr bwMode="auto">
          <a:xfrm flipH="1">
            <a:off x="3449427" y="2634241"/>
            <a:ext cx="718855" cy="1255818"/>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3080914" y="1589299"/>
            <a:ext cx="928414" cy="87565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889040" y="1384947"/>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cxnSp>
        <p:nvCxnSpPr>
          <p:cNvPr id="55" name="직선 연결선 54"/>
          <p:cNvCxnSpPr>
            <a:stCxn id="24" idx="6"/>
            <a:endCxn id="60" idx="2"/>
          </p:cNvCxnSpPr>
          <p:nvPr/>
        </p:nvCxnSpPr>
        <p:spPr bwMode="auto">
          <a:xfrm flipV="1">
            <a:off x="4201202" y="1714463"/>
            <a:ext cx="3013486" cy="835133"/>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60" name="타원 59"/>
          <p:cNvSpPr/>
          <p:nvPr/>
        </p:nvSpPr>
        <p:spPr bwMode="auto">
          <a:xfrm>
            <a:off x="7214688" y="159475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10113" y="123063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230312" y="131853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38" name="양쪽 모서리가 잘린 사각형 37"/>
          <p:cNvSpPr/>
          <p:nvPr/>
        </p:nvSpPr>
        <p:spPr bwMode="auto">
          <a:xfrm>
            <a:off x="3199281" y="479225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box</a:t>
            </a:r>
            <a:endParaRPr lang="ko-KR" altLang="en-US" sz="800" b="0" dirty="0" smtClean="0">
              <a:latin typeface="+mj-lt"/>
            </a:endParaRPr>
          </a:p>
        </p:txBody>
      </p:sp>
      <p:cxnSp>
        <p:nvCxnSpPr>
          <p:cNvPr id="41" name="직선 연결선 40"/>
          <p:cNvCxnSpPr/>
          <p:nvPr/>
        </p:nvCxnSpPr>
        <p:spPr bwMode="auto">
          <a:xfrm>
            <a:off x="2162492" y="4566675"/>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1977053" y="493772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2015416" y="5353366"/>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2028205" y="5810581"/>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1588585"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first node</a:t>
            </a:r>
            <a:endParaRPr lang="ko-KR" altLang="en-US" sz="800" b="0" dirty="0" smtClean="0">
              <a:latin typeface="+mj-lt"/>
            </a:endParaRPr>
          </a:p>
        </p:txBody>
      </p:sp>
      <p:sp>
        <p:nvSpPr>
          <p:cNvPr id="10" name="직사각형 9"/>
          <p:cNvSpPr/>
          <p:nvPr/>
        </p:nvSpPr>
        <p:spPr bwMode="auto">
          <a:xfrm>
            <a:off x="165697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arduino-1.0.6</a:t>
            </a:r>
            <a:endParaRPr lang="ko-KR" altLang="en-US" sz="800" b="0" dirty="0" smtClean="0">
              <a:latin typeface="+mj-lt"/>
            </a:endParaRPr>
          </a:p>
        </p:txBody>
      </p:sp>
      <p:sp>
        <p:nvSpPr>
          <p:cNvPr id="39" name="육각형 38"/>
          <p:cNvSpPr/>
          <p:nvPr/>
        </p:nvSpPr>
        <p:spPr bwMode="auto">
          <a:xfrm>
            <a:off x="2228879" y="51801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Alarm</a:t>
            </a:r>
            <a:endParaRPr lang="ko-KR" altLang="en-US" sz="800" b="0" dirty="0" smtClean="0">
              <a:latin typeface="+mj-lt"/>
            </a:endParaRPr>
          </a:p>
        </p:txBody>
      </p:sp>
      <p:sp>
        <p:nvSpPr>
          <p:cNvPr id="82" name="양쪽 모서리가 잘린 사각형 81"/>
          <p:cNvSpPr/>
          <p:nvPr/>
        </p:nvSpPr>
        <p:spPr bwMode="auto">
          <a:xfrm>
            <a:off x="1559087" y="51801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&amp;</a:t>
            </a:r>
            <a:r>
              <a:rPr lang="en-US" altLang="ko-KR" sz="800" b="0" dirty="0" err="1" smtClean="0">
                <a:latin typeface="+mj-lt"/>
              </a:rPr>
              <a:t>Humi</a:t>
            </a:r>
            <a:r>
              <a:rPr lang="en-US" altLang="ko-KR" sz="800" b="0" dirty="0" smtClean="0">
                <a:latin typeface="+mj-lt"/>
              </a:rPr>
              <a:t>.</a:t>
            </a:r>
            <a:endParaRPr lang="ko-KR" altLang="en-US" sz="800" b="0" dirty="0" smtClean="0">
              <a:latin typeface="+mj-lt"/>
            </a:endParaRPr>
          </a:p>
        </p:txBody>
      </p:sp>
      <p:sp>
        <p:nvSpPr>
          <p:cNvPr id="83" name="양쪽 모서리가 잘린 사각형 82"/>
          <p:cNvSpPr/>
          <p:nvPr/>
        </p:nvSpPr>
        <p:spPr bwMode="auto">
          <a:xfrm>
            <a:off x="1559087" y="563737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err="1" smtClean="0">
                <a:latin typeface="+mj-lt"/>
              </a:rPr>
              <a:t>Proxi</a:t>
            </a:r>
            <a:r>
              <a:rPr lang="en-US" altLang="ko-KR" sz="800" b="0" dirty="0" smtClean="0">
                <a:latin typeface="+mj-lt"/>
              </a:rPr>
              <a:t>.</a:t>
            </a:r>
            <a:endParaRPr lang="ko-KR" altLang="en-US" sz="800" b="0" dirty="0" smtClean="0">
              <a:latin typeface="+mj-lt"/>
            </a:endParaRPr>
          </a:p>
        </p:txBody>
      </p:sp>
      <p:sp>
        <p:nvSpPr>
          <p:cNvPr id="84" name="양쪽 모서리가 잘린 사각형 83"/>
          <p:cNvSpPr/>
          <p:nvPr/>
        </p:nvSpPr>
        <p:spPr bwMode="auto">
          <a:xfrm>
            <a:off x="1559087" y="4736833"/>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85" name="육각형 84"/>
          <p:cNvSpPr/>
          <p:nvPr/>
        </p:nvSpPr>
        <p:spPr bwMode="auto">
          <a:xfrm>
            <a:off x="2228879" y="5637379"/>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Light</a:t>
            </a:r>
            <a:endParaRPr lang="ko-KR" altLang="en-US" sz="800" b="0" dirty="0" smtClean="0">
              <a:latin typeface="+mj-lt"/>
            </a:endParaRPr>
          </a:p>
        </p:txBody>
      </p:sp>
      <p:sp>
        <p:nvSpPr>
          <p:cNvPr id="86" name="육각형 85"/>
          <p:cNvSpPr/>
          <p:nvPr/>
        </p:nvSpPr>
        <p:spPr bwMode="auto">
          <a:xfrm>
            <a:off x="2228879" y="4743758"/>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Door</a:t>
            </a:r>
            <a:endParaRPr lang="ko-KR" altLang="en-US" sz="800" b="0" dirty="0" smtClean="0">
              <a:latin typeface="+mj-lt"/>
            </a:endParaRPr>
          </a:p>
        </p:txBody>
      </p:sp>
      <p:sp>
        <p:nvSpPr>
          <p:cNvPr id="48" name="구름 47"/>
          <p:cNvSpPr/>
          <p:nvPr/>
        </p:nvSpPr>
        <p:spPr bwMode="auto">
          <a:xfrm>
            <a:off x="5336015" y="1676336"/>
            <a:ext cx="1100426"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a:t>Internet</a:t>
            </a:r>
            <a:endParaRPr lang="ko-KR" altLang="en-US" sz="800" b="0" dirty="0" smtClean="0">
              <a:latin typeface="+mj-lt"/>
            </a:endParaRPr>
          </a:p>
        </p:txBody>
      </p:sp>
      <p:sp>
        <p:nvSpPr>
          <p:cNvPr id="121" name="직사각형 120"/>
          <p:cNvSpPr/>
          <p:nvPr/>
        </p:nvSpPr>
        <p:spPr bwMode="auto">
          <a:xfrm>
            <a:off x="1251865" y="3606898"/>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64" name="직사각형 63"/>
          <p:cNvSpPr/>
          <p:nvPr/>
        </p:nvSpPr>
        <p:spPr bwMode="auto">
          <a:xfrm>
            <a:off x="2211837" y="2598786"/>
            <a:ext cx="1344284"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#550</a:t>
            </a:r>
          </a:p>
          <a:p>
            <a:pPr algn="ctr"/>
            <a:r>
              <a:rPr lang="en-US" altLang="ko-KR" sz="800" b="0" dirty="0" smtClean="0">
                <a:latin typeface="+mj-lt"/>
              </a:rPr>
              <a:t>(</a:t>
            </a:r>
            <a:r>
              <a:rPr lang="en-US" altLang="ko-KR" sz="800" b="0" dirty="0">
                <a:latin typeface="+mj-lt"/>
              </a:rPr>
              <a:t>A</a:t>
            </a:r>
            <a:r>
              <a:rPr lang="en-US" altLang="ko-KR" sz="800" b="0" dirty="0" smtClean="0">
                <a:latin typeface="+mj-lt"/>
              </a:rPr>
              <a:t>rduino)</a:t>
            </a:r>
          </a:p>
        </p:txBody>
      </p:sp>
      <p:sp>
        <p:nvSpPr>
          <p:cNvPr id="65" name="직사각형 64"/>
          <p:cNvSpPr/>
          <p:nvPr/>
        </p:nvSpPr>
        <p:spPr bwMode="auto">
          <a:xfrm>
            <a:off x="2655121"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sp>
        <p:nvSpPr>
          <p:cNvPr id="94" name="양쪽 모서리가 잘린 사각형 93"/>
          <p:cNvSpPr/>
          <p:nvPr/>
        </p:nvSpPr>
        <p:spPr bwMode="auto">
          <a:xfrm>
            <a:off x="7276838" y="3543935"/>
            <a:ext cx="442881" cy="252159"/>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5" name="육각형 94"/>
          <p:cNvSpPr/>
          <p:nvPr/>
        </p:nvSpPr>
        <p:spPr bwMode="auto">
          <a:xfrm>
            <a:off x="7255857" y="5206969"/>
            <a:ext cx="491423" cy="252159"/>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96" name="직사각형 95"/>
          <p:cNvSpPr/>
          <p:nvPr/>
        </p:nvSpPr>
        <p:spPr bwMode="auto">
          <a:xfrm>
            <a:off x="7750212" y="3563916"/>
            <a:ext cx="691169"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Sensor</a:t>
            </a:r>
            <a:endParaRPr lang="ko-KR" altLang="en-US" sz="800" b="0" dirty="0" smtClean="0">
              <a:latin typeface="+mj-lt"/>
            </a:endParaRPr>
          </a:p>
        </p:txBody>
      </p:sp>
      <p:sp>
        <p:nvSpPr>
          <p:cNvPr id="97" name="직사각형 96"/>
          <p:cNvSpPr/>
          <p:nvPr/>
        </p:nvSpPr>
        <p:spPr bwMode="auto">
          <a:xfrm>
            <a:off x="7710360" y="5226950"/>
            <a:ext cx="77087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Actuator</a:t>
            </a:r>
            <a:endParaRPr lang="ko-KR" altLang="en-US" sz="800" b="0" dirty="0" smtClean="0">
              <a:latin typeface="+mj-lt"/>
            </a:endParaRPr>
          </a:p>
        </p:txBody>
      </p:sp>
      <p:sp>
        <p:nvSpPr>
          <p:cNvPr id="98" name="직사각형 97"/>
          <p:cNvSpPr/>
          <p:nvPr/>
        </p:nvSpPr>
        <p:spPr bwMode="auto">
          <a:xfrm>
            <a:off x="7232961" y="4248610"/>
            <a:ext cx="504356" cy="42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node</a:t>
            </a:r>
            <a:endParaRPr lang="ko-KR" altLang="en-US" sz="800" b="0" dirty="0" smtClean="0">
              <a:latin typeface="+mj-lt"/>
            </a:endParaRPr>
          </a:p>
        </p:txBody>
      </p:sp>
      <p:sp>
        <p:nvSpPr>
          <p:cNvPr id="99" name="직사각형 98"/>
          <p:cNvSpPr/>
          <p:nvPr/>
        </p:nvSpPr>
        <p:spPr bwMode="auto">
          <a:xfrm>
            <a:off x="7269108" y="4455421"/>
            <a:ext cx="433714" cy="1476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248135" y="3860122"/>
            <a:ext cx="508561" cy="363751"/>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7716298" y="4325412"/>
            <a:ext cx="758997"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Arduino</a:t>
            </a:r>
          </a:p>
          <a:p>
            <a:pPr algn="ctr"/>
            <a:r>
              <a:rPr lang="en-US" altLang="ko-KR" sz="800" b="0" dirty="0" smtClean="0">
                <a:latin typeface="+mj-lt"/>
              </a:rPr>
              <a:t>node</a:t>
            </a:r>
            <a:endParaRPr lang="ko-KR" altLang="en-US" sz="800" b="0" dirty="0" smtClean="0">
              <a:latin typeface="+mj-lt"/>
            </a:endParaRPr>
          </a:p>
        </p:txBody>
      </p:sp>
      <p:sp>
        <p:nvSpPr>
          <p:cNvPr id="104" name="직사각형 103"/>
          <p:cNvSpPr/>
          <p:nvPr/>
        </p:nvSpPr>
        <p:spPr bwMode="auto">
          <a:xfrm>
            <a:off x="7698555" y="3910233"/>
            <a:ext cx="794483"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User</a:t>
            </a:r>
          </a:p>
          <a:p>
            <a:pPr algn="ctr"/>
            <a:r>
              <a:rPr lang="en-US" altLang="ko-KR" sz="800" b="0" dirty="0" smtClean="0">
                <a:latin typeface="+mj-lt"/>
              </a:rPr>
              <a:t>Machine</a:t>
            </a:r>
            <a:endParaRPr lang="ko-KR" altLang="en-US" sz="800" b="0" dirty="0" smtClean="0">
              <a:latin typeface="+mj-lt"/>
            </a:endParaRPr>
          </a:p>
        </p:txBody>
      </p:sp>
      <p:sp>
        <p:nvSpPr>
          <p:cNvPr id="105" name="직사각형 104"/>
          <p:cNvSpPr/>
          <p:nvPr/>
        </p:nvSpPr>
        <p:spPr bwMode="auto">
          <a:xfrm>
            <a:off x="7156521" y="2526396"/>
            <a:ext cx="636620" cy="542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800" b="0" dirty="0" err="1">
                <a:solidFill>
                  <a:srgbClr val="000000"/>
                </a:solidFill>
                <a:latin typeface="Arial"/>
              </a:rPr>
              <a:t>IoTMS</a:t>
            </a:r>
            <a:endParaRPr lang="ko-KR" altLang="en-US" sz="800" b="0" dirty="0" smtClean="0">
              <a:latin typeface="+mj-lt"/>
            </a:endParaRPr>
          </a:p>
        </p:txBody>
      </p:sp>
      <p:sp>
        <p:nvSpPr>
          <p:cNvPr id="106" name="직사각형 105"/>
          <p:cNvSpPr/>
          <p:nvPr/>
        </p:nvSpPr>
        <p:spPr bwMode="auto">
          <a:xfrm>
            <a:off x="7209174" y="2727531"/>
            <a:ext cx="524795" cy="12199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800" b="0" dirty="0" smtClean="0">
              <a:latin typeface="+mj-lt"/>
            </a:endParaRPr>
          </a:p>
        </p:txBody>
      </p:sp>
      <p:sp>
        <p:nvSpPr>
          <p:cNvPr id="107" name="원통 106"/>
          <p:cNvSpPr/>
          <p:nvPr/>
        </p:nvSpPr>
        <p:spPr bwMode="auto">
          <a:xfrm>
            <a:off x="7230516" y="2887967"/>
            <a:ext cx="493234" cy="15302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800" b="0" dirty="0"/>
          </a:p>
        </p:txBody>
      </p:sp>
      <p:sp>
        <p:nvSpPr>
          <p:cNvPr id="110" name="직사각형 109"/>
          <p:cNvSpPr/>
          <p:nvPr/>
        </p:nvSpPr>
        <p:spPr bwMode="auto">
          <a:xfrm>
            <a:off x="7660577" y="2526778"/>
            <a:ext cx="870438" cy="46045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Server</a:t>
            </a:r>
          </a:p>
          <a:p>
            <a:pPr algn="ctr"/>
            <a:r>
              <a:rPr lang="en-US" altLang="ko-KR" sz="800" b="0" dirty="0" smtClean="0">
                <a:latin typeface="+mj-lt"/>
              </a:rPr>
              <a:t>Machine</a:t>
            </a:r>
            <a:endParaRPr lang="ko-KR" altLang="en-US" sz="800" b="0" dirty="0" smtClean="0">
              <a:latin typeface="+mj-lt"/>
            </a:endParaRPr>
          </a:p>
        </p:txBody>
      </p:sp>
      <p:sp>
        <p:nvSpPr>
          <p:cNvPr id="45" name="직사각형 44"/>
          <p:cNvSpPr/>
          <p:nvPr/>
        </p:nvSpPr>
        <p:spPr bwMode="auto">
          <a:xfrm>
            <a:off x="7084513" y="2238746"/>
            <a:ext cx="1440160" cy="37444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2" name="직사각형 111"/>
          <p:cNvSpPr/>
          <p:nvPr/>
        </p:nvSpPr>
        <p:spPr bwMode="auto">
          <a:xfrm>
            <a:off x="7138912" y="2238746"/>
            <a:ext cx="794176"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dirty="0" smtClean="0">
                <a:latin typeface="+mj-lt"/>
              </a:rPr>
              <a:t>Legend</a:t>
            </a:r>
            <a:endParaRPr lang="ko-KR" altLang="en-US" sz="800" dirty="0" smtClean="0">
              <a:latin typeface="+mj-lt"/>
            </a:endParaRPr>
          </a:p>
        </p:txBody>
      </p:sp>
      <p:sp>
        <p:nvSpPr>
          <p:cNvPr id="113" name="원통 112"/>
          <p:cNvSpPr/>
          <p:nvPr/>
        </p:nvSpPr>
        <p:spPr bwMode="auto">
          <a:xfrm>
            <a:off x="7276838" y="3158576"/>
            <a:ext cx="442881" cy="252159"/>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4" name="직사각형 113"/>
          <p:cNvSpPr/>
          <p:nvPr/>
        </p:nvSpPr>
        <p:spPr bwMode="auto">
          <a:xfrm>
            <a:off x="7255857" y="4821610"/>
            <a:ext cx="491423" cy="2521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800" b="0" dirty="0" smtClean="0">
              <a:latin typeface="+mj-lt"/>
            </a:endParaRPr>
          </a:p>
        </p:txBody>
      </p:sp>
      <p:sp>
        <p:nvSpPr>
          <p:cNvPr id="115" name="직사각형 114"/>
          <p:cNvSpPr/>
          <p:nvPr/>
        </p:nvSpPr>
        <p:spPr bwMode="auto">
          <a:xfrm>
            <a:off x="7666006" y="3178557"/>
            <a:ext cx="85958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Data</a:t>
            </a:r>
          </a:p>
          <a:p>
            <a:pPr algn="ctr"/>
            <a:r>
              <a:rPr lang="en-US" altLang="ko-KR" sz="800" b="0" dirty="0" smtClean="0">
                <a:latin typeface="+mj-lt"/>
              </a:rPr>
              <a:t>repository</a:t>
            </a:r>
            <a:endParaRPr lang="ko-KR" altLang="en-US" sz="800" b="0" dirty="0" smtClean="0">
              <a:latin typeface="+mj-lt"/>
            </a:endParaRPr>
          </a:p>
        </p:txBody>
      </p:sp>
      <p:sp>
        <p:nvSpPr>
          <p:cNvPr id="116" name="직사각형 115"/>
          <p:cNvSpPr/>
          <p:nvPr/>
        </p:nvSpPr>
        <p:spPr bwMode="auto">
          <a:xfrm>
            <a:off x="7752886" y="4841591"/>
            <a:ext cx="685820" cy="2334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SW on Machine</a:t>
            </a:r>
            <a:endParaRPr lang="ko-KR" altLang="en-US" sz="800" b="0" dirty="0" smtClean="0">
              <a:latin typeface="+mj-lt"/>
            </a:endParaRPr>
          </a:p>
        </p:txBody>
      </p:sp>
      <p:pic>
        <p:nvPicPr>
          <p:cNvPr id="66" name="Picture 6" descr="https://cdn4.iconfinder.com/data/icons/STROKE/networking/png/400/access_point.pn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4486" b="7264"/>
          <a:stretch/>
        </p:blipFill>
        <p:spPr bwMode="auto">
          <a:xfrm>
            <a:off x="7342192" y="5560508"/>
            <a:ext cx="336561" cy="278638"/>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7752886" y="5585063"/>
            <a:ext cx="685820" cy="21480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Router</a:t>
            </a:r>
            <a:endParaRPr lang="ko-KR" altLang="en-US" sz="8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77" name="직사각형 76"/>
          <p:cNvSpPr/>
          <p:nvPr/>
        </p:nvSpPr>
        <p:spPr bwMode="auto">
          <a:xfrm>
            <a:off x="4908745" y="3606898"/>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TCP</a:t>
            </a:r>
          </a:p>
          <a:p>
            <a:pPr algn="ctr"/>
            <a:r>
              <a:rPr lang="en-US" altLang="ko-KR" sz="800" b="0" dirty="0" smtClean="0">
                <a:latin typeface="+mj-lt"/>
              </a:rPr>
              <a:t>Port #3250(Discovery)</a:t>
            </a:r>
          </a:p>
        </p:txBody>
      </p:sp>
      <p:cxnSp>
        <p:nvCxnSpPr>
          <p:cNvPr id="78" name="직선 연결선 77"/>
          <p:cNvCxnSpPr>
            <a:endCxn id="74" idx="0"/>
          </p:cNvCxnSpPr>
          <p:nvPr/>
        </p:nvCxnSpPr>
        <p:spPr bwMode="auto">
          <a:xfrm>
            <a:off x="4276201" y="2670794"/>
            <a:ext cx="1426850" cy="1219265"/>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3594779" y="1956591"/>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88" name="직사각형 87"/>
          <p:cNvSpPr/>
          <p:nvPr/>
        </p:nvSpPr>
        <p:spPr bwMode="auto">
          <a:xfrm>
            <a:off x="4060177" y="4038946"/>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endParaRPr lang="en-US" altLang="ko-KR" sz="3200" b="0" dirty="0" smtClean="0">
              <a:latin typeface="+mj-lt"/>
            </a:endParaRPr>
          </a:p>
        </p:txBody>
      </p:sp>
      <p:cxnSp>
        <p:nvCxnSpPr>
          <p:cNvPr id="130" name="직선 연결선 129"/>
          <p:cNvCxnSpPr/>
          <p:nvPr/>
        </p:nvCxnSpPr>
        <p:spPr bwMode="auto">
          <a:xfrm>
            <a:off x="5700137" y="4576511"/>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1" name="직선 연결선 130"/>
          <p:cNvCxnSpPr/>
          <p:nvPr/>
        </p:nvCxnSpPr>
        <p:spPr bwMode="auto">
          <a:xfrm>
            <a:off x="5514698" y="494755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2" name="직선 연결선 131"/>
          <p:cNvCxnSpPr/>
          <p:nvPr/>
        </p:nvCxnSpPr>
        <p:spPr bwMode="auto">
          <a:xfrm>
            <a:off x="5553061" y="5363202"/>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133" name="직선 연결선 132"/>
          <p:cNvCxnSpPr/>
          <p:nvPr/>
        </p:nvCxnSpPr>
        <p:spPr bwMode="auto">
          <a:xfrm>
            <a:off x="5565850" y="5820417"/>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134" name="육각형 133"/>
          <p:cNvSpPr/>
          <p:nvPr/>
        </p:nvSpPr>
        <p:spPr bwMode="auto">
          <a:xfrm>
            <a:off x="5766523" y="51900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dirty="0" smtClean="0"/>
          </a:p>
        </p:txBody>
      </p:sp>
      <p:sp>
        <p:nvSpPr>
          <p:cNvPr id="135" name="양쪽 모서리가 잘린 사각형 134"/>
          <p:cNvSpPr/>
          <p:nvPr/>
        </p:nvSpPr>
        <p:spPr bwMode="auto">
          <a:xfrm>
            <a:off x="5096732" y="51900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t>
            </a:r>
            <a:endParaRPr lang="ko-KR" altLang="en-US" sz="800" b="0" dirty="0" smtClean="0">
              <a:latin typeface="+mj-lt"/>
            </a:endParaRPr>
          </a:p>
        </p:txBody>
      </p:sp>
      <p:sp>
        <p:nvSpPr>
          <p:cNvPr id="136" name="양쪽 모서리가 잘린 사각형 135"/>
          <p:cNvSpPr/>
          <p:nvPr/>
        </p:nvSpPr>
        <p:spPr bwMode="auto">
          <a:xfrm>
            <a:off x="5096732" y="5647215"/>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Senor N</a:t>
            </a:r>
            <a:endParaRPr lang="ko-KR" altLang="en-US" sz="800" b="0" dirty="0" smtClean="0">
              <a:latin typeface="+mj-lt"/>
            </a:endParaRPr>
          </a:p>
        </p:txBody>
      </p:sp>
      <p:sp>
        <p:nvSpPr>
          <p:cNvPr id="137" name="양쪽 모서리가 잘린 사각형 136"/>
          <p:cNvSpPr/>
          <p:nvPr/>
        </p:nvSpPr>
        <p:spPr bwMode="auto">
          <a:xfrm>
            <a:off x="5096732" y="4746669"/>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dirty="0" smtClean="0">
                <a:latin typeface="+mj-lt"/>
              </a:rPr>
              <a:t>Senor 1</a:t>
            </a:r>
            <a:endParaRPr lang="ko-KR" altLang="en-US" sz="800" b="0" dirty="0" smtClean="0">
              <a:latin typeface="+mj-lt"/>
            </a:endParaRPr>
          </a:p>
        </p:txBody>
      </p:sp>
      <p:sp>
        <p:nvSpPr>
          <p:cNvPr id="138" name="육각형 137"/>
          <p:cNvSpPr/>
          <p:nvPr/>
        </p:nvSpPr>
        <p:spPr bwMode="auto">
          <a:xfrm>
            <a:off x="5766523" y="5647215"/>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algn="ctr" fontAlgn="base" latinLnBrk="1">
              <a:spcBef>
                <a:spcPct val="0"/>
              </a:spcBef>
              <a:spcAft>
                <a:spcPct val="0"/>
              </a:spcAft>
            </a:pPr>
            <a:r>
              <a:rPr lang="en-US" altLang="ko-KR" sz="800" dirty="0" smtClean="0"/>
              <a:t>Actuator N</a:t>
            </a:r>
            <a:endParaRPr lang="ko-KR" altLang="en-US" sz="800" b="0" dirty="0" smtClean="0">
              <a:latin typeface="+mj-lt"/>
            </a:endParaRPr>
          </a:p>
        </p:txBody>
      </p:sp>
      <p:sp>
        <p:nvSpPr>
          <p:cNvPr id="139" name="육각형 138"/>
          <p:cNvSpPr/>
          <p:nvPr/>
        </p:nvSpPr>
        <p:spPr bwMode="auto">
          <a:xfrm>
            <a:off x="5766523" y="4753594"/>
            <a:ext cx="813934"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Actuator 1</a:t>
            </a:r>
            <a:endParaRPr lang="ko-KR" altLang="en-US" sz="800" b="0" dirty="0" smtClean="0">
              <a:latin typeface="+mj-lt"/>
            </a:endParaRPr>
          </a:p>
        </p:txBody>
      </p:sp>
      <p:sp>
        <p:nvSpPr>
          <p:cNvPr id="74" name="직사각형 73"/>
          <p:cNvSpPr/>
          <p:nvPr/>
        </p:nvSpPr>
        <p:spPr bwMode="auto">
          <a:xfrm>
            <a:off x="5129144" y="3890059"/>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800" b="0" dirty="0" smtClean="0">
                <a:latin typeface="+mj-lt"/>
              </a:rPr>
              <a:t>50</a:t>
            </a:r>
            <a:r>
              <a:rPr lang="en-US" altLang="ko-KR" sz="800" b="0" baseline="30000" dirty="0" smtClean="0">
                <a:latin typeface="+mj-lt"/>
              </a:rPr>
              <a:t>th</a:t>
            </a:r>
            <a:r>
              <a:rPr lang="en-US" altLang="ko-KR" sz="800" b="0" dirty="0" smtClean="0">
                <a:latin typeface="+mj-lt"/>
              </a:rPr>
              <a:t> node</a:t>
            </a:r>
            <a:endParaRPr lang="ko-KR" altLang="en-US" sz="800" b="0" dirty="0" smtClean="0">
              <a:latin typeface="+mj-lt"/>
            </a:endParaRPr>
          </a:p>
        </p:txBody>
      </p:sp>
      <p:sp>
        <p:nvSpPr>
          <p:cNvPr id="75" name="직사각형 74"/>
          <p:cNvSpPr/>
          <p:nvPr/>
        </p:nvSpPr>
        <p:spPr bwMode="auto">
          <a:xfrm>
            <a:off x="5197535" y="4159130"/>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smtClean="0">
                <a:latin typeface="+mj-lt"/>
              </a:rPr>
              <a:t>arduino-1.0.6</a:t>
            </a:r>
            <a:endParaRPr lang="ko-KR" altLang="en-US" sz="800" b="0" smtClean="0">
              <a:latin typeface="+mj-lt"/>
            </a:endParaRPr>
          </a:p>
        </p:txBody>
      </p:sp>
      <p:sp>
        <p:nvSpPr>
          <p:cNvPr id="142" name="직사각형 141"/>
          <p:cNvSpPr/>
          <p:nvPr/>
        </p:nvSpPr>
        <p:spPr bwMode="auto">
          <a:xfrm>
            <a:off x="4067944" y="5301208"/>
            <a:ext cx="1008112"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3200" b="0" dirty="0" smtClean="0">
                <a:latin typeface="+mj-lt"/>
              </a:rPr>
              <a:t>……..</a:t>
            </a:r>
            <a:endParaRPr lang="en-US" altLang="ko-KR" sz="3200" b="0" dirty="0" smtClean="0">
              <a:latin typeface="+mj-lt"/>
            </a:endParaRPr>
          </a:p>
        </p:txBody>
      </p:sp>
      <p:sp>
        <p:nvSpPr>
          <p:cNvPr id="143" name="직사각형 142"/>
          <p:cNvSpPr/>
          <p:nvPr/>
        </p:nvSpPr>
        <p:spPr bwMode="auto">
          <a:xfrm>
            <a:off x="2392565" y="81332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Home PC</a:t>
            </a:r>
            <a:endParaRPr lang="en-US" altLang="ko-KR" sz="8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2277515" y="1016645"/>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2397715" y="1092103"/>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Web Browser</a:t>
            </a:r>
            <a:endParaRPr lang="ko-KR" altLang="en-US" sz="800" b="0" dirty="0" smtClean="0">
              <a:latin typeface="+mj-lt"/>
            </a:endParaRPr>
          </a:p>
        </p:txBody>
      </p:sp>
      <p:sp>
        <p:nvSpPr>
          <p:cNvPr id="144" name="직사각형 143"/>
          <p:cNvSpPr/>
          <p:nvPr/>
        </p:nvSpPr>
        <p:spPr bwMode="auto">
          <a:xfrm>
            <a:off x="6876256" y="980728"/>
            <a:ext cx="1440160"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800" b="0" dirty="0" smtClean="0">
                <a:latin typeface="+mj-lt"/>
              </a:rPr>
              <a:t>mobile device , office PC</a:t>
            </a:r>
            <a:endParaRPr lang="en-US" altLang="ko-KR" sz="800" b="0" dirty="0" smtClean="0">
              <a:latin typeface="+mj-lt"/>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503548" y="1074440"/>
            <a:ext cx="8172140" cy="5234880"/>
          </a:xfrm>
        </p:spPr>
        <p:txBody>
          <a:bodyPr/>
          <a:lstStyle/>
          <a:p>
            <a:pPr marL="457200" indent="-457200">
              <a:buAutoNum type="arabicPeriod"/>
              <a:defRPr lang="ko-KR" altLang="en-US"/>
            </a:pPr>
            <a:r>
              <a:rPr lang="en-US" altLang="ko-KR" sz="1600" b="1" dirty="0" smtClean="0">
                <a:solidFill>
                  <a:schemeClr val="bg1"/>
                </a:solidFill>
              </a:rPr>
              <a:t>Login</a:t>
            </a:r>
          </a:p>
          <a:p>
            <a:pPr marL="457200" indent="-457200">
              <a:buAutoNum type="arabicPeriod"/>
              <a:defRPr lang="ko-KR" altLang="en-US"/>
            </a:pPr>
            <a:r>
              <a:rPr lang="en-US" altLang="ko-KR" sz="1600" b="1" dirty="0" smtClean="0">
                <a:solidFill>
                  <a:schemeClr val="bg1"/>
                </a:solidFill>
              </a:rPr>
              <a:t>Add Node</a:t>
            </a:r>
          </a:p>
          <a:p>
            <a:pPr marL="1028700" lvl="1" indent="-457200">
              <a:buAutoNum type="arabicPeriod"/>
              <a:defRPr lang="ko-KR" altLang="en-US"/>
            </a:pPr>
            <a:r>
              <a:rPr lang="en-US" altLang="ko-KR" sz="1400" b="1" dirty="0" smtClean="0">
                <a:solidFill>
                  <a:schemeClr val="bg1"/>
                </a:solidFill>
              </a:rPr>
              <a:t>Discover (SA Node home)</a:t>
            </a:r>
          </a:p>
          <a:p>
            <a:pPr marL="1028700" lvl="1" indent="-457200">
              <a:buAutoNum type="arabicPeriod"/>
              <a:defRPr lang="ko-KR" altLang="en-US"/>
            </a:pPr>
            <a:r>
              <a:rPr lang="en-US" altLang="ko-KR" sz="1400" b="1" dirty="0" smtClean="0">
                <a:solidFill>
                  <a:schemeClr val="bg1"/>
                </a:solidFill>
              </a:rPr>
              <a:t>Register (Serial Number for Security)</a:t>
            </a:r>
          </a:p>
          <a:p>
            <a:pPr marL="457200" indent="-457200">
              <a:buAutoNum type="arabicPeriod"/>
              <a:defRPr lang="ko-KR" altLang="en-US"/>
            </a:pPr>
            <a:r>
              <a:rPr lang="en-US" altLang="ko-KR" sz="1600" b="1" dirty="0" smtClean="0">
                <a:solidFill>
                  <a:schemeClr val="bg1"/>
                </a:solidFill>
              </a:rPr>
              <a:t>Node Event Update</a:t>
            </a:r>
          </a:p>
          <a:p>
            <a:pPr marL="1028700" lvl="1" indent="-457200">
              <a:buAutoNum type="arabicPeriod"/>
              <a:defRPr lang="ko-KR" altLang="en-US"/>
            </a:pPr>
            <a:r>
              <a:rPr lang="en-US" altLang="ko-KR" sz="1200" b="1" dirty="0" smtClean="0">
                <a:solidFill>
                  <a:schemeClr val="bg1"/>
                </a:solidFill>
              </a:rPr>
              <a:t>Door Open by alarm, Turn on the light</a:t>
            </a:r>
          </a:p>
          <a:p>
            <a:pPr marL="457200" indent="-457200">
              <a:buAutoNum type="arabicPeriod"/>
              <a:defRPr lang="ko-KR" altLang="en-US"/>
            </a:pPr>
            <a:r>
              <a:rPr lang="en-US" altLang="ko-KR" sz="1600" b="1" dirty="0" smtClean="0">
                <a:solidFill>
                  <a:schemeClr val="bg1"/>
                </a:solidFill>
              </a:rPr>
              <a:t>Add Node (Mail Box)</a:t>
            </a:r>
          </a:p>
          <a:p>
            <a:pPr marL="457200" indent="-457200">
              <a:buAutoNum type="arabicPeriod"/>
              <a:defRPr lang="ko-KR" altLang="en-US"/>
            </a:pPr>
            <a:r>
              <a:rPr lang="en-US" altLang="ko-KR" sz="1600" b="1" dirty="0" smtClean="0">
                <a:solidFill>
                  <a:schemeClr val="bg1"/>
                </a:solidFill>
              </a:rPr>
              <a:t>Node Event Update (Mail Box)</a:t>
            </a:r>
          </a:p>
          <a:p>
            <a:pPr marL="457200" indent="-457200">
              <a:buAutoNum type="arabicPeriod"/>
              <a:defRPr lang="ko-KR" altLang="en-US"/>
            </a:pPr>
            <a:r>
              <a:rPr lang="en-US" altLang="ko-KR" sz="1600" b="1" dirty="0" smtClean="0">
                <a:solidFill>
                  <a:schemeClr val="bg1"/>
                </a:solidFill>
              </a:rPr>
              <a:t>Away mode</a:t>
            </a:r>
          </a:p>
          <a:p>
            <a:pPr marL="1028700" lvl="1" indent="-457200">
              <a:buAutoNum type="arabicPeriod"/>
              <a:defRPr lang="ko-KR" altLang="en-US"/>
            </a:pPr>
            <a:r>
              <a:rPr lang="en-US" altLang="ko-KR" sz="1200" b="1" dirty="0" smtClean="0">
                <a:solidFill>
                  <a:schemeClr val="bg1"/>
                </a:solidFill>
              </a:rPr>
              <a:t>Send Confirm Message (Tweeter </a:t>
            </a:r>
            <a:r>
              <a:rPr lang="ko-KR" altLang="en-US" sz="1200" b="1" dirty="0" err="1" smtClean="0">
                <a:solidFill>
                  <a:schemeClr val="bg1"/>
                </a:solidFill>
              </a:rPr>
              <a:t>한책임</a:t>
            </a:r>
            <a:r>
              <a:rPr lang="ko-KR" altLang="en-US" sz="1200" b="1" dirty="0" smtClean="0">
                <a:solidFill>
                  <a:schemeClr val="bg1"/>
                </a:solidFill>
              </a:rPr>
              <a:t> </a:t>
            </a:r>
            <a:r>
              <a:rPr lang="en-US" altLang="ko-KR" sz="1200" b="1" dirty="0" smtClean="0">
                <a:solidFill>
                  <a:schemeClr val="bg1"/>
                </a:solidFill>
              </a:rPr>
              <a:t>Phone)</a:t>
            </a:r>
          </a:p>
          <a:p>
            <a:pPr marL="1028700" lvl="1" indent="-457200">
              <a:buAutoNum type="arabicPeriod"/>
              <a:defRPr lang="ko-KR" altLang="en-US"/>
            </a:pPr>
            <a:r>
              <a:rPr lang="en-US" altLang="ko-KR" sz="1200" b="1" dirty="0" smtClean="0">
                <a:solidFill>
                  <a:schemeClr val="bg1"/>
                </a:solidFill>
              </a:rPr>
              <a:t>Automatic Door Close, Light off</a:t>
            </a:r>
          </a:p>
          <a:p>
            <a:pPr marL="457200" indent="-457200">
              <a:buAutoNum type="arabicPeriod"/>
              <a:defRPr lang="ko-KR" altLang="en-US"/>
            </a:pPr>
            <a:r>
              <a:rPr lang="en-US" altLang="ko-KR" sz="1400" b="1" dirty="0" smtClean="0">
                <a:solidFill>
                  <a:schemeClr val="bg1"/>
                </a:solidFill>
              </a:rPr>
              <a:t>Break-in</a:t>
            </a:r>
          </a:p>
          <a:p>
            <a:pPr marL="1028700" lvl="1" indent="-457200">
              <a:buAutoNum type="arabicPeriod"/>
              <a:defRPr lang="ko-KR" altLang="en-US"/>
            </a:pPr>
            <a:r>
              <a:rPr lang="en-US" altLang="ko-KR" sz="1200" b="1" dirty="0" smtClean="0">
                <a:solidFill>
                  <a:schemeClr val="bg1"/>
                </a:solidFill>
              </a:rPr>
              <a:t>Unknown coming in</a:t>
            </a:r>
          </a:p>
          <a:p>
            <a:pPr marL="1028700" lvl="1" indent="-457200">
              <a:buAutoNum type="arabicPeriod"/>
              <a:defRPr lang="ko-KR" altLang="en-US"/>
            </a:pPr>
            <a:r>
              <a:rPr lang="en-US" altLang="ko-KR" sz="1200" b="1" dirty="0" smtClean="0">
                <a:solidFill>
                  <a:schemeClr val="bg1"/>
                </a:solidFill>
              </a:rPr>
              <a:t>Emergency message (Tweeter)</a:t>
            </a:r>
          </a:p>
          <a:p>
            <a:pPr marL="457200" indent="-457200">
              <a:buAutoNum type="arabicPeriod"/>
              <a:defRPr lang="ko-KR" altLang="en-US"/>
            </a:pPr>
            <a:r>
              <a:rPr lang="en-US" altLang="ko-KR" sz="1400" b="1" dirty="0" smtClean="0">
                <a:solidFill>
                  <a:schemeClr val="bg1"/>
                </a:solidFill>
              </a:rPr>
              <a:t>Malfunction</a:t>
            </a:r>
          </a:p>
          <a:p>
            <a:pPr marL="1028700" lvl="1" indent="-457200">
              <a:buAutoNum type="arabicPeriod"/>
              <a:defRPr lang="ko-KR" altLang="en-US"/>
            </a:pPr>
            <a:r>
              <a:rPr lang="en-US" altLang="ko-KR" sz="1050" b="1" dirty="0" smtClean="0">
                <a:solidFill>
                  <a:schemeClr val="bg1"/>
                </a:solidFill>
              </a:rPr>
              <a:t>Sensor (Pin out )/ Actuator (Door)</a:t>
            </a:r>
          </a:p>
          <a:p>
            <a:pPr marL="457200" indent="-457200">
              <a:buAutoNum type="arabicPeriod"/>
              <a:defRPr lang="ko-KR" altLang="en-US"/>
            </a:pPr>
            <a:r>
              <a:rPr lang="en-US" altLang="ko-KR" sz="1400" b="1" dirty="0" smtClean="0">
                <a:solidFill>
                  <a:schemeClr val="bg1"/>
                </a:solidFill>
              </a:rPr>
              <a:t>Add Rule</a:t>
            </a:r>
          </a:p>
          <a:p>
            <a:pPr marL="1028700" lvl="1" indent="-457200">
              <a:buAutoNum type="arabicPeriod"/>
              <a:defRPr lang="ko-KR" altLang="en-US"/>
            </a:pPr>
            <a:r>
              <a:rPr lang="en-US" altLang="ko-KR" sz="1200" b="1" dirty="0" smtClean="0">
                <a:solidFill>
                  <a:schemeClr val="bg1"/>
                </a:solidFill>
              </a:rPr>
              <a:t>Open door if mail arrives</a:t>
            </a:r>
          </a:p>
          <a:p>
            <a:pPr marL="1028700" lvl="1" indent="-457200">
              <a:buAutoNum type="arabicPeriod"/>
              <a:defRPr lang="ko-KR" altLang="en-US"/>
            </a:pPr>
            <a:r>
              <a:rPr lang="en-US" altLang="ko-KR" sz="1200" b="1" dirty="0" smtClean="0">
                <a:solidFill>
                  <a:schemeClr val="bg1"/>
                </a:solidFill>
              </a:rPr>
              <a:t>Add invalid rule</a:t>
            </a:r>
          </a:p>
          <a:p>
            <a:pPr marL="457200" indent="-457200">
              <a:buAutoNum type="arabicPeriod"/>
              <a:defRPr lang="ko-KR" altLang="en-US"/>
            </a:pPr>
            <a:r>
              <a:rPr lang="en-US" altLang="ko-KR" sz="1400" b="1" dirty="0" smtClean="0">
                <a:solidFill>
                  <a:schemeClr val="bg1"/>
                </a:solidFill>
              </a:rPr>
              <a:t>Remove Node</a:t>
            </a:r>
          </a:p>
          <a:p>
            <a:pPr marL="1028700" lvl="1" indent="-457200">
              <a:buAutoNum type="arabicPeriod"/>
              <a:defRPr lang="ko-KR" altLang="en-US"/>
            </a:pPr>
            <a:endParaRPr lang="en-US" altLang="ko-KR" sz="1800" b="1" dirty="0" smtClean="0">
              <a:solidFill>
                <a:schemeClr val="bg1"/>
              </a:solidFill>
            </a:endParaRPr>
          </a:p>
          <a:p>
            <a:pPr marL="457200" indent="-457200">
              <a:buAutoNum type="arabicPeriod"/>
              <a:defRPr lang="ko-KR" altLang="en-US"/>
            </a:pPr>
            <a:endParaRPr lang="en-US" altLang="ko-KR" sz="2400" b="1" dirty="0" smtClean="0">
              <a:solidFill>
                <a:schemeClr val="bg1"/>
              </a:solidFill>
            </a:endParaRPr>
          </a:p>
          <a:p>
            <a:pPr marL="0" indent="0">
              <a:lnSpc>
                <a:spcPct val="150000"/>
              </a:lnSpc>
              <a:defRPr lang="ko-KR" altLang="en-US"/>
            </a:pPr>
            <a:endParaRPr lang="en-US" altLang="ko-KR" sz="2400" b="1" dirty="0" smtClean="0">
              <a:solidFill>
                <a:schemeClr val="bg1"/>
              </a:solidFill>
            </a:endParaRPr>
          </a:p>
          <a:p>
            <a:pPr marL="342900" indent="-342900">
              <a:lnSpc>
                <a:spcPct val="150000"/>
              </a:lnSpc>
              <a:buAutoNum type="arabicPeriod"/>
              <a:defRPr lang="ko-KR" altLang="en-US"/>
            </a:pPr>
            <a:endParaRPr lang="en-US" altLang="ko-KR" sz="20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a:t>
            </a:fld>
            <a:r>
              <a:rPr lang="en-US" altLang="ko-KR" dirty="0" smtClean="0"/>
              <a:t>/32</a:t>
            </a:r>
            <a:endParaRPr lang="ko-KR" altLang="en-US" dirty="0"/>
          </a:p>
        </p:txBody>
      </p:sp>
      <p:sp>
        <p:nvSpPr>
          <p:cNvPr id="6" name="TextBox 5"/>
          <p:cNvSpPr txBox="1"/>
          <p:nvPr/>
        </p:nvSpPr>
        <p:spPr>
          <a:xfrm>
            <a:off x="6516216" y="1340768"/>
            <a:ext cx="2195281" cy="646331"/>
          </a:xfrm>
          <a:prstGeom prst="rect">
            <a:avLst/>
          </a:prstGeom>
          <a:noFill/>
        </p:spPr>
        <p:txBody>
          <a:bodyPr wrap="none" rtlCol="0">
            <a:spAutoFit/>
          </a:bodyPr>
          <a:lstStyle/>
          <a:p>
            <a:r>
              <a:rPr lang="ko-KR" altLang="en-US" dirty="0" smtClean="0">
                <a:solidFill>
                  <a:schemeClr val="bg1"/>
                </a:solidFill>
              </a:rPr>
              <a:t>한</a:t>
            </a:r>
            <a:r>
              <a:rPr lang="en-US" altLang="ko-KR" dirty="0" smtClean="0">
                <a:solidFill>
                  <a:schemeClr val="bg1"/>
                </a:solidFill>
              </a:rPr>
              <a:t>/</a:t>
            </a:r>
            <a:r>
              <a:rPr lang="ko-KR" altLang="en-US" smtClean="0">
                <a:solidFill>
                  <a:schemeClr val="bg1"/>
                </a:solidFill>
              </a:rPr>
              <a:t>현</a:t>
            </a:r>
            <a:r>
              <a:rPr lang="en-US" altLang="ko-KR" dirty="0" smtClean="0">
                <a:solidFill>
                  <a:schemeClr val="bg1"/>
                </a:solidFill>
              </a:rPr>
              <a:t>: Web UI </a:t>
            </a:r>
            <a:r>
              <a:rPr lang="ko-KR" altLang="en-US" smtClean="0">
                <a:solidFill>
                  <a:schemeClr val="bg1"/>
                </a:solidFill>
              </a:rPr>
              <a:t>조작</a:t>
            </a:r>
            <a:endParaRPr lang="en-US" altLang="ko-KR" dirty="0" smtClean="0">
              <a:solidFill>
                <a:schemeClr val="bg1"/>
              </a:solidFill>
            </a:endParaRPr>
          </a:p>
          <a:p>
            <a:r>
              <a:rPr lang="ko-KR" altLang="en-US" dirty="0" smtClean="0">
                <a:solidFill>
                  <a:schemeClr val="bg1"/>
                </a:solidFill>
              </a:rPr>
              <a:t>정</a:t>
            </a:r>
            <a:r>
              <a:rPr lang="en-US" altLang="ko-KR" dirty="0" smtClean="0">
                <a:solidFill>
                  <a:schemeClr val="bg1"/>
                </a:solidFill>
              </a:rPr>
              <a:t>: </a:t>
            </a:r>
            <a:r>
              <a:rPr lang="ko-KR" altLang="en-US" smtClean="0">
                <a:solidFill>
                  <a:schemeClr val="bg1"/>
                </a:solidFill>
              </a:rPr>
              <a:t>설명</a:t>
            </a:r>
            <a:endParaRPr lang="ko-KR" altLang="en-US">
              <a:solidFill>
                <a:schemeClr val="bg1"/>
              </a:solidFill>
            </a:endParaRPr>
          </a:p>
        </p:txBody>
      </p:sp>
    </p:spTree>
    <p:extLst>
      <p:ext uri="{BB962C8B-B14F-4D97-AF65-F5344CB8AC3E}">
        <p14:creationId xmlns:p14="http://schemas.microsoft.com/office/powerpoint/2010/main" xmlns="" val="385138160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xmlns="" val="795630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xmlns="" val="475469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Modifiability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Rule checking algorithm to add rules by user.</a:t>
            </a:r>
          </a:p>
          <a:p>
            <a:pPr marL="285750" indent="-285750">
              <a:buFontTx/>
              <a:buChar char="-"/>
            </a:pPr>
            <a:r>
              <a:rPr lang="en-US" altLang="ko-KR" sz="1200" dirty="0" smtClean="0">
                <a:solidFill>
                  <a:schemeClr val="bg1"/>
                </a:solidFill>
              </a:rPr>
              <a:t>Rule            := if {conditions} then {actions</a:t>
            </a:r>
            <a:r>
              <a:rPr lang="en-US" altLang="ko-KR" dirty="0" smtClean="0">
                <a:solidFill>
                  <a:schemeClr val="bg1"/>
                </a:solidFill>
              </a:rPr>
              <a:t>}</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47563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xmlns="" val="1659979732"/>
              </p:ext>
            </p:extLst>
          </p:nvPr>
        </p:nvGraphicFramePr>
        <p:xfrm>
          <a:off x="7761288" y="2564904"/>
          <a:ext cx="914400" cy="771525"/>
        </p:xfrm>
        <a:graphic>
          <a:graphicData uri="http://schemas.openxmlformats.org/presentationml/2006/ole">
            <p:oleObj spid="_x0000_s1035" name="워크시트" showAsIcon="1" r:id="rId4" imgW="914400" imgH="771525" progId="Excel.Sheet.12">
              <p:embed/>
            </p:oleObj>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5506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xmlns="" val="2372259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36</a:t>
            </a:fld>
            <a:r>
              <a:rPr lang="en-US" altLang="ko-KR" dirty="0" smtClean="0"/>
              <a:t>/32</a:t>
            </a:r>
            <a:endParaRPr lang="ko-KR" altLang="en-US" dirty="0"/>
          </a:p>
        </p:txBody>
      </p:sp>
      <p:sp>
        <p:nvSpPr>
          <p:cNvPr id="208" name="직사각형 207"/>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xmlns="" val="2981010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37</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xmlns="" val="412672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7</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xmlns="" val="1676099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1246</TotalTime>
  <Words>2422</Words>
  <Application>Microsoft Office PowerPoint</Application>
  <PresentationFormat>화면 슬라이드 쇼(4:3)</PresentationFormat>
  <Paragraphs>670</Paragraphs>
  <Slides>37</Slides>
  <Notes>13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37</vt:i4>
      </vt:variant>
    </vt:vector>
  </HeadingPairs>
  <TitlesOfParts>
    <vt:vector size="39" baseType="lpstr">
      <vt:lpstr>디자인 사용자 지정</vt:lpstr>
      <vt:lpstr>워크시트</vt:lpstr>
      <vt:lpstr>Final Presentation Agenda</vt:lpstr>
      <vt:lpstr>Demo Scenario</vt:lpstr>
      <vt:lpstr>IoT Management System (Initial Presentation)</vt:lpstr>
      <vt:lpstr>슬라이드 4</vt:lpstr>
      <vt:lpstr>슬라이드 5</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3.3 Constraints</vt:lpstr>
      <vt:lpstr>3. Overview </vt:lpstr>
      <vt:lpstr>5.1 System Context Diagram</vt:lpstr>
      <vt:lpstr>3.1 Physical perspective View</vt:lpstr>
      <vt:lpstr>3.2 Dynamic perspective 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 AddNode</vt:lpstr>
      <vt:lpstr>5.4.2 Scalability – RemoveNode</vt:lpstr>
      <vt:lpstr>5.4.3 Scalability – Test w/ 50 SA Nodes</vt:lpstr>
      <vt:lpstr>5.5 Performance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701</cp:revision>
  <dcterms:created xsi:type="dcterms:W3CDTF">2014-05-28T02:15:30Z</dcterms:created>
  <dcterms:modified xsi:type="dcterms:W3CDTF">2015-06-25T21:52:21Z</dcterms:modified>
</cp:coreProperties>
</file>