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290" r:id="rId3"/>
    <p:sldId id="337" r:id="rId4"/>
    <p:sldId id="259" r:id="rId5"/>
    <p:sldId id="296" r:id="rId6"/>
    <p:sldId id="338" r:id="rId7"/>
    <p:sldId id="339" r:id="rId8"/>
    <p:sldId id="307" r:id="rId9"/>
    <p:sldId id="299" r:id="rId10"/>
    <p:sldId id="308" r:id="rId11"/>
    <p:sldId id="329" r:id="rId12"/>
    <p:sldId id="309" r:id="rId13"/>
    <p:sldId id="333" r:id="rId14"/>
    <p:sldId id="330" r:id="rId15"/>
    <p:sldId id="311" r:id="rId16"/>
    <p:sldId id="322" r:id="rId17"/>
    <p:sldId id="318" r:id="rId18"/>
    <p:sldId id="323" r:id="rId19"/>
    <p:sldId id="317" r:id="rId20"/>
    <p:sldId id="334" r:id="rId21"/>
    <p:sldId id="312" r:id="rId22"/>
    <p:sldId id="331" r:id="rId23"/>
    <p:sldId id="324" r:id="rId24"/>
    <p:sldId id="326" r:id="rId25"/>
    <p:sldId id="325" r:id="rId26"/>
    <p:sldId id="313" r:id="rId27"/>
    <p:sldId id="314" r:id="rId28"/>
    <p:sldId id="302" r:id="rId29"/>
    <p:sldId id="316" r:id="rId30"/>
    <p:sldId id="320" r:id="rId31"/>
    <p:sldId id="304" r:id="rId32"/>
    <p:sldId id="340" r:id="rId33"/>
    <p:sldId id="341" r:id="rId34"/>
    <p:sldId id="342" r:id="rId35"/>
    <p:sldId id="343" r:id="rId36"/>
    <p:sldId id="344" r:id="rId3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DD"/>
    <a:srgbClr val="E46C0A"/>
    <a:srgbClr val="4F81B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13" autoAdjust="0"/>
  </p:normalViewPr>
  <p:slideViewPr>
    <p:cSldViewPr>
      <p:cViewPr>
        <p:scale>
          <a:sx n="75" d="100"/>
          <a:sy n="75" d="100"/>
        </p:scale>
        <p:origin x="-1301" y="-125"/>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84025-458B-4A8C-A6E2-E43B40FCE9A3}" type="datetimeFigureOut">
              <a:rPr lang="ko-KR" altLang="en-US" smtClean="0"/>
              <a:t>2014-06-27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EE3BAE-318D-4DCE-AA1E-3C15A0A728E1}" type="slidenum">
              <a:rPr lang="ko-KR" altLang="en-US" smtClean="0"/>
              <a:t>‹#›</a:t>
            </a:fld>
            <a:endParaRPr lang="ko-KR" altLang="en-US"/>
          </a:p>
        </p:txBody>
      </p:sp>
    </p:spTree>
    <p:extLst>
      <p:ext uri="{BB962C8B-B14F-4D97-AF65-F5344CB8AC3E}">
        <p14:creationId xmlns:p14="http://schemas.microsoft.com/office/powerpoint/2010/main" val="1415092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D22AAC-A4B1-4DE1-8849-4DA334672FA7}" type="datetimeFigureOut">
              <a:rPr lang="ko-KR" altLang="en-US" smtClean="0"/>
              <a:pPr/>
              <a:t>2014-06-27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A0CAB-945A-4D9A-9EB1-E1C8A52CAEF4}" type="slidenum">
              <a:rPr lang="ko-KR" altLang="en-US" smtClean="0"/>
              <a:pPr/>
              <a:t>‹#›</a:t>
            </a:fld>
            <a:endParaRPr lang="ko-KR" altLang="en-US"/>
          </a:p>
        </p:txBody>
      </p:sp>
    </p:spTree>
    <p:extLst>
      <p:ext uri="{BB962C8B-B14F-4D97-AF65-F5344CB8AC3E}">
        <p14:creationId xmlns:p14="http://schemas.microsoft.com/office/powerpoint/2010/main" val="1411083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첫 페이지 </a:t>
            </a:r>
            <a:r>
              <a:rPr lang="en-US" altLang="ko-KR" dirty="0" smtClean="0"/>
              <a:t>– </a:t>
            </a:r>
            <a:r>
              <a:rPr lang="ko-KR" altLang="en-US" dirty="0" smtClean="0"/>
              <a:t>인사용</a:t>
            </a:r>
            <a:endParaRPr lang="en-US" altLang="ko-KR" dirty="0" smtClean="0"/>
          </a:p>
          <a:p>
            <a:r>
              <a:rPr lang="ko-KR" altLang="en-US" dirty="0" smtClean="0"/>
              <a:t>오늘 원래 이 야경을 보았어야 했는데 식당이 바뀌어 아쉽다</a:t>
            </a:r>
            <a:r>
              <a:rPr lang="en-US" altLang="ko-KR" dirty="0" smtClean="0"/>
              <a:t>.</a:t>
            </a:r>
          </a:p>
          <a:p>
            <a:r>
              <a:rPr lang="ko-KR" altLang="en-US" dirty="0" err="1" smtClean="0"/>
              <a:t>피츠버그의</a:t>
            </a:r>
            <a:r>
              <a:rPr lang="ko-KR" altLang="en-US" dirty="0" smtClean="0"/>
              <a:t> 아름다운 야경을 공유하기 위하여 표지를 바꿔보았다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a:t>
            </a:fld>
            <a:endParaRPr lang="ko-KR" altLang="en-US"/>
          </a:p>
        </p:txBody>
      </p:sp>
    </p:spTree>
    <p:extLst>
      <p:ext uri="{BB962C8B-B14F-4D97-AF65-F5344CB8AC3E}">
        <p14:creationId xmlns:p14="http://schemas.microsoft.com/office/powerpoint/2010/main" val="398123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총 </a:t>
            </a:r>
            <a:r>
              <a:rPr lang="en-US" altLang="ko-KR" dirty="0" smtClean="0"/>
              <a:t>12</a:t>
            </a:r>
            <a:r>
              <a:rPr lang="ko-KR" altLang="en-US" dirty="0" smtClean="0"/>
              <a:t>개의 시스템 </a:t>
            </a:r>
            <a:r>
              <a:rPr lang="ko-KR" altLang="en-US" dirty="0" err="1" smtClean="0"/>
              <a:t>설계시</a:t>
            </a:r>
            <a:r>
              <a:rPr lang="ko-KR" altLang="en-US" dirty="0" smtClean="0"/>
              <a:t> 선택 사항에 대하여 도출하였다</a:t>
            </a:r>
            <a:r>
              <a:rPr lang="en-US" altLang="ko-KR" dirty="0" smtClean="0"/>
              <a:t>.</a:t>
            </a:r>
          </a:p>
          <a:p>
            <a:r>
              <a:rPr lang="ko-KR" altLang="en-US" dirty="0" smtClean="0"/>
              <a:t>상세 내용은 </a:t>
            </a:r>
            <a:r>
              <a:rPr lang="en-US" altLang="ko-KR" dirty="0" smtClean="0"/>
              <a:t>WMS_Design_002 </a:t>
            </a:r>
            <a:r>
              <a:rPr lang="ko-KR" altLang="en-US" dirty="0" smtClean="0"/>
              <a:t>문서에 기술되어 있다</a:t>
            </a:r>
            <a:r>
              <a:rPr lang="en-US" altLang="ko-KR" dirty="0" smtClean="0"/>
              <a:t>.</a:t>
            </a:r>
          </a:p>
          <a:p>
            <a:r>
              <a:rPr lang="ko-KR" altLang="en-US" dirty="0" err="1" smtClean="0"/>
              <a:t>프리젠테이</a:t>
            </a:r>
            <a:r>
              <a:rPr lang="ko-KR" altLang="en-US" baseline="0" dirty="0" err="1" smtClean="0"/>
              <a:t>션</a:t>
            </a:r>
            <a:r>
              <a:rPr lang="ko-KR" altLang="en-US" baseline="0" dirty="0" smtClean="0"/>
              <a:t> 시간이 짧은 관계로 가장 핵심적인 선택사항에 대한 근거와 문제점</a:t>
            </a:r>
            <a:r>
              <a:rPr lang="en-US" altLang="ko-KR" baseline="0" dirty="0" smtClean="0"/>
              <a:t>, </a:t>
            </a:r>
            <a:r>
              <a:rPr lang="ko-KR" altLang="en-US" baseline="0" dirty="0" smtClean="0"/>
              <a:t>문제점 극복을 위한 전략을 소개한다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12</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13</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4</a:t>
            </a:r>
            <a:r>
              <a:rPr lang="ko-KR" altLang="en-US" dirty="0" smtClean="0"/>
              <a:t>개의 아키텍처 </a:t>
            </a:r>
            <a:r>
              <a:rPr lang="ko-KR" altLang="en-US" dirty="0" err="1" smtClean="0"/>
              <a:t>후보군이</a:t>
            </a:r>
            <a:r>
              <a:rPr lang="ko-KR" altLang="en-US" dirty="0" smtClean="0"/>
              <a:t> 있었고</a:t>
            </a:r>
            <a:r>
              <a:rPr lang="en-US" altLang="ko-KR" dirty="0" smtClean="0"/>
              <a:t>, QA Evaluation</a:t>
            </a:r>
            <a:r>
              <a:rPr lang="ko-KR" altLang="en-US" dirty="0" smtClean="0"/>
              <a:t>을 통하여 </a:t>
            </a:r>
            <a:r>
              <a:rPr lang="en-US" altLang="ko-KR" dirty="0" smtClean="0"/>
              <a:t>Notional Architecture</a:t>
            </a:r>
            <a:r>
              <a:rPr lang="ko-KR" altLang="en-US" baseline="0" dirty="0" smtClean="0"/>
              <a:t>를 선택 하였다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14</a:t>
            </a:fld>
            <a:endParaRPr lang="ko-KR" altLang="en-US"/>
          </a:p>
        </p:txBody>
      </p:sp>
    </p:spTree>
    <p:extLst>
      <p:ext uri="{BB962C8B-B14F-4D97-AF65-F5344CB8AC3E}">
        <p14:creationId xmlns:p14="http://schemas.microsoft.com/office/powerpoint/2010/main" val="1262110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최초 아키텍처 선정을 위한 과정</a:t>
            </a:r>
            <a:endParaRPr lang="en-US" altLang="ko-KR" dirty="0" smtClean="0"/>
          </a:p>
          <a:p>
            <a:r>
              <a:rPr lang="ko-KR" altLang="en-US" dirty="0" smtClean="0"/>
              <a:t>당시 가지고 있던 </a:t>
            </a:r>
            <a:r>
              <a:rPr lang="en-US" altLang="ko-KR" dirty="0" smtClean="0"/>
              <a:t>QA</a:t>
            </a:r>
            <a:r>
              <a:rPr lang="ko-KR" altLang="en-US" dirty="0" smtClean="0"/>
              <a:t>를 기반으로 각 후보 아키텍처에 대하여 평가하고 선정하였다</a:t>
            </a:r>
            <a:r>
              <a:rPr lang="en-US" altLang="ko-KR" dirty="0" smtClean="0"/>
              <a:t>.</a:t>
            </a:r>
          </a:p>
          <a:p>
            <a:r>
              <a:rPr lang="ko-KR" altLang="en-US" dirty="0" smtClean="0"/>
              <a:t>총 </a:t>
            </a:r>
            <a:r>
              <a:rPr lang="en-US" altLang="ko-KR" dirty="0" smtClean="0"/>
              <a:t>4</a:t>
            </a:r>
            <a:r>
              <a:rPr lang="ko-KR" altLang="en-US" dirty="0" smtClean="0"/>
              <a:t>개의 후보 아키텍처가 있었음 </a:t>
            </a:r>
            <a:r>
              <a:rPr lang="ko-KR" altLang="en-US" baseline="0" dirty="0" smtClean="0"/>
              <a:t> </a:t>
            </a:r>
            <a:r>
              <a:rPr lang="en-US" altLang="ko-KR" baseline="0" dirty="0" smtClean="0"/>
              <a:t>(</a:t>
            </a:r>
            <a:r>
              <a:rPr lang="ko-KR" altLang="en-US" baseline="0" dirty="0" smtClean="0"/>
              <a:t>혹시 요청하면 </a:t>
            </a:r>
            <a:r>
              <a:rPr lang="en-US" altLang="ko-KR" baseline="0" dirty="0" smtClean="0"/>
              <a:t>Appendix</a:t>
            </a:r>
            <a:r>
              <a:rPr lang="ko-KR" altLang="en-US" baseline="0" dirty="0" smtClean="0"/>
              <a:t>에 </a:t>
            </a:r>
            <a:r>
              <a:rPr lang="en-US" altLang="ko-KR" baseline="0" dirty="0" smtClean="0"/>
              <a:t>..)</a:t>
            </a:r>
            <a:endParaRPr lang="en-US" altLang="ko-KR" dirty="0" smtClean="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15</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서버와 클라이언트의 역할을 동시에 수행해야 함</a:t>
            </a:r>
            <a:endParaRPr lang="en-US" altLang="ko-KR" dirty="0" smtClean="0"/>
          </a:p>
          <a:p>
            <a:endParaRPr lang="en-US" altLang="ko-KR" dirty="0" smtClean="0"/>
          </a:p>
          <a:p>
            <a:r>
              <a:rPr lang="ko-KR" altLang="en-US" dirty="0" smtClean="0"/>
              <a:t>서버역할 프로토콜 처리 </a:t>
            </a:r>
            <a:r>
              <a:rPr lang="en-US" altLang="ko-KR" dirty="0" smtClean="0"/>
              <a:t>: </a:t>
            </a:r>
            <a:r>
              <a:rPr lang="ko-KR" altLang="en-US" dirty="0" smtClean="0"/>
              <a:t>통과</a:t>
            </a:r>
            <a:endParaRPr lang="en-US" altLang="ko-KR" dirty="0" smtClean="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16</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17</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2</a:t>
            </a:r>
            <a:r>
              <a:rPr lang="ko-KR" altLang="en-US" dirty="0" smtClean="0"/>
              <a:t>번째 후보인 아키텍처를 선택 </a:t>
            </a:r>
            <a:r>
              <a:rPr lang="en-US" altLang="ko-KR" dirty="0" smtClean="0"/>
              <a:t>– C-S </a:t>
            </a:r>
            <a:r>
              <a:rPr lang="ko-KR" altLang="en-US" dirty="0" smtClean="0"/>
              <a:t>형태임</a:t>
            </a:r>
            <a:endParaRPr lang="en-US" altLang="ko-KR" dirty="0" smtClean="0"/>
          </a:p>
          <a:p>
            <a:r>
              <a:rPr lang="en-US" altLang="ko-KR" dirty="0" smtClean="0"/>
              <a:t>C-S</a:t>
            </a:r>
            <a:r>
              <a:rPr lang="ko-KR" altLang="en-US" dirty="0" smtClean="0"/>
              <a:t>는 근본적으로 가지고 있는 약점이 있음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18</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우선순위가 높지만</a:t>
            </a:r>
            <a:endParaRPr lang="en-US" altLang="ko-KR" baseline="0" dirty="0" smtClean="0"/>
          </a:p>
          <a:p>
            <a:r>
              <a:rPr lang="en-US" altLang="ko-KR" baseline="0" dirty="0" smtClean="0"/>
              <a:t>C-S </a:t>
            </a:r>
            <a:r>
              <a:rPr lang="ko-KR" altLang="en-US" baseline="0" dirty="0" smtClean="0"/>
              <a:t>방식은 </a:t>
            </a:r>
            <a:r>
              <a:rPr lang="en-US" altLang="ko-KR" baseline="0" dirty="0" smtClean="0"/>
              <a:t>Availability</a:t>
            </a:r>
            <a:r>
              <a:rPr lang="ko-KR" altLang="en-US" baseline="0" dirty="0" smtClean="0"/>
              <a:t>에 약점이 있음</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19</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약점을 완화하기 위하여 </a:t>
            </a:r>
            <a:r>
              <a:rPr lang="en-US" altLang="ko-KR" dirty="0" smtClean="0"/>
              <a:t>Ping-Echo</a:t>
            </a:r>
            <a:r>
              <a:rPr lang="en-US" altLang="ko-KR" baseline="0" dirty="0" smtClean="0"/>
              <a:t> </a:t>
            </a:r>
            <a:r>
              <a:rPr lang="ko-KR" altLang="en-US" baseline="0" dirty="0" smtClean="0"/>
              <a:t>전략을 활용</a:t>
            </a:r>
            <a:endParaRPr lang="en-US" altLang="ko-KR" baseline="0" dirty="0" smtClean="0"/>
          </a:p>
          <a:p>
            <a:r>
              <a:rPr lang="en-US" altLang="ko-KR" baseline="0" dirty="0" smtClean="0"/>
              <a:t>Ping-Echo </a:t>
            </a:r>
            <a:r>
              <a:rPr lang="ko-KR" altLang="en-US" baseline="0" dirty="0" smtClean="0"/>
              <a:t>전략은 </a:t>
            </a:r>
            <a:r>
              <a:rPr lang="ko-KR" altLang="en-US" baseline="0" dirty="0" err="1" smtClean="0"/>
              <a:t>아두이노</a:t>
            </a:r>
            <a:r>
              <a:rPr lang="ko-KR" altLang="en-US" baseline="0" dirty="0" smtClean="0"/>
              <a:t> 쪽의 통신 오버헤드를 최소화 하기 위하여 선택 하였다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21</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Galan</a:t>
            </a:r>
            <a:r>
              <a:rPr lang="en-US" altLang="ko-KR" baseline="0" dirty="0" smtClean="0"/>
              <a:t> </a:t>
            </a:r>
            <a:r>
              <a:rPr lang="ko-KR" altLang="en-US" baseline="0" dirty="0" smtClean="0"/>
              <a:t>수업에서 모든 분산 시스템은 </a:t>
            </a:r>
            <a:r>
              <a:rPr lang="en-US" altLang="ko-KR" baseline="0" dirty="0" smtClean="0"/>
              <a:t>CAP </a:t>
            </a:r>
            <a:r>
              <a:rPr lang="ko-KR" altLang="en-US" baseline="0" dirty="0" smtClean="0"/>
              <a:t>이론에 영향을 받는다</a:t>
            </a:r>
            <a:r>
              <a:rPr lang="en-US" altLang="ko-KR" baseline="0" dirty="0" smtClean="0"/>
              <a:t>. (DB </a:t>
            </a:r>
            <a:r>
              <a:rPr lang="ko-KR" altLang="en-US" baseline="0" dirty="0" smtClean="0"/>
              <a:t>뿐만 아니라</a:t>
            </a:r>
            <a:r>
              <a:rPr lang="en-US" altLang="ko-KR" baseline="0" dirty="0" smtClean="0"/>
              <a:t>)</a:t>
            </a:r>
          </a:p>
          <a:p>
            <a:endParaRPr lang="en-US" altLang="ko-KR" dirty="0" smtClean="0"/>
          </a:p>
          <a:p>
            <a:r>
              <a:rPr lang="ko-KR" altLang="en-US" dirty="0" smtClean="0"/>
              <a:t>우리는 </a:t>
            </a:r>
            <a:r>
              <a:rPr lang="en-US" altLang="ko-KR" dirty="0" smtClean="0"/>
              <a:t>Availability</a:t>
            </a:r>
            <a:r>
              <a:rPr lang="ko-KR" altLang="en-US" dirty="0" smtClean="0"/>
              <a:t>를 강화하기 위하여 </a:t>
            </a:r>
            <a:r>
              <a:rPr lang="en-US" altLang="ko-KR" dirty="0" smtClean="0"/>
              <a:t>Ping-Echo</a:t>
            </a:r>
            <a:r>
              <a:rPr lang="ko-KR" altLang="en-US" baseline="0" dirty="0" smtClean="0"/>
              <a:t>를 통하여 문제를 파악하고</a:t>
            </a:r>
            <a:r>
              <a:rPr lang="en-US" altLang="ko-KR" baseline="0" dirty="0" smtClean="0"/>
              <a:t>, </a:t>
            </a:r>
            <a:r>
              <a:rPr lang="ko-KR" altLang="en-US" baseline="0" dirty="0" smtClean="0"/>
              <a:t>이를 </a:t>
            </a:r>
            <a:r>
              <a:rPr lang="ko-KR" altLang="en-US" baseline="0" dirty="0" err="1" smtClean="0"/>
              <a:t>리커버</a:t>
            </a:r>
            <a:r>
              <a:rPr lang="ko-KR" altLang="en-US" baseline="0" dirty="0" smtClean="0"/>
              <a:t> 하는 알고리즘을 로봇과 서버에 적용</a:t>
            </a:r>
            <a:endParaRPr lang="en-US" altLang="ko-KR" baseline="0" dirty="0" smtClean="0"/>
          </a:p>
          <a:p>
            <a:endParaRPr lang="en-US" altLang="ko-KR" dirty="0" smtClean="0"/>
          </a:p>
          <a:p>
            <a:r>
              <a:rPr lang="en-US" altLang="ko-KR" b="1" dirty="0" smtClean="0"/>
              <a:t>Partition-Tolerance : </a:t>
            </a:r>
            <a:r>
              <a:rPr lang="en-US" altLang="ko-KR" dirty="0" smtClean="0"/>
              <a:t>seamless Operation(</a:t>
            </a:r>
            <a:r>
              <a:rPr lang="ko-KR" altLang="en-US" dirty="0" err="1" smtClean="0"/>
              <a:t>노드가</a:t>
            </a:r>
            <a:r>
              <a:rPr lang="ko-KR" altLang="en-US" dirty="0" smtClean="0"/>
              <a:t> 확장 되거나  추가 되더라도 </a:t>
            </a:r>
            <a:r>
              <a:rPr lang="en-US" altLang="ko-KR" dirty="0" smtClean="0"/>
              <a:t>)</a:t>
            </a:r>
          </a:p>
          <a:p>
            <a:endParaRPr lang="en-US" altLang="ko-KR" dirty="0" smtClean="0"/>
          </a:p>
          <a:p>
            <a:r>
              <a:rPr lang="en-US" altLang="ko-KR" b="1" dirty="0" smtClean="0"/>
              <a:t>Consistency:</a:t>
            </a:r>
            <a:r>
              <a:rPr lang="en-US" altLang="ko-KR" dirty="0" smtClean="0"/>
              <a:t/>
            </a:r>
            <a:br>
              <a:rPr lang="en-US" altLang="ko-KR" dirty="0" smtClean="0"/>
            </a:br>
            <a:r>
              <a:rPr lang="en-US" altLang="ko-KR" dirty="0" smtClean="0"/>
              <a:t>If I wrote a data in one node and read it from another node in a distributed system, it will return what I wrote on the other node. </a:t>
            </a:r>
          </a:p>
          <a:p>
            <a:r>
              <a:rPr lang="en-US" altLang="ko-KR" b="1" dirty="0" smtClean="0"/>
              <a:t>Availability:</a:t>
            </a:r>
            <a:r>
              <a:rPr lang="en-US" altLang="ko-KR" dirty="0" smtClean="0"/>
              <a:t/>
            </a:r>
            <a:br>
              <a:rPr lang="en-US" altLang="ko-KR" dirty="0" smtClean="0"/>
            </a:br>
            <a:r>
              <a:rPr lang="en-US" altLang="ko-KR" dirty="0" smtClean="0"/>
              <a:t>Each node of the distributed system should respond to the query unless it dies. </a:t>
            </a:r>
          </a:p>
          <a:p>
            <a:r>
              <a:rPr lang="en-US" altLang="ko-KR" b="1" dirty="0" smtClean="0"/>
              <a:t>Partition-Tolerance:</a:t>
            </a:r>
            <a:r>
              <a:rPr lang="en-US" altLang="ko-KR" dirty="0" smtClean="0"/>
              <a:t/>
            </a:r>
            <a:br>
              <a:rPr lang="en-US" altLang="ko-KR" dirty="0" smtClean="0"/>
            </a:br>
            <a:r>
              <a:rPr lang="en-US" altLang="ko-KR" dirty="0" smtClean="0"/>
              <a:t>This shows the availability and seamless operation of the distributed system even the partition (add/remove node from different data center) or message loss over the network. </a:t>
            </a:r>
          </a:p>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22</a:t>
            </a:fld>
            <a:endParaRPr lang="ko-KR" altLang="en-US"/>
          </a:p>
        </p:txBody>
      </p:sp>
    </p:spTree>
    <p:extLst>
      <p:ext uri="{BB962C8B-B14F-4D97-AF65-F5344CB8AC3E}">
        <p14:creationId xmlns:p14="http://schemas.microsoft.com/office/powerpoint/2010/main" val="3480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이전과 동일하므로 설명하지 않고 넘어감</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4</a:t>
            </a:fld>
            <a:endParaRPr lang="ko-KR" altLang="en-US"/>
          </a:p>
        </p:txBody>
      </p:sp>
    </p:spTree>
    <p:extLst>
      <p:ext uri="{BB962C8B-B14F-4D97-AF65-F5344CB8AC3E}">
        <p14:creationId xmlns:p14="http://schemas.microsoft.com/office/powerpoint/2010/main" val="3573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이런 과정을 거쳐 완성한 아키텍처 모습</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23</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24</a:t>
            </a:fld>
            <a:endParaRPr lang="ko-KR" altLang="en-US"/>
          </a:p>
        </p:txBody>
      </p:sp>
    </p:spTree>
    <p:extLst>
      <p:ext uri="{BB962C8B-B14F-4D97-AF65-F5344CB8AC3E}">
        <p14:creationId xmlns:p14="http://schemas.microsoft.com/office/powerpoint/2010/main" val="112530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어떤 환경에서 구동이 되는지 </a:t>
            </a:r>
            <a:r>
              <a:rPr lang="en-US" altLang="ko-KR" dirty="0" smtClean="0"/>
              <a:t>HW</a:t>
            </a:r>
            <a:r>
              <a:rPr lang="ko-KR" altLang="en-US" dirty="0" smtClean="0"/>
              <a:t>와 네트워크 인프라 관점에서 설명</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25</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26</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27</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Context</a:t>
            </a:r>
            <a:r>
              <a:rPr lang="ko-KR" altLang="en-US" dirty="0" smtClean="0"/>
              <a:t>는 이전과 동일하며 프로젝트의 </a:t>
            </a:r>
            <a:r>
              <a:rPr lang="en-US" altLang="ko-KR" dirty="0" smtClean="0"/>
              <a:t>Scope</a:t>
            </a:r>
            <a:r>
              <a:rPr lang="ko-KR" altLang="en-US" dirty="0" smtClean="0"/>
              <a:t>를 명확하게 기술하였음</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5</a:t>
            </a:fld>
            <a:endParaRPr lang="ko-KR" altLang="en-US"/>
          </a:p>
        </p:txBody>
      </p:sp>
    </p:spTree>
    <p:extLst>
      <p:ext uri="{BB962C8B-B14F-4D97-AF65-F5344CB8AC3E}">
        <p14:creationId xmlns:p14="http://schemas.microsoft.com/office/powerpoint/2010/main" val="44692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타임 로그의 결과를 그래프로 표현하여 간단하게 설명 필요</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6</a:t>
            </a:fld>
            <a:endParaRPr lang="ko-KR" altLang="en-US"/>
          </a:p>
        </p:txBody>
      </p:sp>
    </p:spTree>
    <p:extLst>
      <p:ext uri="{BB962C8B-B14F-4D97-AF65-F5344CB8AC3E}">
        <p14:creationId xmlns:p14="http://schemas.microsoft.com/office/powerpoint/2010/main" val="93255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Earned</a:t>
            </a:r>
            <a:r>
              <a:rPr lang="en-US" altLang="ko-KR" baseline="0" dirty="0" smtClean="0"/>
              <a:t> Value Analysis </a:t>
            </a:r>
            <a:r>
              <a:rPr lang="ko-KR" altLang="en-US" baseline="0" dirty="0" smtClean="0"/>
              <a:t>중 일부 내용만 소개</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7</a:t>
            </a:fld>
            <a:endParaRPr lang="ko-KR" altLang="en-US"/>
          </a:p>
        </p:txBody>
      </p:sp>
    </p:spTree>
    <p:extLst>
      <p:ext uri="{BB962C8B-B14F-4D97-AF65-F5344CB8AC3E}">
        <p14:creationId xmlns:p14="http://schemas.microsoft.com/office/powerpoint/2010/main" val="229008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초기에 비하여 </a:t>
            </a:r>
            <a:r>
              <a:rPr lang="en-US" altLang="ko-KR" dirty="0" smtClean="0"/>
              <a:t>5</a:t>
            </a:r>
            <a:r>
              <a:rPr lang="ko-KR" altLang="en-US" dirty="0" smtClean="0"/>
              <a:t>개의 </a:t>
            </a:r>
            <a:r>
              <a:rPr lang="en-US" altLang="ko-KR" dirty="0" smtClean="0"/>
              <a:t>QA</a:t>
            </a:r>
            <a:r>
              <a:rPr lang="ko-KR" altLang="en-US" dirty="0" smtClean="0"/>
              <a:t>를 프로젝트 진행</a:t>
            </a:r>
            <a:r>
              <a:rPr lang="ko-KR" altLang="en-US" baseline="0" dirty="0" smtClean="0"/>
              <a:t> 동안 </a:t>
            </a:r>
            <a:r>
              <a:rPr lang="en-US" altLang="ko-KR" baseline="0" dirty="0" smtClean="0"/>
              <a:t>Refine </a:t>
            </a:r>
            <a:r>
              <a:rPr lang="ko-KR" altLang="en-US" baseline="0" dirty="0" smtClean="0"/>
              <a:t>하였다</a:t>
            </a:r>
            <a:endParaRPr lang="en-US" altLang="ko-KR" dirty="0" smtClean="0"/>
          </a:p>
          <a:p>
            <a:r>
              <a:rPr lang="en-US" altLang="ko-KR" dirty="0" smtClean="0"/>
              <a:t>Quality Attribute Utility</a:t>
            </a:r>
            <a:r>
              <a:rPr lang="en-US" altLang="ko-KR" baseline="0" dirty="0" smtClean="0"/>
              <a:t> Tree</a:t>
            </a:r>
            <a:r>
              <a:rPr lang="ko-KR" altLang="en-US" baseline="0" dirty="0" smtClean="0"/>
              <a:t>를 이용하여 </a:t>
            </a:r>
            <a:r>
              <a:rPr lang="en-US" altLang="ko-KR" baseline="0" dirty="0" smtClean="0"/>
              <a:t>QA</a:t>
            </a:r>
            <a:r>
              <a:rPr lang="ko-KR" altLang="en-US" baseline="0" dirty="0" smtClean="0"/>
              <a:t>중 우선적으로 중요하게 수행해야 하는 속성을 찾아 내었음</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8</a:t>
            </a:fld>
            <a:endParaRPr lang="ko-KR" altLang="en-US"/>
          </a:p>
        </p:txBody>
      </p:sp>
    </p:spTree>
    <p:extLst>
      <p:ext uri="{BB962C8B-B14F-4D97-AF65-F5344CB8AC3E}">
        <p14:creationId xmlns:p14="http://schemas.microsoft.com/office/powerpoint/2010/main" val="168204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초기에 비하여 </a:t>
            </a:r>
            <a:r>
              <a:rPr lang="en-US" altLang="ko-KR" dirty="0" smtClean="0"/>
              <a:t>5</a:t>
            </a:r>
            <a:r>
              <a:rPr lang="ko-KR" altLang="en-US" dirty="0" smtClean="0"/>
              <a:t>개의 </a:t>
            </a:r>
            <a:r>
              <a:rPr lang="en-US" altLang="ko-KR" dirty="0" smtClean="0"/>
              <a:t>QA</a:t>
            </a:r>
            <a:r>
              <a:rPr lang="ko-KR" altLang="en-US" dirty="0" smtClean="0"/>
              <a:t>를 프로젝트 진행</a:t>
            </a:r>
            <a:r>
              <a:rPr lang="ko-KR" altLang="en-US" baseline="0" dirty="0" smtClean="0"/>
              <a:t> 동안 </a:t>
            </a:r>
            <a:r>
              <a:rPr lang="en-US" altLang="ko-KR" baseline="0" dirty="0" smtClean="0"/>
              <a:t>Refine </a:t>
            </a:r>
            <a:r>
              <a:rPr lang="ko-KR" altLang="en-US" baseline="0" dirty="0" smtClean="0"/>
              <a:t>하였다</a:t>
            </a:r>
            <a:endParaRPr lang="en-US" altLang="ko-KR" dirty="0" smtClean="0"/>
          </a:p>
          <a:p>
            <a:r>
              <a:rPr lang="en-US" altLang="ko-KR" dirty="0" smtClean="0"/>
              <a:t>Quality Attribute Utility</a:t>
            </a:r>
            <a:r>
              <a:rPr lang="en-US" altLang="ko-KR" baseline="0" dirty="0" smtClean="0"/>
              <a:t> Tree</a:t>
            </a:r>
            <a:r>
              <a:rPr lang="ko-KR" altLang="en-US" baseline="0" dirty="0" smtClean="0"/>
              <a:t>를 이용하여 </a:t>
            </a:r>
            <a:r>
              <a:rPr lang="en-US" altLang="ko-KR" baseline="0" dirty="0" smtClean="0"/>
              <a:t>QA</a:t>
            </a:r>
            <a:r>
              <a:rPr lang="ko-KR" altLang="en-US" baseline="0" dirty="0" smtClean="0"/>
              <a:t>중 우선적으로 중요하게 수행해야 하는 속성을 찾아 내었음</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9</a:t>
            </a:fld>
            <a:endParaRPr lang="ko-KR" altLang="en-US"/>
          </a:p>
        </p:txBody>
      </p:sp>
    </p:spTree>
    <p:extLst>
      <p:ext uri="{BB962C8B-B14F-4D97-AF65-F5344CB8AC3E}">
        <p14:creationId xmlns:p14="http://schemas.microsoft.com/office/powerpoint/2010/main" val="168204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10</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Customer</a:t>
            </a:r>
            <a:r>
              <a:rPr lang="ko-KR" altLang="en-US" dirty="0" smtClean="0"/>
              <a:t>의 관심이 </a:t>
            </a:r>
            <a:r>
              <a:rPr lang="en-US" altLang="ko-KR" dirty="0" smtClean="0"/>
              <a:t>Availability</a:t>
            </a:r>
            <a:r>
              <a:rPr lang="ko-KR" altLang="en-US" baseline="0" dirty="0" smtClean="0"/>
              <a:t>에 있기 때문에 </a:t>
            </a:r>
            <a:endParaRPr lang="ko-KR" altLang="en-US" dirty="0"/>
          </a:p>
        </p:txBody>
      </p:sp>
      <p:sp>
        <p:nvSpPr>
          <p:cNvPr id="4" name="슬라이드 번호 개체 틀 3"/>
          <p:cNvSpPr>
            <a:spLocks noGrp="1"/>
          </p:cNvSpPr>
          <p:nvPr>
            <p:ph type="sldNum" sz="quarter" idx="10"/>
          </p:nvPr>
        </p:nvSpPr>
        <p:spPr/>
        <p:txBody>
          <a:bodyPr/>
          <a:lstStyle/>
          <a:p>
            <a:fld id="{16CA0CAB-945A-4D9A-9EB1-E1C8A52CAEF4}" type="slidenum">
              <a:rPr lang="ko-KR" altLang="en-US" smtClean="0"/>
              <a:pPr/>
              <a:t>11</a:t>
            </a:fld>
            <a:endParaRPr lang="ko-KR" altLang="en-US"/>
          </a:p>
        </p:txBody>
      </p:sp>
    </p:spTree>
    <p:extLst>
      <p:ext uri="{BB962C8B-B14F-4D97-AF65-F5344CB8AC3E}">
        <p14:creationId xmlns:p14="http://schemas.microsoft.com/office/powerpoint/2010/main" val="249146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ko-KR" altLang="en-US" smtClean="0"/>
              <a:t>마스터 제목 스타일 편집</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bs-Latn-BA" dirty="0"/>
          </a:p>
        </p:txBody>
      </p:sp>
      <p:sp>
        <p:nvSpPr>
          <p:cNvPr id="4" name="Date Placeholder 3"/>
          <p:cNvSpPr>
            <a:spLocks noGrp="1"/>
          </p:cNvSpPr>
          <p:nvPr>
            <p:ph type="dt" sz="half" idx="10"/>
          </p:nvPr>
        </p:nvSpPr>
        <p:spPr/>
        <p:txBody>
          <a:bodyPr/>
          <a:lstStyle/>
          <a:p>
            <a:fld id="{ACC1E9A4-419F-4926-9B52-3A0DEFF08D51}" type="datetime1">
              <a:rPr lang="bs-Latn-BA" altLang="ko-KR" smtClean="0"/>
              <a:pPr/>
              <a:t>27.6.2014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bs-Latn-BA"/>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4" name="Date Placeholder 3"/>
          <p:cNvSpPr>
            <a:spLocks noGrp="1"/>
          </p:cNvSpPr>
          <p:nvPr>
            <p:ph type="dt" sz="half" idx="10"/>
          </p:nvPr>
        </p:nvSpPr>
        <p:spPr/>
        <p:txBody>
          <a:bodyPr/>
          <a:lstStyle/>
          <a:p>
            <a:fld id="{86AC7E2D-004A-4F1B-9E33-CAF930B4C0B9}" type="datetime1">
              <a:rPr lang="bs-Latn-BA" altLang="ko-KR" smtClean="0"/>
              <a:pPr/>
              <a:t>27.6.2014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4" name="Date Placeholder 3"/>
          <p:cNvSpPr>
            <a:spLocks noGrp="1"/>
          </p:cNvSpPr>
          <p:nvPr>
            <p:ph type="dt" sz="half" idx="10"/>
          </p:nvPr>
        </p:nvSpPr>
        <p:spPr/>
        <p:txBody>
          <a:bodyPr/>
          <a:lstStyle/>
          <a:p>
            <a:fld id="{00FF4DEF-1083-40AC-816D-2278819073E5}" type="datetime1">
              <a:rPr lang="bs-Latn-BA" altLang="ko-KR" smtClean="0"/>
              <a:pPr/>
              <a:t>27.6.2014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288032"/>
          </a:xfrm>
        </p:spPr>
        <p:txBody>
          <a:bodyPr/>
          <a:lstStyle>
            <a:lvl1pPr algn="l">
              <a:defRPr sz="2800" b="1">
                <a:solidFill>
                  <a:schemeClr val="bg1"/>
                </a:solidFill>
                <a:latin typeface="Arial" panose="020B0604020202020204" pitchFamily="34" charset="0"/>
                <a:ea typeface="+mj-ea"/>
                <a:cs typeface="Arial" panose="020B0604020202020204" pitchFamily="34" charset="0"/>
              </a:defRPr>
            </a:lvl1pPr>
          </a:lstStyle>
          <a:p>
            <a:r>
              <a:rPr lang="ko-KR" altLang="en-US" dirty="0" smtClean="0"/>
              <a:t>마스터 제목 스타일 편집</a:t>
            </a:r>
            <a:endParaRPr lang="bs-Latn-BA" dirty="0"/>
          </a:p>
        </p:txBody>
      </p:sp>
      <p:sp>
        <p:nvSpPr>
          <p:cNvPr id="3" name="Content Placeholder 2"/>
          <p:cNvSpPr>
            <a:spLocks noGrp="1"/>
          </p:cNvSpPr>
          <p:nvPr>
            <p:ph idx="1"/>
          </p:nvPr>
        </p:nvSpPr>
        <p:spPr>
          <a:xfrm>
            <a:off x="0" y="476672"/>
            <a:ext cx="9144000" cy="6120680"/>
          </a:xfrm>
          <a:solidFill>
            <a:srgbClr val="FFFFFF"/>
          </a:solidFill>
          <a:effectLst>
            <a:innerShdw blurRad="63500" dist="50800" dir="8100000">
              <a:prstClr val="black">
                <a:alpha val="50000"/>
              </a:prstClr>
            </a:innerShdw>
            <a:softEdge rad="127000"/>
          </a:effectLst>
        </p:spPr>
        <p:txBody>
          <a:bodyPr tIns="144000">
            <a:normAutofit/>
          </a:bodyPr>
          <a:lstStyle>
            <a:lvl1pPr marL="449263" indent="-271463">
              <a:buFont typeface="Wingdings" panose="05000000000000000000" pitchFamily="2" charset="2"/>
              <a:buChar char="v"/>
              <a:defRPr sz="2000">
                <a:solidFill>
                  <a:schemeClr val="tx1"/>
                </a:solidFill>
                <a:latin typeface="Arial" panose="020B0604020202020204" pitchFamily="34" charset="0"/>
                <a:ea typeface="+mn-ea"/>
                <a:cs typeface="Arial" panose="020B0604020202020204" pitchFamily="34" charset="0"/>
              </a:defRPr>
            </a:lvl1pPr>
            <a:lvl2pPr marL="742950" indent="-285750">
              <a:buFont typeface="Wingdings" panose="05000000000000000000" pitchFamily="2" charset="2"/>
              <a:buChar char="§"/>
              <a:defRPr sz="1800">
                <a:solidFill>
                  <a:schemeClr val="tx1"/>
                </a:solidFill>
                <a:latin typeface="Arial" panose="020B0604020202020204" pitchFamily="34" charset="0"/>
                <a:ea typeface="+mn-ea"/>
                <a:cs typeface="Arial" panose="020B0604020202020204" pitchFamily="34" charset="0"/>
              </a:defRPr>
            </a:lvl2pPr>
            <a:lvl3pPr>
              <a:defRPr sz="1600">
                <a:solidFill>
                  <a:schemeClr val="tx1"/>
                </a:solidFill>
                <a:latin typeface="Arial" panose="020B0604020202020204" pitchFamily="34" charset="0"/>
                <a:ea typeface="+mn-ea"/>
                <a:cs typeface="Arial" panose="020B0604020202020204" pitchFamily="34" charset="0"/>
              </a:defRPr>
            </a:lvl3pPr>
            <a:lvl4pPr>
              <a:defRPr sz="1400">
                <a:solidFill>
                  <a:schemeClr val="tx1"/>
                </a:solidFill>
                <a:latin typeface="Arial" panose="020B0604020202020204" pitchFamily="34" charset="0"/>
                <a:ea typeface="+mn-ea"/>
                <a:cs typeface="Arial" panose="020B0604020202020204" pitchFamily="34" charset="0"/>
              </a:defRPr>
            </a:lvl4pPr>
            <a:lvl5pPr>
              <a:defRPr sz="1400">
                <a:solidFill>
                  <a:schemeClr val="tx1"/>
                </a:solidFill>
                <a:latin typeface="Arial" panose="020B0604020202020204" pitchFamily="34" charset="0"/>
                <a:ea typeface="+mn-ea"/>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bs-Latn-BA" dirty="0"/>
          </a:p>
        </p:txBody>
      </p:sp>
      <p:pic>
        <p:nvPicPr>
          <p:cNvPr id="2050" name="Picture 2" descr="LG-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9512" y="6479562"/>
            <a:ext cx="648072" cy="317788"/>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p:cNvSpPr/>
          <p:nvPr userDrawn="1"/>
        </p:nvSpPr>
        <p:spPr>
          <a:xfrm>
            <a:off x="891125" y="6453336"/>
            <a:ext cx="1411092" cy="369332"/>
          </a:xfrm>
          <a:prstGeom prst="rect">
            <a:avLst/>
          </a:prstGeom>
        </p:spPr>
        <p:txBody>
          <a:bodyPr wrap="none">
            <a:spAutoFit/>
          </a:bodyPr>
          <a:lstStyle/>
          <a:p>
            <a:r>
              <a:rPr lang="en-US" altLang="ko-KR" b="1" dirty="0" smtClean="0">
                <a:solidFill>
                  <a:schemeClr val="bg1"/>
                </a:solidFill>
                <a:effectLst>
                  <a:outerShdw blurRad="38100" dist="38100" dir="2700000" algn="tl">
                    <a:srgbClr val="000000">
                      <a:alpha val="43137"/>
                    </a:srgbClr>
                  </a:outerShdw>
                </a:effectLst>
              </a:rPr>
              <a:t>Lucky Guys™</a:t>
            </a:r>
            <a:endParaRPr lang="bs-Latn-BA" altLang="ko-KR" b="1" dirty="0">
              <a:solidFill>
                <a:schemeClr val="bg1"/>
              </a:solidFill>
              <a:effectLst>
                <a:outerShdw blurRad="38100" dist="38100" dir="2700000" algn="tl">
                  <a:srgbClr val="000000">
                    <a:alpha val="43137"/>
                  </a:srgbClr>
                </a:outerShdw>
              </a:effectLst>
            </a:endParaRPr>
          </a:p>
        </p:txBody>
      </p:sp>
      <p:sp>
        <p:nvSpPr>
          <p:cNvPr id="6" name="TextBox 5"/>
          <p:cNvSpPr txBox="1"/>
          <p:nvPr userDrawn="1"/>
        </p:nvSpPr>
        <p:spPr>
          <a:xfrm>
            <a:off x="7884368" y="6453336"/>
            <a:ext cx="1011815" cy="369332"/>
          </a:xfrm>
          <a:prstGeom prst="rect">
            <a:avLst/>
          </a:prstGeom>
          <a:noFill/>
        </p:spPr>
        <p:txBody>
          <a:bodyPr wrap="none" rtlCol="0">
            <a:spAutoFit/>
          </a:bodyPr>
          <a:lstStyle/>
          <a:p>
            <a:r>
              <a:rPr lang="en-US" altLang="ko-KR" dirty="0" smtClean="0">
                <a:solidFill>
                  <a:schemeClr val="bg1"/>
                </a:solidFill>
              </a:rPr>
              <a:t>&lt;</a:t>
            </a:r>
            <a:fld id="{18E0E766-8007-46CD-AE62-79396790654C}" type="slidenum">
              <a:rPr lang="en-US" altLang="ko-KR" smtClean="0">
                <a:solidFill>
                  <a:schemeClr val="bg1"/>
                </a:solidFill>
              </a:rPr>
              <a:pPr/>
              <a:t>‹#›</a:t>
            </a:fld>
            <a:r>
              <a:rPr lang="en-US" altLang="ko-KR" dirty="0" smtClean="0">
                <a:solidFill>
                  <a:schemeClr val="bg1"/>
                </a:solidFill>
              </a:rPr>
              <a:t>/31&gt;</a:t>
            </a:r>
            <a:endParaRPr lang="ko-KR" altLang="en-US" dirty="0">
              <a:solidFill>
                <a:schemeClr val="bg1"/>
              </a:solidFill>
            </a:endParaRPr>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5559673A-2ACD-4DD9-BD4A-68ABE4E9734D}" type="datetime1">
              <a:rPr lang="bs-Latn-BA" altLang="ko-KR" smtClean="0"/>
              <a:pPr/>
              <a:t>27.6.2014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7218588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5" name="Date Placeholder 4"/>
          <p:cNvSpPr>
            <a:spLocks noGrp="1"/>
          </p:cNvSpPr>
          <p:nvPr>
            <p:ph type="dt" sz="half" idx="10"/>
          </p:nvPr>
        </p:nvSpPr>
        <p:spPr/>
        <p:txBody>
          <a:bodyPr/>
          <a:lstStyle/>
          <a:p>
            <a:fld id="{EDAB15A1-EE6B-49B4-93C7-613615DF892F}" type="datetime1">
              <a:rPr lang="bs-Latn-BA" altLang="ko-KR" smtClean="0"/>
              <a:pPr/>
              <a:t>27.6.2014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7" name="Date Placeholder 6"/>
          <p:cNvSpPr>
            <a:spLocks noGrp="1"/>
          </p:cNvSpPr>
          <p:nvPr>
            <p:ph type="dt" sz="half" idx="10"/>
          </p:nvPr>
        </p:nvSpPr>
        <p:spPr/>
        <p:txBody>
          <a:bodyPr/>
          <a:lstStyle/>
          <a:p>
            <a:fld id="{4F2717AA-C22B-4A95-A601-FF984B1C16EC}" type="datetime1">
              <a:rPr lang="bs-Latn-BA" altLang="ko-KR" smtClean="0"/>
              <a:pPr/>
              <a:t>27.6.2014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bs-Latn-BA"/>
          </a:p>
        </p:txBody>
      </p:sp>
      <p:sp>
        <p:nvSpPr>
          <p:cNvPr id="3" name="Date Placeholder 2"/>
          <p:cNvSpPr>
            <a:spLocks noGrp="1"/>
          </p:cNvSpPr>
          <p:nvPr>
            <p:ph type="dt" sz="half" idx="10"/>
          </p:nvPr>
        </p:nvSpPr>
        <p:spPr/>
        <p:txBody>
          <a:bodyPr/>
          <a:lstStyle/>
          <a:p>
            <a:fld id="{665F64F7-FC71-404B-8838-8FBD269B8CAB}" type="datetime1">
              <a:rPr lang="bs-Latn-BA" altLang="ko-KR" smtClean="0"/>
              <a:pPr/>
              <a:t>27.6.2014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4E2FE-1AEA-4C81-B286-BE1F8DBC84A8}" type="datetime1">
              <a:rPr lang="bs-Latn-BA" altLang="ko-KR" smtClean="0"/>
              <a:pPr/>
              <a:t>27.6.2014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638735B6-9707-4AC8-A6C9-60C1F4066449}" type="datetime1">
              <a:rPr lang="bs-Latn-BA" altLang="ko-KR" smtClean="0"/>
              <a:pPr/>
              <a:t>27.6.2014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85D58447-4662-413A-A2EF-50B0D045CE37}" type="datetime1">
              <a:rPr lang="bs-Latn-BA" altLang="ko-KR" smtClean="0"/>
              <a:pPr/>
              <a:t>27.6.2014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9000" r="-2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ko-KR" altLang="en-US" smtClean="0"/>
              <a:t>마스터 제목 스타일 편집</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5B9F9CB3-8FD6-43EE-8EFC-FE95F7FA46F7}" type="datetime1">
              <a:rPr lang="bs-Latn-BA" altLang="ko-KR" smtClean="0"/>
              <a:pPr/>
              <a:t>27.6.2014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1"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1"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1"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1"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1"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719" y="2708920"/>
            <a:ext cx="7772400" cy="1470025"/>
          </a:xfrm>
          <a:solidFill>
            <a:srgbClr val="000000">
              <a:alpha val="76078"/>
            </a:srgbClr>
          </a:solidFill>
        </p:spPr>
        <p:txBody>
          <a:bodyPr/>
          <a:lstStyle/>
          <a:p>
            <a:r>
              <a:rPr lang="en-US" sz="3600" b="1" dirty="0" smtClean="0">
                <a:solidFill>
                  <a:schemeClr val="bg1"/>
                </a:solidFill>
              </a:rPr>
              <a:t>Ware</a:t>
            </a:r>
            <a:r>
              <a:rPr lang="en-US" sz="3600" dirty="0" smtClean="0"/>
              <a:t>house Management System</a:t>
            </a:r>
            <a:r>
              <a:rPr lang="en-US" sz="2800" dirty="0" smtClean="0"/>
              <a:t/>
            </a:r>
            <a:br>
              <a:rPr lang="en-US" sz="2800" dirty="0" smtClean="0"/>
            </a:br>
            <a:r>
              <a:rPr lang="en-US" sz="2800" dirty="0" smtClean="0"/>
              <a:t>(Final Presentation)</a:t>
            </a:r>
            <a:endParaRPr lang="bs-Latn-BA" sz="3200" b="1" dirty="0">
              <a:solidFill>
                <a:schemeClr val="bg1"/>
              </a:solidFill>
            </a:endParaRPr>
          </a:p>
        </p:txBody>
      </p:sp>
      <p:sp>
        <p:nvSpPr>
          <p:cNvPr id="3" name="Subtitle 2"/>
          <p:cNvSpPr>
            <a:spLocks noGrp="1"/>
          </p:cNvSpPr>
          <p:nvPr>
            <p:ph type="subTitle" idx="1"/>
          </p:nvPr>
        </p:nvSpPr>
        <p:spPr>
          <a:xfrm>
            <a:off x="2843808" y="5661248"/>
            <a:ext cx="3960440" cy="1080120"/>
          </a:xfrm>
          <a:solidFill>
            <a:srgbClr val="000000">
              <a:alpha val="69804"/>
            </a:srgbClr>
          </a:solidFill>
        </p:spPr>
        <p:txBody>
          <a:bodyPr>
            <a:noAutofit/>
          </a:bodyPr>
          <a:lstStyle/>
          <a:p>
            <a:r>
              <a:rPr lang="en-US" sz="2400" dirty="0" smtClean="0">
                <a:solidFill>
                  <a:schemeClr val="bg1"/>
                </a:solidFill>
                <a:latin typeface="+mj-ea"/>
                <a:ea typeface="+mj-ea"/>
                <a:cs typeface="Arial Unicode MS" panose="020B0604020202020204" pitchFamily="50" charset="-127"/>
              </a:rPr>
              <a:t>Lucky Guys (LG)</a:t>
            </a:r>
            <a:endParaRPr lang="en-US" sz="1600" dirty="0" smtClean="0">
              <a:solidFill>
                <a:schemeClr val="bg1"/>
              </a:solidFill>
              <a:latin typeface="+mj-ea"/>
              <a:ea typeface="+mj-ea"/>
              <a:cs typeface="Arial Unicode MS" panose="020B0604020202020204" pitchFamily="50" charset="-127"/>
            </a:endParaRPr>
          </a:p>
          <a:p>
            <a:r>
              <a:rPr lang="en-US" sz="1600" dirty="0" smtClean="0">
                <a:latin typeface="+mj-ea"/>
                <a:ea typeface="+mj-ea"/>
                <a:cs typeface="Arial Unicode MS" panose="020B0604020202020204" pitchFamily="50" charset="-127"/>
              </a:rPr>
              <a:t>Team 2</a:t>
            </a:r>
            <a:br>
              <a:rPr lang="en-US" sz="1600" dirty="0" smtClean="0">
                <a:latin typeface="+mj-ea"/>
                <a:ea typeface="+mj-ea"/>
                <a:cs typeface="Arial Unicode MS" panose="020B0604020202020204" pitchFamily="50" charset="-127"/>
              </a:rPr>
            </a:br>
            <a:r>
              <a:rPr lang="en-US" sz="1600" dirty="0" smtClean="0">
                <a:latin typeface="+mj-ea"/>
                <a:ea typeface="+mj-ea"/>
                <a:cs typeface="Arial Unicode MS" panose="020B0604020202020204" pitchFamily="50" charset="-127"/>
              </a:rPr>
              <a:t>27/June/2014</a:t>
            </a:r>
            <a:endParaRPr lang="bs-Latn-BA" sz="1600" dirty="0">
              <a:solidFill>
                <a:schemeClr val="bg1"/>
              </a:solidFill>
              <a:latin typeface="+mj-ea"/>
              <a:ea typeface="+mj-ea"/>
              <a:cs typeface="Arial Unicode MS" panose="020B0604020202020204" pitchFamily="50" charset="-127"/>
            </a:endParaRPr>
          </a:p>
        </p:txBody>
      </p:sp>
      <p:pic>
        <p:nvPicPr>
          <p:cNvPr id="1026" name="Picture 2" descr="LG-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6090496"/>
            <a:ext cx="1033643" cy="506856"/>
          </a:xfrm>
          <a:prstGeom prst="rect">
            <a:avLst/>
          </a:prstGeom>
          <a:solidFill>
            <a:schemeClr val="tx1"/>
          </a:solidFill>
          <a:extLst/>
        </p:spPr>
      </p:pic>
      <p:sp>
        <p:nvSpPr>
          <p:cNvPr id="7" name="Subtitle 2"/>
          <p:cNvSpPr txBox="1">
            <a:spLocks/>
          </p:cNvSpPr>
          <p:nvPr/>
        </p:nvSpPr>
        <p:spPr>
          <a:xfrm>
            <a:off x="0" y="6522451"/>
            <a:ext cx="2988840" cy="355346"/>
          </a:xfrm>
          <a:prstGeom prst="rect">
            <a:avLst/>
          </a:prstGeom>
          <a:noFill/>
        </p:spPr>
        <p:txBody>
          <a:bodyPr vert="horz" lIns="91440" tIns="45720" rIns="91440" bIns="45720" rtlCol="0" anchor="ctr">
            <a:normAutofit/>
          </a:bodyPr>
          <a:lstStyle>
            <a:lvl1pPr marL="0" indent="0" algn="ctr" defTabSz="914400" rtl="0" eaLnBrk="1" latinLnBrk="1" hangingPunct="1">
              <a:spcBef>
                <a:spcPct val="20000"/>
              </a:spcBef>
              <a:buFont typeface="Arial" pitchFamily="34" charset="0"/>
              <a:buNone/>
              <a:defRPr sz="3200" kern="1200">
                <a:solidFill>
                  <a:schemeClr val="bg1"/>
                </a:solidFill>
                <a:latin typeface="Microsoft New Tai Lue" pitchFamily="34" charset="0"/>
                <a:ea typeface="+mn-ea"/>
                <a:cs typeface="Microsoft New Tai Lue" pitchFamily="34" charset="0"/>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icrosoft New Tai Lue" pitchFamily="34" charset="0"/>
                <a:ea typeface="+mn-ea"/>
                <a:cs typeface="Microsoft New Tai Lue" pitchFamily="34" charset="0"/>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icrosoft New Tai Lue" pitchFamily="34" charset="0"/>
                <a:ea typeface="+mn-ea"/>
                <a:cs typeface="Microsoft New Tai Lue" pitchFamily="34" charset="0"/>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200" dirty="0" smtClean="0">
                <a:latin typeface="Arial Unicode MS" panose="020B0604020202020204" pitchFamily="50" charset="-127"/>
                <a:ea typeface="Arial Unicode MS" panose="020B0604020202020204" pitchFamily="50" charset="-127"/>
                <a:cs typeface="Arial Unicode MS" panose="020B0604020202020204" pitchFamily="50" charset="-127"/>
              </a:rPr>
              <a:t>Document ID : [WMS_Presentation_002]</a:t>
            </a:r>
            <a:endParaRPr lang="bs-Latn-BA" sz="12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620103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Architectural Drivers - </a:t>
            </a:r>
            <a:r>
              <a:rPr lang="en-US" altLang="ko-KR" dirty="0" smtClean="0"/>
              <a:t>Quality </a:t>
            </a:r>
            <a:r>
              <a:rPr lang="en-US" altLang="ko-KR" dirty="0"/>
              <a:t>Attributes</a:t>
            </a:r>
            <a:endParaRPr lang="ko-KR" altLang="en-US" dirty="0"/>
          </a:p>
        </p:txBody>
      </p:sp>
      <p:sp>
        <p:nvSpPr>
          <p:cNvPr id="3" name="내용 개체 틀 2"/>
          <p:cNvSpPr>
            <a:spLocks noGrp="1"/>
          </p:cNvSpPr>
          <p:nvPr>
            <p:ph idx="1"/>
          </p:nvPr>
        </p:nvSpPr>
        <p:spPr/>
        <p:txBody>
          <a:bodyPr/>
          <a:lstStyle/>
          <a:p>
            <a:r>
              <a:rPr lang="en-US" altLang="ko-KR" dirty="0" smtClean="0"/>
              <a:t>Significant Quality Attributes</a:t>
            </a:r>
          </a:p>
        </p:txBody>
      </p:sp>
      <p:graphicFrame>
        <p:nvGraphicFramePr>
          <p:cNvPr id="5" name="표 4"/>
          <p:cNvGraphicFramePr>
            <a:graphicFrameLocks noGrp="1"/>
          </p:cNvGraphicFramePr>
          <p:nvPr>
            <p:extLst>
              <p:ext uri="{D42A27DB-BD31-4B8C-83A1-F6EECF244321}">
                <p14:modId xmlns:p14="http://schemas.microsoft.com/office/powerpoint/2010/main" val="1581009536"/>
              </p:ext>
            </p:extLst>
          </p:nvPr>
        </p:nvGraphicFramePr>
        <p:xfrm>
          <a:off x="467544" y="1196752"/>
          <a:ext cx="8064894" cy="2448272"/>
        </p:xfrm>
        <a:graphic>
          <a:graphicData uri="http://schemas.openxmlformats.org/drawingml/2006/table">
            <a:tbl>
              <a:tblPr firstRow="1" firstCol="1" bandRow="1"/>
              <a:tblGrid>
                <a:gridCol w="750514"/>
                <a:gridCol w="1049686"/>
                <a:gridCol w="5157232"/>
                <a:gridCol w="531582"/>
                <a:gridCol w="575880"/>
              </a:tblGrid>
              <a:tr h="465243">
                <a:tc>
                  <a:txBody>
                    <a:bodyPr/>
                    <a:lstStyle/>
                    <a:p>
                      <a:pPr algn="ctr">
                        <a:spcAft>
                          <a:spcPts val="0"/>
                        </a:spcAft>
                      </a:pPr>
                      <a:r>
                        <a:rPr lang="en-US" sz="1400" b="1" dirty="0">
                          <a:effectLst/>
                          <a:latin typeface="+mn-ea"/>
                          <a:ea typeface="+mn-ea"/>
                          <a:cs typeface="Arial"/>
                        </a:rPr>
                        <a:t>QA </a:t>
                      </a:r>
                      <a:r>
                        <a:rPr lang="en-US" sz="1400" b="1" dirty="0" smtClean="0">
                          <a:effectLst/>
                          <a:latin typeface="+mn-ea"/>
                          <a:ea typeface="+mn-ea"/>
                          <a:cs typeface="Arial"/>
                        </a:rPr>
                        <a:t>ID</a:t>
                      </a:r>
                      <a:endParaRPr lang="ko-KR" sz="14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altLang="ko-KR" sz="1400" b="1" kern="1200" dirty="0" smtClean="0">
                          <a:solidFill>
                            <a:schemeClr val="tx1"/>
                          </a:solidFill>
                          <a:effectLst/>
                          <a:latin typeface="+mn-ea"/>
                          <a:ea typeface="+mn-ea"/>
                          <a:cs typeface="+mn-cs"/>
                        </a:rPr>
                        <a:t>QA Type</a:t>
                      </a:r>
                      <a:endParaRPr lang="ko-KR" sz="1400" b="1"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400" b="1" dirty="0">
                          <a:effectLst/>
                          <a:latin typeface="+mn-ea"/>
                          <a:ea typeface="+mn-ea"/>
                        </a:rPr>
                        <a:t>Significant Top 3 Quality Attributes</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400" b="1">
                          <a:effectLst/>
                          <a:latin typeface="+mn-ea"/>
                          <a:ea typeface="+mn-ea"/>
                          <a:cs typeface="Arial"/>
                        </a:rPr>
                        <a:t>Priority</a:t>
                      </a:r>
                      <a:endParaRPr lang="ko-KR" sz="1400" b="1">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400" b="1">
                          <a:effectLst/>
                          <a:latin typeface="+mn-ea"/>
                          <a:ea typeface="+mn-ea"/>
                          <a:cs typeface="Arial"/>
                        </a:rPr>
                        <a:t>Difficulty</a:t>
                      </a:r>
                      <a:endParaRPr lang="ko-KR" sz="1400" b="1">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646743">
                <a:tc>
                  <a:txBody>
                    <a:bodyPr/>
                    <a:lstStyle/>
                    <a:p>
                      <a:pPr algn="ctr">
                        <a:spcAft>
                          <a:spcPts val="0"/>
                        </a:spcAft>
                      </a:pPr>
                      <a:r>
                        <a:rPr lang="en-US" sz="1400" dirty="0">
                          <a:effectLst/>
                          <a:latin typeface="+mn-ea"/>
                          <a:ea typeface="+mn-ea"/>
                        </a:rPr>
                        <a:t>QA-04</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400" kern="1200" dirty="0" smtClean="0">
                          <a:solidFill>
                            <a:schemeClr val="tx1"/>
                          </a:solidFill>
                          <a:effectLst/>
                          <a:latin typeface="+mn-ea"/>
                          <a:ea typeface="+mn-ea"/>
                          <a:cs typeface="+mn-cs"/>
                        </a:rPr>
                        <a:t>Availability </a:t>
                      </a:r>
                      <a:endParaRPr lang="ko-KR" sz="1400"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dirty="0">
                          <a:effectLst/>
                          <a:latin typeface="+mn-ea"/>
                          <a:ea typeface="+mn-ea"/>
                        </a:rPr>
                        <a:t>Loss of WIFI Communication between robot and server can be detected and recovered in time</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mn-ea"/>
                          <a:ea typeface="+mn-ea"/>
                        </a:rPr>
                        <a:t>H</a:t>
                      </a:r>
                      <a:endParaRPr lang="ko-KR" sz="14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effectLst/>
                          <a:latin typeface="+mn-ea"/>
                          <a:ea typeface="+mn-ea"/>
                        </a:rPr>
                        <a:t>M</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143">
                <a:tc>
                  <a:txBody>
                    <a:bodyPr/>
                    <a:lstStyle/>
                    <a:p>
                      <a:pPr algn="ctr">
                        <a:spcAft>
                          <a:spcPts val="0"/>
                        </a:spcAft>
                      </a:pPr>
                      <a:r>
                        <a:rPr lang="en-US" sz="1400">
                          <a:effectLst/>
                          <a:latin typeface="+mn-ea"/>
                          <a:ea typeface="+mn-ea"/>
                        </a:rPr>
                        <a:t>QA-06</a:t>
                      </a:r>
                      <a:endParaRPr lang="ko-KR" sz="14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1" hangingPunct="1">
                        <a:lnSpc>
                          <a:spcPct val="100000"/>
                        </a:lnSpc>
                        <a:spcBef>
                          <a:spcPts val="0"/>
                        </a:spcBef>
                        <a:spcAft>
                          <a:spcPts val="0"/>
                        </a:spcAft>
                        <a:buClrTx/>
                        <a:buSzTx/>
                        <a:buFontTx/>
                        <a:buNone/>
                        <a:tabLst/>
                        <a:defRPr/>
                      </a:pPr>
                      <a:r>
                        <a:rPr lang="en-US" altLang="ko-KR" sz="1400" kern="1200" dirty="0" smtClean="0">
                          <a:solidFill>
                            <a:schemeClr val="tx1"/>
                          </a:solidFill>
                          <a:effectLst/>
                          <a:latin typeface="+mn-ea"/>
                          <a:ea typeface="+mn-ea"/>
                          <a:cs typeface="+mn-cs"/>
                        </a:rPr>
                        <a:t>Availability </a:t>
                      </a:r>
                      <a:endParaRPr lang="ko-KR" altLang="ko-KR" sz="1400" kern="1200" dirty="0" smtClean="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dirty="0">
                          <a:effectLst/>
                          <a:latin typeface="+mn-ea"/>
                          <a:ea typeface="+mn-ea"/>
                        </a:rPr>
                        <a:t>Loss of WIFI Communication between server and warehouse </a:t>
                      </a:r>
                      <a:endParaRPr lang="en-US" sz="1400" dirty="0" smtClean="0">
                        <a:effectLst/>
                        <a:latin typeface="+mn-ea"/>
                        <a:ea typeface="+mn-ea"/>
                      </a:endParaRPr>
                    </a:p>
                    <a:p>
                      <a:pPr algn="just">
                        <a:spcAft>
                          <a:spcPts val="0"/>
                        </a:spcAft>
                      </a:pPr>
                      <a:r>
                        <a:rPr lang="en-US" sz="1400" dirty="0" smtClean="0">
                          <a:effectLst/>
                          <a:latin typeface="+mn-ea"/>
                          <a:ea typeface="+mn-ea"/>
                        </a:rPr>
                        <a:t>controller </a:t>
                      </a:r>
                      <a:r>
                        <a:rPr lang="en-US" sz="1400" dirty="0">
                          <a:effectLst/>
                          <a:latin typeface="+mn-ea"/>
                          <a:ea typeface="+mn-ea"/>
                        </a:rPr>
                        <a:t>can be detected and recovered in time</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mn-ea"/>
                          <a:ea typeface="+mn-ea"/>
                        </a:rPr>
                        <a:t>H</a:t>
                      </a:r>
                      <a:endParaRPr lang="ko-KR" sz="14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mn-ea"/>
                          <a:ea typeface="+mn-ea"/>
                        </a:rPr>
                        <a:t>M</a:t>
                      </a:r>
                      <a:endParaRPr lang="ko-KR" sz="14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143">
                <a:tc>
                  <a:txBody>
                    <a:bodyPr/>
                    <a:lstStyle/>
                    <a:p>
                      <a:pPr algn="ctr">
                        <a:spcAft>
                          <a:spcPts val="0"/>
                        </a:spcAft>
                      </a:pPr>
                      <a:r>
                        <a:rPr lang="en-US" sz="1400" dirty="0">
                          <a:effectLst/>
                          <a:latin typeface="+mn-ea"/>
                          <a:ea typeface="+mn-ea"/>
                        </a:rPr>
                        <a:t>QA-08</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1" hangingPunct="1">
                        <a:lnSpc>
                          <a:spcPct val="100000"/>
                        </a:lnSpc>
                        <a:spcBef>
                          <a:spcPts val="0"/>
                        </a:spcBef>
                        <a:spcAft>
                          <a:spcPts val="0"/>
                        </a:spcAft>
                        <a:buClrTx/>
                        <a:buSzTx/>
                        <a:buFontTx/>
                        <a:buNone/>
                        <a:tabLst/>
                        <a:defRPr/>
                      </a:pPr>
                      <a:r>
                        <a:rPr lang="en-US" altLang="ko-KR" sz="1400" kern="1200" dirty="0" smtClean="0">
                          <a:solidFill>
                            <a:schemeClr val="tx1"/>
                          </a:solidFill>
                          <a:effectLst/>
                          <a:latin typeface="+mn-ea"/>
                          <a:ea typeface="+mn-ea"/>
                          <a:cs typeface="+mn-cs"/>
                        </a:rPr>
                        <a:t>Availability </a:t>
                      </a:r>
                      <a:endParaRPr lang="ko-KR" altLang="ko-KR" sz="1400" kern="1200" dirty="0" smtClean="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dirty="0">
                          <a:effectLst/>
                          <a:latin typeface="+mn-ea"/>
                          <a:ea typeface="+mn-ea"/>
                        </a:rPr>
                        <a:t>If server does not response, warehouse controller can be </a:t>
                      </a:r>
                      <a:endParaRPr lang="en-US" sz="1400" dirty="0" smtClean="0">
                        <a:effectLst/>
                        <a:latin typeface="+mn-ea"/>
                        <a:ea typeface="+mn-ea"/>
                      </a:endParaRPr>
                    </a:p>
                    <a:p>
                      <a:pPr algn="just">
                        <a:spcAft>
                          <a:spcPts val="0"/>
                        </a:spcAft>
                      </a:pPr>
                      <a:r>
                        <a:rPr lang="en-US" sz="1400" dirty="0" smtClean="0">
                          <a:effectLst/>
                          <a:latin typeface="+mn-ea"/>
                          <a:ea typeface="+mn-ea"/>
                        </a:rPr>
                        <a:t>detected </a:t>
                      </a:r>
                      <a:r>
                        <a:rPr lang="en-US" sz="1400" dirty="0">
                          <a:effectLst/>
                          <a:latin typeface="+mn-ea"/>
                          <a:ea typeface="+mn-ea"/>
                        </a:rPr>
                        <a:t>and try to reconnect.</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mn-ea"/>
                          <a:ea typeface="+mn-ea"/>
                        </a:rPr>
                        <a:t>H</a:t>
                      </a:r>
                      <a:endParaRPr lang="ko-KR" sz="14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effectLst/>
                          <a:latin typeface="+mn-ea"/>
                          <a:ea typeface="+mn-ea"/>
                        </a:rPr>
                        <a:t>M</a:t>
                      </a:r>
                      <a:endParaRPr lang="ko-KR" sz="14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2442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Key Design Decision </a:t>
            </a:r>
            <a:r>
              <a:rPr lang="en-US" altLang="ko-KR" dirty="0" smtClean="0"/>
              <a:t>: Select architecture pattern</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857232"/>
            <a:ext cx="6120680" cy="5438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78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Key Design Decision &amp; Rationales </a:t>
            </a:r>
            <a:endParaRPr lang="ko-KR" altLang="en-US" dirty="0"/>
          </a:p>
        </p:txBody>
      </p:sp>
      <p:sp>
        <p:nvSpPr>
          <p:cNvPr id="3" name="내용 개체 틀 2"/>
          <p:cNvSpPr>
            <a:spLocks noGrp="1"/>
          </p:cNvSpPr>
          <p:nvPr>
            <p:ph idx="1"/>
          </p:nvPr>
        </p:nvSpPr>
        <p:spPr/>
        <p:txBody>
          <a:bodyPr/>
          <a:lstStyle/>
          <a:p>
            <a:r>
              <a:rPr lang="en-US" altLang="ko-KR" dirty="0" smtClean="0"/>
              <a:t>Whole Decision and Rationales are described in [WMS_Desing_002] Doc</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868112170"/>
              </p:ext>
            </p:extLst>
          </p:nvPr>
        </p:nvGraphicFramePr>
        <p:xfrm>
          <a:off x="323528" y="1052736"/>
          <a:ext cx="8568952" cy="5314692"/>
        </p:xfrm>
        <a:graphic>
          <a:graphicData uri="http://schemas.openxmlformats.org/drawingml/2006/table">
            <a:tbl>
              <a:tblPr firstRow="1" bandRow="1">
                <a:tableStyleId>{5940675A-B579-460E-94D1-54222C63F5DA}</a:tableStyleId>
              </a:tblPr>
              <a:tblGrid>
                <a:gridCol w="447076"/>
                <a:gridCol w="6537700"/>
                <a:gridCol w="1584176"/>
              </a:tblGrid>
              <a:tr h="376987">
                <a:tc>
                  <a:txBody>
                    <a:bodyPr/>
                    <a:lstStyle/>
                    <a:p>
                      <a:pPr algn="ctr" latinLnBrk="1"/>
                      <a:r>
                        <a:rPr lang="en-US" altLang="ko-KR" sz="1600" dirty="0" smtClean="0"/>
                        <a:t>No</a:t>
                      </a:r>
                      <a:endParaRPr lang="ko-KR" altLang="en-US" sz="1600" dirty="0"/>
                    </a:p>
                  </a:txBody>
                  <a:tcPr>
                    <a:solidFill>
                      <a:schemeClr val="bg1">
                        <a:lumMod val="75000"/>
                      </a:schemeClr>
                    </a:solidFill>
                  </a:tcPr>
                </a:tc>
                <a:tc>
                  <a:txBody>
                    <a:bodyPr/>
                    <a:lstStyle/>
                    <a:p>
                      <a:pPr algn="ctr" latinLnBrk="1"/>
                      <a:r>
                        <a:rPr lang="en-US" altLang="ko-KR" sz="1600" dirty="0" smtClean="0"/>
                        <a:t>Rational</a:t>
                      </a:r>
                      <a:r>
                        <a:rPr lang="en-US" altLang="ko-KR" sz="1600" baseline="0" dirty="0" smtClean="0"/>
                        <a:t>es &amp; Tradeoff  </a:t>
                      </a:r>
                      <a:endParaRPr lang="ko-KR" altLang="en-US" sz="1600" dirty="0"/>
                    </a:p>
                  </a:txBody>
                  <a:tcPr>
                    <a:solidFill>
                      <a:schemeClr val="bg1">
                        <a:lumMod val="75000"/>
                      </a:schemeClr>
                    </a:solidFill>
                  </a:tcPr>
                </a:tc>
                <a:tc>
                  <a:txBody>
                    <a:bodyPr/>
                    <a:lstStyle/>
                    <a:p>
                      <a:pPr algn="ctr" latinLnBrk="1"/>
                      <a:r>
                        <a:rPr lang="en-US" altLang="ko-KR" sz="1600" dirty="0" smtClean="0"/>
                        <a:t>Promoted</a:t>
                      </a:r>
                      <a:r>
                        <a:rPr lang="en-US" altLang="ko-KR" sz="1600" baseline="0" dirty="0" smtClean="0"/>
                        <a:t> </a:t>
                      </a:r>
                    </a:p>
                    <a:p>
                      <a:pPr algn="ctr" latinLnBrk="1"/>
                      <a:r>
                        <a:rPr lang="en-US" altLang="ko-KR" sz="1600" baseline="0" dirty="0" smtClean="0"/>
                        <a:t>Quality Attribute</a:t>
                      </a:r>
                      <a:endParaRPr lang="ko-KR" altLang="en-US" sz="1600" dirty="0"/>
                    </a:p>
                  </a:txBody>
                  <a:tcPr>
                    <a:solidFill>
                      <a:schemeClr val="bg1">
                        <a:lumMod val="75000"/>
                      </a:schemeClr>
                    </a:solidFill>
                  </a:tcPr>
                </a:tc>
              </a:tr>
              <a:tr h="394631">
                <a:tc>
                  <a:txBody>
                    <a:bodyPr/>
                    <a:lstStyle/>
                    <a:p>
                      <a:pPr algn="ctr" latinLnBrk="1"/>
                      <a:r>
                        <a:rPr lang="en-US" altLang="ko-KR" sz="1600" dirty="0" smtClean="0"/>
                        <a:t>1</a:t>
                      </a:r>
                      <a:endParaRPr lang="ko-KR" altLang="en-US" sz="1600" dirty="0"/>
                    </a:p>
                  </a:txBody>
                  <a:tcPr>
                    <a:solidFill>
                      <a:schemeClr val="accent2">
                        <a:lumMod val="40000"/>
                        <a:lumOff val="60000"/>
                      </a:schemeClr>
                    </a:solidFill>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a:t>
                      </a:r>
                      <a:r>
                        <a:rPr lang="en-US" altLang="ko-KR" sz="1600" kern="1200" baseline="0" dirty="0" smtClean="0">
                          <a:effectLst/>
                        </a:rPr>
                        <a:t> </a:t>
                      </a:r>
                      <a:r>
                        <a:rPr lang="en-US" altLang="ko-KR" sz="1600" kern="1200" dirty="0" smtClean="0">
                          <a:effectLst/>
                        </a:rPr>
                        <a:t>‘Client-Server’ Architecture pattern</a:t>
                      </a:r>
                      <a:endParaRPr lang="ko-KR" altLang="ko-KR" sz="1600" kern="1200" dirty="0" smtClean="0">
                        <a:effectLst/>
                      </a:endParaRPr>
                    </a:p>
                  </a:txBody>
                  <a:tcPr>
                    <a:solidFill>
                      <a:schemeClr val="accent2">
                        <a:lumMod val="40000"/>
                        <a:lumOff val="60000"/>
                      </a:schemeClr>
                    </a:solidFill>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Scalability</a:t>
                      </a:r>
                      <a:endParaRPr lang="ko-KR" altLang="ko-KR" sz="1600" kern="1200" dirty="0" smtClean="0">
                        <a:effectLst/>
                      </a:endParaRPr>
                    </a:p>
                  </a:txBody>
                  <a:tcPr>
                    <a:solidFill>
                      <a:schemeClr val="accent2">
                        <a:lumMod val="40000"/>
                        <a:lumOff val="60000"/>
                      </a:schemeClr>
                    </a:solidFill>
                  </a:tcPr>
                </a:tc>
              </a:tr>
              <a:tr h="394631">
                <a:tc>
                  <a:txBody>
                    <a:bodyPr/>
                    <a:lstStyle/>
                    <a:p>
                      <a:pPr algn="ctr" latinLnBrk="1"/>
                      <a:r>
                        <a:rPr lang="en-US" altLang="ko-KR" sz="1600" dirty="0" smtClean="0"/>
                        <a:t>2</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solidFill>
                            <a:schemeClr val="tx1"/>
                          </a:solidFill>
                          <a:effectLst/>
                          <a:latin typeface="+mn-lt"/>
                          <a:ea typeface="+mn-ea"/>
                          <a:cs typeface="+mn-cs"/>
                        </a:rPr>
                        <a:t>Using database</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Scalability</a:t>
                      </a:r>
                      <a:endParaRPr lang="ko-KR" altLang="ko-KR" sz="1600" kern="1200" dirty="0" smtClean="0">
                        <a:effectLst/>
                      </a:endParaRPr>
                    </a:p>
                  </a:txBody>
                  <a:tcPr/>
                </a:tc>
              </a:tr>
              <a:tr h="394631">
                <a:tc>
                  <a:txBody>
                    <a:bodyPr/>
                    <a:lstStyle/>
                    <a:p>
                      <a:pPr algn="ctr" latinLnBrk="1"/>
                      <a:r>
                        <a:rPr lang="en-US" altLang="ko-KR" sz="1600" dirty="0" smtClean="0"/>
                        <a:t>3</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Selecting protocol </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Interoperability</a:t>
                      </a:r>
                      <a:endParaRPr lang="ko-KR" altLang="ko-KR" sz="1600" kern="1200" dirty="0" smtClean="0">
                        <a:effectLst/>
                      </a:endParaRPr>
                    </a:p>
                  </a:txBody>
                  <a:tcPr/>
                </a:tc>
              </a:tr>
              <a:tr h="394631">
                <a:tc>
                  <a:txBody>
                    <a:bodyPr/>
                    <a:lstStyle/>
                    <a:p>
                      <a:pPr algn="ctr" latinLnBrk="1"/>
                      <a:r>
                        <a:rPr lang="en-US" altLang="ko-KR" sz="1600" dirty="0" smtClean="0"/>
                        <a:t>4</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Why WIFI is used for network between warehouse controller and server</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Modifiability</a:t>
                      </a:r>
                      <a:endParaRPr lang="ko-KR" altLang="ko-KR" sz="1600" kern="1200" dirty="0" smtClean="0">
                        <a:effectLst/>
                      </a:endParaRPr>
                    </a:p>
                  </a:txBody>
                  <a:tcPr/>
                </a:tc>
              </a:tr>
              <a:tr h="394631">
                <a:tc>
                  <a:txBody>
                    <a:bodyPr/>
                    <a:lstStyle/>
                    <a:p>
                      <a:pPr algn="ctr" latinLnBrk="1"/>
                      <a:r>
                        <a:rPr lang="en-US" altLang="ko-KR" sz="1600" dirty="0" smtClean="0"/>
                        <a:t>5</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solidFill>
                            <a:schemeClr val="tx1"/>
                          </a:solidFill>
                          <a:effectLst/>
                          <a:latin typeface="+mn-lt"/>
                          <a:ea typeface="+mn-ea"/>
                          <a:cs typeface="+mn-cs"/>
                        </a:rPr>
                        <a:t>How do we find server address</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Usability</a:t>
                      </a:r>
                      <a:endParaRPr lang="ko-KR" altLang="ko-KR" sz="1600" kern="1200" dirty="0" smtClean="0">
                        <a:effectLst/>
                      </a:endParaRPr>
                    </a:p>
                  </a:txBody>
                  <a:tcPr/>
                </a:tc>
              </a:tr>
              <a:tr h="394631">
                <a:tc>
                  <a:txBody>
                    <a:bodyPr/>
                    <a:lstStyle/>
                    <a:p>
                      <a:pPr algn="ctr" latinLnBrk="1"/>
                      <a:r>
                        <a:rPr lang="en-US" altLang="ko-KR" sz="1600" dirty="0" smtClean="0"/>
                        <a:t>6</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 Ping-Echo Mechanism </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Availability</a:t>
                      </a:r>
                      <a:endParaRPr lang="ko-KR" altLang="ko-KR" sz="1600" kern="1200" dirty="0" smtClean="0">
                        <a:effectLst/>
                      </a:endParaRPr>
                    </a:p>
                  </a:txBody>
                  <a:tcPr/>
                </a:tc>
              </a:tr>
              <a:tr h="394631">
                <a:tc>
                  <a:txBody>
                    <a:bodyPr/>
                    <a:lstStyle/>
                    <a:p>
                      <a:pPr algn="ctr" latinLnBrk="1"/>
                      <a:r>
                        <a:rPr lang="en-US" altLang="ko-KR" sz="1600" dirty="0" smtClean="0"/>
                        <a:t>7</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 CRC(cyclic redundancy check) for packet error handling </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Availability</a:t>
                      </a:r>
                      <a:endParaRPr lang="ko-KR" altLang="ko-KR" sz="1600" kern="1200" dirty="0" smtClean="0">
                        <a:effectLst/>
                      </a:endParaRPr>
                    </a:p>
                  </a:txBody>
                  <a:tcPr/>
                </a:tc>
              </a:tr>
              <a:tr h="394631">
                <a:tc>
                  <a:txBody>
                    <a:bodyPr/>
                    <a:lstStyle/>
                    <a:p>
                      <a:pPr algn="ctr" latinLnBrk="1"/>
                      <a:r>
                        <a:rPr lang="en-US" altLang="ko-KR" sz="1600" dirty="0" smtClean="0"/>
                        <a:t>8</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 multi thread in server</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Scalability</a:t>
                      </a:r>
                      <a:endParaRPr lang="ko-KR" altLang="ko-KR" sz="1600" kern="1200" dirty="0" smtClean="0">
                        <a:effectLst/>
                      </a:endParaRPr>
                    </a:p>
                  </a:txBody>
                  <a:tcPr/>
                </a:tc>
              </a:tr>
              <a:tr h="394631">
                <a:tc>
                  <a:txBody>
                    <a:bodyPr/>
                    <a:lstStyle/>
                    <a:p>
                      <a:pPr algn="ctr" latinLnBrk="1"/>
                      <a:r>
                        <a:rPr lang="en-US" altLang="ko-KR" sz="1600" dirty="0" smtClean="0"/>
                        <a:t>9</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a:t>
                      </a:r>
                      <a:r>
                        <a:rPr lang="en-US" altLang="ko-KR" sz="1600" kern="1200" baseline="0" dirty="0" smtClean="0">
                          <a:effectLst/>
                        </a:rPr>
                        <a:t> shared memory connection (for Inter Thread Communication)</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Performance</a:t>
                      </a:r>
                      <a:endParaRPr lang="ko-KR" altLang="ko-KR" sz="1600" kern="1200" dirty="0" smtClean="0">
                        <a:effectLst/>
                      </a:endParaRPr>
                    </a:p>
                  </a:txBody>
                  <a:tcPr/>
                </a:tc>
              </a:tr>
              <a:tr h="394631">
                <a:tc>
                  <a:txBody>
                    <a:bodyPr/>
                    <a:lstStyle/>
                    <a:p>
                      <a:pPr algn="ctr" latinLnBrk="1"/>
                      <a:r>
                        <a:rPr lang="en-US" altLang="ko-KR" sz="1600" dirty="0" smtClean="0"/>
                        <a:t>10</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 MVC patterns in UI application</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Modifiability</a:t>
                      </a:r>
                      <a:endParaRPr lang="ko-KR" altLang="ko-KR" sz="1600" kern="1200" dirty="0" smtClean="0">
                        <a:effectLst/>
                      </a:endParaRPr>
                    </a:p>
                  </a:txBody>
                  <a:tcPr/>
                </a:tc>
              </a:tr>
              <a:tr h="394631">
                <a:tc>
                  <a:txBody>
                    <a:bodyPr/>
                    <a:lstStyle/>
                    <a:p>
                      <a:pPr algn="ctr" latinLnBrk="1"/>
                      <a:r>
                        <a:rPr lang="en-US" altLang="ko-KR" sz="1600" dirty="0" smtClean="0"/>
                        <a:t>11</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Robot moves</a:t>
                      </a:r>
                      <a:r>
                        <a:rPr lang="en-US" altLang="ko-KR" sz="1600" kern="1200" baseline="0" dirty="0" smtClean="0">
                          <a:effectLst/>
                        </a:rPr>
                        <a:t> one-way only</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Scalability</a:t>
                      </a:r>
                      <a:endParaRPr lang="ko-KR" altLang="ko-KR" sz="1600" kern="1200" dirty="0" smtClean="0">
                        <a:effectLst/>
                      </a:endParaRPr>
                    </a:p>
                  </a:txBody>
                  <a:tcPr/>
                </a:tc>
              </a:tr>
              <a:tr h="394631">
                <a:tc>
                  <a:txBody>
                    <a:bodyPr/>
                    <a:lstStyle/>
                    <a:p>
                      <a:pPr algn="ctr" latinLnBrk="1"/>
                      <a:r>
                        <a:rPr lang="en-US" altLang="ko-KR" sz="1600" dirty="0" smtClean="0"/>
                        <a:t>12</a:t>
                      </a:r>
                      <a:endParaRPr lang="ko-KR" altLang="en-US" sz="1600" dirty="0"/>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Using manual command mode in bot</a:t>
                      </a:r>
                      <a:r>
                        <a:rPr lang="en-US" altLang="ko-KR" sz="1600" kern="1200" baseline="0" dirty="0" smtClean="0">
                          <a:effectLst/>
                        </a:rPr>
                        <a:t> control</a:t>
                      </a:r>
                      <a:endParaRPr lang="ko-KR" altLang="ko-KR" sz="1600" kern="1200" dirty="0" smtClean="0">
                        <a:effectLst/>
                      </a:endParaRPr>
                    </a:p>
                  </a:txBody>
                  <a:tcP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Availability</a:t>
                      </a:r>
                      <a:endParaRPr lang="ko-KR" altLang="ko-KR" sz="1600" kern="1200" dirty="0" smtClean="0">
                        <a:effectLst/>
                      </a:endParaRPr>
                    </a:p>
                  </a:txBody>
                  <a:tcPr/>
                </a:tc>
              </a:tr>
            </a:tbl>
          </a:graphicData>
        </a:graphic>
      </p:graphicFrame>
    </p:spTree>
    <p:extLst>
      <p:ext uri="{BB962C8B-B14F-4D97-AF65-F5344CB8AC3E}">
        <p14:creationId xmlns:p14="http://schemas.microsoft.com/office/powerpoint/2010/main" val="2172890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we explain …</a:t>
            </a:r>
            <a:endParaRPr lang="ko-KR" altLang="en-US" dirty="0"/>
          </a:p>
        </p:txBody>
      </p:sp>
      <p:sp>
        <p:nvSpPr>
          <p:cNvPr id="3" name="내용 개체 틀 2"/>
          <p:cNvSpPr>
            <a:spLocks noGrp="1"/>
          </p:cNvSpPr>
          <p:nvPr>
            <p:ph idx="1"/>
          </p:nvPr>
        </p:nvSpPr>
        <p:spPr/>
        <p:txBody>
          <a:bodyPr>
            <a:normAutofit/>
          </a:bodyPr>
          <a:lstStyle/>
          <a:p>
            <a:r>
              <a:rPr lang="en-US" altLang="ko-KR" sz="2800" dirty="0" smtClean="0"/>
              <a:t>Goal of this section </a:t>
            </a:r>
          </a:p>
          <a:p>
            <a:pPr lvl="1"/>
            <a:r>
              <a:rPr lang="en-US" altLang="ko-KR" sz="2600" dirty="0" smtClean="0"/>
              <a:t>We discuss about architecture selection</a:t>
            </a:r>
          </a:p>
          <a:p>
            <a:pPr marL="1371600" lvl="2" indent="-457200">
              <a:buFont typeface="+mj-lt"/>
              <a:buAutoNum type="arabicParenR"/>
            </a:pPr>
            <a:r>
              <a:rPr lang="en-US" altLang="ko-KR" sz="2200" dirty="0" smtClean="0"/>
              <a:t>How we select notional architecture</a:t>
            </a:r>
          </a:p>
          <a:p>
            <a:pPr marL="1371600" lvl="2" indent="-457200">
              <a:buFont typeface="+mj-lt"/>
              <a:buAutoNum type="arabicParenR"/>
            </a:pPr>
            <a:r>
              <a:rPr lang="en-US" altLang="ko-KR" sz="2200" dirty="0" smtClean="0"/>
              <a:t>Why we change the system architecture</a:t>
            </a:r>
          </a:p>
          <a:p>
            <a:pPr marL="1371600" lvl="2" indent="-457200">
              <a:buFont typeface="+mj-lt"/>
              <a:buAutoNum type="arabicParenR"/>
            </a:pPr>
            <a:r>
              <a:rPr lang="en-US" altLang="ko-KR" sz="2200" dirty="0" smtClean="0"/>
              <a:t>Weakness of changed architecture</a:t>
            </a:r>
          </a:p>
          <a:p>
            <a:pPr marL="1371600" lvl="2" indent="-457200">
              <a:buFont typeface="+mj-lt"/>
              <a:buAutoNum type="arabicParenR"/>
            </a:pPr>
            <a:r>
              <a:rPr lang="en-US" altLang="ko-KR" sz="2200" dirty="0" smtClean="0"/>
              <a:t>Our strategy for meet </a:t>
            </a:r>
            <a:r>
              <a:rPr lang="en-US" altLang="ko-KR" sz="2200" dirty="0" smtClean="0"/>
              <a:t>Quality Attributes</a:t>
            </a:r>
            <a:endParaRPr lang="en-US" altLang="ko-KR" sz="2200" dirty="0" smtClean="0"/>
          </a:p>
          <a:p>
            <a:pPr marL="1371600" lvl="2" indent="-457200">
              <a:buFont typeface="+mj-lt"/>
              <a:buAutoNum type="arabicParenR"/>
            </a:pPr>
            <a:r>
              <a:rPr lang="en-US" altLang="ko-KR" sz="2200" dirty="0" smtClean="0"/>
              <a:t>Using tactics for Quality </a:t>
            </a:r>
            <a:r>
              <a:rPr lang="en-US" altLang="ko-KR" sz="2200" dirty="0" smtClean="0"/>
              <a:t>Attributes</a:t>
            </a:r>
            <a:endParaRPr lang="en-US" altLang="ko-KR" sz="2200" dirty="0" smtClean="0"/>
          </a:p>
          <a:p>
            <a:pPr marL="1371600" lvl="2" indent="-457200">
              <a:buFont typeface="+mj-lt"/>
              <a:buAutoNum type="arabicParenR"/>
            </a:pPr>
            <a:r>
              <a:rPr lang="en-US" altLang="ko-KR" sz="2200" dirty="0" smtClean="0"/>
              <a:t>Result architecture </a:t>
            </a:r>
          </a:p>
          <a:p>
            <a:pPr lvl="2"/>
            <a:endParaRPr lang="en-US" altLang="ko-KR" sz="2200" dirty="0" smtClean="0"/>
          </a:p>
          <a:p>
            <a:pPr lvl="1"/>
            <a:endParaRPr lang="en-US" altLang="ko-KR" sz="2400" dirty="0" smtClean="0"/>
          </a:p>
          <a:p>
            <a:pPr lvl="1"/>
            <a:endParaRPr lang="en-US" altLang="ko-KR" sz="2400" dirty="0" smtClean="0"/>
          </a:p>
          <a:p>
            <a:pPr lvl="1"/>
            <a:endParaRPr lang="ko-KR" altLang="en-US" sz="2400" dirty="0"/>
          </a:p>
        </p:txBody>
      </p:sp>
    </p:spTree>
    <p:extLst>
      <p:ext uri="{BB962C8B-B14F-4D97-AF65-F5344CB8AC3E}">
        <p14:creationId xmlns:p14="http://schemas.microsoft.com/office/powerpoint/2010/main" val="72023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Candidate Notional Architectures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23554" name="그림 1"/>
          <p:cNvPicPr>
            <a:picLocks noChangeAspect="1" noChangeArrowheads="1"/>
          </p:cNvPicPr>
          <p:nvPr/>
        </p:nvPicPr>
        <p:blipFill rotWithShape="1">
          <a:blip r:embed="rId3">
            <a:extLst>
              <a:ext uri="{28A0092B-C50C-407E-A947-70E740481C1C}">
                <a14:useLocalDpi xmlns:a14="http://schemas.microsoft.com/office/drawing/2010/main" val="0"/>
              </a:ext>
            </a:extLst>
          </a:blip>
          <a:srcRect b="32418"/>
          <a:stretch/>
        </p:blipFill>
        <p:spPr bwMode="auto">
          <a:xfrm>
            <a:off x="509752" y="732752"/>
            <a:ext cx="3312368" cy="24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그림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582" y="723296"/>
            <a:ext cx="3816866" cy="242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그림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717032"/>
            <a:ext cx="3744416" cy="239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그림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6268" y="3573016"/>
            <a:ext cx="3458180" cy="25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27584" y="3133513"/>
            <a:ext cx="2457083" cy="307777"/>
          </a:xfrm>
          <a:prstGeom prst="rect">
            <a:avLst/>
          </a:prstGeom>
          <a:noFill/>
        </p:spPr>
        <p:txBody>
          <a:bodyPr wrap="none" rtlCol="0">
            <a:spAutoFit/>
          </a:bodyPr>
          <a:lstStyle/>
          <a:p>
            <a:r>
              <a:rPr lang="en-US" altLang="ko-KR" sz="1400" dirty="0" smtClean="0"/>
              <a:t>#1. Client – Server Architecture</a:t>
            </a:r>
            <a:endParaRPr lang="ko-KR" altLang="en-US" sz="1400" dirty="0"/>
          </a:p>
        </p:txBody>
      </p:sp>
      <p:sp>
        <p:nvSpPr>
          <p:cNvPr id="10" name="TextBox 9"/>
          <p:cNvSpPr txBox="1"/>
          <p:nvPr/>
        </p:nvSpPr>
        <p:spPr>
          <a:xfrm>
            <a:off x="5652120" y="3168488"/>
            <a:ext cx="2853025" cy="307777"/>
          </a:xfrm>
          <a:prstGeom prst="rect">
            <a:avLst/>
          </a:prstGeom>
          <a:noFill/>
        </p:spPr>
        <p:txBody>
          <a:bodyPr wrap="none" rtlCol="0">
            <a:spAutoFit/>
          </a:bodyPr>
          <a:lstStyle/>
          <a:p>
            <a:r>
              <a:rPr lang="en-US" altLang="ko-KR" sz="1400" dirty="0" smtClean="0"/>
              <a:t>#2. Controller  mediate Architecture</a:t>
            </a:r>
            <a:endParaRPr lang="ko-KR" altLang="en-US" sz="1400" dirty="0"/>
          </a:p>
        </p:txBody>
      </p:sp>
      <p:sp>
        <p:nvSpPr>
          <p:cNvPr id="11" name="TextBox 10"/>
          <p:cNvSpPr txBox="1"/>
          <p:nvPr/>
        </p:nvSpPr>
        <p:spPr>
          <a:xfrm>
            <a:off x="830572" y="6074288"/>
            <a:ext cx="2517292" cy="307777"/>
          </a:xfrm>
          <a:prstGeom prst="rect">
            <a:avLst/>
          </a:prstGeom>
          <a:noFill/>
        </p:spPr>
        <p:txBody>
          <a:bodyPr wrap="none" rtlCol="0">
            <a:spAutoFit/>
          </a:bodyPr>
          <a:lstStyle/>
          <a:p>
            <a:r>
              <a:rPr lang="en-US" altLang="ko-KR" sz="1400" dirty="0" smtClean="0"/>
              <a:t>#3. Robot  mediate Architecture</a:t>
            </a:r>
            <a:endParaRPr lang="ko-KR" altLang="en-US" sz="1400" dirty="0"/>
          </a:p>
        </p:txBody>
      </p:sp>
      <p:sp>
        <p:nvSpPr>
          <p:cNvPr id="12" name="TextBox 11"/>
          <p:cNvSpPr txBox="1"/>
          <p:nvPr/>
        </p:nvSpPr>
        <p:spPr>
          <a:xfrm>
            <a:off x="5713784" y="6054024"/>
            <a:ext cx="2429768" cy="307777"/>
          </a:xfrm>
          <a:prstGeom prst="rect">
            <a:avLst/>
          </a:prstGeom>
          <a:noFill/>
        </p:spPr>
        <p:txBody>
          <a:bodyPr wrap="none" rtlCol="0">
            <a:spAutoFit/>
          </a:bodyPr>
          <a:lstStyle/>
          <a:p>
            <a:r>
              <a:rPr lang="en-US" altLang="ko-KR" sz="1400" dirty="0" smtClean="0"/>
              <a:t>#4. All connected Architecture</a:t>
            </a:r>
            <a:endParaRPr lang="ko-KR" altLang="en-US" sz="1400" dirty="0"/>
          </a:p>
        </p:txBody>
      </p:sp>
      <p:sp>
        <p:nvSpPr>
          <p:cNvPr id="13" name="TextBox 12"/>
          <p:cNvSpPr txBox="1"/>
          <p:nvPr/>
        </p:nvSpPr>
        <p:spPr>
          <a:xfrm>
            <a:off x="5004048" y="2460353"/>
            <a:ext cx="1032334" cy="307777"/>
          </a:xfrm>
          <a:prstGeom prst="rect">
            <a:avLst/>
          </a:prstGeom>
          <a:noFill/>
        </p:spPr>
        <p:txBody>
          <a:bodyPr wrap="none" rtlCol="0">
            <a:spAutoFit/>
          </a:bodyPr>
          <a:lstStyle/>
          <a:p>
            <a:r>
              <a:rPr lang="en-US" altLang="ko-KR" sz="1400" dirty="0" smtClean="0">
                <a:solidFill>
                  <a:srgbClr val="FF0000"/>
                </a:solidFill>
              </a:rPr>
              <a:t>1</a:t>
            </a:r>
            <a:r>
              <a:rPr lang="en-US" altLang="ko-KR" sz="1400" baseline="30000" dirty="0" smtClean="0">
                <a:solidFill>
                  <a:srgbClr val="FF0000"/>
                </a:solidFill>
              </a:rPr>
              <a:t>St</a:t>
            </a:r>
            <a:r>
              <a:rPr lang="en-US" altLang="ko-KR" sz="1400" dirty="0" smtClean="0">
                <a:solidFill>
                  <a:srgbClr val="FF0000"/>
                </a:solidFill>
              </a:rPr>
              <a:t> Selected</a:t>
            </a:r>
            <a:endParaRPr lang="ko-KR" altLang="en-US" sz="1400" dirty="0">
              <a:solidFill>
                <a:srgbClr val="FF0000"/>
              </a:solidFill>
            </a:endParaRPr>
          </a:p>
        </p:txBody>
      </p:sp>
      <p:sp>
        <p:nvSpPr>
          <p:cNvPr id="5" name="모서리가 둥근 직사각형 4"/>
          <p:cNvSpPr/>
          <p:nvPr/>
        </p:nvSpPr>
        <p:spPr>
          <a:xfrm>
            <a:off x="4644008" y="692697"/>
            <a:ext cx="4104456" cy="2783568"/>
          </a:xfrm>
          <a:prstGeom prst="roundRect">
            <a:avLst>
              <a:gd name="adj" fmla="val 8272"/>
            </a:avLst>
          </a:prstGeom>
          <a:noFill/>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5" name="모서리가 둥근 직사각형 14"/>
          <p:cNvSpPr/>
          <p:nvPr/>
        </p:nvSpPr>
        <p:spPr>
          <a:xfrm>
            <a:off x="323528" y="692696"/>
            <a:ext cx="3744416" cy="2783568"/>
          </a:xfrm>
          <a:prstGeom prst="roundRect">
            <a:avLst>
              <a:gd name="adj" fmla="val 8272"/>
            </a:avLst>
          </a:prstGeom>
          <a:noFill/>
          <a:ln>
            <a:solidFill>
              <a:schemeClr val="accent1"/>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6" name="TextBox 15"/>
          <p:cNvSpPr txBox="1"/>
          <p:nvPr/>
        </p:nvSpPr>
        <p:spPr>
          <a:xfrm>
            <a:off x="1649769" y="2492896"/>
            <a:ext cx="1090107" cy="523220"/>
          </a:xfrm>
          <a:prstGeom prst="rect">
            <a:avLst/>
          </a:prstGeom>
          <a:noFill/>
        </p:spPr>
        <p:txBody>
          <a:bodyPr wrap="none" rtlCol="0">
            <a:spAutoFit/>
          </a:bodyPr>
          <a:lstStyle/>
          <a:p>
            <a:r>
              <a:rPr lang="en-US" altLang="ko-KR" sz="1400" dirty="0" smtClean="0">
                <a:solidFill>
                  <a:schemeClr val="tx2"/>
                </a:solidFill>
              </a:rPr>
              <a:t>Current</a:t>
            </a:r>
          </a:p>
          <a:p>
            <a:r>
              <a:rPr lang="en-US" altLang="ko-KR" sz="1400" dirty="0" err="1" smtClean="0">
                <a:solidFill>
                  <a:schemeClr val="tx2"/>
                </a:solidFill>
              </a:rPr>
              <a:t>Archtiecture</a:t>
            </a:r>
            <a:endParaRPr lang="ko-KR" altLang="en-US" sz="1400" dirty="0">
              <a:solidFill>
                <a:schemeClr val="tx2"/>
              </a:solidFill>
            </a:endParaRPr>
          </a:p>
        </p:txBody>
      </p:sp>
    </p:spTree>
    <p:extLst>
      <p:ext uri="{BB962C8B-B14F-4D97-AF65-F5344CB8AC3E}">
        <p14:creationId xmlns:p14="http://schemas.microsoft.com/office/powerpoint/2010/main" val="508181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Notional Architecture Select by QA Evaluation</a:t>
            </a:r>
            <a:endParaRPr lang="ko-KR" altLang="en-US" dirty="0"/>
          </a:p>
        </p:txBody>
      </p:sp>
      <p:sp>
        <p:nvSpPr>
          <p:cNvPr id="3" name="내용 개체 틀 2"/>
          <p:cNvSpPr>
            <a:spLocks noGrp="1"/>
          </p:cNvSpPr>
          <p:nvPr>
            <p:ph idx="1"/>
          </p:nvPr>
        </p:nvSpPr>
        <p:spPr/>
        <p:txBody>
          <a:bodyPr/>
          <a:lstStyle/>
          <a:p>
            <a:r>
              <a:rPr lang="en-US" altLang="ko-KR" dirty="0" smtClean="0"/>
              <a:t>Notional Architecture Select by using </a:t>
            </a:r>
            <a:r>
              <a:rPr lang="en-US" altLang="ko-KR" b="1" dirty="0" smtClean="0">
                <a:solidFill>
                  <a:srgbClr val="FF0000"/>
                </a:solidFill>
              </a:rPr>
              <a:t>QA Score</a:t>
            </a:r>
            <a:r>
              <a:rPr lang="en-US" altLang="ko-KR" dirty="0" smtClean="0"/>
              <a:t> </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val="2837859954"/>
              </p:ext>
            </p:extLst>
          </p:nvPr>
        </p:nvGraphicFramePr>
        <p:xfrm>
          <a:off x="827584" y="1124745"/>
          <a:ext cx="7488832" cy="5040559"/>
        </p:xfrm>
        <a:graphic>
          <a:graphicData uri="http://schemas.openxmlformats.org/drawingml/2006/table">
            <a:tbl>
              <a:tblPr firstRow="1" firstCol="1" bandRow="1"/>
              <a:tblGrid>
                <a:gridCol w="394301"/>
                <a:gridCol w="1021534"/>
                <a:gridCol w="1442188"/>
                <a:gridCol w="776194"/>
                <a:gridCol w="1109190"/>
                <a:gridCol w="998191"/>
                <a:gridCol w="887193"/>
                <a:gridCol w="860041"/>
              </a:tblGrid>
              <a:tr h="532513">
                <a:tc>
                  <a:txBody>
                    <a:bodyPr/>
                    <a:lstStyle/>
                    <a:p>
                      <a:pPr algn="just">
                        <a:spcAft>
                          <a:spcPts val="0"/>
                        </a:spcAft>
                      </a:pPr>
                      <a:r>
                        <a:rPr lang="en-US" sz="1050" b="1" dirty="0">
                          <a:effectLst/>
                          <a:latin typeface="Trebuchet MS"/>
                          <a:ea typeface="굴림"/>
                          <a:cs typeface="Times New Roman"/>
                        </a:rPr>
                        <a:t>ID</a:t>
                      </a:r>
                      <a:endParaRPr lang="ko-KR" sz="1050" dirty="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a:effectLst/>
                          <a:latin typeface="Trebuchet MS"/>
                          <a:ea typeface="굴림"/>
                          <a:cs typeface="Times New Roman"/>
                        </a:rPr>
                        <a:t>QA Category</a:t>
                      </a:r>
                      <a:endParaRPr lang="ko-KR" sz="105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a:effectLst/>
                          <a:latin typeface="Trebuchet MS"/>
                          <a:ea typeface="굴림"/>
                          <a:cs typeface="Times New Roman"/>
                        </a:rPr>
                        <a:t>Description</a:t>
                      </a:r>
                      <a:endParaRPr lang="ko-KR" sz="105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a:effectLst/>
                          <a:latin typeface="Trebuchet MS"/>
                          <a:ea typeface="굴림"/>
                          <a:cs typeface="Times New Roman"/>
                        </a:rPr>
                        <a:t>Priority</a:t>
                      </a:r>
                      <a:br>
                        <a:rPr lang="en-US" sz="1050" b="1">
                          <a:effectLst/>
                          <a:latin typeface="Trebuchet MS"/>
                          <a:ea typeface="굴림"/>
                          <a:cs typeface="Times New Roman"/>
                        </a:rPr>
                      </a:br>
                      <a:r>
                        <a:rPr lang="en-US" sz="1050" b="1">
                          <a:effectLst/>
                          <a:latin typeface="Trebuchet MS"/>
                          <a:ea typeface="굴림"/>
                          <a:cs typeface="Times New Roman"/>
                        </a:rPr>
                        <a:t>Score </a:t>
                      </a:r>
                      <a:endParaRPr lang="ko-KR" sz="105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a:effectLst/>
                          <a:latin typeface="Trebuchet MS"/>
                          <a:ea typeface="굴림"/>
                          <a:cs typeface="Times New Roman"/>
                        </a:rPr>
                        <a:t>#1 Centralized</a:t>
                      </a:r>
                      <a:endParaRPr lang="ko-KR" sz="105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dirty="0">
                          <a:effectLst/>
                          <a:latin typeface="Trebuchet MS"/>
                          <a:ea typeface="굴림"/>
                          <a:cs typeface="Times New Roman"/>
                        </a:rPr>
                        <a:t>#2 Server </a:t>
                      </a:r>
                      <a:r>
                        <a:rPr lang="en-US" sz="1050" b="1" dirty="0" smtClean="0">
                          <a:effectLst/>
                          <a:latin typeface="Trebuchet MS"/>
                          <a:ea typeface="굴림"/>
                          <a:cs typeface="Times New Roman"/>
                        </a:rPr>
                        <a:t>–</a:t>
                      </a:r>
                    </a:p>
                    <a:p>
                      <a:pPr algn="just">
                        <a:spcAft>
                          <a:spcPts val="0"/>
                        </a:spcAft>
                      </a:pPr>
                      <a:r>
                        <a:rPr lang="en-US" sz="1050" b="1" dirty="0" smtClean="0">
                          <a:effectLst/>
                          <a:latin typeface="Trebuchet MS"/>
                          <a:ea typeface="굴림"/>
                          <a:cs typeface="Times New Roman"/>
                        </a:rPr>
                        <a:t>Controller</a:t>
                      </a:r>
                      <a:endParaRPr lang="ko-KR" sz="1050" dirty="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a:effectLst/>
                          <a:latin typeface="Trebuchet MS"/>
                          <a:ea typeface="굴림"/>
                          <a:cs typeface="Times New Roman"/>
                        </a:rPr>
                        <a:t>#3 Server - Robot</a:t>
                      </a:r>
                      <a:endParaRPr lang="ko-KR" sz="105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en-US" sz="1050" b="1" dirty="0">
                          <a:effectLst/>
                          <a:latin typeface="Trebuchet MS"/>
                          <a:ea typeface="굴림"/>
                          <a:cs typeface="Times New Roman"/>
                        </a:rPr>
                        <a:t>#4 All</a:t>
                      </a:r>
                      <a:endParaRPr lang="ko-KR" sz="1050" dirty="0">
                        <a:effectLst/>
                        <a:latin typeface="Trebuchet MS"/>
                        <a:ea typeface="굴림"/>
                        <a:cs typeface="Times New Roman"/>
                      </a:endParaRPr>
                    </a:p>
                    <a:p>
                      <a:pPr algn="just">
                        <a:spcAft>
                          <a:spcPts val="0"/>
                        </a:spcAft>
                      </a:pPr>
                      <a:r>
                        <a:rPr lang="en-US" sz="1050" b="1" dirty="0">
                          <a:effectLst/>
                          <a:latin typeface="Trebuchet MS"/>
                          <a:ea typeface="굴림"/>
                          <a:cs typeface="Times New Roman"/>
                        </a:rPr>
                        <a:t>Connected</a:t>
                      </a:r>
                      <a:endParaRPr lang="ko-KR" sz="1050" dirty="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880478">
                <a:tc>
                  <a:txBody>
                    <a:bodyPr/>
                    <a:lstStyle/>
                    <a:p>
                      <a:pPr algn="ctr">
                        <a:spcAft>
                          <a:spcPts val="0"/>
                        </a:spcAft>
                      </a:pPr>
                      <a:r>
                        <a:rPr lang="en-US" sz="1000">
                          <a:effectLst/>
                          <a:latin typeface="Arial"/>
                          <a:ea typeface="맑은 고딕"/>
                        </a:rPr>
                        <a:t>QA-01</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a:effectLst/>
                          <a:latin typeface="Arial"/>
                          <a:ea typeface="맑은 고딕"/>
                        </a:rPr>
                        <a:t>Modifiability</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effectLst/>
                          <a:latin typeface="Arial"/>
                          <a:ea typeface="맑은 고딕"/>
                        </a:rPr>
                        <a:t>Warehouse </a:t>
                      </a:r>
                      <a:endParaRPr lang="en-US" sz="1000" dirty="0" smtClean="0">
                        <a:effectLst/>
                        <a:latin typeface="Arial"/>
                        <a:ea typeface="맑은 고딕"/>
                      </a:endParaRPr>
                    </a:p>
                    <a:p>
                      <a:pPr algn="l">
                        <a:spcAft>
                          <a:spcPts val="0"/>
                        </a:spcAft>
                      </a:pPr>
                      <a:r>
                        <a:rPr lang="en-US" sz="1000" dirty="0" smtClean="0">
                          <a:effectLst/>
                          <a:latin typeface="Arial"/>
                          <a:ea typeface="맑은 고딕"/>
                        </a:rPr>
                        <a:t>management </a:t>
                      </a:r>
                      <a:r>
                        <a:rPr lang="en-US" sz="1000" dirty="0">
                          <a:effectLst/>
                          <a:latin typeface="Arial"/>
                          <a:ea typeface="맑은 고딕"/>
                        </a:rPr>
                        <a:t>system </a:t>
                      </a:r>
                      <a:endParaRPr lang="en-US" sz="1000" dirty="0" smtClean="0">
                        <a:effectLst/>
                        <a:latin typeface="Arial"/>
                        <a:ea typeface="맑은 고딕"/>
                      </a:endParaRPr>
                    </a:p>
                    <a:p>
                      <a:pPr algn="l">
                        <a:spcAft>
                          <a:spcPts val="0"/>
                        </a:spcAft>
                      </a:pPr>
                      <a:r>
                        <a:rPr lang="en-US" sz="1000" dirty="0" smtClean="0">
                          <a:effectLst/>
                          <a:latin typeface="Arial"/>
                          <a:ea typeface="맑은 고딕"/>
                        </a:rPr>
                        <a:t>can </a:t>
                      </a:r>
                      <a:r>
                        <a:rPr lang="en-US" sz="1000" dirty="0">
                          <a:effectLst/>
                          <a:latin typeface="Arial"/>
                          <a:ea typeface="맑은 고딕"/>
                        </a:rPr>
                        <a:t>be </a:t>
                      </a:r>
                      <a:r>
                        <a:rPr lang="en-US" sz="1000" dirty="0" smtClean="0">
                          <a:effectLst/>
                          <a:latin typeface="Arial"/>
                          <a:ea typeface="맑은 고딕"/>
                        </a:rPr>
                        <a:t>enlarged </a:t>
                      </a:r>
                      <a:r>
                        <a:rPr lang="en-US" sz="1000" dirty="0">
                          <a:effectLst/>
                          <a:latin typeface="Arial"/>
                          <a:ea typeface="맑은 고딕"/>
                        </a:rPr>
                        <a:t>in </a:t>
                      </a:r>
                      <a:endParaRPr lang="en-US" sz="1000" dirty="0" smtClean="0">
                        <a:effectLst/>
                        <a:latin typeface="Arial"/>
                        <a:ea typeface="맑은 고딕"/>
                      </a:endParaRPr>
                    </a:p>
                    <a:p>
                      <a:pPr algn="l">
                        <a:spcAft>
                          <a:spcPts val="0"/>
                        </a:spcAft>
                      </a:pPr>
                      <a:r>
                        <a:rPr lang="en-US" sz="1000" dirty="0" smtClean="0">
                          <a:effectLst/>
                          <a:latin typeface="Arial"/>
                          <a:ea typeface="맑은 고딕"/>
                        </a:rPr>
                        <a:t>physically</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MID(3)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LOW(1)</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effectLst/>
                          <a:latin typeface="Arial"/>
                          <a:ea typeface="맑은 고딕"/>
                        </a:rPr>
                        <a:t>LOW(1)</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7061">
                <a:tc>
                  <a:txBody>
                    <a:bodyPr/>
                    <a:lstStyle/>
                    <a:p>
                      <a:pPr algn="ctr">
                        <a:spcAft>
                          <a:spcPts val="0"/>
                        </a:spcAft>
                      </a:pPr>
                      <a:r>
                        <a:rPr lang="en-US" sz="1000">
                          <a:effectLst/>
                          <a:latin typeface="Arial"/>
                          <a:ea typeface="맑은 고딕"/>
                        </a:rPr>
                        <a:t>QA-02</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a:effectLst/>
                          <a:latin typeface="Arial"/>
                          <a:ea typeface="맑은 고딕"/>
                        </a:rPr>
                        <a:t>Modifiability</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effectLst/>
                          <a:latin typeface="Arial"/>
                          <a:ea typeface="맑은 고딕"/>
                        </a:rPr>
                        <a:t>Fulfilling an order </a:t>
                      </a:r>
                      <a:endParaRPr lang="en-US" sz="1000" dirty="0" smtClean="0">
                        <a:effectLst/>
                        <a:latin typeface="Arial"/>
                        <a:ea typeface="맑은 고딕"/>
                      </a:endParaRPr>
                    </a:p>
                    <a:p>
                      <a:pPr algn="l">
                        <a:spcAft>
                          <a:spcPts val="0"/>
                        </a:spcAft>
                      </a:pPr>
                      <a:r>
                        <a:rPr lang="en-US" sz="1000" dirty="0" smtClean="0">
                          <a:effectLst/>
                          <a:latin typeface="Arial"/>
                          <a:ea typeface="맑은 고딕"/>
                        </a:rPr>
                        <a:t>which </a:t>
                      </a:r>
                      <a:r>
                        <a:rPr lang="en-US" sz="1000" dirty="0">
                          <a:effectLst/>
                          <a:latin typeface="Arial"/>
                          <a:ea typeface="맑은 고딕"/>
                        </a:rPr>
                        <a:t>Robot cannot </a:t>
                      </a:r>
                      <a:endParaRPr lang="en-US" sz="1000" dirty="0" smtClean="0">
                        <a:effectLst/>
                        <a:latin typeface="Arial"/>
                        <a:ea typeface="맑은 고딕"/>
                      </a:endParaRPr>
                    </a:p>
                    <a:p>
                      <a:pPr algn="l">
                        <a:spcAft>
                          <a:spcPts val="0"/>
                        </a:spcAft>
                      </a:pPr>
                      <a:r>
                        <a:rPr lang="en-US" sz="1000" dirty="0" smtClean="0">
                          <a:effectLst/>
                          <a:latin typeface="Arial"/>
                          <a:ea typeface="맑은 고딕"/>
                        </a:rPr>
                        <a:t>handle </a:t>
                      </a:r>
                      <a:r>
                        <a:rPr lang="en-US" sz="1000" dirty="0">
                          <a:effectLst/>
                          <a:latin typeface="Arial"/>
                          <a:ea typeface="맑은 고딕"/>
                        </a:rPr>
                        <a:t>at </a:t>
                      </a:r>
                      <a:r>
                        <a:rPr lang="en-US" sz="1000" dirty="0" smtClean="0">
                          <a:effectLst/>
                          <a:latin typeface="Arial"/>
                          <a:ea typeface="맑은 고딕"/>
                        </a:rPr>
                        <a:t>once</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2</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3722">
                <a:tc>
                  <a:txBody>
                    <a:bodyPr/>
                    <a:lstStyle/>
                    <a:p>
                      <a:pPr algn="ctr">
                        <a:spcAft>
                          <a:spcPts val="0"/>
                        </a:spcAft>
                      </a:pPr>
                      <a:r>
                        <a:rPr lang="en-US" sz="1000">
                          <a:effectLst/>
                          <a:latin typeface="Arial"/>
                          <a:ea typeface="맑은 고딕"/>
                        </a:rPr>
                        <a:t>QA-03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a:effectLst/>
                          <a:latin typeface="Arial"/>
                          <a:ea typeface="맑은 고딕"/>
                        </a:rPr>
                        <a:t>Availability</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effectLst/>
                          <a:latin typeface="Arial"/>
                          <a:ea typeface="맑은 고딕"/>
                        </a:rPr>
                        <a:t>If robot's IR sensor </a:t>
                      </a:r>
                      <a:endParaRPr lang="en-US" sz="1000" dirty="0" smtClean="0">
                        <a:effectLst/>
                        <a:latin typeface="Arial"/>
                        <a:ea typeface="맑은 고딕"/>
                      </a:endParaRPr>
                    </a:p>
                    <a:p>
                      <a:pPr algn="l">
                        <a:spcAft>
                          <a:spcPts val="0"/>
                        </a:spcAft>
                      </a:pPr>
                      <a:r>
                        <a:rPr lang="en-US" sz="1000" dirty="0" smtClean="0">
                          <a:effectLst/>
                          <a:latin typeface="Arial"/>
                          <a:ea typeface="맑은 고딕"/>
                        </a:rPr>
                        <a:t>was </a:t>
                      </a:r>
                      <a:r>
                        <a:rPr lang="en-US" sz="1000" dirty="0">
                          <a:effectLst/>
                          <a:latin typeface="Arial"/>
                          <a:ea typeface="맑은 고딕"/>
                        </a:rPr>
                        <a:t>broken, error </a:t>
                      </a:r>
                      <a:endParaRPr lang="en-US" sz="1000" dirty="0" smtClean="0">
                        <a:effectLst/>
                        <a:latin typeface="Arial"/>
                        <a:ea typeface="맑은 고딕"/>
                      </a:endParaRPr>
                    </a:p>
                    <a:p>
                      <a:pPr algn="l">
                        <a:spcAft>
                          <a:spcPts val="0"/>
                        </a:spcAft>
                      </a:pPr>
                      <a:r>
                        <a:rPr lang="en-US" sz="1000" dirty="0" smtClean="0">
                          <a:effectLst/>
                          <a:latin typeface="Arial"/>
                          <a:ea typeface="맑은 고딕"/>
                        </a:rPr>
                        <a:t>status </a:t>
                      </a:r>
                      <a:r>
                        <a:rPr lang="en-US" sz="1000" dirty="0">
                          <a:effectLst/>
                          <a:latin typeface="Arial"/>
                          <a:ea typeface="맑은 고딕"/>
                        </a:rPr>
                        <a:t>can be </a:t>
                      </a:r>
                      <a:endParaRPr lang="en-US" sz="1000" dirty="0" smtClean="0">
                        <a:effectLst/>
                        <a:latin typeface="Arial"/>
                        <a:ea typeface="맑은 고딕"/>
                      </a:endParaRPr>
                    </a:p>
                    <a:p>
                      <a:pPr algn="l">
                        <a:spcAft>
                          <a:spcPts val="0"/>
                        </a:spcAft>
                      </a:pPr>
                      <a:r>
                        <a:rPr lang="en-US" sz="1000" dirty="0" smtClean="0">
                          <a:effectLst/>
                          <a:latin typeface="Arial"/>
                          <a:ea typeface="맑은 고딕"/>
                        </a:rPr>
                        <a:t>monitored </a:t>
                      </a:r>
                      <a:r>
                        <a:rPr lang="en-US" sz="1000" dirty="0">
                          <a:effectLst/>
                          <a:latin typeface="Arial"/>
                          <a:ea typeface="맑은 고딕"/>
                        </a:rPr>
                        <a:t>in </a:t>
                      </a:r>
                      <a:endParaRPr lang="en-US" sz="1000" dirty="0" smtClean="0">
                        <a:effectLst/>
                        <a:latin typeface="Arial"/>
                        <a:ea typeface="맑은 고딕"/>
                      </a:endParaRPr>
                    </a:p>
                    <a:p>
                      <a:pPr algn="l">
                        <a:spcAft>
                          <a:spcPts val="0"/>
                        </a:spcAft>
                      </a:pPr>
                      <a:r>
                        <a:rPr lang="en-US" sz="1000" dirty="0" smtClean="0">
                          <a:effectLst/>
                          <a:latin typeface="Arial"/>
                          <a:ea typeface="맑은 고딕"/>
                        </a:rPr>
                        <a:t>management </a:t>
                      </a:r>
                      <a:r>
                        <a:rPr lang="en-US" sz="1000" dirty="0">
                          <a:effectLst/>
                          <a:latin typeface="Arial"/>
                          <a:ea typeface="맑은 고딕"/>
                        </a:rPr>
                        <a:t>system</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4 </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0445">
                <a:tc>
                  <a:txBody>
                    <a:bodyPr/>
                    <a:lstStyle/>
                    <a:p>
                      <a:pPr algn="ctr">
                        <a:spcAft>
                          <a:spcPts val="0"/>
                        </a:spcAft>
                      </a:pPr>
                      <a:r>
                        <a:rPr lang="en-US" sz="1000">
                          <a:effectLst/>
                          <a:latin typeface="Arial"/>
                          <a:ea typeface="맑은 고딕"/>
                        </a:rPr>
                        <a:t>QA-04</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a:effectLst/>
                          <a:latin typeface="Arial"/>
                          <a:ea typeface="맑은 고딕"/>
                        </a:rPr>
                        <a:t>Availability</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effectLst/>
                          <a:latin typeface="Arial"/>
                          <a:ea typeface="맑은 고딕"/>
                        </a:rPr>
                        <a:t>Loss of WIFI </a:t>
                      </a:r>
                      <a:endParaRPr lang="en-US" sz="1000" dirty="0" smtClean="0">
                        <a:effectLst/>
                        <a:latin typeface="Arial"/>
                        <a:ea typeface="맑은 고딕"/>
                      </a:endParaRPr>
                    </a:p>
                    <a:p>
                      <a:pPr algn="l">
                        <a:spcAft>
                          <a:spcPts val="0"/>
                        </a:spcAft>
                      </a:pPr>
                      <a:r>
                        <a:rPr lang="en-US" sz="1000" dirty="0" smtClean="0">
                          <a:effectLst/>
                          <a:latin typeface="Arial"/>
                          <a:ea typeface="맑은 고딕"/>
                        </a:rPr>
                        <a:t>Communication </a:t>
                      </a:r>
                    </a:p>
                    <a:p>
                      <a:pPr algn="l">
                        <a:spcAft>
                          <a:spcPts val="0"/>
                        </a:spcAft>
                      </a:pPr>
                      <a:r>
                        <a:rPr lang="en-US" sz="1000" dirty="0" smtClean="0">
                          <a:effectLst/>
                          <a:latin typeface="Arial"/>
                          <a:ea typeface="맑은 고딕"/>
                        </a:rPr>
                        <a:t>between </a:t>
                      </a:r>
                      <a:r>
                        <a:rPr lang="en-US" sz="1000" dirty="0">
                          <a:effectLst/>
                          <a:latin typeface="Arial"/>
                          <a:ea typeface="맑은 고딕"/>
                        </a:rPr>
                        <a:t>robot and </a:t>
                      </a:r>
                      <a:endParaRPr lang="en-US" sz="1000" dirty="0" smtClean="0">
                        <a:effectLst/>
                        <a:latin typeface="Arial"/>
                        <a:ea typeface="맑은 고딕"/>
                      </a:endParaRPr>
                    </a:p>
                    <a:p>
                      <a:pPr algn="l">
                        <a:spcAft>
                          <a:spcPts val="0"/>
                        </a:spcAft>
                      </a:pPr>
                      <a:r>
                        <a:rPr lang="en-US" sz="1000" dirty="0" smtClean="0">
                          <a:effectLst/>
                          <a:latin typeface="Arial"/>
                          <a:ea typeface="맑은 고딕"/>
                        </a:rPr>
                        <a:t>warehouse</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5 </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MID(3)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MID(3)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effectLst/>
                          <a:latin typeface="Arial"/>
                          <a:ea typeface="맑은 고딕"/>
                        </a:rPr>
                        <a:t>HIGH(5)</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5258">
                <a:tc>
                  <a:txBody>
                    <a:bodyPr/>
                    <a:lstStyle/>
                    <a:p>
                      <a:pPr algn="ctr">
                        <a:spcAft>
                          <a:spcPts val="0"/>
                        </a:spcAft>
                      </a:pPr>
                      <a:r>
                        <a:rPr lang="en-US" sz="1000">
                          <a:effectLst/>
                          <a:latin typeface="Arial"/>
                          <a:ea typeface="맑은 고딕"/>
                        </a:rPr>
                        <a:t>QA-05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a:effectLst/>
                          <a:latin typeface="Arial"/>
                          <a:ea typeface="맑은 고딕"/>
                        </a:rPr>
                        <a:t>Performance</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effectLst/>
                          <a:latin typeface="Arial"/>
                          <a:ea typeface="맑은 고딕"/>
                        </a:rPr>
                        <a:t>The system should </a:t>
                      </a:r>
                      <a:endParaRPr lang="en-US" sz="1000" dirty="0" smtClean="0">
                        <a:effectLst/>
                        <a:latin typeface="Arial"/>
                        <a:ea typeface="맑은 고딕"/>
                      </a:endParaRPr>
                    </a:p>
                    <a:p>
                      <a:pPr algn="l">
                        <a:spcAft>
                          <a:spcPts val="0"/>
                        </a:spcAft>
                      </a:pPr>
                      <a:r>
                        <a:rPr lang="en-US" sz="1000" dirty="0" smtClean="0">
                          <a:effectLst/>
                          <a:latin typeface="Arial"/>
                          <a:ea typeface="맑은 고딕"/>
                        </a:rPr>
                        <a:t>able </a:t>
                      </a:r>
                      <a:r>
                        <a:rPr lang="en-US" sz="1000" dirty="0">
                          <a:effectLst/>
                          <a:latin typeface="Arial"/>
                          <a:ea typeface="맑은 고딕"/>
                        </a:rPr>
                        <a:t>to complete within a required time from </a:t>
                      </a:r>
                      <a:endParaRPr lang="en-US" sz="1000" dirty="0" smtClean="0">
                        <a:effectLst/>
                        <a:latin typeface="Arial"/>
                        <a:ea typeface="맑은 고딕"/>
                      </a:endParaRPr>
                    </a:p>
                    <a:p>
                      <a:pPr algn="l">
                        <a:spcAft>
                          <a:spcPts val="0"/>
                        </a:spcAft>
                      </a:pPr>
                      <a:r>
                        <a:rPr lang="en-US" sz="1000" dirty="0" smtClean="0">
                          <a:effectLst/>
                          <a:latin typeface="Arial"/>
                          <a:ea typeface="맑은 고딕"/>
                        </a:rPr>
                        <a:t>customer </a:t>
                      </a:r>
                      <a:r>
                        <a:rPr lang="en-US" sz="1000" dirty="0">
                          <a:effectLst/>
                          <a:latin typeface="Arial"/>
                          <a:ea typeface="맑은 고딕"/>
                        </a:rPr>
                        <a:t>order</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1</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MID(3)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HIGH(5)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effectLst/>
                          <a:latin typeface="Arial"/>
                          <a:ea typeface="맑은 고딕"/>
                        </a:rPr>
                        <a:t>MID(3)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082">
                <a:tc gridSpan="4">
                  <a:txBody>
                    <a:bodyPr/>
                    <a:lstStyle/>
                    <a:p>
                      <a:pPr algn="ctr">
                        <a:spcAft>
                          <a:spcPts val="0"/>
                        </a:spcAft>
                      </a:pPr>
                      <a:r>
                        <a:rPr lang="en-US" sz="1000" b="1">
                          <a:effectLst/>
                          <a:latin typeface="Arial"/>
                          <a:ea typeface="맑은 고딕"/>
                        </a:rPr>
                        <a:t>Total Score (Priority Score * Point Score)</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a:spcAft>
                          <a:spcPts val="0"/>
                        </a:spcAft>
                      </a:pPr>
                      <a:r>
                        <a:rPr lang="en-US" sz="1000" b="1">
                          <a:effectLst/>
                          <a:latin typeface="Arial"/>
                          <a:ea typeface="맑은 고딕"/>
                        </a:rPr>
                        <a:t>67</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spcAft>
                          <a:spcPts val="0"/>
                        </a:spcAft>
                      </a:pPr>
                      <a:r>
                        <a:rPr lang="en-US" sz="1000" b="1">
                          <a:effectLst/>
                          <a:latin typeface="Arial"/>
                          <a:ea typeface="맑은 고딕"/>
                        </a:rPr>
                        <a:t>65</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spcAft>
                          <a:spcPts val="0"/>
                        </a:spcAft>
                      </a:pPr>
                      <a:r>
                        <a:rPr lang="en-US" sz="1000" b="1">
                          <a:effectLst/>
                          <a:latin typeface="Arial"/>
                          <a:ea typeface="맑은 고딕"/>
                        </a:rPr>
                        <a:t>53</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algn="ctr">
                        <a:spcAft>
                          <a:spcPts val="0"/>
                        </a:spcAft>
                      </a:pPr>
                      <a:r>
                        <a:rPr lang="en-US" sz="1000" b="1" dirty="0">
                          <a:effectLst/>
                          <a:latin typeface="Arial"/>
                          <a:ea typeface="맑은 고딕"/>
                        </a:rPr>
                        <a:t>61</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r>
            </a:tbl>
          </a:graphicData>
        </a:graphic>
      </p:graphicFrame>
      <p:sp>
        <p:nvSpPr>
          <p:cNvPr id="4" name="모서리가 둥근 직사각형 3"/>
          <p:cNvSpPr/>
          <p:nvPr/>
        </p:nvSpPr>
        <p:spPr>
          <a:xfrm>
            <a:off x="4355976" y="1001048"/>
            <a:ext cx="2304256" cy="5256584"/>
          </a:xfrm>
          <a:prstGeom prst="roundRect">
            <a:avLst>
              <a:gd name="adj" fmla="val 8730"/>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70720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1</a:t>
            </a:r>
            <a:r>
              <a:rPr lang="en-US" altLang="ko-KR" baseline="30000" dirty="0" smtClean="0"/>
              <a:t>st</a:t>
            </a:r>
            <a:r>
              <a:rPr lang="en-US" altLang="ko-KR" dirty="0" smtClean="0"/>
              <a:t> Notional Architecture </a:t>
            </a:r>
            <a:endParaRPr lang="ko-KR" altLang="en-US" dirty="0"/>
          </a:p>
        </p:txBody>
      </p:sp>
      <p:sp>
        <p:nvSpPr>
          <p:cNvPr id="3" name="내용 개체 틀 2"/>
          <p:cNvSpPr>
            <a:spLocks noGrp="1"/>
          </p:cNvSpPr>
          <p:nvPr>
            <p:ph idx="1"/>
          </p:nvPr>
        </p:nvSpPr>
        <p:spPr/>
        <p:txBody>
          <a:bodyPr/>
          <a:lstStyle/>
          <a:p>
            <a:r>
              <a:rPr lang="en-US" altLang="ko-KR" dirty="0" smtClean="0"/>
              <a:t>1</a:t>
            </a:r>
            <a:r>
              <a:rPr lang="en-US" altLang="ko-KR" baseline="30000" dirty="0" smtClean="0"/>
              <a:t>st</a:t>
            </a:r>
            <a:r>
              <a:rPr lang="en-US" altLang="ko-KR" dirty="0" smtClean="0"/>
              <a:t> Selected Notional Architecture</a:t>
            </a:r>
          </a:p>
          <a:p>
            <a:pPr lvl="1"/>
            <a:r>
              <a:rPr lang="en-US" altLang="ko-KR" dirty="0" smtClean="0"/>
              <a:t>We try experimentation to check warehouse controller’s performance</a:t>
            </a:r>
            <a:endParaRPr lang="ko-KR" altLang="en-US" dirty="0"/>
          </a:p>
        </p:txBody>
      </p:sp>
      <p:pic>
        <p:nvPicPr>
          <p:cNvPr id="15361" name="그림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304" y="1700808"/>
            <a:ext cx="657285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모서리가 둥근 직사각형 3"/>
          <p:cNvSpPr/>
          <p:nvPr/>
        </p:nvSpPr>
        <p:spPr>
          <a:xfrm>
            <a:off x="3368485" y="3284984"/>
            <a:ext cx="2170495" cy="1152128"/>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5" name="TextBox 4"/>
          <p:cNvSpPr txBox="1"/>
          <p:nvPr/>
        </p:nvSpPr>
        <p:spPr>
          <a:xfrm>
            <a:off x="5589460" y="3212976"/>
            <a:ext cx="3278975" cy="1200329"/>
          </a:xfrm>
          <a:prstGeom prst="rect">
            <a:avLst/>
          </a:prstGeom>
          <a:noFill/>
        </p:spPr>
        <p:txBody>
          <a:bodyPr wrap="none" rtlCol="0">
            <a:spAutoFit/>
          </a:bodyPr>
          <a:lstStyle/>
          <a:p>
            <a:pPr algn="ctr"/>
            <a:r>
              <a:rPr lang="en-US" altLang="ko-KR" dirty="0" smtClean="0"/>
              <a:t>:: Experimentation ::</a:t>
            </a:r>
          </a:p>
          <a:p>
            <a:r>
              <a:rPr lang="en-US" altLang="ko-KR" dirty="0" smtClean="0"/>
              <a:t>1) Test server protocol (</a:t>
            </a:r>
            <a:r>
              <a:rPr lang="en-US" altLang="ko-KR" dirty="0" smtClean="0">
                <a:solidFill>
                  <a:srgbClr val="00B050"/>
                </a:solidFill>
                <a:effectLst>
                  <a:outerShdw blurRad="38100" dist="38100" dir="2700000" algn="tl">
                    <a:srgbClr val="000000">
                      <a:alpha val="43137"/>
                    </a:srgbClr>
                  </a:outerShdw>
                </a:effectLst>
              </a:rPr>
              <a:t>PASS</a:t>
            </a:r>
            <a:r>
              <a:rPr lang="en-US" altLang="ko-KR" dirty="0" smtClean="0"/>
              <a:t>) </a:t>
            </a:r>
          </a:p>
          <a:p>
            <a:r>
              <a:rPr lang="en-US" altLang="ko-KR" dirty="0" smtClean="0"/>
              <a:t>2) Test robot protocol (</a:t>
            </a:r>
            <a:r>
              <a:rPr lang="en-US" altLang="ko-KR" dirty="0" smtClean="0">
                <a:solidFill>
                  <a:srgbClr val="00B050"/>
                </a:solidFill>
                <a:effectLst>
                  <a:outerShdw blurRad="38100" dist="38100" dir="2700000" algn="tl">
                    <a:srgbClr val="000000">
                      <a:alpha val="43137"/>
                    </a:srgbClr>
                  </a:outerShdw>
                </a:effectLst>
              </a:rPr>
              <a:t>PASS</a:t>
            </a:r>
            <a:r>
              <a:rPr lang="en-US" altLang="ko-KR" dirty="0" smtClean="0"/>
              <a:t>)</a:t>
            </a:r>
          </a:p>
          <a:p>
            <a:r>
              <a:rPr lang="en-US" altLang="ko-KR" b="1" dirty="0" smtClean="0">
                <a:solidFill>
                  <a:srgbClr val="FF0000"/>
                </a:solidFill>
                <a:effectLst>
                  <a:outerShdw blurRad="38100" dist="38100" dir="2700000" algn="tl">
                    <a:srgbClr val="000000">
                      <a:alpha val="43137"/>
                    </a:srgbClr>
                  </a:outerShdw>
                </a:effectLst>
              </a:rPr>
              <a:t>3) Simultaneously test 1&amp;2 (Fail)</a:t>
            </a:r>
            <a:endParaRPr lang="en-US" altLang="ko-KR"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378499" y="3260883"/>
            <a:ext cx="2989986" cy="1200329"/>
          </a:xfrm>
          <a:prstGeom prst="rect">
            <a:avLst/>
          </a:prstGeom>
          <a:noFill/>
        </p:spPr>
        <p:txBody>
          <a:bodyPr wrap="none" rtlCol="0">
            <a:spAutoFit/>
          </a:bodyPr>
          <a:lstStyle/>
          <a:p>
            <a:pPr algn="ctr"/>
            <a:r>
              <a:rPr lang="en-US" altLang="ko-KR" dirty="0" smtClean="0"/>
              <a:t>:: Role ::</a:t>
            </a:r>
          </a:p>
          <a:p>
            <a:r>
              <a:rPr lang="en-US" altLang="ko-KR" dirty="0" smtClean="0"/>
              <a:t>Need to handle robot status</a:t>
            </a:r>
          </a:p>
          <a:p>
            <a:r>
              <a:rPr lang="en-US" altLang="ko-KR" dirty="0" smtClean="0"/>
              <a:t>Server role for robot</a:t>
            </a:r>
          </a:p>
          <a:p>
            <a:r>
              <a:rPr lang="en-US" altLang="ko-KR" dirty="0" smtClean="0"/>
              <a:t>Client role for Manager Server</a:t>
            </a:r>
            <a:endParaRPr lang="ko-KR" altLang="en-US" dirty="0"/>
          </a:p>
        </p:txBody>
      </p:sp>
      <p:sp>
        <p:nvSpPr>
          <p:cNvPr id="6" name="곱셈 기호 5"/>
          <p:cNvSpPr/>
          <p:nvPr/>
        </p:nvSpPr>
        <p:spPr>
          <a:xfrm>
            <a:off x="957954" y="2977860"/>
            <a:ext cx="1831076" cy="1947560"/>
          </a:xfrm>
          <a:prstGeom prst="mathMultiply">
            <a:avLst>
              <a:gd name="adj1" fmla="val 742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05726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dirty="0" smtClean="0"/>
              <a:t>Result of 1</a:t>
            </a:r>
            <a:r>
              <a:rPr lang="en-US" altLang="ko-KR" sz="2400" baseline="30000" dirty="0" smtClean="0"/>
              <a:t>st</a:t>
            </a:r>
            <a:r>
              <a:rPr lang="en-US" altLang="ko-KR" sz="2400" dirty="0" smtClean="0"/>
              <a:t> Notional Architecture Experimentation</a:t>
            </a:r>
            <a:endParaRPr lang="ko-KR" altLang="en-US" sz="2400" dirty="0"/>
          </a:p>
        </p:txBody>
      </p:sp>
      <p:sp>
        <p:nvSpPr>
          <p:cNvPr id="3" name="내용 개체 틀 2"/>
          <p:cNvSpPr>
            <a:spLocks noGrp="1"/>
          </p:cNvSpPr>
          <p:nvPr>
            <p:ph idx="1"/>
          </p:nvPr>
        </p:nvSpPr>
        <p:spPr/>
        <p:txBody>
          <a:bodyPr/>
          <a:lstStyle/>
          <a:p>
            <a:pPr marL="177800" indent="0">
              <a:buNone/>
            </a:pP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502833730"/>
              </p:ext>
            </p:extLst>
          </p:nvPr>
        </p:nvGraphicFramePr>
        <p:xfrm>
          <a:off x="1115616" y="692695"/>
          <a:ext cx="6840760" cy="5544618"/>
        </p:xfrm>
        <a:graphic>
          <a:graphicData uri="http://schemas.openxmlformats.org/drawingml/2006/table">
            <a:tbl>
              <a:tblPr firstRow="1" firstCol="1" bandRow="1"/>
              <a:tblGrid>
                <a:gridCol w="3420380"/>
                <a:gridCol w="3420380"/>
              </a:tblGrid>
              <a:tr h="214371">
                <a:tc gridSpan="2">
                  <a:txBody>
                    <a:bodyPr/>
                    <a:lstStyle/>
                    <a:p>
                      <a:pPr algn="l">
                        <a:spcAft>
                          <a:spcPts val="0"/>
                        </a:spcAft>
                      </a:pPr>
                      <a:r>
                        <a:rPr lang="en-US" sz="1100" b="1" dirty="0">
                          <a:effectLst/>
                          <a:latin typeface="Arial"/>
                          <a:ea typeface="맑은 고딕"/>
                        </a:rPr>
                        <a:t>Pre-Experiment </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pPr latinLnBrk="1"/>
                      <a:endParaRPr lang="ko-KR" altLang="en-US"/>
                    </a:p>
                  </a:txBody>
                  <a:tcPr/>
                </a:tc>
              </a:tr>
              <a:tr h="380762">
                <a:tc>
                  <a:txBody>
                    <a:bodyPr/>
                    <a:lstStyle/>
                    <a:p>
                      <a:pPr algn="l">
                        <a:spcAft>
                          <a:spcPts val="0"/>
                        </a:spcAft>
                      </a:pPr>
                      <a:r>
                        <a:rPr lang="en-US" sz="1100" b="1" dirty="0">
                          <a:effectLst/>
                          <a:latin typeface="Arial"/>
                          <a:ea typeface="맑은 고딕"/>
                        </a:rPr>
                        <a:t>Experiment Title : </a:t>
                      </a:r>
                      <a:endParaRPr lang="ko-KR" sz="1100" dirty="0">
                        <a:effectLst/>
                        <a:latin typeface="Arial"/>
                        <a:ea typeface="맑은 고딕"/>
                      </a:endParaRPr>
                    </a:p>
                    <a:p>
                      <a:pPr algn="l">
                        <a:spcAft>
                          <a:spcPts val="0"/>
                        </a:spcAft>
                      </a:pPr>
                      <a:r>
                        <a:rPr lang="en-US" sz="1100" dirty="0">
                          <a:effectLst/>
                          <a:latin typeface="Arial"/>
                          <a:ea typeface="맑은 고딕"/>
                        </a:rPr>
                        <a:t>Warehouse controller handle many socket</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a:effectLst/>
                          <a:latin typeface="Arial"/>
                          <a:ea typeface="맑은 고딕"/>
                        </a:rPr>
                        <a:t>Experiment ID :</a:t>
                      </a:r>
                      <a:r>
                        <a:rPr lang="en-US" sz="1100">
                          <a:effectLst/>
                          <a:latin typeface="Arial"/>
                          <a:ea typeface="맑은 고딕"/>
                        </a:rPr>
                        <a:t> EXP-001</a:t>
                      </a:r>
                      <a:endParaRPr lang="ko-KR" sz="110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143">
                <a:tc>
                  <a:txBody>
                    <a:bodyPr/>
                    <a:lstStyle/>
                    <a:p>
                      <a:pPr algn="l">
                        <a:spcAft>
                          <a:spcPts val="0"/>
                        </a:spcAft>
                      </a:pPr>
                      <a:r>
                        <a:rPr lang="en-US" sz="1100" b="1" dirty="0">
                          <a:effectLst/>
                          <a:latin typeface="Arial"/>
                          <a:ea typeface="맑은 고딕"/>
                        </a:rPr>
                        <a:t>Issue ID/Description :</a:t>
                      </a:r>
                      <a:endParaRPr lang="ko-KR" sz="1100" dirty="0">
                        <a:effectLst/>
                        <a:latin typeface="Arial"/>
                        <a:ea typeface="맑은 고딕"/>
                      </a:endParaRPr>
                    </a:p>
                    <a:p>
                      <a:pPr algn="l">
                        <a:spcAft>
                          <a:spcPts val="0"/>
                        </a:spcAft>
                      </a:pPr>
                      <a:r>
                        <a:rPr lang="en-US" sz="1100" dirty="0">
                          <a:effectLst/>
                          <a:latin typeface="Arial"/>
                          <a:ea typeface="맑은 고딕"/>
                        </a:rPr>
                        <a:t>Warehouse controller network ability is not clear</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b="1" dirty="0">
                          <a:effectLst/>
                          <a:latin typeface="Arial"/>
                          <a:ea typeface="맑은 고딕"/>
                        </a:rPr>
                        <a:t>Responsible Engineer : </a:t>
                      </a:r>
                      <a:endParaRPr lang="ko-KR" sz="1100" dirty="0">
                        <a:effectLst/>
                        <a:latin typeface="Arial"/>
                        <a:ea typeface="맑은 고딕"/>
                      </a:endParaRPr>
                    </a:p>
                    <a:p>
                      <a:pPr algn="l">
                        <a:spcAft>
                          <a:spcPts val="0"/>
                        </a:spcAft>
                      </a:pPr>
                      <a:r>
                        <a:rPr lang="en-US" sz="1100" dirty="0" err="1">
                          <a:effectLst/>
                          <a:latin typeface="Arial"/>
                          <a:ea typeface="맑은 고딕"/>
                        </a:rPr>
                        <a:t>Jonggon</a:t>
                      </a:r>
                      <a:r>
                        <a:rPr lang="en-US" sz="1100" dirty="0">
                          <a:effectLst/>
                          <a:latin typeface="Arial"/>
                          <a:ea typeface="맑은 고딕"/>
                        </a:rPr>
                        <a:t> Kim</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647">
                <a:tc gridSpan="2">
                  <a:txBody>
                    <a:bodyPr/>
                    <a:lstStyle/>
                    <a:p>
                      <a:pPr algn="l">
                        <a:spcAft>
                          <a:spcPts val="0"/>
                        </a:spcAft>
                      </a:pPr>
                      <a:r>
                        <a:rPr lang="en-US" sz="1100" b="1">
                          <a:effectLst/>
                          <a:latin typeface="Arial"/>
                          <a:ea typeface="맑은 고딕"/>
                        </a:rPr>
                        <a:t>Issue Deposition : </a:t>
                      </a:r>
                      <a:endParaRPr lang="ko-KR" sz="1100">
                        <a:effectLst/>
                        <a:latin typeface="Arial"/>
                        <a:ea typeface="맑은 고딕"/>
                      </a:endParaRPr>
                    </a:p>
                    <a:p>
                      <a:pPr algn="l">
                        <a:spcAft>
                          <a:spcPts val="0"/>
                        </a:spcAft>
                      </a:pPr>
                      <a:r>
                        <a:rPr lang="en-US" sz="1100">
                          <a:effectLst/>
                          <a:latin typeface="Arial"/>
                          <a:ea typeface="맑은 고딕"/>
                        </a:rPr>
                        <a:t>Experimentation required. </a:t>
                      </a:r>
                      <a:endParaRPr lang="ko-KR" sz="110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400647">
                <a:tc gridSpan="2">
                  <a:txBody>
                    <a:bodyPr/>
                    <a:lstStyle/>
                    <a:p>
                      <a:pPr algn="l">
                        <a:spcAft>
                          <a:spcPts val="0"/>
                        </a:spcAft>
                      </a:pPr>
                      <a:r>
                        <a:rPr lang="en-US" sz="1100" b="1" dirty="0">
                          <a:effectLst/>
                          <a:latin typeface="Arial"/>
                          <a:ea typeface="맑은 고딕"/>
                        </a:rPr>
                        <a:t>Purpose </a:t>
                      </a:r>
                      <a:endParaRPr lang="ko-KR" sz="1100" dirty="0">
                        <a:effectLst/>
                        <a:latin typeface="Arial"/>
                        <a:ea typeface="맑은 고딕"/>
                      </a:endParaRPr>
                    </a:p>
                    <a:p>
                      <a:pPr algn="l">
                        <a:spcAft>
                          <a:spcPts val="0"/>
                        </a:spcAft>
                      </a:pPr>
                      <a:r>
                        <a:rPr lang="en-US" sz="1100" dirty="0">
                          <a:effectLst/>
                          <a:latin typeface="Arial"/>
                          <a:ea typeface="맑은 고딕"/>
                        </a:rPr>
                        <a:t>The purpose of the experiment is to clarify the Arduino Socket limitation   </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921486">
                <a:tc gridSpan="2">
                  <a:txBody>
                    <a:bodyPr/>
                    <a:lstStyle/>
                    <a:p>
                      <a:pPr algn="l">
                        <a:spcAft>
                          <a:spcPts val="0"/>
                        </a:spcAft>
                      </a:pPr>
                      <a:r>
                        <a:rPr lang="en-US" sz="1100" b="1" dirty="0">
                          <a:effectLst/>
                          <a:latin typeface="Arial"/>
                          <a:ea typeface="맑은 고딕"/>
                        </a:rPr>
                        <a:t>Description of the Experiment :</a:t>
                      </a:r>
                      <a:endParaRPr lang="ko-KR" sz="1100" dirty="0">
                        <a:effectLst/>
                        <a:latin typeface="Arial"/>
                        <a:ea typeface="맑은 고딕"/>
                      </a:endParaRPr>
                    </a:p>
                    <a:p>
                      <a:pPr algn="l">
                        <a:spcAft>
                          <a:spcPts val="0"/>
                        </a:spcAft>
                      </a:pPr>
                      <a:r>
                        <a:rPr lang="en-US" sz="1100" dirty="0">
                          <a:effectLst/>
                          <a:latin typeface="Arial"/>
                          <a:ea typeface="맑은 고딕"/>
                        </a:rPr>
                        <a:t>In Arduino homepage, All examples of Wi-Fi communication use only one socket. To connect with a lot of </a:t>
                      </a:r>
                      <a:endParaRPr lang="en-US" sz="1100" dirty="0" smtClean="0">
                        <a:effectLst/>
                        <a:latin typeface="Arial"/>
                        <a:ea typeface="맑은 고딕"/>
                      </a:endParaRPr>
                    </a:p>
                    <a:p>
                      <a:pPr algn="l">
                        <a:spcAft>
                          <a:spcPts val="0"/>
                        </a:spcAft>
                      </a:pPr>
                      <a:r>
                        <a:rPr lang="en-US" sz="1100" dirty="0" smtClean="0">
                          <a:effectLst/>
                          <a:latin typeface="Arial"/>
                          <a:ea typeface="맑은 고딕"/>
                        </a:rPr>
                        <a:t>robots</a:t>
                      </a:r>
                      <a:r>
                        <a:rPr lang="en-US" sz="1100" dirty="0">
                          <a:effectLst/>
                          <a:latin typeface="Arial"/>
                          <a:ea typeface="맑은 고딕"/>
                        </a:rPr>
                        <a:t>, the warehouse controller shall maintain multiple sockets at the same time. We should verify whether warehouse controller can use multiple sockets simultaneously.</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370988">
                <a:tc gridSpan="2">
                  <a:txBody>
                    <a:bodyPr/>
                    <a:lstStyle/>
                    <a:p>
                      <a:pPr algn="l">
                        <a:spcAft>
                          <a:spcPts val="0"/>
                        </a:spcAft>
                      </a:pPr>
                      <a:r>
                        <a:rPr lang="en-US" sz="1600" b="1" dirty="0">
                          <a:effectLst/>
                          <a:latin typeface="Arial"/>
                          <a:ea typeface="맑은 고딕"/>
                        </a:rPr>
                        <a:t>Post-Experiment (Result : </a:t>
                      </a:r>
                      <a:r>
                        <a:rPr lang="en-US" sz="1600" b="1" dirty="0">
                          <a:solidFill>
                            <a:srgbClr val="FF0000"/>
                          </a:solidFill>
                          <a:effectLst/>
                          <a:latin typeface="Arial"/>
                          <a:ea typeface="맑은 고딕"/>
                        </a:rPr>
                        <a:t>FAIL</a:t>
                      </a:r>
                      <a:r>
                        <a:rPr lang="en-US" sz="1600" b="1" dirty="0">
                          <a:effectLst/>
                          <a:latin typeface="Arial"/>
                          <a:ea typeface="맑은 고딕"/>
                        </a:rPr>
                        <a:t>)</a:t>
                      </a:r>
                      <a:endParaRPr lang="ko-KR" sz="16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pPr latinLnBrk="1"/>
                      <a:endParaRPr lang="ko-KR" altLang="en-US"/>
                    </a:p>
                  </a:txBody>
                  <a:tcPr/>
                </a:tc>
              </a:tr>
              <a:tr h="1142287">
                <a:tc gridSpan="2">
                  <a:txBody>
                    <a:bodyPr/>
                    <a:lstStyle/>
                    <a:p>
                      <a:pPr algn="l">
                        <a:spcAft>
                          <a:spcPts val="0"/>
                        </a:spcAft>
                      </a:pPr>
                      <a:r>
                        <a:rPr lang="en-US" sz="1100" b="1" dirty="0">
                          <a:effectLst/>
                          <a:latin typeface="Arial"/>
                          <a:ea typeface="맑은 고딕"/>
                        </a:rPr>
                        <a:t>Summary of the Findings : </a:t>
                      </a:r>
                      <a:endParaRPr lang="ko-KR" sz="1100" dirty="0">
                        <a:effectLst/>
                        <a:latin typeface="Arial"/>
                        <a:ea typeface="맑은 고딕"/>
                      </a:endParaRPr>
                    </a:p>
                    <a:p>
                      <a:pPr algn="l">
                        <a:spcAft>
                          <a:spcPts val="0"/>
                        </a:spcAft>
                      </a:pPr>
                      <a:r>
                        <a:rPr lang="en-US" sz="1100" dirty="0">
                          <a:effectLst/>
                          <a:latin typeface="Arial"/>
                          <a:ea typeface="맑은 고딕"/>
                        </a:rPr>
                        <a:t>Multiple sockets in Arduino can’t used simultaneously at our experiment. Also, too much time is required </a:t>
                      </a:r>
                      <a:endParaRPr lang="en-US" sz="1100" dirty="0" smtClean="0">
                        <a:effectLst/>
                        <a:latin typeface="Arial"/>
                        <a:ea typeface="맑은 고딕"/>
                      </a:endParaRPr>
                    </a:p>
                    <a:p>
                      <a:pPr algn="l">
                        <a:spcAft>
                          <a:spcPts val="0"/>
                        </a:spcAft>
                      </a:pPr>
                      <a:r>
                        <a:rPr lang="en-US" sz="1100" dirty="0" smtClean="0">
                          <a:effectLst/>
                          <a:latin typeface="Arial"/>
                          <a:ea typeface="맑은 고딕"/>
                        </a:rPr>
                        <a:t>when </a:t>
                      </a:r>
                      <a:r>
                        <a:rPr lang="en-US" sz="1100" dirty="0">
                          <a:effectLst/>
                          <a:latin typeface="Arial"/>
                          <a:ea typeface="맑은 고딕"/>
                        </a:rPr>
                        <a:t>dynamic socket connection/disconnection handling is used step by step with only one socket. In our </a:t>
                      </a:r>
                      <a:endParaRPr lang="en-US" sz="1100" dirty="0" smtClean="0">
                        <a:effectLst/>
                        <a:latin typeface="Arial"/>
                        <a:ea typeface="맑은 고딕"/>
                      </a:endParaRPr>
                    </a:p>
                    <a:p>
                      <a:pPr algn="l">
                        <a:spcAft>
                          <a:spcPts val="0"/>
                        </a:spcAft>
                      </a:pPr>
                      <a:r>
                        <a:rPr lang="en-US" sz="1100" dirty="0" smtClean="0">
                          <a:effectLst/>
                          <a:latin typeface="Arial"/>
                          <a:ea typeface="맑은 고딕"/>
                        </a:rPr>
                        <a:t>experiment </a:t>
                      </a:r>
                      <a:r>
                        <a:rPr lang="en-US" sz="1100" dirty="0">
                          <a:effectLst/>
                          <a:latin typeface="Arial"/>
                          <a:ea typeface="맑은 고딕"/>
                        </a:rPr>
                        <a:t>result, at least 4 seconds are required when two remote sockets connect and transfer data </a:t>
                      </a:r>
                      <a:endParaRPr lang="en-US" sz="1100" dirty="0" smtClean="0">
                        <a:effectLst/>
                        <a:latin typeface="Arial"/>
                        <a:ea typeface="맑은 고딕"/>
                      </a:endParaRPr>
                    </a:p>
                    <a:p>
                      <a:pPr algn="l">
                        <a:spcAft>
                          <a:spcPts val="0"/>
                        </a:spcAft>
                      </a:pPr>
                      <a:r>
                        <a:rPr lang="en-US" sz="1100" dirty="0" smtClean="0">
                          <a:effectLst/>
                          <a:latin typeface="Arial"/>
                          <a:ea typeface="맑은 고딕"/>
                        </a:rPr>
                        <a:t>sequentially</a:t>
                      </a:r>
                      <a:r>
                        <a:rPr lang="en-US" sz="1100" dirty="0">
                          <a:effectLst/>
                          <a:latin typeface="Arial"/>
                          <a:ea typeface="맑은 고딕"/>
                        </a:rPr>
                        <a:t>. To use multiple sockets, the time is lack to perform necessary logic in Arduino.</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142287">
                <a:tc gridSpan="2">
                  <a:txBody>
                    <a:bodyPr/>
                    <a:lstStyle/>
                    <a:p>
                      <a:pPr algn="l">
                        <a:spcAft>
                          <a:spcPts val="0"/>
                        </a:spcAft>
                      </a:pPr>
                      <a:r>
                        <a:rPr lang="en-US" sz="1100" b="1" dirty="0">
                          <a:effectLst/>
                          <a:latin typeface="Arial"/>
                          <a:ea typeface="맑은 고딕"/>
                        </a:rPr>
                        <a:t>Responsible Engineer’s Recommendations : </a:t>
                      </a:r>
                      <a:endParaRPr lang="ko-KR" sz="1100" dirty="0">
                        <a:effectLst/>
                        <a:latin typeface="Arial"/>
                        <a:ea typeface="맑은 고딕"/>
                      </a:endParaRPr>
                    </a:p>
                    <a:p>
                      <a:pPr algn="l">
                        <a:spcAft>
                          <a:spcPts val="0"/>
                        </a:spcAft>
                      </a:pPr>
                      <a:r>
                        <a:rPr lang="en-US" sz="1100" dirty="0">
                          <a:effectLst/>
                          <a:latin typeface="Arial"/>
                          <a:ea typeface="맑은 고딕"/>
                        </a:rPr>
                        <a:t>There are problem that warehouse controller shall be not acting as intermediate role between Warehouse </a:t>
                      </a:r>
                      <a:endParaRPr lang="en-US" sz="1100" dirty="0" smtClean="0">
                        <a:effectLst/>
                        <a:latin typeface="Arial"/>
                        <a:ea typeface="맑은 고딕"/>
                      </a:endParaRPr>
                    </a:p>
                    <a:p>
                      <a:pPr algn="l">
                        <a:spcAft>
                          <a:spcPts val="0"/>
                        </a:spcAft>
                      </a:pPr>
                      <a:r>
                        <a:rPr lang="en-US" sz="1100" dirty="0" smtClean="0">
                          <a:effectLst/>
                          <a:latin typeface="Arial"/>
                          <a:ea typeface="맑은 고딕"/>
                        </a:rPr>
                        <a:t>Management </a:t>
                      </a:r>
                      <a:r>
                        <a:rPr lang="en-US" sz="1100" dirty="0">
                          <a:effectLst/>
                          <a:latin typeface="Arial"/>
                          <a:ea typeface="맑은 고딕"/>
                        </a:rPr>
                        <a:t>Server and robot because multiple sockets are not supported simultaneously. It takes too much time when only one socket is used step by step and it has difficult to perform necessary function with this only socket. So, an alternative architecture shall be required. This alternative architecture shall focus on reducing </a:t>
                      </a:r>
                      <a:endParaRPr lang="en-US" sz="1100" dirty="0" smtClean="0">
                        <a:effectLst/>
                        <a:latin typeface="Arial"/>
                        <a:ea typeface="맑은 고딕"/>
                      </a:endParaRPr>
                    </a:p>
                    <a:p>
                      <a:pPr algn="l">
                        <a:spcAft>
                          <a:spcPts val="0"/>
                        </a:spcAft>
                      </a:pPr>
                      <a:r>
                        <a:rPr lang="en-US" sz="1100" dirty="0" smtClean="0">
                          <a:effectLst/>
                          <a:latin typeface="Arial"/>
                          <a:ea typeface="맑은 고딕"/>
                        </a:rPr>
                        <a:t>role </a:t>
                      </a:r>
                      <a:r>
                        <a:rPr lang="en-US" sz="1100" dirty="0">
                          <a:effectLst/>
                          <a:latin typeface="Arial"/>
                          <a:ea typeface="맑은 고딕"/>
                        </a:rPr>
                        <a:t>of warehouse controller.</a:t>
                      </a:r>
                      <a:endParaRPr lang="ko-KR" sz="1100" dirty="0">
                        <a:effectLst/>
                        <a:latin typeface="Arial"/>
                        <a:ea typeface="맑은 고딕"/>
                      </a:endParaRPr>
                    </a:p>
                  </a:txBody>
                  <a:tcPr marL="38920" marR="389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1756612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400" dirty="0" smtClean="0"/>
              <a:t>Select 2</a:t>
            </a:r>
            <a:r>
              <a:rPr lang="en-US" altLang="ko-KR" sz="2400" baseline="30000" dirty="0" smtClean="0"/>
              <a:t>nd</a:t>
            </a:r>
            <a:r>
              <a:rPr lang="en-US" altLang="ko-KR" sz="2400" dirty="0" smtClean="0"/>
              <a:t> Notional Architecture</a:t>
            </a:r>
            <a:endParaRPr lang="ko-KR" altLang="en-US" sz="2400" dirty="0"/>
          </a:p>
        </p:txBody>
      </p:sp>
      <p:sp>
        <p:nvSpPr>
          <p:cNvPr id="3" name="내용 개체 틀 2"/>
          <p:cNvSpPr>
            <a:spLocks noGrp="1"/>
          </p:cNvSpPr>
          <p:nvPr>
            <p:ph idx="1"/>
          </p:nvPr>
        </p:nvSpPr>
        <p:spPr/>
        <p:txBody>
          <a:bodyPr/>
          <a:lstStyle/>
          <a:p>
            <a:pPr lvl="0"/>
            <a:r>
              <a:rPr lang="en-US" altLang="ko-KR" b="1" dirty="0" smtClean="0">
                <a:solidFill>
                  <a:prstClr val="black"/>
                </a:solidFill>
              </a:rPr>
              <a:t>2</a:t>
            </a:r>
            <a:r>
              <a:rPr lang="en-US" altLang="ko-KR" b="1" baseline="30000" dirty="0" smtClean="0">
                <a:solidFill>
                  <a:prstClr val="black"/>
                </a:solidFill>
              </a:rPr>
              <a:t>nd</a:t>
            </a:r>
            <a:r>
              <a:rPr lang="en-US" altLang="ko-KR" b="1" dirty="0" smtClean="0">
                <a:solidFill>
                  <a:prstClr val="black"/>
                </a:solidFill>
              </a:rPr>
              <a:t> Architecture use “Client-Server Architecture Pattern”</a:t>
            </a:r>
            <a:endParaRPr lang="ko-KR" altLang="ko-KR" dirty="0">
              <a:solidFill>
                <a:prstClr val="black"/>
              </a:solidFill>
            </a:endParaRPr>
          </a:p>
          <a:p>
            <a:pPr marL="177800" indent="0">
              <a:buNone/>
            </a:pPr>
            <a:endParaRPr lang="ko-KR" altLang="en-US" dirty="0"/>
          </a:p>
        </p:txBody>
      </p:sp>
      <p:pic>
        <p:nvPicPr>
          <p:cNvPr id="22530" name="그림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052736"/>
            <a:ext cx="4680520" cy="519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29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Trade-Off Analysis of Client-Server patterns</a:t>
            </a:r>
            <a:endParaRPr lang="ko-KR" altLang="en-US" dirty="0"/>
          </a:p>
        </p:txBody>
      </p:sp>
      <p:sp>
        <p:nvSpPr>
          <p:cNvPr id="3" name="내용 개체 틀 2"/>
          <p:cNvSpPr>
            <a:spLocks noGrp="1"/>
          </p:cNvSpPr>
          <p:nvPr>
            <p:ph idx="1"/>
          </p:nvPr>
        </p:nvSpPr>
        <p:spPr/>
        <p:txBody>
          <a:bodyPr/>
          <a:lstStyle/>
          <a:p>
            <a:r>
              <a:rPr lang="en-US" altLang="ko-KR" b="1" dirty="0"/>
              <a:t>Promoted Quality Attributes </a:t>
            </a:r>
            <a:endParaRPr lang="ko-KR" altLang="ko-KR" dirty="0"/>
          </a:p>
          <a:p>
            <a:pPr lvl="1"/>
            <a:r>
              <a:rPr lang="en-US" altLang="ko-KR" b="1" dirty="0" smtClean="0"/>
              <a:t>Scalability</a:t>
            </a:r>
            <a:r>
              <a:rPr lang="en-US" altLang="ko-KR" dirty="0" smtClean="0"/>
              <a:t> </a:t>
            </a:r>
            <a:r>
              <a:rPr lang="en-US" altLang="ko-KR" dirty="0"/>
              <a:t>: </a:t>
            </a:r>
            <a:r>
              <a:rPr lang="en-US" altLang="ko-KR" dirty="0" smtClean="0"/>
              <a:t>System </a:t>
            </a:r>
            <a:r>
              <a:rPr lang="en-US" altLang="ko-KR" dirty="0"/>
              <a:t>can add more clients easily and manage various kinds of data systematically.</a:t>
            </a:r>
            <a:endParaRPr lang="ko-KR" altLang="ko-KR" dirty="0"/>
          </a:p>
          <a:p>
            <a:endParaRPr lang="en-US" altLang="ko-KR" b="1" dirty="0" smtClean="0"/>
          </a:p>
          <a:p>
            <a:r>
              <a:rPr lang="en-US" altLang="ko-KR" b="1" dirty="0" smtClean="0"/>
              <a:t>Inhibited </a:t>
            </a:r>
            <a:r>
              <a:rPr lang="en-US" altLang="ko-KR" b="1" dirty="0"/>
              <a:t>Quality Attributes</a:t>
            </a:r>
            <a:endParaRPr lang="ko-KR" altLang="ko-KR" dirty="0"/>
          </a:p>
          <a:p>
            <a:pPr lvl="1"/>
            <a:r>
              <a:rPr lang="en-US" altLang="ko-KR" b="1" dirty="0"/>
              <a:t>Reliability</a:t>
            </a:r>
            <a:r>
              <a:rPr lang="en-US" altLang="ko-KR" dirty="0"/>
              <a:t> : Whole system should be stopped when server does not work properly</a:t>
            </a:r>
            <a:endParaRPr lang="ko-KR" altLang="ko-KR" dirty="0"/>
          </a:p>
          <a:p>
            <a:pPr lvl="1"/>
            <a:r>
              <a:rPr lang="en-US" altLang="ko-KR" b="1" dirty="0"/>
              <a:t>Complexity</a:t>
            </a:r>
            <a:r>
              <a:rPr lang="en-US" altLang="ko-KR" dirty="0"/>
              <a:t> : Server program becomes complex because server should handle various requests from clients.</a:t>
            </a:r>
            <a:endParaRPr lang="ko-KR" altLang="ko-KR" dirty="0"/>
          </a:p>
          <a:p>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84138824"/>
              </p:ext>
            </p:extLst>
          </p:nvPr>
        </p:nvGraphicFramePr>
        <p:xfrm>
          <a:off x="899592" y="3717032"/>
          <a:ext cx="7488832" cy="2540681"/>
        </p:xfrm>
        <a:graphic>
          <a:graphicData uri="http://schemas.openxmlformats.org/drawingml/2006/table">
            <a:tbl>
              <a:tblPr firstRow="1" firstCol="1" bandRow="1"/>
              <a:tblGrid>
                <a:gridCol w="2193698"/>
                <a:gridCol w="5295134"/>
              </a:tblGrid>
              <a:tr h="634400">
                <a:tc>
                  <a:txBody>
                    <a:bodyPr/>
                    <a:lstStyle/>
                    <a:p>
                      <a:pPr algn="just">
                        <a:spcAft>
                          <a:spcPts val="0"/>
                        </a:spcAft>
                      </a:pPr>
                      <a:r>
                        <a:rPr lang="en-US" sz="1600" b="1" dirty="0">
                          <a:effectLst/>
                          <a:latin typeface="맑은 고딕"/>
                          <a:cs typeface="Arial"/>
                        </a:rPr>
                        <a:t>Design Decision</a:t>
                      </a:r>
                      <a:endParaRPr lang="ko-KR" sz="16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400" dirty="0">
                          <a:effectLst/>
                          <a:latin typeface="Arial"/>
                          <a:ea typeface="맑은 고딕"/>
                        </a:rPr>
                        <a:t>Using Client-Server Architecture Pattern</a:t>
                      </a:r>
                      <a:endParaRPr lang="ko-KR" sz="14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400">
                <a:tc>
                  <a:txBody>
                    <a:bodyPr/>
                    <a:lstStyle/>
                    <a:p>
                      <a:pPr algn="just">
                        <a:spcAft>
                          <a:spcPts val="0"/>
                        </a:spcAft>
                      </a:pPr>
                      <a:r>
                        <a:rPr lang="en-US" sz="1600" b="1">
                          <a:effectLst/>
                          <a:latin typeface="맑은 고딕"/>
                          <a:cs typeface="Arial"/>
                        </a:rPr>
                        <a:t>Reason</a:t>
                      </a:r>
                      <a:endParaRPr lang="ko-KR" sz="16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400" dirty="0">
                          <a:effectLst/>
                          <a:latin typeface="Arial"/>
                          <a:ea typeface="맑은 고딕"/>
                        </a:rPr>
                        <a:t>We found warehouse controller does not have multiple socket connection capability after experiments</a:t>
                      </a:r>
                      <a:endParaRPr lang="ko-KR" sz="14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0361">
                <a:tc>
                  <a:txBody>
                    <a:bodyPr/>
                    <a:lstStyle/>
                    <a:p>
                      <a:pPr algn="just">
                        <a:spcAft>
                          <a:spcPts val="0"/>
                        </a:spcAft>
                      </a:pPr>
                      <a:r>
                        <a:rPr lang="en-US" sz="1600" b="1">
                          <a:effectLst/>
                          <a:latin typeface="맑은 고딕"/>
                          <a:cs typeface="Arial"/>
                        </a:rPr>
                        <a:t>Promoted </a:t>
                      </a:r>
                      <a:endParaRPr lang="ko-KR" sz="1600" b="1">
                        <a:effectLst/>
                        <a:latin typeface="맑은 고딕"/>
                        <a:cs typeface="Arial"/>
                      </a:endParaRPr>
                    </a:p>
                    <a:p>
                      <a:pPr algn="just">
                        <a:spcAft>
                          <a:spcPts val="0"/>
                        </a:spcAft>
                      </a:pPr>
                      <a:r>
                        <a:rPr lang="en-US" sz="1600" b="1">
                          <a:effectLst/>
                          <a:latin typeface="맑은 고딕"/>
                          <a:cs typeface="Arial"/>
                        </a:rPr>
                        <a:t>Quality Attributes</a:t>
                      </a:r>
                      <a:endParaRPr lang="ko-KR" sz="16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400">
                          <a:effectLst/>
                          <a:latin typeface="Arial"/>
                          <a:ea typeface="맑은 고딕"/>
                        </a:rPr>
                        <a:t>Scalability (attach more clients)</a:t>
                      </a:r>
                      <a:endParaRPr lang="ko-KR" sz="14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50">
                <a:tc>
                  <a:txBody>
                    <a:bodyPr/>
                    <a:lstStyle/>
                    <a:p>
                      <a:pPr algn="just">
                        <a:spcAft>
                          <a:spcPts val="0"/>
                        </a:spcAft>
                      </a:pPr>
                      <a:r>
                        <a:rPr lang="en-US" sz="1600" b="1">
                          <a:effectLst/>
                          <a:latin typeface="맑은 고딕"/>
                          <a:cs typeface="Arial"/>
                        </a:rPr>
                        <a:t>Trade-Off</a:t>
                      </a:r>
                      <a:endParaRPr lang="ko-KR" sz="16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spcAft>
                          <a:spcPts val="0"/>
                        </a:spcAft>
                      </a:pPr>
                      <a:r>
                        <a:rPr lang="en-US" sz="1400" dirty="0">
                          <a:effectLst/>
                          <a:latin typeface="Arial"/>
                          <a:ea typeface="맑은 고딕"/>
                        </a:rPr>
                        <a:t>Increased server program complexity </a:t>
                      </a:r>
                      <a:endParaRPr lang="ko-KR" sz="1400" dirty="0">
                        <a:effectLst/>
                        <a:latin typeface="Arial"/>
                        <a:ea typeface="맑은 고딕"/>
                      </a:endParaRPr>
                    </a:p>
                    <a:p>
                      <a:pPr>
                        <a:spcAft>
                          <a:spcPts val="0"/>
                        </a:spcAft>
                      </a:pPr>
                      <a:r>
                        <a:rPr lang="en-US" sz="1400" dirty="0">
                          <a:effectLst/>
                          <a:latin typeface="Arial"/>
                          <a:ea typeface="맑은 고딕"/>
                        </a:rPr>
                        <a:t>All subsystem should be connected to same network area </a:t>
                      </a:r>
                      <a:endParaRPr lang="ko-KR" sz="1400" dirty="0">
                        <a:effectLst/>
                        <a:latin typeface="Arial"/>
                        <a:ea typeface="맑은 고딕"/>
                      </a:endParaRPr>
                    </a:p>
                    <a:p>
                      <a:pPr>
                        <a:spcAft>
                          <a:spcPts val="0"/>
                        </a:spcAft>
                      </a:pPr>
                      <a:r>
                        <a:rPr lang="en-US" sz="2000" b="1" dirty="0">
                          <a:solidFill>
                            <a:srgbClr val="FF0000"/>
                          </a:solidFill>
                          <a:effectLst/>
                          <a:latin typeface="Arial"/>
                          <a:ea typeface="맑은 고딕"/>
                        </a:rPr>
                        <a:t>Server can be a </a:t>
                      </a:r>
                      <a:r>
                        <a:rPr lang="en-US" sz="2000" b="1" dirty="0" smtClean="0">
                          <a:solidFill>
                            <a:srgbClr val="FF0000"/>
                          </a:solidFill>
                          <a:effectLst/>
                          <a:latin typeface="Arial"/>
                          <a:ea typeface="맑은 고딕"/>
                        </a:rPr>
                        <a:t>single </a:t>
                      </a:r>
                      <a:r>
                        <a:rPr lang="en-US" sz="2000" b="1" dirty="0">
                          <a:solidFill>
                            <a:srgbClr val="FF0000"/>
                          </a:solidFill>
                          <a:effectLst/>
                          <a:latin typeface="Arial"/>
                          <a:ea typeface="맑은 고딕"/>
                        </a:rPr>
                        <a:t>point of failure</a:t>
                      </a:r>
                      <a:endParaRPr lang="ko-KR" sz="2000" b="1" dirty="0">
                        <a:solidFill>
                          <a:srgbClr val="FF0000"/>
                        </a:solidFill>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0033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normAutofit/>
          </a:bodyPr>
          <a:lstStyle/>
          <a:p>
            <a:pPr marL="635000" indent="-457200">
              <a:buFont typeface="+mj-lt"/>
              <a:buAutoNum type="arabicPeriod"/>
            </a:pPr>
            <a:r>
              <a:rPr lang="en-US" altLang="ko-KR" sz="1600" b="1" dirty="0" smtClean="0">
                <a:cs typeface="Microsoft Sans Serif" panose="020B0604020202020204" pitchFamily="34" charset="0"/>
              </a:rPr>
              <a:t>Project Overview</a:t>
            </a:r>
          </a:p>
          <a:p>
            <a:pPr marL="471487" lvl="1" indent="0">
              <a:buNone/>
            </a:pPr>
            <a:r>
              <a:rPr lang="en-US" altLang="ko-KR" sz="1200" dirty="0" smtClean="0">
                <a:cs typeface="Microsoft Sans Serif" panose="020B0604020202020204" pitchFamily="34" charset="0"/>
              </a:rPr>
              <a:t>1.1. Project Goal </a:t>
            </a:r>
          </a:p>
          <a:p>
            <a:pPr marL="471487" lvl="1" indent="0">
              <a:buNone/>
            </a:pPr>
            <a:r>
              <a:rPr lang="en-US" altLang="ko-KR" sz="1200" dirty="0" smtClean="0">
                <a:cs typeface="Microsoft Sans Serif" panose="020B0604020202020204" pitchFamily="34" charset="0"/>
              </a:rPr>
              <a:t>1.2. System Context &amp; Scope</a:t>
            </a:r>
          </a:p>
          <a:p>
            <a:pPr marL="471487" lvl="1" indent="0">
              <a:buNone/>
            </a:pPr>
            <a:endParaRPr lang="en-US" altLang="ko-KR" sz="1400" dirty="0" smtClean="0">
              <a:cs typeface="Microsoft Sans Serif" panose="020B0604020202020204" pitchFamily="34" charset="0"/>
            </a:endParaRPr>
          </a:p>
          <a:p>
            <a:pPr marL="635000" indent="-457200">
              <a:buFont typeface="+mj-lt"/>
              <a:buAutoNum type="arabicPeriod"/>
            </a:pPr>
            <a:r>
              <a:rPr lang="en-US" altLang="ko-KR" sz="1600" b="1" dirty="0" smtClean="0">
                <a:cs typeface="Microsoft Sans Serif" panose="020B0604020202020204" pitchFamily="34" charset="0"/>
              </a:rPr>
              <a:t>Project Management</a:t>
            </a:r>
          </a:p>
          <a:p>
            <a:pPr marL="471487" lvl="1" indent="0">
              <a:buNone/>
            </a:pPr>
            <a:r>
              <a:rPr lang="en-US" altLang="ko-KR" sz="1400" dirty="0" smtClean="0">
                <a:cs typeface="Microsoft Sans Serif" panose="020B0604020202020204" pitchFamily="34" charset="0"/>
              </a:rPr>
              <a:t>2.1. Time Logging &amp; Result</a:t>
            </a:r>
          </a:p>
          <a:p>
            <a:pPr marL="471487" lvl="1" indent="0">
              <a:buNone/>
            </a:pPr>
            <a:r>
              <a:rPr lang="en-US" altLang="ko-KR" sz="1400" dirty="0" smtClean="0">
                <a:cs typeface="Microsoft Sans Serif" panose="020B0604020202020204" pitchFamily="34" charset="0"/>
              </a:rPr>
              <a:t>2.2. Gap analysis Earned Value Analysis</a:t>
            </a:r>
          </a:p>
          <a:p>
            <a:pPr marL="471487" lvl="1" indent="0">
              <a:buNone/>
            </a:pPr>
            <a:endParaRPr lang="en-US" altLang="ko-KR" sz="1400" b="1" dirty="0">
              <a:cs typeface="Microsoft Sans Serif" panose="020B0604020202020204" pitchFamily="34" charset="0"/>
            </a:endParaRPr>
          </a:p>
          <a:p>
            <a:pPr marL="635000" indent="-457200">
              <a:buFont typeface="+mj-lt"/>
              <a:buAutoNum type="arabicPeriod"/>
            </a:pPr>
            <a:r>
              <a:rPr lang="en-US" altLang="ko-KR" sz="1800" b="1" dirty="0" smtClean="0">
                <a:cs typeface="Microsoft Sans Serif" panose="020B0604020202020204" pitchFamily="34" charset="0"/>
              </a:rPr>
              <a:t>Architectural Drivers</a:t>
            </a:r>
            <a:endParaRPr lang="en-US" altLang="ko-KR" sz="1800" b="1" dirty="0">
              <a:cs typeface="Microsoft Sans Serif" panose="020B0604020202020204" pitchFamily="34" charset="0"/>
            </a:endParaRPr>
          </a:p>
          <a:p>
            <a:pPr marL="471487" lvl="1" indent="0">
              <a:buNone/>
            </a:pPr>
            <a:r>
              <a:rPr lang="en-US" altLang="ko-KR" sz="1400" dirty="0" smtClean="0">
                <a:solidFill>
                  <a:prstClr val="black"/>
                </a:solidFill>
                <a:cs typeface="Microsoft Sans Serif" panose="020B0604020202020204" pitchFamily="34" charset="0"/>
              </a:rPr>
              <a:t>3.1. </a:t>
            </a:r>
            <a:r>
              <a:rPr lang="en-US" altLang="ko-KR" sz="1400" dirty="0">
                <a:solidFill>
                  <a:prstClr val="black"/>
                </a:solidFill>
                <a:cs typeface="Microsoft Sans Serif" panose="020B0604020202020204" pitchFamily="34" charset="0"/>
              </a:rPr>
              <a:t>Earned Value </a:t>
            </a:r>
            <a:r>
              <a:rPr lang="en-US" altLang="ko-KR" sz="1400" dirty="0" smtClean="0">
                <a:solidFill>
                  <a:prstClr val="black"/>
                </a:solidFill>
                <a:cs typeface="Microsoft Sans Serif" panose="020B0604020202020204" pitchFamily="34" charset="0"/>
              </a:rPr>
              <a:t>Analysis</a:t>
            </a:r>
          </a:p>
          <a:p>
            <a:pPr marL="471487" lvl="1" indent="0">
              <a:buNone/>
            </a:pPr>
            <a:r>
              <a:rPr lang="en-US" altLang="ko-KR" sz="1400" dirty="0">
                <a:solidFill>
                  <a:prstClr val="black"/>
                </a:solidFill>
                <a:cs typeface="Microsoft Sans Serif" panose="020B0604020202020204" pitchFamily="34" charset="0"/>
              </a:rPr>
              <a:t>3.2. </a:t>
            </a:r>
            <a:r>
              <a:rPr lang="en-US" altLang="ko-KR" sz="1400" dirty="0" smtClean="0">
                <a:solidFill>
                  <a:prstClr val="black"/>
                </a:solidFill>
                <a:cs typeface="Microsoft Sans Serif" panose="020B0604020202020204" pitchFamily="34" charset="0"/>
              </a:rPr>
              <a:t>Gap analysis of </a:t>
            </a:r>
            <a:r>
              <a:rPr lang="en-US" altLang="ko-KR" sz="1400" dirty="0">
                <a:solidFill>
                  <a:prstClr val="black"/>
                </a:solidFill>
                <a:cs typeface="Microsoft Sans Serif" panose="020B0604020202020204" pitchFamily="34" charset="0"/>
              </a:rPr>
              <a:t>the Earned Value </a:t>
            </a:r>
            <a:r>
              <a:rPr lang="en-US" altLang="ko-KR" sz="1400" dirty="0" smtClean="0">
                <a:solidFill>
                  <a:prstClr val="black"/>
                </a:solidFill>
                <a:cs typeface="Microsoft Sans Serif" panose="020B0604020202020204" pitchFamily="34" charset="0"/>
              </a:rPr>
              <a:t>chart</a:t>
            </a:r>
          </a:p>
          <a:p>
            <a:pPr marL="471487" lvl="1" indent="0">
              <a:buNone/>
            </a:pPr>
            <a:endParaRPr lang="en-US" altLang="ko-KR" sz="1400" dirty="0">
              <a:solidFill>
                <a:prstClr val="black"/>
              </a:solidFill>
              <a:cs typeface="Microsoft Sans Serif" panose="020B0604020202020204" pitchFamily="34" charset="0"/>
            </a:endParaRPr>
          </a:p>
          <a:p>
            <a:pPr marL="635000" indent="-457200">
              <a:buFont typeface="+mj-lt"/>
              <a:buAutoNum type="arabicPeriod"/>
            </a:pPr>
            <a:r>
              <a:rPr lang="en-US" altLang="ko-KR" sz="1800" b="1" dirty="0" smtClean="0">
                <a:cs typeface="Microsoft Sans Serif" panose="020B0604020202020204" pitchFamily="34" charset="0"/>
              </a:rPr>
              <a:t>Key Decision &amp; Rational</a:t>
            </a:r>
            <a:endParaRPr lang="en-US" altLang="ko-KR" sz="1800" b="1" dirty="0">
              <a:cs typeface="Microsoft Sans Serif" panose="020B0604020202020204" pitchFamily="34" charset="0"/>
            </a:endParaRPr>
          </a:p>
          <a:p>
            <a:pPr marL="471487" lvl="1" indent="0">
              <a:buNone/>
            </a:pPr>
            <a:r>
              <a:rPr lang="en-US" altLang="ko-KR" sz="1400" dirty="0" smtClean="0">
                <a:solidFill>
                  <a:prstClr val="black"/>
                </a:solidFill>
                <a:cs typeface="Microsoft Sans Serif" panose="020B0604020202020204" pitchFamily="34" charset="0"/>
              </a:rPr>
              <a:t>4.1. How we select architecture</a:t>
            </a:r>
            <a:endParaRPr lang="en-US" altLang="ko-KR" sz="1400" dirty="0">
              <a:solidFill>
                <a:prstClr val="black"/>
              </a:solidFill>
              <a:cs typeface="Microsoft Sans Serif" panose="020B0604020202020204" pitchFamily="34" charset="0"/>
            </a:endParaRPr>
          </a:p>
          <a:p>
            <a:pPr marL="471487" lvl="1" indent="0">
              <a:buNone/>
            </a:pPr>
            <a:r>
              <a:rPr lang="en-US" altLang="ko-KR" sz="1400" dirty="0" smtClean="0">
                <a:solidFill>
                  <a:prstClr val="black"/>
                </a:solidFill>
                <a:cs typeface="Microsoft Sans Serif" panose="020B0604020202020204" pitchFamily="34" charset="0"/>
              </a:rPr>
              <a:t>4.2</a:t>
            </a:r>
            <a:r>
              <a:rPr lang="en-US" altLang="ko-KR" sz="1400" dirty="0">
                <a:solidFill>
                  <a:prstClr val="black"/>
                </a:solidFill>
                <a:cs typeface="Microsoft Sans Serif" panose="020B0604020202020204" pitchFamily="34" charset="0"/>
              </a:rPr>
              <a:t>. </a:t>
            </a:r>
            <a:r>
              <a:rPr lang="en-US" altLang="ko-KR" sz="1400" dirty="0" smtClean="0">
                <a:solidFill>
                  <a:prstClr val="black"/>
                </a:solidFill>
                <a:cs typeface="Microsoft Sans Serif" panose="020B0604020202020204" pitchFamily="34" charset="0"/>
              </a:rPr>
              <a:t>Strategy &amp; Tactics for meet QA</a:t>
            </a:r>
          </a:p>
          <a:p>
            <a:pPr marL="471487" lvl="1" indent="0">
              <a:buNone/>
            </a:pPr>
            <a:endParaRPr lang="en-US" altLang="ko-KR" sz="1400" dirty="0">
              <a:solidFill>
                <a:prstClr val="black"/>
              </a:solidFill>
              <a:cs typeface="Microsoft Sans Serif" panose="020B0604020202020204" pitchFamily="34" charset="0"/>
            </a:endParaRPr>
          </a:p>
          <a:p>
            <a:pPr marL="635000" indent="-457200">
              <a:buFont typeface="+mj-lt"/>
              <a:buAutoNum type="arabicPeriod"/>
            </a:pPr>
            <a:r>
              <a:rPr lang="en-US" altLang="ko-KR" sz="1800" b="1" dirty="0" smtClean="0">
                <a:cs typeface="Microsoft Sans Serif" panose="020B0604020202020204" pitchFamily="34" charset="0"/>
              </a:rPr>
              <a:t>Artifacts </a:t>
            </a:r>
          </a:p>
          <a:p>
            <a:pPr marL="635000" indent="-457200">
              <a:buFont typeface="+mj-lt"/>
              <a:buAutoNum type="arabicPeriod"/>
            </a:pPr>
            <a:r>
              <a:rPr lang="en-US" altLang="ko-KR" sz="1800" b="1" dirty="0" smtClean="0">
                <a:cs typeface="Microsoft Sans Serif" panose="020B0604020202020204" pitchFamily="34" charset="0"/>
              </a:rPr>
              <a:t>Lesson Learned </a:t>
            </a:r>
            <a:endParaRPr lang="en-US" altLang="ko-KR" sz="1800" b="1" dirty="0">
              <a:cs typeface="Microsoft Sans Serif" panose="020B0604020202020204" pitchFamily="34" charset="0"/>
            </a:endParaRPr>
          </a:p>
          <a:p>
            <a:pPr marL="635000" indent="-457200">
              <a:buFont typeface="+mj-lt"/>
              <a:buAutoNum type="arabicPeriod"/>
            </a:pPr>
            <a:r>
              <a:rPr lang="en-US" altLang="ko-KR" sz="1800" b="1" dirty="0" smtClean="0">
                <a:cs typeface="Microsoft Sans Serif" panose="020B0604020202020204" pitchFamily="34" charset="0"/>
              </a:rPr>
              <a:t>Q&amp;A</a:t>
            </a:r>
            <a:endParaRPr lang="en-US" altLang="ko-KR" sz="1800" b="1" dirty="0">
              <a:cs typeface="Microsoft Sans Serif" panose="020B0604020202020204" pitchFamily="34" charset="0"/>
            </a:endParaRPr>
          </a:p>
          <a:p>
            <a:pPr marL="471487" lvl="1" indent="0">
              <a:buNone/>
            </a:pPr>
            <a:endParaRPr lang="en-US" altLang="ko-KR" sz="1600" dirty="0">
              <a:solidFill>
                <a:prstClr val="black"/>
              </a:solidFill>
              <a:cs typeface="Microsoft Sans Serif" panose="020B0604020202020204" pitchFamily="34" charset="0"/>
            </a:endParaRPr>
          </a:p>
          <a:p>
            <a:pPr marL="471487" lvl="1" indent="0">
              <a:buNone/>
            </a:pPr>
            <a:endParaRPr lang="en-US" altLang="ko-KR" sz="1600" dirty="0">
              <a:solidFill>
                <a:prstClr val="black"/>
              </a:solidFill>
              <a:cs typeface="Microsoft Sans Serif" panose="020B0604020202020204" pitchFamily="34" charset="0"/>
            </a:endParaRPr>
          </a:p>
          <a:p>
            <a:pPr marL="177800" indent="0">
              <a:buNone/>
            </a:pPr>
            <a:endParaRPr lang="en-US" altLang="ko-KR" b="1" dirty="0" smtClean="0">
              <a:cs typeface="Microsoft Sans Serif" panose="020B0604020202020204" pitchFamily="34" charset="0"/>
            </a:endParaRP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Strategy </a:t>
            </a:r>
            <a:endParaRPr lang="ko-KR" altLang="en-US" dirty="0"/>
          </a:p>
        </p:txBody>
      </p:sp>
      <p:sp>
        <p:nvSpPr>
          <p:cNvPr id="3" name="내용 개체 틀 2"/>
          <p:cNvSpPr>
            <a:spLocks noGrp="1"/>
          </p:cNvSpPr>
          <p:nvPr>
            <p:ph idx="1"/>
          </p:nvPr>
        </p:nvSpPr>
        <p:spPr/>
        <p:txBody>
          <a:bodyPr/>
          <a:lstStyle/>
          <a:p>
            <a:r>
              <a:rPr lang="en-US" altLang="ko-KR" dirty="0" smtClean="0"/>
              <a:t>One of weakness of Client-Server architecture</a:t>
            </a:r>
          </a:p>
          <a:p>
            <a:pPr lvl="1"/>
            <a:r>
              <a:rPr lang="en-US" altLang="ko-KR" dirty="0" smtClean="0"/>
              <a:t>It is not necessarily highly Available</a:t>
            </a:r>
          </a:p>
          <a:p>
            <a:pPr lvl="1">
              <a:buNone/>
            </a:pPr>
            <a:r>
              <a:rPr lang="en-US" altLang="ko-KR" dirty="0" smtClean="0"/>
              <a:t>	</a:t>
            </a:r>
            <a:r>
              <a:rPr lang="en-US" altLang="ko-KR" dirty="0" smtClean="0">
                <a:sym typeface="Wingdings" pitchFamily="2" charset="2"/>
              </a:rPr>
              <a:t> </a:t>
            </a:r>
            <a:r>
              <a:rPr lang="en-US" altLang="ko-KR" b="1" dirty="0" smtClean="0"/>
              <a:t>Our Strategy is to improve availability by using tactics &amp; algorithms</a:t>
            </a:r>
          </a:p>
          <a:p>
            <a:pPr lvl="1"/>
            <a:endParaRPr lang="en-US" altLang="ko-KR" dirty="0" smtClean="0"/>
          </a:p>
          <a:p>
            <a:pPr lvl="1"/>
            <a:endParaRPr lang="en-US" altLang="ko-KR" dirty="0" smtClean="0"/>
          </a:p>
          <a:p>
            <a:r>
              <a:rPr lang="en-US" altLang="ko-KR" dirty="0" smtClean="0"/>
              <a:t>Next two slide explains how we try to meet this significant QA </a:t>
            </a:r>
          </a:p>
          <a:p>
            <a:pPr lvl="1"/>
            <a:r>
              <a:rPr lang="en-US" altLang="ko-KR" b="1" dirty="0" smtClean="0"/>
              <a:t>Using tactics</a:t>
            </a:r>
            <a:r>
              <a:rPr lang="en-US" altLang="ko-KR" dirty="0" smtClean="0"/>
              <a:t> for improving availability</a:t>
            </a:r>
          </a:p>
          <a:p>
            <a:pPr lvl="1"/>
            <a:endParaRPr lang="en-US" altLang="ko-KR" dirty="0" smtClean="0"/>
          </a:p>
          <a:p>
            <a:pPr lvl="1"/>
            <a:endParaRPr lang="en-US" altLang="ko-KR" dirty="0" smtClean="0"/>
          </a:p>
          <a:p>
            <a:pPr lvl="0"/>
            <a:r>
              <a:rPr lang="en-US" altLang="ko-KR" dirty="0" smtClean="0">
                <a:solidFill>
                  <a:prstClr val="black"/>
                </a:solidFill>
              </a:rPr>
              <a:t>Availability is significant Quality Attribute in WMS project</a:t>
            </a:r>
          </a:p>
          <a:p>
            <a:pPr lvl="1"/>
            <a:endParaRPr lang="ko-KR" altLang="en-US" dirty="0"/>
          </a:p>
          <a:p>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720094792"/>
              </p:ext>
            </p:extLst>
          </p:nvPr>
        </p:nvGraphicFramePr>
        <p:xfrm>
          <a:off x="785786" y="4273715"/>
          <a:ext cx="7272809" cy="1584177"/>
        </p:xfrm>
        <a:graphic>
          <a:graphicData uri="http://schemas.openxmlformats.org/drawingml/2006/table">
            <a:tbl>
              <a:tblPr firstRow="1" firstCol="1" bandRow="1"/>
              <a:tblGrid>
                <a:gridCol w="704685"/>
                <a:gridCol w="1167523"/>
                <a:gridCol w="5400601"/>
              </a:tblGrid>
              <a:tr h="301040">
                <a:tc>
                  <a:txBody>
                    <a:bodyPr/>
                    <a:lstStyle/>
                    <a:p>
                      <a:pPr algn="ctr">
                        <a:spcAft>
                          <a:spcPts val="0"/>
                        </a:spcAft>
                      </a:pPr>
                      <a:r>
                        <a:rPr lang="en-US" sz="1100" b="1" dirty="0" smtClean="0">
                          <a:effectLst/>
                          <a:latin typeface="맑은 고딕"/>
                          <a:cs typeface="Arial"/>
                        </a:rPr>
                        <a:t>QA-</a:t>
                      </a:r>
                      <a:r>
                        <a:rPr lang="en-US" sz="1100" b="1" dirty="0" err="1" smtClean="0">
                          <a:effectLst/>
                          <a:latin typeface="맑은 고딕"/>
                          <a:cs typeface="Arial"/>
                        </a:rPr>
                        <a:t>IDx</a:t>
                      </a:r>
                      <a:endParaRPr lang="ko-KR" sz="11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altLang="ko-KR" sz="1100" b="1" dirty="0" smtClean="0">
                          <a:effectLst/>
                          <a:latin typeface="맑은 고딕"/>
                          <a:cs typeface="Arial"/>
                        </a:rPr>
                        <a:t>QA</a:t>
                      </a:r>
                      <a:r>
                        <a:rPr lang="en-US" altLang="ko-KR" sz="1100" b="1" baseline="0" dirty="0" smtClean="0">
                          <a:effectLst/>
                          <a:latin typeface="맑은 고딕"/>
                          <a:cs typeface="Arial"/>
                        </a:rPr>
                        <a:t> type</a:t>
                      </a:r>
                      <a:endParaRPr lang="ko-KR" sz="11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100" b="1" dirty="0">
                          <a:effectLst/>
                          <a:latin typeface="맑은 고딕"/>
                          <a:cs typeface="Arial"/>
                        </a:rPr>
                        <a:t>Description</a:t>
                      </a:r>
                      <a:endParaRPr lang="ko-KR" sz="11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18481">
                <a:tc>
                  <a:txBody>
                    <a:bodyPr/>
                    <a:lstStyle/>
                    <a:p>
                      <a:pPr algn="ctr">
                        <a:spcAft>
                          <a:spcPts val="0"/>
                        </a:spcAft>
                      </a:pPr>
                      <a:r>
                        <a:rPr lang="en-US" sz="1050">
                          <a:effectLst/>
                          <a:latin typeface="Arial"/>
                          <a:ea typeface="맑은 고딕"/>
                        </a:rPr>
                        <a:t>QA-04</a:t>
                      </a:r>
                      <a:endParaRPr lang="ko-KR" sz="105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400" b="1" dirty="0" smtClean="0">
                          <a:effectLst/>
                          <a:latin typeface="Arial"/>
                          <a:ea typeface="맑은 고딕"/>
                        </a:rPr>
                        <a:t>Availability</a:t>
                      </a:r>
                      <a:endParaRPr lang="ko-KR" sz="1400" b="1"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effectLst/>
                          <a:latin typeface="Arial"/>
                          <a:ea typeface="맑은 고딕"/>
                        </a:rPr>
                        <a:t>Loss of WIFI Communication between server and robot can be detected and recovered </a:t>
                      </a:r>
                      <a:endParaRPr lang="en-US" sz="1050" dirty="0" smtClean="0">
                        <a:effectLst/>
                        <a:latin typeface="Arial"/>
                        <a:ea typeface="맑은 고딕"/>
                      </a:endParaRPr>
                    </a:p>
                    <a:p>
                      <a:pPr>
                        <a:spcAft>
                          <a:spcPts val="0"/>
                        </a:spcAft>
                      </a:pPr>
                      <a:r>
                        <a:rPr lang="en-US" sz="1050" dirty="0" smtClean="0">
                          <a:effectLst/>
                          <a:latin typeface="Arial"/>
                          <a:ea typeface="맑은 고딕"/>
                        </a:rPr>
                        <a:t>in </a:t>
                      </a:r>
                      <a:r>
                        <a:rPr lang="en-US" sz="1050" dirty="0">
                          <a:effectLst/>
                          <a:latin typeface="Arial"/>
                          <a:ea typeface="맑은 고딕"/>
                        </a:rPr>
                        <a:t>time</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328">
                <a:tc>
                  <a:txBody>
                    <a:bodyPr/>
                    <a:lstStyle/>
                    <a:p>
                      <a:pPr algn="ctr">
                        <a:spcAft>
                          <a:spcPts val="0"/>
                        </a:spcAft>
                      </a:pPr>
                      <a:r>
                        <a:rPr lang="en-US" sz="1050">
                          <a:effectLst/>
                          <a:latin typeface="Arial"/>
                          <a:ea typeface="맑은 고딕"/>
                        </a:rPr>
                        <a:t>QA-06</a:t>
                      </a:r>
                      <a:endParaRPr lang="ko-KR" sz="105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400" b="1" dirty="0" smtClean="0">
                          <a:effectLst/>
                          <a:latin typeface="Arial"/>
                          <a:ea typeface="+mn-ea"/>
                        </a:rPr>
                        <a:t>Availability</a:t>
                      </a:r>
                      <a:endParaRPr lang="ko-KR" sz="1400" b="1"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effectLst/>
                          <a:latin typeface="Arial"/>
                          <a:ea typeface="맑은 고딕"/>
                        </a:rPr>
                        <a:t>Loss of WIFI Communication between server and warehouse controller can be detected and recovered in time</a:t>
                      </a:r>
                      <a:endParaRPr lang="ko-KR" sz="105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328">
                <a:tc>
                  <a:txBody>
                    <a:bodyPr/>
                    <a:lstStyle/>
                    <a:p>
                      <a:pPr algn="ctr">
                        <a:spcAft>
                          <a:spcPts val="0"/>
                        </a:spcAft>
                      </a:pPr>
                      <a:r>
                        <a:rPr lang="en-US" sz="1050" dirty="0">
                          <a:effectLst/>
                          <a:latin typeface="Arial"/>
                          <a:ea typeface="맑은 고딕"/>
                        </a:rPr>
                        <a:t>QA-08</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400" b="1" dirty="0" smtClean="0">
                          <a:effectLst/>
                          <a:latin typeface="Arial"/>
                          <a:ea typeface="+mn-ea"/>
                        </a:rPr>
                        <a:t>Availability</a:t>
                      </a:r>
                      <a:endParaRPr lang="ko-KR" sz="1400" b="1"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effectLst/>
                          <a:latin typeface="Arial"/>
                          <a:ea typeface="맑은 고딕"/>
                        </a:rPr>
                        <a:t>If server does not response, warehouse controller can be detected and try to </a:t>
                      </a:r>
                      <a:r>
                        <a:rPr lang="en-US" sz="1050" dirty="0" smtClean="0">
                          <a:effectLst/>
                          <a:latin typeface="Arial"/>
                          <a:ea typeface="맑은 고딕"/>
                        </a:rPr>
                        <a:t>reconnect</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48921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Using Tactics For Availability</a:t>
            </a:r>
            <a:endParaRPr lang="ko-KR" altLang="en-US" dirty="0"/>
          </a:p>
        </p:txBody>
      </p:sp>
      <p:sp>
        <p:nvSpPr>
          <p:cNvPr id="3" name="내용 개체 틀 2"/>
          <p:cNvSpPr>
            <a:spLocks noGrp="1"/>
          </p:cNvSpPr>
          <p:nvPr>
            <p:ph idx="1"/>
          </p:nvPr>
        </p:nvSpPr>
        <p:spPr/>
        <p:txBody>
          <a:bodyPr/>
          <a:lstStyle/>
          <a:p>
            <a:r>
              <a:rPr lang="en-US" altLang="ko-KR" dirty="0" smtClean="0"/>
              <a:t>Using Ping-Echo Tactics  </a:t>
            </a:r>
          </a:p>
          <a:p>
            <a:pPr lvl="1"/>
            <a:r>
              <a:rPr lang="en-US" altLang="ko-KR" dirty="0" smtClean="0"/>
              <a:t>Significant QA (Availability) are related to network connection failure</a:t>
            </a:r>
          </a:p>
        </p:txBody>
      </p:sp>
      <p:pic>
        <p:nvPicPr>
          <p:cNvPr id="14337" name="그림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004" y="1509297"/>
            <a:ext cx="4134558" cy="396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표 5"/>
          <p:cNvGraphicFramePr>
            <a:graphicFrameLocks noGrp="1"/>
          </p:cNvGraphicFramePr>
          <p:nvPr>
            <p:extLst>
              <p:ext uri="{D42A27DB-BD31-4B8C-83A1-F6EECF244321}">
                <p14:modId xmlns:p14="http://schemas.microsoft.com/office/powerpoint/2010/main" val="22630736"/>
              </p:ext>
            </p:extLst>
          </p:nvPr>
        </p:nvGraphicFramePr>
        <p:xfrm>
          <a:off x="251520" y="4291677"/>
          <a:ext cx="4808467" cy="1945635"/>
        </p:xfrm>
        <a:graphic>
          <a:graphicData uri="http://schemas.openxmlformats.org/drawingml/2006/table">
            <a:tbl>
              <a:tblPr firstRow="1" firstCol="1" bandRow="1"/>
              <a:tblGrid>
                <a:gridCol w="1445610"/>
                <a:gridCol w="3362857"/>
              </a:tblGrid>
              <a:tr h="419307">
                <a:tc>
                  <a:txBody>
                    <a:bodyPr/>
                    <a:lstStyle/>
                    <a:p>
                      <a:pPr algn="ctr">
                        <a:spcAft>
                          <a:spcPts val="0"/>
                        </a:spcAft>
                      </a:pPr>
                      <a:r>
                        <a:rPr lang="en-US" sz="1000" b="1" dirty="0">
                          <a:effectLst/>
                          <a:latin typeface="맑은 고딕"/>
                          <a:cs typeface="Arial"/>
                        </a:rPr>
                        <a:t>Element</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effectLst/>
                          <a:latin typeface="맑은 고딕"/>
                          <a:cs typeface="Arial"/>
                        </a:rPr>
                        <a:t>Reactions in failure status </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873874">
                <a:tc>
                  <a:txBody>
                    <a:bodyPr/>
                    <a:lstStyle/>
                    <a:p>
                      <a:pPr>
                        <a:spcAft>
                          <a:spcPts val="0"/>
                        </a:spcAft>
                      </a:pPr>
                      <a:r>
                        <a:rPr lang="en-US" sz="1000">
                          <a:effectLst/>
                          <a:latin typeface="Arial"/>
                          <a:ea typeface="맑은 고딕"/>
                        </a:rPr>
                        <a:t>Robot Control Process</a:t>
                      </a:r>
                      <a:endParaRPr lang="ko-KR" sz="10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spcAft>
                          <a:spcPts val="0"/>
                        </a:spcAft>
                      </a:pPr>
                      <a:r>
                        <a:rPr lang="en-US" sz="1000" dirty="0">
                          <a:effectLst/>
                          <a:latin typeface="Arial"/>
                          <a:ea typeface="맑은 고딕"/>
                        </a:rPr>
                        <a:t>1) Maximum waiting time for server response is 3 </a:t>
                      </a:r>
                      <a:r>
                        <a:rPr lang="en-US" sz="1000" dirty="0" smtClean="0">
                          <a:effectLst/>
                          <a:latin typeface="Arial"/>
                          <a:ea typeface="맑은 고딕"/>
                        </a:rPr>
                        <a:t>second</a:t>
                      </a:r>
                      <a:endParaRPr lang="ko-KR" sz="1000" dirty="0">
                        <a:effectLst/>
                        <a:latin typeface="Arial"/>
                        <a:ea typeface="맑은 고딕"/>
                      </a:endParaRPr>
                    </a:p>
                    <a:p>
                      <a:pPr>
                        <a:spcAft>
                          <a:spcPts val="0"/>
                        </a:spcAft>
                      </a:pPr>
                      <a:r>
                        <a:rPr lang="en-US" sz="1000" dirty="0">
                          <a:effectLst/>
                          <a:latin typeface="Arial"/>
                          <a:ea typeface="맑은 고딕"/>
                        </a:rPr>
                        <a:t> </a:t>
                      </a:r>
                      <a:endParaRPr lang="ko-KR" sz="1000" dirty="0">
                        <a:effectLst/>
                        <a:latin typeface="Arial"/>
                        <a:ea typeface="맑은 고딕"/>
                      </a:endParaRPr>
                    </a:p>
                    <a:p>
                      <a:pPr>
                        <a:spcAft>
                          <a:spcPts val="0"/>
                        </a:spcAft>
                      </a:pPr>
                      <a:r>
                        <a:rPr lang="en-US" sz="1000" dirty="0">
                          <a:effectLst/>
                          <a:latin typeface="Arial"/>
                          <a:ea typeface="맑은 고딕"/>
                        </a:rPr>
                        <a:t>2) Message re-sending in case of no </a:t>
                      </a:r>
                      <a:r>
                        <a:rPr lang="en-US" sz="1000" dirty="0" smtClean="0">
                          <a:effectLst/>
                          <a:latin typeface="Arial"/>
                          <a:ea typeface="맑은 고딕"/>
                        </a:rPr>
                        <a:t>ACK</a:t>
                      </a:r>
                      <a:endParaRPr lang="ko-KR" sz="1000" dirty="0">
                        <a:effectLst/>
                        <a:latin typeface="Arial"/>
                        <a:ea typeface="맑은 고딕"/>
                      </a:endParaRPr>
                    </a:p>
                    <a:p>
                      <a:pPr>
                        <a:spcAft>
                          <a:spcPts val="0"/>
                        </a:spcAft>
                      </a:pPr>
                      <a:r>
                        <a:rPr lang="en-US" sz="1000" dirty="0">
                          <a:effectLst/>
                          <a:latin typeface="Arial"/>
                          <a:ea typeface="맑은 고딕"/>
                        </a:rPr>
                        <a:t> </a:t>
                      </a:r>
                      <a:endParaRPr lang="ko-KR" sz="1000" dirty="0">
                        <a:effectLst/>
                        <a:latin typeface="Arial"/>
                        <a:ea typeface="맑은 고딕"/>
                      </a:endParaRPr>
                    </a:p>
                    <a:p>
                      <a:pPr>
                        <a:spcAft>
                          <a:spcPts val="0"/>
                        </a:spcAft>
                      </a:pPr>
                      <a:r>
                        <a:rPr lang="en-US" sz="1000" dirty="0">
                          <a:effectLst/>
                          <a:latin typeface="Arial"/>
                          <a:ea typeface="맑은 고딕"/>
                        </a:rPr>
                        <a:t>3) Re-connect to server through WIFI in case of no </a:t>
                      </a:r>
                      <a:endParaRPr lang="en-US" sz="1000" dirty="0" smtClean="0">
                        <a:effectLst/>
                        <a:latin typeface="Arial"/>
                        <a:ea typeface="맑은 고딕"/>
                      </a:endParaRPr>
                    </a:p>
                    <a:p>
                      <a:pPr>
                        <a:spcAft>
                          <a:spcPts val="0"/>
                        </a:spcAft>
                      </a:pPr>
                      <a:r>
                        <a:rPr lang="en-US" sz="1000" dirty="0" smtClean="0">
                          <a:effectLst/>
                          <a:latin typeface="Arial"/>
                          <a:ea typeface="맑은 고딕"/>
                        </a:rPr>
                        <a:t>response </a:t>
                      </a:r>
                      <a:r>
                        <a:rPr lang="en-US" sz="1000" dirty="0">
                          <a:effectLst/>
                          <a:latin typeface="Arial"/>
                          <a:ea typeface="맑은 고딕"/>
                        </a:rPr>
                        <a:t>after 3 times message delivering</a:t>
                      </a:r>
                      <a:endParaRPr lang="ko-KR" sz="1000" dirty="0">
                        <a:effectLst/>
                        <a:latin typeface="Arial"/>
                        <a:ea typeface="맑은 고딕"/>
                      </a:endParaRPr>
                    </a:p>
                    <a:p>
                      <a:pPr marL="508000" algn="just">
                        <a:spcAft>
                          <a:spcPts val="0"/>
                        </a:spcAft>
                      </a:pPr>
                      <a:r>
                        <a:rPr lang="en-US" sz="1050" dirty="0">
                          <a:effectLst/>
                          <a:latin typeface="Trebuchet MS"/>
                          <a:ea typeface="굴림"/>
                          <a:cs typeface="Times New Roman"/>
                        </a:rPr>
                        <a:t> </a:t>
                      </a:r>
                      <a:endParaRPr lang="ko-KR" sz="1050" dirty="0">
                        <a:effectLst/>
                        <a:latin typeface="Trebuchet MS"/>
                        <a:ea typeface="굴림"/>
                        <a:cs typeface="Times New Roman"/>
                      </a:endParaRPr>
                    </a:p>
                    <a:p>
                      <a:pPr>
                        <a:spcAft>
                          <a:spcPts val="0"/>
                        </a:spcAft>
                      </a:pPr>
                      <a:r>
                        <a:rPr lang="en-US" sz="1000" dirty="0">
                          <a:effectLst/>
                          <a:latin typeface="Arial"/>
                          <a:ea typeface="맑은 고딕"/>
                        </a:rPr>
                        <a:t>4) Client re-boot when not connected in 3 </a:t>
                      </a:r>
                      <a:r>
                        <a:rPr lang="en-US" sz="1000" dirty="0" smtClean="0">
                          <a:effectLst/>
                          <a:latin typeface="Arial"/>
                          <a:ea typeface="맑은 고딕"/>
                        </a:rPr>
                        <a:t>minutes</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454">
                <a:tc>
                  <a:txBody>
                    <a:bodyPr/>
                    <a:lstStyle/>
                    <a:p>
                      <a:pPr>
                        <a:spcAft>
                          <a:spcPts val="0"/>
                        </a:spcAft>
                      </a:pPr>
                      <a:r>
                        <a:rPr lang="en-US" sz="1000" dirty="0">
                          <a:effectLst/>
                          <a:latin typeface="Arial"/>
                          <a:ea typeface="맑은 고딕"/>
                        </a:rPr>
                        <a:t>Warehouse Controller</a:t>
                      </a:r>
                      <a:endParaRPr lang="ko-KR" sz="1000" dirty="0">
                        <a:effectLst/>
                        <a:latin typeface="Arial"/>
                        <a:ea typeface="맑은 고딕"/>
                      </a:endParaRPr>
                    </a:p>
                    <a:p>
                      <a:pPr>
                        <a:spcAft>
                          <a:spcPts val="0"/>
                        </a:spcAft>
                      </a:pPr>
                      <a:r>
                        <a:rPr lang="en-US" sz="1000" dirty="0">
                          <a:effectLst/>
                          <a:latin typeface="Arial"/>
                          <a:ea typeface="맑은 고딕"/>
                        </a:rPr>
                        <a:t> Process</a:t>
                      </a:r>
                      <a:endParaRPr lang="ko-KR" sz="10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latinLnBrk="1"/>
                      <a:endParaRPr lang="ko-KR" altLang="en-US"/>
                    </a:p>
                  </a:txBody>
                  <a:tcPr/>
                </a:tc>
              </a:tr>
            </a:tbl>
          </a:graphicData>
        </a:graphic>
      </p:graphicFrame>
      <p:pic>
        <p:nvPicPr>
          <p:cNvPr id="7" name="그림 1"/>
          <p:cNvPicPr>
            <a:picLocks noChangeAspect="1" noChangeArrowheads="1"/>
          </p:cNvPicPr>
          <p:nvPr/>
        </p:nvPicPr>
        <p:blipFill rotWithShape="1">
          <a:blip r:embed="rId4">
            <a:extLst>
              <a:ext uri="{28A0092B-C50C-407E-A947-70E740481C1C}">
                <a14:useLocalDpi xmlns:a14="http://schemas.microsoft.com/office/drawing/2010/main" val="0"/>
              </a:ext>
            </a:extLst>
          </a:blip>
          <a:srcRect b="33042"/>
          <a:stretch/>
        </p:blipFill>
        <p:spPr bwMode="auto">
          <a:xfrm>
            <a:off x="755576" y="1484785"/>
            <a:ext cx="339012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번개 3"/>
          <p:cNvSpPr/>
          <p:nvPr/>
        </p:nvSpPr>
        <p:spPr>
          <a:xfrm>
            <a:off x="971600" y="2744925"/>
            <a:ext cx="504056" cy="252027"/>
          </a:xfrm>
          <a:prstGeom prst="lightningBol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
        <p:nvSpPr>
          <p:cNvPr id="5" name="TextBox 4"/>
          <p:cNvSpPr txBox="1"/>
          <p:nvPr/>
        </p:nvSpPr>
        <p:spPr>
          <a:xfrm>
            <a:off x="1331640" y="2996952"/>
            <a:ext cx="1984710" cy="369332"/>
          </a:xfrm>
          <a:prstGeom prst="rect">
            <a:avLst/>
          </a:prstGeom>
          <a:noFill/>
        </p:spPr>
        <p:txBody>
          <a:bodyPr wrap="none" rtlCol="0">
            <a:spAutoFit/>
          </a:bodyPr>
          <a:lstStyle/>
          <a:p>
            <a:r>
              <a:rPr lang="en-US" altLang="ko-KR" dirty="0" smtClean="0">
                <a:solidFill>
                  <a:srgbClr val="FF0000"/>
                </a:solidFill>
              </a:rPr>
              <a:t>Can detect Failure?</a:t>
            </a:r>
          </a:p>
        </p:txBody>
      </p:sp>
    </p:spTree>
    <p:extLst>
      <p:ext uri="{BB962C8B-B14F-4D97-AF65-F5344CB8AC3E}">
        <p14:creationId xmlns:p14="http://schemas.microsoft.com/office/powerpoint/2010/main" val="2171900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How to improve Availability on Server</a:t>
            </a:r>
            <a:endParaRPr lang="ko-KR" altLang="en-US" dirty="0"/>
          </a:p>
        </p:txBody>
      </p:sp>
      <p:sp>
        <p:nvSpPr>
          <p:cNvPr id="3" name="내용 개체 틀 2"/>
          <p:cNvSpPr>
            <a:spLocks noGrp="1"/>
          </p:cNvSpPr>
          <p:nvPr>
            <p:ph idx="1"/>
          </p:nvPr>
        </p:nvSpPr>
        <p:spPr/>
        <p:txBody>
          <a:bodyPr/>
          <a:lstStyle/>
          <a:p>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790077372"/>
              </p:ext>
            </p:extLst>
          </p:nvPr>
        </p:nvGraphicFramePr>
        <p:xfrm>
          <a:off x="683568" y="4365104"/>
          <a:ext cx="7776863" cy="1961515"/>
        </p:xfrm>
        <a:graphic>
          <a:graphicData uri="http://schemas.openxmlformats.org/drawingml/2006/table">
            <a:tbl>
              <a:tblPr firstRow="1" firstCol="1" bandRow="1"/>
              <a:tblGrid>
                <a:gridCol w="865064"/>
                <a:gridCol w="4031480"/>
                <a:gridCol w="1296144"/>
                <a:gridCol w="1584175"/>
              </a:tblGrid>
              <a:tr h="372745">
                <a:tc>
                  <a:txBody>
                    <a:bodyPr/>
                    <a:lstStyle/>
                    <a:p>
                      <a:pPr algn="ctr">
                        <a:spcAft>
                          <a:spcPts val="0"/>
                        </a:spcAft>
                      </a:pPr>
                      <a:r>
                        <a:rPr lang="en-US" sz="1100" b="1" dirty="0">
                          <a:effectLst/>
                          <a:latin typeface="맑은 고딕"/>
                          <a:cs typeface="Arial"/>
                        </a:rPr>
                        <a:t>QA-ID</a:t>
                      </a:r>
                      <a:endParaRPr lang="ko-KR" sz="11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100" b="1" dirty="0">
                          <a:effectLst/>
                          <a:latin typeface="맑은 고딕"/>
                          <a:cs typeface="Arial"/>
                        </a:rPr>
                        <a:t>Description</a:t>
                      </a:r>
                      <a:endParaRPr lang="ko-KR" sz="11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100" b="1">
                          <a:effectLst/>
                          <a:latin typeface="맑은 고딕"/>
                          <a:cs typeface="Arial"/>
                        </a:rPr>
                        <a:t>Using Tactics</a:t>
                      </a:r>
                      <a:endParaRPr lang="ko-KR" sz="11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100" b="1">
                          <a:effectLst/>
                          <a:latin typeface="맑은 고딕"/>
                          <a:cs typeface="Arial"/>
                        </a:rPr>
                        <a:t>Result</a:t>
                      </a:r>
                      <a:endParaRPr lang="ko-KR" sz="11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18160">
                <a:tc>
                  <a:txBody>
                    <a:bodyPr/>
                    <a:lstStyle/>
                    <a:p>
                      <a:pPr algn="ctr">
                        <a:spcAft>
                          <a:spcPts val="0"/>
                        </a:spcAft>
                      </a:pPr>
                      <a:r>
                        <a:rPr lang="en-US" sz="1050">
                          <a:effectLst/>
                          <a:latin typeface="Arial"/>
                          <a:ea typeface="맑은 고딕"/>
                        </a:rPr>
                        <a:t>QA-04</a:t>
                      </a:r>
                      <a:endParaRPr lang="ko-KR" sz="105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effectLst/>
                          <a:latin typeface="Arial"/>
                          <a:ea typeface="맑은 고딕"/>
                        </a:rPr>
                        <a:t>Loss of WIFI Communication between server and robot can be </a:t>
                      </a:r>
                      <a:endParaRPr lang="en-US" sz="1050" dirty="0" smtClean="0">
                        <a:effectLst/>
                        <a:latin typeface="Arial"/>
                        <a:ea typeface="맑은 고딕"/>
                      </a:endParaRPr>
                    </a:p>
                    <a:p>
                      <a:pPr>
                        <a:spcAft>
                          <a:spcPts val="0"/>
                        </a:spcAft>
                      </a:pPr>
                      <a:r>
                        <a:rPr lang="en-US" sz="1050" dirty="0" smtClean="0">
                          <a:effectLst/>
                          <a:latin typeface="Arial"/>
                          <a:ea typeface="맑은 고딕"/>
                        </a:rPr>
                        <a:t>detected </a:t>
                      </a:r>
                      <a:r>
                        <a:rPr lang="en-US" sz="1050" dirty="0">
                          <a:effectLst/>
                          <a:latin typeface="Arial"/>
                          <a:ea typeface="맑은 고딕"/>
                        </a:rPr>
                        <a:t>and recovered in time</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dirty="0">
                          <a:effectLst/>
                          <a:latin typeface="Arial"/>
                          <a:ea typeface="맑은 고딕"/>
                        </a:rPr>
                        <a:t>Ping-Echo</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b="1" dirty="0">
                          <a:solidFill>
                            <a:srgbClr val="FF0000"/>
                          </a:solidFill>
                          <a:effectLst/>
                          <a:latin typeface="Arial"/>
                          <a:ea typeface="맑은 고딕"/>
                        </a:rPr>
                        <a:t>Can </a:t>
                      </a:r>
                      <a:r>
                        <a:rPr lang="en-US" sz="1100" b="1" dirty="0" smtClean="0">
                          <a:solidFill>
                            <a:srgbClr val="FF0000"/>
                          </a:solidFill>
                          <a:effectLst/>
                          <a:latin typeface="Arial"/>
                          <a:ea typeface="맑은 고딕"/>
                        </a:rPr>
                        <a:t>Detect</a:t>
                      </a:r>
                      <a:r>
                        <a:rPr lang="en-US" sz="1100" b="1" baseline="0" dirty="0" smtClean="0">
                          <a:solidFill>
                            <a:srgbClr val="FF0000"/>
                          </a:solidFill>
                          <a:effectLst/>
                          <a:latin typeface="Arial"/>
                          <a:ea typeface="맑은 고딕"/>
                        </a:rPr>
                        <a:t> Failure</a:t>
                      </a:r>
                      <a:endParaRPr lang="ko-KR" sz="1100" b="1" dirty="0">
                        <a:solidFill>
                          <a:srgbClr val="FF0000"/>
                        </a:solidFill>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5305">
                <a:tc>
                  <a:txBody>
                    <a:bodyPr/>
                    <a:lstStyle/>
                    <a:p>
                      <a:pPr algn="ctr">
                        <a:spcAft>
                          <a:spcPts val="0"/>
                        </a:spcAft>
                      </a:pPr>
                      <a:r>
                        <a:rPr lang="en-US" sz="1050">
                          <a:effectLst/>
                          <a:latin typeface="Arial"/>
                          <a:ea typeface="맑은 고딕"/>
                        </a:rPr>
                        <a:t>QA-06</a:t>
                      </a:r>
                      <a:endParaRPr lang="ko-KR" sz="105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effectLst/>
                          <a:latin typeface="Arial"/>
                          <a:ea typeface="맑은 고딕"/>
                        </a:rPr>
                        <a:t>Loss of WIFI Communication between server and warehouse </a:t>
                      </a:r>
                      <a:endParaRPr lang="en-US" sz="1050" dirty="0" smtClean="0">
                        <a:effectLst/>
                        <a:latin typeface="Arial"/>
                        <a:ea typeface="맑은 고딕"/>
                      </a:endParaRPr>
                    </a:p>
                    <a:p>
                      <a:pPr>
                        <a:spcAft>
                          <a:spcPts val="0"/>
                        </a:spcAft>
                      </a:pPr>
                      <a:r>
                        <a:rPr lang="en-US" sz="1050" dirty="0" smtClean="0">
                          <a:effectLst/>
                          <a:latin typeface="Arial"/>
                          <a:ea typeface="맑은 고딕"/>
                        </a:rPr>
                        <a:t>controller </a:t>
                      </a:r>
                      <a:r>
                        <a:rPr lang="en-US" sz="1050" dirty="0">
                          <a:effectLst/>
                          <a:latin typeface="Arial"/>
                          <a:ea typeface="맑은 고딕"/>
                        </a:rPr>
                        <a:t>can be detected and recovered in time</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dirty="0">
                          <a:effectLst/>
                          <a:latin typeface="Arial"/>
                          <a:ea typeface="맑은 고딕"/>
                        </a:rPr>
                        <a:t>Ping-Echo</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100" b="1" dirty="0" smtClean="0">
                          <a:solidFill>
                            <a:srgbClr val="FF0000"/>
                          </a:solidFill>
                          <a:effectLst/>
                          <a:latin typeface="Arial"/>
                          <a:ea typeface="+mn-ea"/>
                        </a:rPr>
                        <a:t>Can Detect</a:t>
                      </a:r>
                      <a:r>
                        <a:rPr lang="en-US" altLang="ko-KR" sz="1100" b="1" baseline="0" dirty="0" smtClean="0">
                          <a:solidFill>
                            <a:srgbClr val="FF0000"/>
                          </a:solidFill>
                          <a:effectLst/>
                          <a:latin typeface="Arial"/>
                          <a:ea typeface="+mn-ea"/>
                        </a:rPr>
                        <a:t> Failure</a:t>
                      </a:r>
                      <a:endParaRPr lang="ko-KR" altLang="ko-KR" sz="1100" b="1" dirty="0">
                        <a:solidFill>
                          <a:srgbClr val="FF0000"/>
                        </a:solidFill>
                        <a:effectLst/>
                        <a:latin typeface="Arial"/>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5305">
                <a:tc>
                  <a:txBody>
                    <a:bodyPr/>
                    <a:lstStyle/>
                    <a:p>
                      <a:pPr algn="ctr">
                        <a:spcAft>
                          <a:spcPts val="0"/>
                        </a:spcAft>
                      </a:pPr>
                      <a:r>
                        <a:rPr lang="en-US" sz="1050" dirty="0">
                          <a:effectLst/>
                          <a:latin typeface="Arial"/>
                          <a:ea typeface="맑은 고딕"/>
                        </a:rPr>
                        <a:t>QA-08</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effectLst/>
                          <a:latin typeface="Arial"/>
                          <a:ea typeface="맑은 고딕"/>
                        </a:rPr>
                        <a:t>If server does not response, warehouse controller can be </a:t>
                      </a:r>
                      <a:endParaRPr lang="en-US" sz="1050" dirty="0" smtClean="0">
                        <a:effectLst/>
                        <a:latin typeface="Arial"/>
                        <a:ea typeface="맑은 고딕"/>
                      </a:endParaRPr>
                    </a:p>
                    <a:p>
                      <a:pPr>
                        <a:spcAft>
                          <a:spcPts val="0"/>
                        </a:spcAft>
                      </a:pPr>
                      <a:r>
                        <a:rPr lang="en-US" sz="1050" dirty="0" smtClean="0">
                          <a:effectLst/>
                          <a:latin typeface="Arial"/>
                          <a:ea typeface="맑은 고딕"/>
                        </a:rPr>
                        <a:t>detected </a:t>
                      </a:r>
                      <a:r>
                        <a:rPr lang="en-US" sz="1050" dirty="0">
                          <a:effectLst/>
                          <a:latin typeface="Arial"/>
                          <a:ea typeface="맑은 고딕"/>
                        </a:rPr>
                        <a:t>and try to </a:t>
                      </a:r>
                      <a:r>
                        <a:rPr lang="en-US" sz="1050" dirty="0" smtClean="0">
                          <a:effectLst/>
                          <a:latin typeface="Arial"/>
                          <a:ea typeface="맑은 고딕"/>
                        </a:rPr>
                        <a:t>reconnect</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dirty="0">
                          <a:effectLst/>
                          <a:latin typeface="Arial"/>
                          <a:ea typeface="맑은 고딕"/>
                        </a:rPr>
                        <a:t>Ping-Echo</a:t>
                      </a:r>
                      <a:endParaRPr lang="ko-KR" sz="105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ko-KR" sz="1100" b="1" dirty="0" smtClean="0">
                          <a:solidFill>
                            <a:srgbClr val="FF0000"/>
                          </a:solidFill>
                          <a:effectLst/>
                          <a:latin typeface="Arial"/>
                          <a:ea typeface="+mn-ea"/>
                        </a:rPr>
                        <a:t>Can Detect</a:t>
                      </a:r>
                      <a:r>
                        <a:rPr lang="en-US" altLang="ko-KR" sz="1100" b="1" baseline="0" dirty="0" smtClean="0">
                          <a:solidFill>
                            <a:srgbClr val="FF0000"/>
                          </a:solidFill>
                          <a:effectLst/>
                          <a:latin typeface="Arial"/>
                          <a:ea typeface="+mn-ea"/>
                        </a:rPr>
                        <a:t> Failure</a:t>
                      </a:r>
                      <a:endParaRPr lang="ko-KR" altLang="ko-KR" sz="1100" b="1" dirty="0">
                        <a:solidFill>
                          <a:srgbClr val="FF0000"/>
                        </a:solidFill>
                        <a:effectLst/>
                        <a:latin typeface="Arial"/>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이등변 삼각형 4"/>
          <p:cNvSpPr/>
          <p:nvPr/>
        </p:nvSpPr>
        <p:spPr>
          <a:xfrm>
            <a:off x="3070453" y="2132856"/>
            <a:ext cx="2664296" cy="1800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7" name="직사각형 6"/>
          <p:cNvSpPr/>
          <p:nvPr/>
        </p:nvSpPr>
        <p:spPr>
          <a:xfrm>
            <a:off x="1547664" y="3861048"/>
            <a:ext cx="1441420" cy="369332"/>
          </a:xfrm>
          <a:prstGeom prst="rect">
            <a:avLst/>
          </a:prstGeom>
        </p:spPr>
        <p:txBody>
          <a:bodyPr wrap="none">
            <a:spAutoFit/>
          </a:bodyPr>
          <a:lstStyle/>
          <a:p>
            <a:r>
              <a:rPr lang="en-US" altLang="ko-KR" dirty="0" smtClean="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rPr>
              <a:t>Consistency</a:t>
            </a:r>
            <a:endParaRPr lang="en-US" altLang="ko-KR" dirty="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8" name="직사각형 7"/>
          <p:cNvSpPr/>
          <p:nvPr/>
        </p:nvSpPr>
        <p:spPr>
          <a:xfrm>
            <a:off x="3801155" y="1763524"/>
            <a:ext cx="1274708" cy="369332"/>
          </a:xfrm>
          <a:prstGeom prst="rect">
            <a:avLst/>
          </a:prstGeom>
        </p:spPr>
        <p:txBody>
          <a:bodyPr wrap="none">
            <a:spAutoFit/>
          </a:bodyPr>
          <a:lstStyle/>
          <a:p>
            <a:r>
              <a:rPr lang="en-US" altLang="ko-KR" dirty="0" smtClean="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rPr>
              <a:t>Availability</a:t>
            </a:r>
            <a:endParaRPr lang="en-US" altLang="ko-KR" dirty="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9" name="직사각형 8"/>
          <p:cNvSpPr/>
          <p:nvPr/>
        </p:nvSpPr>
        <p:spPr>
          <a:xfrm>
            <a:off x="467544" y="694437"/>
            <a:ext cx="4604522"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ko-KR" dirty="0" smtClean="0"/>
              <a:t>We applied Ping-Echo for detecting failure early</a:t>
            </a:r>
          </a:p>
          <a:p>
            <a:r>
              <a:rPr lang="en-US" altLang="ko-KR" dirty="0" smtClean="0"/>
              <a:t>AND used failure recover algorithm  </a:t>
            </a:r>
            <a:endParaRPr lang="ko-KR" altLang="en-US" dirty="0"/>
          </a:p>
        </p:txBody>
      </p:sp>
      <p:sp>
        <p:nvSpPr>
          <p:cNvPr id="10" name="직사각형 9"/>
          <p:cNvSpPr/>
          <p:nvPr/>
        </p:nvSpPr>
        <p:spPr>
          <a:xfrm>
            <a:off x="5766226" y="3779748"/>
            <a:ext cx="2262158" cy="369332"/>
          </a:xfrm>
          <a:prstGeom prst="rect">
            <a:avLst/>
          </a:prstGeom>
        </p:spPr>
        <p:txBody>
          <a:bodyPr wrap="none">
            <a:spAutoFit/>
          </a:bodyPr>
          <a:lstStyle/>
          <a:p>
            <a:r>
              <a:rPr lang="en-US" altLang="ko-KR" dirty="0" smtClean="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rPr>
              <a:t>Partition - Tolerance</a:t>
            </a:r>
            <a:endParaRPr lang="en-US" altLang="ko-KR" dirty="0">
              <a:effectLst>
                <a:outerShdw blurRad="38100" dist="38100" dir="2700000" algn="tl">
                  <a:srgbClr val="000000">
                    <a:alpha val="43137"/>
                  </a:srgbClr>
                </a:outerShdw>
              </a:effectLst>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1" name="타원 10"/>
          <p:cNvSpPr/>
          <p:nvPr/>
        </p:nvSpPr>
        <p:spPr>
          <a:xfrm>
            <a:off x="2915816" y="3626440"/>
            <a:ext cx="432475" cy="337974"/>
          </a:xfrm>
          <a:prstGeom prst="ellipse">
            <a:avLst/>
          </a:prstGeom>
          <a:solidFill>
            <a:srgbClr val="4F81BD">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타원 11"/>
          <p:cNvSpPr/>
          <p:nvPr/>
        </p:nvSpPr>
        <p:spPr>
          <a:xfrm>
            <a:off x="3347438" y="3136322"/>
            <a:ext cx="360466" cy="292678"/>
          </a:xfrm>
          <a:prstGeom prst="ellipse">
            <a:avLst/>
          </a:prstGeom>
          <a:solidFill>
            <a:srgbClr val="E46C0A">
              <a:alpha val="5411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3707904" y="2704274"/>
            <a:ext cx="360466" cy="292678"/>
          </a:xfrm>
          <a:prstGeom prst="ellipse">
            <a:avLst/>
          </a:prstGeom>
          <a:solidFill>
            <a:srgbClr val="FF0000">
              <a:alpha val="54118"/>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652761" y="3625279"/>
            <a:ext cx="2335063" cy="307777"/>
          </a:xfrm>
          <a:prstGeom prst="rect">
            <a:avLst/>
          </a:prstGeom>
          <a:noFill/>
        </p:spPr>
        <p:txBody>
          <a:bodyPr wrap="none" rtlCol="0">
            <a:spAutoFit/>
          </a:bodyPr>
          <a:lstStyle/>
          <a:p>
            <a:r>
              <a:rPr lang="en-US" altLang="ko-KR" sz="1400" dirty="0" smtClean="0">
                <a:latin typeface="+mj-ea"/>
                <a:ea typeface="+mj-ea"/>
              </a:rPr>
              <a:t>Basic Client-Server Pattern</a:t>
            </a:r>
            <a:endParaRPr lang="ko-KR" altLang="en-US" sz="1400" dirty="0">
              <a:latin typeface="+mj-ea"/>
              <a:ea typeface="+mj-ea"/>
            </a:endParaRPr>
          </a:p>
        </p:txBody>
      </p:sp>
      <p:sp>
        <p:nvSpPr>
          <p:cNvPr id="15" name="TextBox 14"/>
          <p:cNvSpPr txBox="1"/>
          <p:nvPr/>
        </p:nvSpPr>
        <p:spPr>
          <a:xfrm>
            <a:off x="854553" y="3068960"/>
            <a:ext cx="2493311" cy="307777"/>
          </a:xfrm>
          <a:prstGeom prst="rect">
            <a:avLst/>
          </a:prstGeom>
          <a:noFill/>
        </p:spPr>
        <p:txBody>
          <a:bodyPr wrap="none" rtlCol="0">
            <a:spAutoFit/>
          </a:bodyPr>
          <a:lstStyle/>
          <a:p>
            <a:r>
              <a:rPr lang="en-US" altLang="ko-KR" sz="1400" dirty="0" smtClean="0">
                <a:solidFill>
                  <a:schemeClr val="accent2"/>
                </a:solidFill>
                <a:latin typeface="+mj-ea"/>
                <a:ea typeface="+mj-ea"/>
              </a:rPr>
              <a:t>Apply Failure-Detect Tactics </a:t>
            </a:r>
            <a:endParaRPr lang="ko-KR" altLang="en-US" sz="1400" dirty="0">
              <a:solidFill>
                <a:schemeClr val="accent2"/>
              </a:solidFill>
              <a:latin typeface="+mj-ea"/>
              <a:ea typeface="+mj-ea"/>
            </a:endParaRPr>
          </a:p>
        </p:txBody>
      </p:sp>
      <p:sp>
        <p:nvSpPr>
          <p:cNvPr id="16" name="TextBox 15"/>
          <p:cNvSpPr txBox="1"/>
          <p:nvPr/>
        </p:nvSpPr>
        <p:spPr>
          <a:xfrm>
            <a:off x="883413" y="2617167"/>
            <a:ext cx="2829301" cy="307777"/>
          </a:xfrm>
          <a:prstGeom prst="rect">
            <a:avLst/>
          </a:prstGeom>
          <a:noFill/>
        </p:spPr>
        <p:txBody>
          <a:bodyPr wrap="none" rtlCol="0">
            <a:spAutoFit/>
          </a:bodyPr>
          <a:lstStyle/>
          <a:p>
            <a:r>
              <a:rPr lang="en-US" altLang="ko-KR" sz="1400" dirty="0" smtClean="0">
                <a:solidFill>
                  <a:srgbClr val="FF0000"/>
                </a:solidFill>
                <a:latin typeface="+mj-ea"/>
                <a:ea typeface="+mj-ea"/>
              </a:rPr>
              <a:t>Apply Failure-Recover Algorithm</a:t>
            </a:r>
            <a:endParaRPr lang="ko-KR" altLang="en-US" sz="1400" dirty="0">
              <a:solidFill>
                <a:srgbClr val="FF0000"/>
              </a:solidFill>
              <a:latin typeface="+mj-ea"/>
              <a:ea typeface="+mj-ea"/>
            </a:endParaRPr>
          </a:p>
        </p:txBody>
      </p:sp>
      <p:sp>
        <p:nvSpPr>
          <p:cNvPr id="17" name="직사각형 16"/>
          <p:cNvSpPr/>
          <p:nvPr/>
        </p:nvSpPr>
        <p:spPr>
          <a:xfrm>
            <a:off x="6228184" y="696039"/>
            <a:ext cx="236788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ko-KR" dirty="0" smtClean="0">
                <a:solidFill>
                  <a:srgbClr val="FF0000"/>
                </a:solidFill>
                <a:effectLst>
                  <a:outerShdw blurRad="38100" dist="38100" dir="2700000" algn="tl">
                    <a:srgbClr val="000000">
                      <a:alpha val="43137"/>
                    </a:srgbClr>
                  </a:outerShdw>
                </a:effectLst>
              </a:rPr>
              <a:t>Not perfect!!</a:t>
            </a:r>
          </a:p>
          <a:p>
            <a:r>
              <a:rPr lang="en-US" altLang="ko-KR" dirty="0" smtClean="0">
                <a:solidFill>
                  <a:srgbClr val="FF0000"/>
                </a:solidFill>
                <a:effectLst>
                  <a:outerShdw blurRad="38100" dist="38100" dir="2700000" algn="tl">
                    <a:srgbClr val="000000">
                      <a:alpha val="43137"/>
                    </a:srgbClr>
                  </a:outerShdw>
                </a:effectLst>
              </a:rPr>
              <a:t>But, more available!!</a:t>
            </a:r>
            <a:endParaRPr lang="ko-KR" altLang="en-US" dirty="0">
              <a:solidFill>
                <a:srgbClr val="FF0000"/>
              </a:solidFill>
              <a:effectLst>
                <a:outerShdw blurRad="38100" dist="38100" dir="2700000" algn="tl">
                  <a:srgbClr val="000000">
                    <a:alpha val="43137"/>
                  </a:srgbClr>
                </a:outerShdw>
              </a:effectLst>
            </a:endParaRPr>
          </a:p>
        </p:txBody>
      </p:sp>
      <p:sp>
        <p:nvSpPr>
          <p:cNvPr id="18" name="오른쪽 화살표 17"/>
          <p:cNvSpPr/>
          <p:nvPr/>
        </p:nvSpPr>
        <p:spPr>
          <a:xfrm rot="18564076">
            <a:off x="3237176" y="3431157"/>
            <a:ext cx="222227" cy="34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오른쪽 화살표 18"/>
          <p:cNvSpPr/>
          <p:nvPr/>
        </p:nvSpPr>
        <p:spPr>
          <a:xfrm rot="18564076">
            <a:off x="3582896" y="2920713"/>
            <a:ext cx="222227" cy="340616"/>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오른쪽 화살표 19"/>
          <p:cNvSpPr/>
          <p:nvPr/>
        </p:nvSpPr>
        <p:spPr>
          <a:xfrm>
            <a:off x="5292080" y="764704"/>
            <a:ext cx="648072" cy="4320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21" name="TextBox 20"/>
          <p:cNvSpPr txBox="1"/>
          <p:nvPr/>
        </p:nvSpPr>
        <p:spPr>
          <a:xfrm>
            <a:off x="1633242" y="2185119"/>
            <a:ext cx="2650726" cy="307777"/>
          </a:xfrm>
          <a:prstGeom prst="rect">
            <a:avLst/>
          </a:prstGeom>
          <a:noFill/>
        </p:spPr>
        <p:txBody>
          <a:bodyPr wrap="none" rtlCol="0">
            <a:spAutoFit/>
          </a:bodyPr>
          <a:lstStyle/>
          <a:p>
            <a:r>
              <a:rPr lang="en-US" altLang="ko-KR" sz="1400" dirty="0" smtClean="0">
                <a:latin typeface="+mj-ea"/>
                <a:ea typeface="+mj-ea"/>
              </a:rPr>
              <a:t>Redundancy, Load balance  </a:t>
            </a:r>
            <a:r>
              <a:rPr lang="ko-KR" altLang="en-US" sz="1400" dirty="0" smtClean="0">
                <a:latin typeface="+mj-ea"/>
                <a:ea typeface="+mj-ea"/>
              </a:rPr>
              <a:t>▶</a:t>
            </a:r>
            <a:endParaRPr lang="ko-KR" altLang="en-US" sz="1400" dirty="0">
              <a:latin typeface="+mj-ea"/>
              <a:ea typeface="+mj-ea"/>
            </a:endParaRPr>
          </a:p>
        </p:txBody>
      </p:sp>
    </p:spTree>
    <p:extLst>
      <p:ext uri="{BB962C8B-B14F-4D97-AF65-F5344CB8AC3E}">
        <p14:creationId xmlns:p14="http://schemas.microsoft.com/office/powerpoint/2010/main" val="2362188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C&amp;C View </a:t>
            </a:r>
            <a:r>
              <a:rPr lang="en-US" altLang="ko-KR" dirty="0" smtClean="0"/>
              <a:t>– Overall Architecture Design (Level 1)</a:t>
            </a:r>
            <a:endParaRPr lang="ko-KR" altLang="en-US" dirty="0"/>
          </a:p>
        </p:txBody>
      </p:sp>
      <p:sp>
        <p:nvSpPr>
          <p:cNvPr id="3" name="내용 개체 틀 2"/>
          <p:cNvSpPr>
            <a:spLocks noGrp="1"/>
          </p:cNvSpPr>
          <p:nvPr>
            <p:ph idx="1"/>
          </p:nvPr>
        </p:nvSpPr>
        <p:spPr/>
        <p:txBody>
          <a:bodyPr/>
          <a:lstStyle/>
          <a:p>
            <a:r>
              <a:rPr lang="en-US" altLang="ko-KR" dirty="0" smtClean="0"/>
              <a:t>Using Client-Server architecture pattern</a:t>
            </a:r>
            <a:endParaRPr lang="ko-KR"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80728"/>
            <a:ext cx="6120680" cy="5438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694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C&amp;C </a:t>
            </a:r>
            <a:r>
              <a:rPr lang="en-US" altLang="ko-KR" dirty="0" smtClean="0"/>
              <a:t>View - Level 2 Decomposition </a:t>
            </a:r>
            <a:endParaRPr lang="ko-KR" altLang="en-US" dirty="0"/>
          </a:p>
        </p:txBody>
      </p:sp>
      <p:sp>
        <p:nvSpPr>
          <p:cNvPr id="3" name="내용 개체 틀 2"/>
          <p:cNvSpPr>
            <a:spLocks noGrp="1"/>
          </p:cNvSpPr>
          <p:nvPr>
            <p:ph idx="1"/>
          </p:nvPr>
        </p:nvSpPr>
        <p:spPr/>
        <p:txBody>
          <a:bodyPr/>
          <a:lstStyle/>
          <a:p>
            <a:endParaRPr lang="ko-KR"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642060"/>
            <a:ext cx="8064896" cy="5739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2849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Allocation View – Overall Architecture (Level 1)</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7410" name="그림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658052"/>
            <a:ext cx="5544616" cy="563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512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Deliverable Artifacts – Source Code</a:t>
            </a:r>
            <a:endParaRPr lang="ko-KR" altLang="en-US" dirty="0"/>
          </a:p>
        </p:txBody>
      </p:sp>
      <p:sp>
        <p:nvSpPr>
          <p:cNvPr id="3" name="내용 개체 틀 2"/>
          <p:cNvSpPr>
            <a:spLocks noGrp="1"/>
          </p:cNvSpPr>
          <p:nvPr>
            <p:ph idx="1"/>
          </p:nvPr>
        </p:nvSpPr>
        <p:spPr/>
        <p:txBody>
          <a:bodyPr/>
          <a:lstStyle/>
          <a:p>
            <a:r>
              <a:rPr lang="en-US" altLang="ko-KR" dirty="0" smtClean="0"/>
              <a:t>Source code ( 87 Files, 13,771 LOC)</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marL="177800" indent="0">
              <a:buNone/>
            </a:pPr>
            <a:endParaRPr lang="en-US" altLang="ko-KR" dirty="0" smtClean="0"/>
          </a:p>
        </p:txBody>
      </p:sp>
      <p:graphicFrame>
        <p:nvGraphicFramePr>
          <p:cNvPr id="5" name="표 4"/>
          <p:cNvGraphicFramePr>
            <a:graphicFrameLocks noGrp="1"/>
          </p:cNvGraphicFramePr>
          <p:nvPr>
            <p:extLst>
              <p:ext uri="{D42A27DB-BD31-4B8C-83A1-F6EECF244321}">
                <p14:modId xmlns:p14="http://schemas.microsoft.com/office/powerpoint/2010/main" val="3557658217"/>
              </p:ext>
            </p:extLst>
          </p:nvPr>
        </p:nvGraphicFramePr>
        <p:xfrm>
          <a:off x="539552" y="1196752"/>
          <a:ext cx="8136904" cy="3888428"/>
        </p:xfrm>
        <a:graphic>
          <a:graphicData uri="http://schemas.openxmlformats.org/drawingml/2006/table">
            <a:tbl>
              <a:tblPr firstRow="1" bandRow="1">
                <a:tableStyleId>{5940675A-B579-460E-94D1-54222C63F5DA}</a:tableStyleId>
              </a:tblPr>
              <a:tblGrid>
                <a:gridCol w="2376264"/>
                <a:gridCol w="2880320"/>
                <a:gridCol w="1584176"/>
                <a:gridCol w="1296144"/>
              </a:tblGrid>
              <a:tr h="852463">
                <a:tc>
                  <a:txBody>
                    <a:bodyPr/>
                    <a:lstStyle/>
                    <a:p>
                      <a:pPr latinLnBrk="1"/>
                      <a:r>
                        <a:rPr lang="en-US" altLang="ko-KR" sz="1600" dirty="0" smtClean="0"/>
                        <a:t>Program Type</a:t>
                      </a:r>
                      <a:endParaRPr lang="ko-KR" altLang="en-US" sz="1600" dirty="0"/>
                    </a:p>
                  </a:txBody>
                  <a:tcPr anchor="ctr">
                    <a:solidFill>
                      <a:schemeClr val="bg1">
                        <a:lumMod val="75000"/>
                      </a:schemeClr>
                    </a:solidFill>
                  </a:tcPr>
                </a:tc>
                <a:tc>
                  <a:txBody>
                    <a:bodyPr/>
                    <a:lstStyle/>
                    <a:p>
                      <a:pPr latinLnBrk="1"/>
                      <a:r>
                        <a:rPr lang="en-US" altLang="ko-KR" sz="1600" dirty="0" smtClean="0"/>
                        <a:t>Used Technology</a:t>
                      </a:r>
                      <a:endParaRPr lang="ko-KR" altLang="en-US" sz="1600" dirty="0"/>
                    </a:p>
                  </a:txBody>
                  <a:tcPr anchor="ctr">
                    <a:solidFill>
                      <a:schemeClr val="bg1">
                        <a:lumMod val="75000"/>
                      </a:schemeClr>
                    </a:solidFill>
                  </a:tcPr>
                </a:tc>
                <a:tc>
                  <a:txBody>
                    <a:bodyPr/>
                    <a:lstStyle/>
                    <a:p>
                      <a:pPr latinLnBrk="1"/>
                      <a:r>
                        <a:rPr lang="en-US" altLang="ko-KR" sz="1600" dirty="0" smtClean="0"/>
                        <a:t>Developer</a:t>
                      </a:r>
                      <a:endParaRPr lang="ko-KR" altLang="en-US" sz="1600" dirty="0"/>
                    </a:p>
                  </a:txBody>
                  <a:tcPr anchor="ctr">
                    <a:solidFill>
                      <a:schemeClr val="bg1">
                        <a:lumMod val="75000"/>
                      </a:schemeClr>
                    </a:solidFill>
                  </a:tcPr>
                </a:tc>
                <a:tc>
                  <a:txBody>
                    <a:bodyPr/>
                    <a:lstStyle/>
                    <a:p>
                      <a:pPr latinLnBrk="1"/>
                      <a:r>
                        <a:rPr lang="en-US" altLang="ko-KR" sz="1600" dirty="0" smtClean="0"/>
                        <a:t>Volume</a:t>
                      </a:r>
                      <a:r>
                        <a:rPr lang="en-US" altLang="ko-KR" sz="1600" baseline="0" dirty="0" smtClean="0"/>
                        <a:t> </a:t>
                      </a:r>
                    </a:p>
                    <a:p>
                      <a:pPr latinLnBrk="1"/>
                      <a:r>
                        <a:rPr lang="en-US" altLang="ko-KR" sz="1600" baseline="0" dirty="0" smtClean="0"/>
                        <a:t>(LOC)</a:t>
                      </a:r>
                      <a:endParaRPr lang="ko-KR" altLang="en-US" sz="1600" dirty="0"/>
                    </a:p>
                  </a:txBody>
                  <a:tcPr anchor="ctr">
                    <a:solidFill>
                      <a:schemeClr val="bg1">
                        <a:lumMod val="75000"/>
                      </a:schemeClr>
                    </a:solidFill>
                  </a:tcPr>
                </a:tc>
              </a:tr>
              <a:tr h="607193">
                <a:tc>
                  <a:txBody>
                    <a:bodyPr/>
                    <a:lstStyle/>
                    <a:p>
                      <a:pPr latinLnBrk="1"/>
                      <a:r>
                        <a:rPr lang="en-US" altLang="ko-KR" sz="1600" dirty="0" smtClean="0"/>
                        <a:t>Customer UI</a:t>
                      </a:r>
                      <a:endParaRPr lang="ko-KR" altLang="en-US" sz="1600" dirty="0"/>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Java</a:t>
                      </a:r>
                      <a:r>
                        <a:rPr lang="en-US" altLang="ko-KR" sz="1600" kern="1200" baseline="0" dirty="0" smtClean="0">
                          <a:effectLst/>
                        </a:rPr>
                        <a:t>, Swing, JSON</a:t>
                      </a:r>
                      <a:endParaRPr lang="ko-KR" altLang="ko-KR" sz="1600" kern="1200" dirty="0" smtClean="0">
                        <a:effectLst/>
                      </a:endParaRPr>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err="1" smtClean="0">
                          <a:solidFill>
                            <a:schemeClr val="tx1"/>
                          </a:solidFill>
                          <a:effectLst/>
                          <a:latin typeface="+mn-lt"/>
                          <a:ea typeface="+mn-ea"/>
                          <a:cs typeface="+mn-cs"/>
                        </a:rPr>
                        <a:t>Hyugjin</a:t>
                      </a:r>
                      <a:r>
                        <a:rPr lang="en-US" altLang="ko-KR" sz="1600" kern="1200" dirty="0" smtClean="0">
                          <a:solidFill>
                            <a:schemeClr val="tx1"/>
                          </a:solidFill>
                          <a:effectLst/>
                          <a:latin typeface="+mn-lt"/>
                          <a:ea typeface="+mn-ea"/>
                          <a:cs typeface="+mn-cs"/>
                        </a:rPr>
                        <a:t> Kwon</a:t>
                      </a:r>
                      <a:endParaRPr lang="ko-KR" altLang="en-US" sz="1600" kern="1200" dirty="0" smtClean="0">
                        <a:solidFill>
                          <a:schemeClr val="tx1"/>
                        </a:solidFill>
                        <a:effectLst/>
                        <a:latin typeface="+mn-lt"/>
                        <a:ea typeface="+mn-ea"/>
                        <a:cs typeface="+mn-cs"/>
                      </a:endParaRPr>
                    </a:p>
                  </a:txBody>
                  <a:tcPr anchor="ctr"/>
                </a:tc>
                <a:tc>
                  <a:txBody>
                    <a:bodyPr/>
                    <a:lstStyle/>
                    <a:p>
                      <a:pPr marL="0" marR="0" lvl="3" indent="0" algn="ctr"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1,834</a:t>
                      </a:r>
                      <a:endParaRPr lang="ko-KR" altLang="ko-KR" sz="1600" kern="1200" dirty="0" smtClean="0">
                        <a:effectLst/>
                      </a:endParaRPr>
                    </a:p>
                  </a:txBody>
                  <a:tcPr anchor="ctr"/>
                </a:tc>
              </a:tr>
              <a:tr h="607193">
                <a:tc>
                  <a:txBody>
                    <a:bodyPr/>
                    <a:lstStyle/>
                    <a:p>
                      <a:pPr latinLnBrk="1"/>
                      <a:r>
                        <a:rPr lang="en-US" altLang="ko-KR" sz="1600" dirty="0" smtClean="0"/>
                        <a:t>Supervisor UI </a:t>
                      </a:r>
                      <a:endParaRPr lang="ko-KR" altLang="en-US" sz="1600" dirty="0"/>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Java</a:t>
                      </a:r>
                      <a:r>
                        <a:rPr lang="en-US" altLang="ko-KR" sz="1600" kern="1200" baseline="0" dirty="0" smtClean="0">
                          <a:effectLst/>
                        </a:rPr>
                        <a:t>, Swing, JSON</a:t>
                      </a:r>
                      <a:endParaRPr lang="ko-KR" altLang="ko-KR" sz="1600" kern="1200" dirty="0" smtClean="0">
                        <a:effectLst/>
                      </a:endParaRPr>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err="1" smtClean="0">
                          <a:solidFill>
                            <a:schemeClr val="tx1"/>
                          </a:solidFill>
                          <a:effectLst/>
                          <a:latin typeface="+mn-lt"/>
                          <a:ea typeface="+mn-ea"/>
                          <a:cs typeface="+mn-cs"/>
                        </a:rPr>
                        <a:t>Hyugjin</a:t>
                      </a:r>
                      <a:r>
                        <a:rPr lang="en-US" altLang="ko-KR" sz="1600" kern="1200" dirty="0" smtClean="0">
                          <a:solidFill>
                            <a:schemeClr val="tx1"/>
                          </a:solidFill>
                          <a:effectLst/>
                          <a:latin typeface="+mn-lt"/>
                          <a:ea typeface="+mn-ea"/>
                          <a:cs typeface="+mn-cs"/>
                        </a:rPr>
                        <a:t> Kwon</a:t>
                      </a:r>
                      <a:endParaRPr lang="ko-KR" altLang="en-US" sz="1600" kern="1200" dirty="0" smtClean="0">
                        <a:solidFill>
                          <a:schemeClr val="tx1"/>
                        </a:solidFill>
                        <a:effectLst/>
                        <a:latin typeface="+mn-lt"/>
                        <a:ea typeface="+mn-ea"/>
                        <a:cs typeface="+mn-cs"/>
                      </a:endParaRPr>
                    </a:p>
                  </a:txBody>
                  <a:tcPr anchor="ctr"/>
                </a:tc>
                <a:tc>
                  <a:txBody>
                    <a:bodyPr/>
                    <a:lstStyle/>
                    <a:p>
                      <a:pPr marL="0" marR="0" lvl="3" indent="0" algn="ctr"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5,184</a:t>
                      </a:r>
                      <a:endParaRPr lang="ko-KR" altLang="ko-KR" sz="1600" kern="1200" dirty="0" smtClean="0">
                        <a:effectLst/>
                      </a:endParaRPr>
                    </a:p>
                  </a:txBody>
                  <a:tcPr anchor="ctr"/>
                </a:tc>
              </a:tr>
              <a:tr h="607193">
                <a:tc>
                  <a:txBody>
                    <a:bodyPr/>
                    <a:lstStyle/>
                    <a:p>
                      <a:pPr latinLnBrk="1"/>
                      <a:r>
                        <a:rPr lang="en-US" altLang="ko-KR" sz="1600" dirty="0" smtClean="0"/>
                        <a:t>Warehouse Management </a:t>
                      </a:r>
                    </a:p>
                    <a:p>
                      <a:pPr latinLnBrk="1"/>
                      <a:r>
                        <a:rPr lang="en-US" altLang="ko-KR" sz="1600" dirty="0" smtClean="0"/>
                        <a:t>Server</a:t>
                      </a:r>
                      <a:endParaRPr lang="ko-KR" altLang="en-US" sz="1600" dirty="0"/>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Java, JSON,</a:t>
                      </a:r>
                      <a:r>
                        <a:rPr lang="en-US" altLang="ko-KR" sz="1600" kern="1200" baseline="0" dirty="0" smtClean="0">
                          <a:effectLst/>
                        </a:rPr>
                        <a:t> Socket, SQLite</a:t>
                      </a:r>
                      <a:endParaRPr lang="ko-KR" altLang="ko-KR" sz="1600" kern="1200" dirty="0" smtClean="0">
                        <a:effectLst/>
                      </a:endParaRPr>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Dongju Kim,</a:t>
                      </a:r>
                    </a:p>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err="1" smtClean="0">
                          <a:effectLst/>
                        </a:rPr>
                        <a:t>Heeseung</a:t>
                      </a:r>
                      <a:r>
                        <a:rPr lang="en-US" altLang="ko-KR" sz="1600" kern="1200" dirty="0" smtClean="0">
                          <a:effectLst/>
                        </a:rPr>
                        <a:t> Kim</a:t>
                      </a:r>
                    </a:p>
                  </a:txBody>
                  <a:tcPr anchor="ctr"/>
                </a:tc>
                <a:tc>
                  <a:txBody>
                    <a:bodyPr/>
                    <a:lstStyle/>
                    <a:p>
                      <a:pPr marL="0" marR="0" lvl="3" indent="0" algn="ctr"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4,478</a:t>
                      </a:r>
                      <a:endParaRPr lang="ko-KR" altLang="ko-KR" sz="1600" kern="1200" dirty="0" smtClean="0">
                        <a:effectLst/>
                      </a:endParaRPr>
                    </a:p>
                  </a:txBody>
                  <a:tcPr anchor="ctr"/>
                </a:tc>
              </a:tr>
              <a:tr h="607193">
                <a:tc>
                  <a:txBody>
                    <a:bodyPr/>
                    <a:lstStyle/>
                    <a:p>
                      <a:pPr latinLnBrk="1"/>
                      <a:r>
                        <a:rPr lang="en-US" altLang="ko-KR" sz="1600" dirty="0" smtClean="0"/>
                        <a:t>Robot Control</a:t>
                      </a:r>
                      <a:endParaRPr lang="ko-KR" altLang="en-US" sz="1600" dirty="0"/>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C, Arduino,</a:t>
                      </a:r>
                      <a:r>
                        <a:rPr lang="en-US" altLang="ko-KR" sz="1600" kern="1200" baseline="0" dirty="0" smtClean="0">
                          <a:effectLst/>
                        </a:rPr>
                        <a:t> Socket, Line trace</a:t>
                      </a:r>
                      <a:endParaRPr lang="ko-KR" altLang="ko-KR" sz="1600" kern="1200" dirty="0" smtClean="0">
                        <a:effectLst/>
                      </a:endParaRPr>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Kideok Kim</a:t>
                      </a:r>
                    </a:p>
                  </a:txBody>
                  <a:tcPr anchor="ctr"/>
                </a:tc>
                <a:tc>
                  <a:txBody>
                    <a:bodyPr/>
                    <a:lstStyle/>
                    <a:p>
                      <a:pPr marL="0" marR="0" lvl="3" indent="0" algn="ctr"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1,301</a:t>
                      </a:r>
                      <a:endParaRPr lang="ko-KR" altLang="ko-KR" sz="1600" kern="1200" dirty="0" smtClean="0">
                        <a:effectLst/>
                      </a:endParaRPr>
                    </a:p>
                  </a:txBody>
                  <a:tcPr anchor="ctr"/>
                </a:tc>
              </a:tr>
              <a:tr h="607193">
                <a:tc>
                  <a:txBody>
                    <a:bodyPr/>
                    <a:lstStyle/>
                    <a:p>
                      <a:pPr latinLnBrk="1"/>
                      <a:r>
                        <a:rPr lang="en-US" altLang="ko-KR" sz="1600" dirty="0" smtClean="0"/>
                        <a:t>Warehouse</a:t>
                      </a:r>
                      <a:r>
                        <a:rPr lang="en-US" altLang="ko-KR" sz="1600" baseline="0" dirty="0" smtClean="0"/>
                        <a:t> Controller </a:t>
                      </a:r>
                      <a:endParaRPr lang="ko-KR" altLang="en-US" sz="1600" dirty="0"/>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C, Arduino, Socket</a:t>
                      </a:r>
                      <a:endParaRPr lang="ko-KR" altLang="ko-KR" sz="1600" kern="1200" dirty="0" smtClean="0">
                        <a:effectLst/>
                      </a:endParaRPr>
                    </a:p>
                  </a:txBody>
                  <a:tcPr anchor="ctr"/>
                </a:tc>
                <a:tc>
                  <a:txBody>
                    <a:bodyPr/>
                    <a:lstStyle/>
                    <a:p>
                      <a:pPr marL="0" marR="0" lvl="3"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err="1" smtClean="0">
                          <a:effectLst/>
                        </a:rPr>
                        <a:t>Jonggon</a:t>
                      </a:r>
                      <a:r>
                        <a:rPr lang="en-US" altLang="ko-KR" sz="1600" kern="1200" dirty="0" smtClean="0">
                          <a:effectLst/>
                        </a:rPr>
                        <a:t> Kim</a:t>
                      </a:r>
                      <a:endParaRPr lang="ko-KR" altLang="ko-KR" sz="1600" kern="1200" dirty="0" smtClean="0">
                        <a:effectLst/>
                      </a:endParaRPr>
                    </a:p>
                  </a:txBody>
                  <a:tcPr anchor="ctr"/>
                </a:tc>
                <a:tc>
                  <a:txBody>
                    <a:bodyPr/>
                    <a:lstStyle/>
                    <a:p>
                      <a:pPr marL="0" marR="0" lvl="3" indent="0" algn="ctr" defTabSz="914400" rtl="0" eaLnBrk="1" fontAlgn="auto" latinLnBrk="1" hangingPunct="1">
                        <a:lnSpc>
                          <a:spcPct val="100000"/>
                        </a:lnSpc>
                        <a:spcBef>
                          <a:spcPts val="0"/>
                        </a:spcBef>
                        <a:spcAft>
                          <a:spcPts val="0"/>
                        </a:spcAft>
                        <a:buClrTx/>
                        <a:buSzTx/>
                        <a:buFontTx/>
                        <a:buNone/>
                        <a:tabLst/>
                        <a:defRPr/>
                      </a:pPr>
                      <a:r>
                        <a:rPr lang="en-US" altLang="ko-KR" sz="1600" kern="1200" dirty="0" smtClean="0">
                          <a:effectLst/>
                        </a:rPr>
                        <a:t>974</a:t>
                      </a:r>
                      <a:endParaRPr lang="ko-KR" altLang="ko-KR" sz="1600" kern="1200" dirty="0" smtClean="0">
                        <a:effectLst/>
                      </a:endParaRPr>
                    </a:p>
                  </a:txBody>
                  <a:tcPr anchor="ctr"/>
                </a:tc>
              </a:tr>
            </a:tbl>
          </a:graphicData>
        </a:graphic>
      </p:graphicFrame>
    </p:spTree>
    <p:extLst>
      <p:ext uri="{BB962C8B-B14F-4D97-AF65-F5344CB8AC3E}">
        <p14:creationId xmlns:p14="http://schemas.microsoft.com/office/powerpoint/2010/main" val="2159770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Deliverable Artifacts – Documents</a:t>
            </a:r>
            <a:endParaRPr lang="ko-KR" altLang="en-US" dirty="0"/>
          </a:p>
        </p:txBody>
      </p:sp>
      <p:sp>
        <p:nvSpPr>
          <p:cNvPr id="3" name="내용 개체 틀 2"/>
          <p:cNvSpPr>
            <a:spLocks noGrp="1"/>
          </p:cNvSpPr>
          <p:nvPr>
            <p:ph idx="1"/>
          </p:nvPr>
        </p:nvSpPr>
        <p:spPr/>
        <p:txBody>
          <a:bodyPr/>
          <a:lstStyle/>
          <a:p>
            <a:r>
              <a:rPr lang="en-US" altLang="ko-KR" dirty="0" smtClean="0"/>
              <a:t>13 Documents, 280 pages</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marL="177800" indent="0">
              <a:buNone/>
            </a:pPr>
            <a:endParaRPr lang="en-US" altLang="ko-KR" dirty="0" smtClean="0"/>
          </a:p>
        </p:txBody>
      </p:sp>
      <p:graphicFrame>
        <p:nvGraphicFramePr>
          <p:cNvPr id="6" name="표 5"/>
          <p:cNvGraphicFramePr>
            <a:graphicFrameLocks noGrp="1"/>
          </p:cNvGraphicFramePr>
          <p:nvPr>
            <p:extLst>
              <p:ext uri="{D42A27DB-BD31-4B8C-83A1-F6EECF244321}">
                <p14:modId xmlns:p14="http://schemas.microsoft.com/office/powerpoint/2010/main" val="2854526799"/>
              </p:ext>
            </p:extLst>
          </p:nvPr>
        </p:nvGraphicFramePr>
        <p:xfrm>
          <a:off x="323528" y="1087390"/>
          <a:ext cx="8424936" cy="5005901"/>
        </p:xfrm>
        <a:graphic>
          <a:graphicData uri="http://schemas.openxmlformats.org/drawingml/2006/table">
            <a:tbl>
              <a:tblPr/>
              <a:tblGrid>
                <a:gridCol w="1872208"/>
                <a:gridCol w="2160240"/>
                <a:gridCol w="3600400"/>
                <a:gridCol w="792088"/>
              </a:tblGrid>
              <a:tr h="452001">
                <a:tc>
                  <a:txBody>
                    <a:bodyPr/>
                    <a:lstStyle/>
                    <a:p>
                      <a:pPr algn="l" fontAlgn="ctr"/>
                      <a:r>
                        <a:rPr lang="en-US" sz="1200" b="1" i="0" u="none" strike="noStrike" dirty="0">
                          <a:solidFill>
                            <a:srgbClr val="000000"/>
                          </a:solidFill>
                          <a:effectLst/>
                          <a:latin typeface="맑은 고딕"/>
                        </a:rPr>
                        <a:t>Doc </a:t>
                      </a:r>
                      <a:r>
                        <a:rPr lang="en-US" sz="1200" b="1" i="0" u="none" strike="noStrike" dirty="0" smtClean="0">
                          <a:solidFill>
                            <a:srgbClr val="000000"/>
                          </a:solidFill>
                          <a:effectLst/>
                          <a:latin typeface="맑은 고딕"/>
                        </a:rPr>
                        <a:t>Category</a:t>
                      </a:r>
                      <a:endParaRPr lang="en-US" sz="1200" b="1"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US" sz="1200" b="1" i="0" u="none" strike="noStrike">
                          <a:solidFill>
                            <a:srgbClr val="000000"/>
                          </a:solidFill>
                          <a:effectLst/>
                          <a:latin typeface="맑은 고딕"/>
                        </a:rPr>
                        <a:t>Document ID</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ctr"/>
                      <a:r>
                        <a:rPr lang="en-US" sz="1200" b="1" i="0" u="none" strike="noStrike" dirty="0">
                          <a:solidFill>
                            <a:srgbClr val="000000"/>
                          </a:solidFill>
                          <a:effectLst/>
                          <a:latin typeface="맑은 고딕"/>
                        </a:rPr>
                        <a:t>Document Description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1" i="0" u="none" strike="noStrike" dirty="0" smtClean="0">
                          <a:solidFill>
                            <a:srgbClr val="000000"/>
                          </a:solidFill>
                          <a:effectLst/>
                          <a:latin typeface="맑은 고딕"/>
                        </a:rPr>
                        <a:t>Pages</a:t>
                      </a:r>
                      <a:endParaRPr lang="en-US" sz="1200" b="1"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50300">
                <a:tc rowSpan="2">
                  <a:txBody>
                    <a:bodyPr/>
                    <a:lstStyle/>
                    <a:p>
                      <a:pPr algn="l" fontAlgn="ctr"/>
                      <a:r>
                        <a:rPr lang="en-US" sz="1200" b="0" i="0" u="none" strike="noStrike" dirty="0">
                          <a:solidFill>
                            <a:srgbClr val="000000"/>
                          </a:solidFill>
                          <a:effectLst/>
                          <a:latin typeface="맑은 고딕"/>
                        </a:rPr>
                        <a:t>00. Presentation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[WMS_Presentation_001]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Initial Presentation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28</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dirty="0">
                          <a:solidFill>
                            <a:srgbClr val="000000"/>
                          </a:solidFill>
                          <a:effectLst/>
                          <a:latin typeface="맑은 고딕"/>
                        </a:rPr>
                        <a:t>[WMS_Presentation_002]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Final Presentation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31</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rowSpan="2">
                  <a:txBody>
                    <a:bodyPr/>
                    <a:lstStyle/>
                    <a:p>
                      <a:pPr algn="l" fontAlgn="ctr"/>
                      <a:r>
                        <a:rPr lang="en-US" sz="1200" b="0" i="0" u="none" strike="noStrike">
                          <a:solidFill>
                            <a:srgbClr val="000000"/>
                          </a:solidFill>
                          <a:effectLst/>
                          <a:latin typeface="맑은 고딕"/>
                        </a:rPr>
                        <a:t>01. Analysis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[WMS_Analysis_001]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Inintal Analysis Document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31</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dirty="0">
                          <a:solidFill>
                            <a:srgbClr val="000000"/>
                          </a:solidFill>
                          <a:effectLst/>
                          <a:latin typeface="맑은 고딕"/>
                        </a:rPr>
                        <a:t>[WMS_Analysis_002]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Architectural Driver Document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26</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rowSpan="4">
                  <a:txBody>
                    <a:bodyPr/>
                    <a:lstStyle/>
                    <a:p>
                      <a:pPr algn="l" fontAlgn="ctr"/>
                      <a:r>
                        <a:rPr lang="en-US" sz="1200" b="0" i="0" u="none" strike="noStrike">
                          <a:solidFill>
                            <a:srgbClr val="000000"/>
                          </a:solidFill>
                          <a:effectLst/>
                          <a:latin typeface="맑은 고딕"/>
                        </a:rPr>
                        <a:t>02. Interface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[WMS_Interface_001]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Protocol Design between </a:t>
                      </a:r>
                      <a:r>
                        <a:rPr lang="en-US" sz="1200" b="0" i="0" u="none" strike="noStrike" dirty="0" smtClean="0">
                          <a:solidFill>
                            <a:srgbClr val="000000"/>
                          </a:solidFill>
                          <a:effectLst/>
                          <a:latin typeface="맑은 고딕"/>
                        </a:rPr>
                        <a:t>Controller &amp; Server</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13</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dirty="0">
                          <a:solidFill>
                            <a:srgbClr val="000000"/>
                          </a:solidFill>
                          <a:effectLst/>
                          <a:latin typeface="맑은 고딕"/>
                        </a:rPr>
                        <a:t>[WMS_Interface_002]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Protocol Design between </a:t>
                      </a:r>
                      <a:r>
                        <a:rPr lang="en-US" sz="1200" b="0" i="0" u="none" strike="noStrike" dirty="0" smtClean="0">
                          <a:solidFill>
                            <a:srgbClr val="000000"/>
                          </a:solidFill>
                          <a:effectLst/>
                          <a:latin typeface="맑은 고딕"/>
                        </a:rPr>
                        <a:t>Robot &amp; Server</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14</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a:solidFill>
                            <a:srgbClr val="000000"/>
                          </a:solidFill>
                          <a:effectLst/>
                          <a:latin typeface="맑은 고딕"/>
                        </a:rPr>
                        <a:t>[WMS_Interface_003]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Protocol Design between </a:t>
                      </a:r>
                      <a:r>
                        <a:rPr lang="en-US" sz="1200" b="0" i="0" u="none" strike="noStrike" dirty="0" smtClean="0">
                          <a:solidFill>
                            <a:srgbClr val="000000"/>
                          </a:solidFill>
                          <a:effectLst/>
                          <a:latin typeface="맑은 고딕"/>
                        </a:rPr>
                        <a:t>Customer &amp; Server</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12</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a:solidFill>
                            <a:srgbClr val="000000"/>
                          </a:solidFill>
                          <a:effectLst/>
                          <a:latin typeface="맑은 고딕"/>
                        </a:rPr>
                        <a:t>[WMS_Interface_004]</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Protocol Design between </a:t>
                      </a:r>
                      <a:r>
                        <a:rPr lang="en-US" sz="1200" b="0" i="0" u="none" strike="noStrike" dirty="0" smtClean="0">
                          <a:solidFill>
                            <a:srgbClr val="000000"/>
                          </a:solidFill>
                          <a:effectLst/>
                          <a:latin typeface="맑은 고딕"/>
                        </a:rPr>
                        <a:t>Supervisor &amp; Server</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25</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rowSpan="2">
                  <a:txBody>
                    <a:bodyPr/>
                    <a:lstStyle/>
                    <a:p>
                      <a:pPr algn="l" fontAlgn="ctr"/>
                      <a:r>
                        <a:rPr lang="en-US" sz="1200" b="0" i="0" u="none" strike="noStrike">
                          <a:solidFill>
                            <a:srgbClr val="000000"/>
                          </a:solidFill>
                          <a:effectLst/>
                          <a:latin typeface="맑은 고딕"/>
                        </a:rPr>
                        <a:t>03. Design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[WMS_Design_001]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Notional Architecture Document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26</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a:solidFill>
                            <a:srgbClr val="000000"/>
                          </a:solidFill>
                          <a:effectLst/>
                          <a:latin typeface="맑은 고딕"/>
                        </a:rPr>
                        <a:t>[WMS_Design_002]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System Architecture Design Document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36</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rowSpan="2">
                  <a:txBody>
                    <a:bodyPr/>
                    <a:lstStyle/>
                    <a:p>
                      <a:pPr algn="l" fontAlgn="ctr"/>
                      <a:r>
                        <a:rPr lang="en-US" sz="1200" b="0" i="0" u="none" strike="noStrike" dirty="0">
                          <a:solidFill>
                            <a:srgbClr val="000000"/>
                          </a:solidFill>
                          <a:effectLst/>
                          <a:latin typeface="맑은 고딕"/>
                        </a:rPr>
                        <a:t>04. Management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a:t>
                      </a:r>
                      <a:r>
                        <a:rPr lang="en-US" sz="1200" b="0" i="0" u="none" strike="noStrike" dirty="0" smtClean="0">
                          <a:solidFill>
                            <a:srgbClr val="000000"/>
                          </a:solidFill>
                          <a:effectLst/>
                          <a:latin typeface="맑은 고딕"/>
                        </a:rPr>
                        <a:t>WMS_Manage_001</a:t>
                      </a:r>
                      <a:r>
                        <a:rPr lang="en-US" sz="1200" b="0" i="0" u="none" strike="noStrike" dirty="0">
                          <a:solidFill>
                            <a:srgbClr val="000000"/>
                          </a:solidFill>
                          <a:effectLst/>
                          <a:latin typeface="맑은 고딕"/>
                        </a:rPr>
                        <a: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Project Plan and Management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24</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vMerge="1">
                  <a:txBody>
                    <a:bodyPr/>
                    <a:lstStyle/>
                    <a:p>
                      <a:pPr latinLnBrk="1"/>
                      <a:endParaRPr lang="ko-KR" altLang="en-US"/>
                    </a:p>
                  </a:txBody>
                  <a:tcPr/>
                </a:tc>
                <a:tc>
                  <a:txBody>
                    <a:bodyPr/>
                    <a:lstStyle/>
                    <a:p>
                      <a:pPr algn="l" fontAlgn="ctr"/>
                      <a:r>
                        <a:rPr lang="en-US" sz="1200" b="0" i="0" u="none" strike="noStrike" dirty="0">
                          <a:solidFill>
                            <a:srgbClr val="000000"/>
                          </a:solidFill>
                          <a:effectLst/>
                          <a:latin typeface="맑은 고딕"/>
                        </a:rPr>
                        <a:t>[</a:t>
                      </a:r>
                      <a:r>
                        <a:rPr lang="en-US" sz="1200" b="0" i="0" u="none" strike="noStrike" dirty="0" smtClean="0">
                          <a:solidFill>
                            <a:srgbClr val="000000"/>
                          </a:solidFill>
                          <a:effectLst/>
                          <a:latin typeface="맑은 고딕"/>
                        </a:rPr>
                        <a:t>WMS_Manage_002</a:t>
                      </a:r>
                      <a:r>
                        <a:rPr lang="en-US" sz="1200" b="0" i="0" u="none" strike="noStrike" dirty="0">
                          <a:solidFill>
                            <a:srgbClr val="000000"/>
                          </a:solidFill>
                          <a:effectLst/>
                          <a:latin typeface="맑은 고딕"/>
                        </a:rPr>
                        <a: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맑은 고딕"/>
                        </a:rPr>
                        <a:t>WBS &amp; Individual Time Log</a:t>
                      </a:r>
                      <a:r>
                        <a:rPr lang="en-US" sz="1200" b="0" i="0" u="none" strike="noStrike" baseline="0" dirty="0" smtClean="0">
                          <a:solidFill>
                            <a:srgbClr val="000000"/>
                          </a:solidFill>
                          <a:effectLst/>
                          <a:latin typeface="맑은 고딕"/>
                        </a:rPr>
                        <a:t> </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11</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300">
                <a:tc>
                  <a:txBody>
                    <a:bodyPr/>
                    <a:lstStyle/>
                    <a:p>
                      <a:pPr algn="l" fontAlgn="ctr"/>
                      <a:r>
                        <a:rPr lang="en-US" sz="1200" b="0" i="0" u="none" strike="noStrike" dirty="0">
                          <a:solidFill>
                            <a:srgbClr val="000000"/>
                          </a:solidFill>
                          <a:effectLst/>
                          <a:latin typeface="맑은 고딕"/>
                        </a:rPr>
                        <a:t>05. </a:t>
                      </a:r>
                      <a:r>
                        <a:rPr lang="en-US" sz="1200" b="0" i="0" u="none" strike="noStrike" dirty="0" smtClean="0">
                          <a:solidFill>
                            <a:srgbClr val="000000"/>
                          </a:solidFill>
                          <a:effectLst/>
                          <a:latin typeface="맑은 고딕"/>
                        </a:rPr>
                        <a:t>Defect</a:t>
                      </a:r>
                      <a:r>
                        <a:rPr lang="en-US" sz="1200" b="0" i="0" u="none" strike="noStrike" baseline="0" dirty="0" smtClean="0">
                          <a:solidFill>
                            <a:srgbClr val="000000"/>
                          </a:solidFill>
                          <a:effectLst/>
                          <a:latin typeface="맑은 고딕"/>
                        </a:rPr>
                        <a:t> Management</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맑은 고딕"/>
                        </a:rPr>
                        <a:t>[WMS_Testing_001]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맑은 고딕"/>
                        </a:rPr>
                        <a:t>Test Case </a:t>
                      </a:r>
                      <a:r>
                        <a:rPr lang="en-US" sz="1200" b="0" i="0" u="none" strike="noStrike" dirty="0" smtClean="0">
                          <a:solidFill>
                            <a:srgbClr val="000000"/>
                          </a:solidFill>
                          <a:effectLst/>
                          <a:latin typeface="맑은 고딕"/>
                        </a:rPr>
                        <a:t>&amp;</a:t>
                      </a:r>
                      <a:r>
                        <a:rPr lang="en-US" sz="1200" b="0" i="0" u="none" strike="noStrike" baseline="0" dirty="0" smtClean="0">
                          <a:solidFill>
                            <a:srgbClr val="000000"/>
                          </a:solidFill>
                          <a:effectLst/>
                          <a:latin typeface="맑은 고딕"/>
                        </a:rPr>
                        <a:t> Result</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맑은 고딕"/>
                        </a:rPr>
                        <a:t>3</a:t>
                      </a:r>
                      <a:endParaRPr lang="en-US" sz="1200" b="0" i="0" u="none" strike="noStrike" dirty="0">
                        <a:solidFill>
                          <a:srgbClr val="000000"/>
                        </a:solidFill>
                        <a:effectLst/>
                        <a:latin typeface="맑은 고딕"/>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4644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Lesson Learned – Project Management</a:t>
            </a:r>
            <a:endParaRPr lang="ko-KR" altLang="en-US" dirty="0"/>
          </a:p>
        </p:txBody>
      </p:sp>
      <p:sp>
        <p:nvSpPr>
          <p:cNvPr id="3" name="내용 개체 틀 2"/>
          <p:cNvSpPr>
            <a:spLocks noGrp="1"/>
          </p:cNvSpPr>
          <p:nvPr>
            <p:ph idx="1"/>
          </p:nvPr>
        </p:nvSpPr>
        <p:spPr/>
        <p:txBody>
          <a:bodyPr/>
          <a:lstStyle/>
          <a:p>
            <a:endParaRPr lang="en-US" altLang="ko-KR" b="1" dirty="0" smtClean="0"/>
          </a:p>
          <a:p>
            <a:r>
              <a:rPr lang="en-US" altLang="ko-KR" b="1" dirty="0" smtClean="0"/>
              <a:t>Project </a:t>
            </a:r>
            <a:r>
              <a:rPr lang="en-US" altLang="ko-KR" b="1" dirty="0"/>
              <a:t>plan </a:t>
            </a:r>
            <a:endParaRPr lang="ko-KR" altLang="ko-KR" b="1" dirty="0"/>
          </a:p>
          <a:p>
            <a:pPr lvl="1"/>
            <a:r>
              <a:rPr lang="en-US" altLang="ko-KR" dirty="0" smtClean="0"/>
              <a:t>Plan should </a:t>
            </a:r>
            <a:r>
              <a:rPr lang="en-US" altLang="ko-KR" dirty="0"/>
              <a:t>reflect </a:t>
            </a:r>
            <a:r>
              <a:rPr lang="en-US" altLang="ko-KR" dirty="0" smtClean="0"/>
              <a:t>reality, </a:t>
            </a:r>
            <a:r>
              <a:rPr lang="en-US" altLang="ko-KR" dirty="0"/>
              <a:t>like </a:t>
            </a:r>
            <a:r>
              <a:rPr lang="en-US" altLang="ko-KR" i="1" dirty="0" smtClean="0"/>
              <a:t>“the weekly exams”. </a:t>
            </a:r>
            <a:endParaRPr lang="ko-KR" altLang="ko-KR" i="1" dirty="0"/>
          </a:p>
          <a:p>
            <a:pPr lvl="1"/>
            <a:r>
              <a:rPr lang="en-US" altLang="ko-KR" dirty="0" smtClean="0"/>
              <a:t>Need more formal unit and integration test plan.</a:t>
            </a:r>
            <a:endParaRPr lang="ko-KR" altLang="ko-KR" dirty="0"/>
          </a:p>
          <a:p>
            <a:pPr lvl="1"/>
            <a:r>
              <a:rPr lang="en-US" altLang="ko-KR" dirty="0" smtClean="0"/>
              <a:t>Plan needs to be modified </a:t>
            </a:r>
            <a:r>
              <a:rPr lang="en-US" altLang="ko-KR" dirty="0"/>
              <a:t>after </a:t>
            </a:r>
            <a:r>
              <a:rPr lang="en-US" altLang="ko-KR" dirty="0" smtClean="0"/>
              <a:t>significant architectural decisions. </a:t>
            </a:r>
          </a:p>
          <a:p>
            <a:pPr lvl="1"/>
            <a:endParaRPr lang="en-US" altLang="ko-KR" dirty="0"/>
          </a:p>
          <a:p>
            <a:r>
              <a:rPr lang="en-US" altLang="ko-KR" b="1" dirty="0" smtClean="0"/>
              <a:t>Project </a:t>
            </a:r>
            <a:r>
              <a:rPr lang="en-US" altLang="ko-KR" b="1" dirty="0"/>
              <a:t>management(Earned </a:t>
            </a:r>
            <a:r>
              <a:rPr lang="en-US" altLang="ko-KR" b="1" dirty="0" smtClean="0"/>
              <a:t>Value </a:t>
            </a:r>
            <a:r>
              <a:rPr lang="en-US" altLang="ko-KR" b="1" dirty="0"/>
              <a:t>Tracking)</a:t>
            </a:r>
            <a:endParaRPr lang="ko-KR" altLang="ko-KR" b="1" dirty="0"/>
          </a:p>
          <a:p>
            <a:pPr lvl="1"/>
            <a:r>
              <a:rPr lang="en-US" altLang="ko-KR" dirty="0" smtClean="0"/>
              <a:t>It </a:t>
            </a:r>
            <a:r>
              <a:rPr lang="en-US" altLang="ko-KR" dirty="0"/>
              <a:t>is very difficult to make a habit of </a:t>
            </a:r>
            <a:r>
              <a:rPr lang="en-US" altLang="ko-KR" dirty="0" smtClean="0"/>
              <a:t>recording in time log.</a:t>
            </a:r>
            <a:endParaRPr lang="ko-KR" altLang="ko-KR" dirty="0"/>
          </a:p>
          <a:p>
            <a:pPr lvl="1"/>
            <a:r>
              <a:rPr lang="en-US" altLang="ko-KR" dirty="0" smtClean="0"/>
              <a:t>It’s </a:t>
            </a:r>
            <a:r>
              <a:rPr lang="en-US" altLang="ko-KR" dirty="0"/>
              <a:t>good tool to track the project </a:t>
            </a:r>
            <a:r>
              <a:rPr lang="en-US" altLang="ko-KR" dirty="0" smtClean="0"/>
              <a:t>based on WBS.</a:t>
            </a:r>
            <a:endParaRPr lang="ko-KR" altLang="ko-KR" dirty="0"/>
          </a:p>
          <a:p>
            <a:pPr lvl="1"/>
            <a:r>
              <a:rPr lang="en-US" altLang="ko-KR" dirty="0" smtClean="0"/>
              <a:t>It </a:t>
            </a:r>
            <a:r>
              <a:rPr lang="en-US" altLang="ko-KR" dirty="0"/>
              <a:t>is easy to </a:t>
            </a:r>
            <a:r>
              <a:rPr lang="en-US" altLang="ko-KR" dirty="0" smtClean="0"/>
              <a:t>see </a:t>
            </a:r>
            <a:r>
              <a:rPr lang="en-US" altLang="ko-KR" dirty="0"/>
              <a:t>the gap </a:t>
            </a:r>
            <a:r>
              <a:rPr lang="en-US" altLang="ko-KR" dirty="0" smtClean="0"/>
              <a:t>which leads to analysis of why the gap exists.</a:t>
            </a:r>
            <a:endParaRPr lang="ko-KR" altLang="ko-KR" dirty="0"/>
          </a:p>
          <a:p>
            <a:pPr lvl="1"/>
            <a:endParaRPr lang="ko-KR" altLang="ko-KR" dirty="0"/>
          </a:p>
          <a:p>
            <a:endParaRPr lang="ko-KR" altLang="en-US" dirty="0"/>
          </a:p>
        </p:txBody>
      </p:sp>
    </p:spTree>
    <p:extLst>
      <p:ext uri="{BB962C8B-B14F-4D97-AF65-F5344CB8AC3E}">
        <p14:creationId xmlns:p14="http://schemas.microsoft.com/office/powerpoint/2010/main" val="3467067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Lesson Learned – Architecture Design</a:t>
            </a:r>
            <a:endParaRPr lang="ko-KR" altLang="en-US" dirty="0"/>
          </a:p>
        </p:txBody>
      </p:sp>
      <p:sp>
        <p:nvSpPr>
          <p:cNvPr id="3" name="내용 개체 틀 2"/>
          <p:cNvSpPr>
            <a:spLocks noGrp="1"/>
          </p:cNvSpPr>
          <p:nvPr>
            <p:ph idx="1"/>
          </p:nvPr>
        </p:nvSpPr>
        <p:spPr/>
        <p:txBody>
          <a:bodyPr/>
          <a:lstStyle/>
          <a:p>
            <a:r>
              <a:rPr lang="en-US" altLang="ko-KR" b="1" dirty="0" smtClean="0"/>
              <a:t>Architecture Design</a:t>
            </a:r>
          </a:p>
          <a:p>
            <a:pPr lvl="1"/>
            <a:r>
              <a:rPr lang="en-US" altLang="ko-KR" u="sng" dirty="0" smtClean="0"/>
              <a:t>Scalable Design is not free!!</a:t>
            </a:r>
          </a:p>
          <a:p>
            <a:pPr lvl="2"/>
            <a:r>
              <a:rPr lang="en-US" altLang="ko-KR" dirty="0" smtClean="0"/>
              <a:t>But, if it’s not considered in design </a:t>
            </a:r>
            <a:r>
              <a:rPr lang="en-US" altLang="ko-KR" dirty="0" smtClean="0">
                <a:sym typeface="Wingdings" pitchFamily="2" charset="2"/>
              </a:rPr>
              <a:t></a:t>
            </a:r>
            <a:r>
              <a:rPr lang="en-US" altLang="ko-KR" dirty="0" smtClean="0"/>
              <a:t> more costly!! or does not scale</a:t>
            </a:r>
          </a:p>
          <a:p>
            <a:pPr lvl="2"/>
            <a:r>
              <a:rPr lang="en-US" altLang="ko-KR" smtClean="0"/>
              <a:t>For satisfying </a:t>
            </a:r>
            <a:r>
              <a:rPr lang="en-US" altLang="ko-KR" dirty="0" smtClean="0"/>
              <a:t>multi robot and </a:t>
            </a:r>
            <a:r>
              <a:rPr lang="en-US" altLang="ko-KR" smtClean="0"/>
              <a:t>warehouse requirement, we have made:</a:t>
            </a:r>
            <a:endParaRPr lang="en-US" altLang="ko-KR" dirty="0" smtClean="0"/>
          </a:p>
          <a:p>
            <a:pPr lvl="3"/>
            <a:r>
              <a:rPr lang="en-US" altLang="ko-KR" dirty="0" smtClean="0"/>
              <a:t>Complex protocol design between server and clients</a:t>
            </a:r>
          </a:p>
          <a:p>
            <a:pPr lvl="3"/>
            <a:r>
              <a:rPr lang="en-US" altLang="ko-KR" dirty="0" smtClean="0"/>
              <a:t>Complex database table design, User Interface, Control Logic</a:t>
            </a:r>
          </a:p>
          <a:p>
            <a:pPr lvl="2"/>
            <a:r>
              <a:rPr lang="en-US" altLang="ko-KR" dirty="0" smtClean="0">
                <a:solidFill>
                  <a:srgbClr val="0070C0"/>
                </a:solidFill>
              </a:rPr>
              <a:t>We spent a lot of time for readiness of modifiability</a:t>
            </a:r>
          </a:p>
          <a:p>
            <a:pPr lvl="3"/>
            <a:r>
              <a:rPr lang="en-US" altLang="ko-KR" dirty="0" smtClean="0"/>
              <a:t>So, we could meet QA-01, “Modifiability : </a:t>
            </a:r>
            <a:r>
              <a:rPr lang="en-US" dirty="0" smtClean="0">
                <a:latin typeface="+mn-ea"/>
              </a:rPr>
              <a:t>Warehouse management system </a:t>
            </a:r>
          </a:p>
          <a:p>
            <a:pPr lvl="3">
              <a:buNone/>
            </a:pPr>
            <a:r>
              <a:rPr lang="en-US" dirty="0" smtClean="0">
                <a:latin typeface="+mn-ea"/>
              </a:rPr>
              <a:t>	can be enlarged in physically”</a:t>
            </a:r>
            <a:endParaRPr lang="en-US" altLang="ko-KR" dirty="0"/>
          </a:p>
          <a:p>
            <a:pPr lvl="2"/>
            <a:endParaRPr lang="en-US" altLang="ko-KR" dirty="0" smtClean="0"/>
          </a:p>
          <a:p>
            <a:pPr lvl="2">
              <a:buNone/>
            </a:pPr>
            <a:endParaRPr lang="en-US" altLang="ko-KR" dirty="0" smtClean="0"/>
          </a:p>
          <a:p>
            <a:r>
              <a:rPr lang="en-US" altLang="ko-KR" b="1" dirty="0" smtClean="0"/>
              <a:t>Risk of late experimentation</a:t>
            </a:r>
          </a:p>
          <a:p>
            <a:pPr lvl="1"/>
            <a:r>
              <a:rPr lang="en-US" altLang="ko-KR" sz="1600" dirty="0"/>
              <a:t>Arduino </a:t>
            </a:r>
            <a:r>
              <a:rPr lang="en-US" altLang="ko-KR" sz="1600" dirty="0" err="1"/>
              <a:t>WiFi</a:t>
            </a:r>
            <a:r>
              <a:rPr lang="en-US" altLang="ko-KR" sz="1600" dirty="0"/>
              <a:t> capability experiments impacts architectural </a:t>
            </a:r>
            <a:r>
              <a:rPr lang="en-US" altLang="ko-KR" sz="1600" dirty="0" smtClean="0"/>
              <a:t>decision</a:t>
            </a:r>
            <a:endParaRPr lang="en-US" altLang="ko-KR" dirty="0" smtClean="0"/>
          </a:p>
          <a:p>
            <a:pPr lvl="2"/>
            <a:r>
              <a:rPr lang="en-US" altLang="ko-KR" sz="1400" dirty="0"/>
              <a:t>We </a:t>
            </a:r>
            <a:r>
              <a:rPr lang="en-US" altLang="ko-KR" sz="1400" dirty="0" smtClean="0"/>
              <a:t>only focused </a:t>
            </a:r>
            <a:r>
              <a:rPr lang="en-US" altLang="ko-KR" sz="1400" dirty="0"/>
              <a:t>on computing power &amp; protocol </a:t>
            </a:r>
            <a:r>
              <a:rPr lang="en-US" altLang="ko-KR" sz="1400" dirty="0" smtClean="0"/>
              <a:t>testing</a:t>
            </a:r>
            <a:endParaRPr lang="en-US" altLang="ko-KR" sz="1400" dirty="0"/>
          </a:p>
          <a:p>
            <a:pPr lvl="2"/>
            <a:r>
              <a:rPr lang="en-US" altLang="ko-KR" sz="1400" dirty="0" smtClean="0"/>
              <a:t>Discovered </a:t>
            </a:r>
            <a:r>
              <a:rPr lang="en-US" altLang="ko-KR" sz="1400" dirty="0"/>
              <a:t>network connection management problem </a:t>
            </a:r>
            <a:r>
              <a:rPr lang="en-US" altLang="ko-KR" sz="1400" dirty="0" smtClean="0"/>
              <a:t>very late (3</a:t>
            </a:r>
            <a:r>
              <a:rPr lang="en-US" altLang="ko-KR" sz="1400" baseline="30000" dirty="0" smtClean="0"/>
              <a:t>rd</a:t>
            </a:r>
            <a:r>
              <a:rPr lang="en-US" altLang="ko-KR" sz="1400" dirty="0" smtClean="0"/>
              <a:t> week)</a:t>
            </a:r>
            <a:endParaRPr lang="en-US" altLang="ko-KR" sz="1400" dirty="0"/>
          </a:p>
          <a:p>
            <a:pPr lvl="1"/>
            <a:r>
              <a:rPr lang="en-US" altLang="ko-KR" sz="1600" dirty="0"/>
              <a:t>In the middle of the project, it </a:t>
            </a:r>
            <a:r>
              <a:rPr lang="en-US" altLang="ko-KR" sz="1600" dirty="0" smtClean="0"/>
              <a:t>was </a:t>
            </a:r>
            <a:r>
              <a:rPr lang="en-US" altLang="ko-KR" sz="1600" dirty="0"/>
              <a:t>very </a:t>
            </a:r>
            <a:r>
              <a:rPr lang="en-US" altLang="ko-KR" sz="1600" dirty="0" smtClean="0"/>
              <a:t>expensive to </a:t>
            </a:r>
            <a:r>
              <a:rPr lang="en-US" altLang="ko-KR" sz="1600" dirty="0"/>
              <a:t>change the </a:t>
            </a:r>
            <a:r>
              <a:rPr lang="en-US" altLang="ko-KR" sz="1600" dirty="0" smtClean="0"/>
              <a:t>design</a:t>
            </a:r>
            <a:endParaRPr lang="ko-KR" altLang="ko-KR" sz="1600" dirty="0"/>
          </a:p>
        </p:txBody>
      </p:sp>
    </p:spTree>
    <p:extLst>
      <p:ext uri="{BB962C8B-B14F-4D97-AF65-F5344CB8AC3E}">
        <p14:creationId xmlns:p14="http://schemas.microsoft.com/office/powerpoint/2010/main" val="382283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Team Organization</a:t>
            </a:r>
            <a:endParaRPr lang="ko-KR" altLang="en-US" dirty="0"/>
          </a:p>
        </p:txBody>
      </p:sp>
      <p:sp>
        <p:nvSpPr>
          <p:cNvPr id="3" name="내용 개체 틀 2"/>
          <p:cNvSpPr>
            <a:spLocks noGrp="1"/>
          </p:cNvSpPr>
          <p:nvPr>
            <p:ph idx="1"/>
          </p:nvPr>
        </p:nvSpPr>
        <p:spPr/>
        <p:txBody>
          <a:bodyPr>
            <a:normAutofit/>
          </a:bodyPr>
          <a:lstStyle/>
          <a:p>
            <a:pPr marL="471487" lvl="1" indent="0">
              <a:buNone/>
            </a:pPr>
            <a:endParaRPr lang="en-US" altLang="ko-KR" sz="1600" dirty="0">
              <a:solidFill>
                <a:prstClr val="black"/>
              </a:solidFill>
              <a:cs typeface="Microsoft Sans Serif" panose="020B0604020202020204" pitchFamily="34" charset="0"/>
            </a:endParaRPr>
          </a:p>
          <a:p>
            <a:pPr marL="471487" lvl="1" indent="0">
              <a:buNone/>
            </a:pPr>
            <a:endParaRPr lang="en-US" altLang="ko-KR" sz="1600" dirty="0">
              <a:solidFill>
                <a:prstClr val="black"/>
              </a:solidFill>
              <a:cs typeface="Microsoft Sans Serif" panose="020B0604020202020204" pitchFamily="34" charset="0"/>
            </a:endParaRPr>
          </a:p>
          <a:p>
            <a:pPr marL="177800" indent="0">
              <a:buNone/>
            </a:pPr>
            <a:endParaRPr lang="en-US" altLang="ko-KR" b="1" dirty="0" smtClean="0">
              <a:cs typeface="Microsoft Sans Serif" panose="020B0604020202020204" pitchFamily="34" charset="0"/>
            </a:endParaRPr>
          </a:p>
        </p:txBody>
      </p:sp>
      <p:sp>
        <p:nvSpPr>
          <p:cNvPr id="18" name="Rectangle 506"/>
          <p:cNvSpPr>
            <a:spLocks noChangeArrowheads="1"/>
          </p:cNvSpPr>
          <p:nvPr/>
        </p:nvSpPr>
        <p:spPr bwMode="auto">
          <a:xfrm>
            <a:off x="5364088" y="998842"/>
            <a:ext cx="2483192" cy="58146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endPar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endParaRPr>
          </a:p>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rPr>
              <a:t>Clifford Huff</a:t>
            </a:r>
            <a:endParaRPr kumimoji="0" lang="en-US" altLang="ko-KR" sz="1400" b="1" i="0" u="none" strike="noStrike" kern="0" cap="none" spc="0" normalizeH="0" baseline="0" noProof="0" dirty="0">
              <a:ln>
                <a:noFill/>
              </a:ln>
              <a:solidFill>
                <a:sysClr val="windowText" lastClr="000000"/>
              </a:solidFill>
              <a:effectLst/>
              <a:uLnTx/>
              <a:uFillTx/>
              <a:latin typeface="Arial"/>
              <a:cs typeface="Arial" charset="0"/>
            </a:endParaRPr>
          </a:p>
        </p:txBody>
      </p:sp>
      <p:sp>
        <p:nvSpPr>
          <p:cNvPr id="19" name="Rectangle 6"/>
          <p:cNvSpPr>
            <a:spLocks noChangeArrowheads="1"/>
          </p:cNvSpPr>
          <p:nvPr/>
        </p:nvSpPr>
        <p:spPr bwMode="auto">
          <a:xfrm>
            <a:off x="5847016" y="836712"/>
            <a:ext cx="1537191" cy="313415"/>
          </a:xfrm>
          <a:prstGeom prst="rect">
            <a:avLst/>
          </a:prstGeom>
          <a:solidFill>
            <a:srgbClr val="CCCCCC"/>
          </a:solidFill>
          <a:ln w="25400" algn="ctr">
            <a:solidFill>
              <a:srgbClr val="FFFFFF">
                <a:lumMod val="50000"/>
              </a:srgbClr>
            </a:solidFill>
            <a:miter lim="800000"/>
            <a:headEnd/>
            <a:tailEnd/>
          </a:ln>
          <a:effectLst>
            <a:outerShdw blurRad="50800" dist="38100" dir="2700000" algn="tl" rotWithShape="0">
              <a:prstClr val="black">
                <a:alpha val="40000"/>
              </a:prstClr>
            </a:outerShdw>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Mentor</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sp>
        <p:nvSpPr>
          <p:cNvPr id="20" name="Rectangle 506"/>
          <p:cNvSpPr>
            <a:spLocks noChangeArrowheads="1"/>
          </p:cNvSpPr>
          <p:nvPr/>
        </p:nvSpPr>
        <p:spPr bwMode="auto">
          <a:xfrm>
            <a:off x="6124828" y="2231957"/>
            <a:ext cx="2357453" cy="404955"/>
          </a:xfrm>
          <a:prstGeom prst="rect">
            <a:avLst/>
          </a:prstGeom>
          <a:solidFill>
            <a:srgbClr val="FFFFFF"/>
          </a:solidFill>
          <a:ln w="25400" algn="ctr">
            <a:solidFill>
              <a:srgbClr val="000000"/>
            </a:solidFill>
            <a:miter lim="800000"/>
            <a:headEnd/>
            <a:tailEnd/>
          </a:ln>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err="1" smtClean="0">
                <a:ln>
                  <a:noFill/>
                </a:ln>
                <a:solidFill>
                  <a:sysClr val="windowText" lastClr="000000"/>
                </a:solidFill>
                <a:effectLst/>
                <a:uLnTx/>
                <a:uFillTx/>
                <a:latin typeface="Arial"/>
                <a:cs typeface="Arial" charset="0"/>
              </a:rPr>
              <a:t>Hyungsun</a:t>
            </a:r>
            <a:r>
              <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rPr>
              <a:t> Kim</a:t>
            </a:r>
          </a:p>
        </p:txBody>
      </p:sp>
      <p:sp>
        <p:nvSpPr>
          <p:cNvPr id="21" name="Rectangle 6"/>
          <p:cNvSpPr>
            <a:spLocks noChangeArrowheads="1"/>
          </p:cNvSpPr>
          <p:nvPr/>
        </p:nvSpPr>
        <p:spPr bwMode="auto">
          <a:xfrm>
            <a:off x="6124827" y="1909422"/>
            <a:ext cx="2357453" cy="33777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Project Management</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sp>
        <p:nvSpPr>
          <p:cNvPr id="32" name="Rectangle 506"/>
          <p:cNvSpPr>
            <a:spLocks noChangeArrowheads="1"/>
          </p:cNvSpPr>
          <p:nvPr/>
        </p:nvSpPr>
        <p:spPr bwMode="auto">
          <a:xfrm>
            <a:off x="6124828" y="3146364"/>
            <a:ext cx="2357453" cy="404955"/>
          </a:xfrm>
          <a:prstGeom prst="rect">
            <a:avLst/>
          </a:prstGeom>
          <a:solidFill>
            <a:srgbClr val="FFFFFF"/>
          </a:solidFill>
          <a:ln w="25400" algn="ctr">
            <a:solidFill>
              <a:srgbClr val="000000"/>
            </a:solidFill>
            <a:miter lim="800000"/>
            <a:headEnd/>
            <a:tailEnd/>
          </a:ln>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err="1" smtClean="0">
                <a:ln>
                  <a:noFill/>
                </a:ln>
                <a:solidFill>
                  <a:sysClr val="windowText" lastClr="000000"/>
                </a:solidFill>
                <a:effectLst/>
                <a:uLnTx/>
                <a:uFillTx/>
                <a:latin typeface="Arial"/>
                <a:cs typeface="Arial" charset="0"/>
              </a:rPr>
              <a:t>Jaean</a:t>
            </a:r>
            <a:r>
              <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rPr>
              <a:t> Yi</a:t>
            </a:r>
          </a:p>
        </p:txBody>
      </p:sp>
      <p:sp>
        <p:nvSpPr>
          <p:cNvPr id="33" name="Rectangle 6"/>
          <p:cNvSpPr>
            <a:spLocks noChangeArrowheads="1"/>
          </p:cNvSpPr>
          <p:nvPr/>
        </p:nvSpPr>
        <p:spPr bwMode="auto">
          <a:xfrm>
            <a:off x="6124827" y="2852936"/>
            <a:ext cx="2357453" cy="33777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Architect</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sp>
        <p:nvSpPr>
          <p:cNvPr id="34" name="Rectangle 506"/>
          <p:cNvSpPr>
            <a:spLocks noChangeArrowheads="1"/>
          </p:cNvSpPr>
          <p:nvPr/>
        </p:nvSpPr>
        <p:spPr bwMode="auto">
          <a:xfrm>
            <a:off x="6141357" y="4054804"/>
            <a:ext cx="2357453" cy="404955"/>
          </a:xfrm>
          <a:prstGeom prst="rect">
            <a:avLst/>
          </a:prstGeom>
          <a:solidFill>
            <a:srgbClr val="FFFFFF"/>
          </a:solidFill>
          <a:ln w="25400" algn="ctr">
            <a:solidFill>
              <a:srgbClr val="000000"/>
            </a:solidFill>
            <a:miter lim="800000"/>
            <a:headEnd/>
            <a:tailEnd/>
          </a:ln>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lang="en-US" altLang="ko-KR" sz="1400" b="1" kern="0" dirty="0" err="1" smtClean="0">
                <a:solidFill>
                  <a:sysClr val="windowText" lastClr="000000"/>
                </a:solidFill>
                <a:latin typeface="Arial"/>
                <a:cs typeface="Arial" charset="0"/>
              </a:rPr>
              <a:t>Kideok</a:t>
            </a:r>
            <a:r>
              <a:rPr lang="en-US" altLang="ko-KR" sz="1400" b="1" kern="0" dirty="0" smtClean="0">
                <a:solidFill>
                  <a:sysClr val="windowText" lastClr="000000"/>
                </a:solidFill>
                <a:latin typeface="Arial"/>
                <a:cs typeface="Arial" charset="0"/>
              </a:rPr>
              <a:t> Kim, </a:t>
            </a:r>
            <a:r>
              <a:rPr lang="en-US" altLang="ko-KR" sz="1400" b="1" kern="0" dirty="0" err="1" smtClean="0">
                <a:solidFill>
                  <a:sysClr val="windowText" lastClr="000000"/>
                </a:solidFill>
                <a:latin typeface="Arial"/>
                <a:cs typeface="Arial" charset="0"/>
              </a:rPr>
              <a:t>Jonggon</a:t>
            </a:r>
            <a:r>
              <a:rPr lang="en-US" altLang="ko-KR" sz="1400" b="1" kern="0" dirty="0" smtClean="0">
                <a:solidFill>
                  <a:sysClr val="windowText" lastClr="000000"/>
                </a:solidFill>
                <a:latin typeface="Arial"/>
                <a:cs typeface="Arial" charset="0"/>
              </a:rPr>
              <a:t> Kim</a:t>
            </a:r>
            <a:endPar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endParaRPr>
          </a:p>
        </p:txBody>
      </p:sp>
      <p:sp>
        <p:nvSpPr>
          <p:cNvPr id="35" name="Rectangle 6"/>
          <p:cNvSpPr>
            <a:spLocks noChangeArrowheads="1"/>
          </p:cNvSpPr>
          <p:nvPr/>
        </p:nvSpPr>
        <p:spPr bwMode="auto">
          <a:xfrm>
            <a:off x="6141356" y="3717032"/>
            <a:ext cx="2357453" cy="33777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err="1" smtClean="0">
                <a:ln>
                  <a:noFill/>
                </a:ln>
                <a:solidFill>
                  <a:srgbClr val="000000"/>
                </a:solidFill>
                <a:effectLst/>
                <a:uLnTx/>
                <a:uFillTx/>
                <a:latin typeface="Arial" charset="0"/>
                <a:cs typeface="Arial" charset="0"/>
              </a:rPr>
              <a:t>Arduino</a:t>
            </a: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 Development</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sp>
        <p:nvSpPr>
          <p:cNvPr id="36" name="Rectangle 506"/>
          <p:cNvSpPr>
            <a:spLocks noChangeArrowheads="1"/>
          </p:cNvSpPr>
          <p:nvPr/>
        </p:nvSpPr>
        <p:spPr bwMode="auto">
          <a:xfrm>
            <a:off x="6141356" y="4975101"/>
            <a:ext cx="2357453" cy="404955"/>
          </a:xfrm>
          <a:prstGeom prst="rect">
            <a:avLst/>
          </a:prstGeom>
          <a:solidFill>
            <a:srgbClr val="FFFFFF"/>
          </a:solidFill>
          <a:ln w="25400" algn="ctr">
            <a:solidFill>
              <a:srgbClr val="000000"/>
            </a:solidFill>
            <a:miter lim="800000"/>
            <a:headEnd/>
            <a:tailEnd/>
          </a:ln>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lang="en-US" altLang="ko-KR" sz="1400" b="1" kern="0" dirty="0" err="1" smtClean="0">
                <a:solidFill>
                  <a:sysClr val="windowText" lastClr="000000"/>
                </a:solidFill>
                <a:latin typeface="Arial"/>
                <a:cs typeface="Arial" charset="0"/>
              </a:rPr>
              <a:t>Dongju</a:t>
            </a:r>
            <a:r>
              <a:rPr lang="en-US" altLang="ko-KR" sz="1400" b="1" kern="0" dirty="0" smtClean="0">
                <a:solidFill>
                  <a:sysClr val="windowText" lastClr="000000"/>
                </a:solidFill>
                <a:latin typeface="Arial"/>
                <a:cs typeface="Arial" charset="0"/>
              </a:rPr>
              <a:t> Kim, </a:t>
            </a:r>
            <a:r>
              <a:rPr lang="en-US" altLang="ko-KR" sz="1400" b="1" kern="0" dirty="0" err="1" smtClean="0">
                <a:solidFill>
                  <a:sysClr val="windowText" lastClr="000000"/>
                </a:solidFill>
                <a:latin typeface="Arial"/>
                <a:cs typeface="Arial" charset="0"/>
              </a:rPr>
              <a:t>Heeseung</a:t>
            </a:r>
            <a:r>
              <a:rPr lang="en-US" altLang="ko-KR" sz="1400" b="1" kern="0" dirty="0" smtClean="0">
                <a:solidFill>
                  <a:sysClr val="windowText" lastClr="000000"/>
                </a:solidFill>
                <a:latin typeface="Arial"/>
                <a:cs typeface="Arial" charset="0"/>
              </a:rPr>
              <a:t> Kim</a:t>
            </a:r>
            <a:endPar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endParaRPr>
          </a:p>
        </p:txBody>
      </p:sp>
      <p:sp>
        <p:nvSpPr>
          <p:cNvPr id="37" name="Rectangle 6"/>
          <p:cNvSpPr>
            <a:spLocks noChangeArrowheads="1"/>
          </p:cNvSpPr>
          <p:nvPr/>
        </p:nvSpPr>
        <p:spPr bwMode="auto">
          <a:xfrm>
            <a:off x="6141355" y="4637329"/>
            <a:ext cx="2357453" cy="33777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Server Development</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sp>
        <p:nvSpPr>
          <p:cNvPr id="38" name="Rectangle 506"/>
          <p:cNvSpPr>
            <a:spLocks noChangeArrowheads="1"/>
          </p:cNvSpPr>
          <p:nvPr/>
        </p:nvSpPr>
        <p:spPr bwMode="auto">
          <a:xfrm>
            <a:off x="6141356" y="5904365"/>
            <a:ext cx="2357453" cy="404955"/>
          </a:xfrm>
          <a:prstGeom prst="rect">
            <a:avLst/>
          </a:prstGeom>
          <a:solidFill>
            <a:srgbClr val="FFFFFF"/>
          </a:solidFill>
          <a:ln w="25400" algn="ctr">
            <a:solidFill>
              <a:srgbClr val="000000"/>
            </a:solidFill>
            <a:miter lim="800000"/>
            <a:headEnd/>
            <a:tailEnd/>
          </a:ln>
          <a:effectLst/>
        </p:spPr>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lang="en-US" altLang="ko-KR" sz="1400" b="1" kern="0" dirty="0" err="1" smtClean="0">
                <a:solidFill>
                  <a:sysClr val="windowText" lastClr="000000"/>
                </a:solidFill>
                <a:latin typeface="Arial"/>
                <a:cs typeface="Arial" charset="0"/>
              </a:rPr>
              <a:t>Hyeongjin</a:t>
            </a:r>
            <a:r>
              <a:rPr lang="en-US" altLang="ko-KR" sz="1400" b="1" kern="0" dirty="0" smtClean="0">
                <a:solidFill>
                  <a:sysClr val="windowText" lastClr="000000"/>
                </a:solidFill>
                <a:latin typeface="Arial"/>
                <a:cs typeface="Arial" charset="0"/>
              </a:rPr>
              <a:t> Kwon</a:t>
            </a:r>
            <a:endParaRPr kumimoji="0" lang="en-US" altLang="ko-KR" sz="1400" b="1" i="0" u="none" strike="noStrike" kern="0" cap="none" spc="0" normalizeH="0" baseline="0" noProof="0" dirty="0" smtClean="0">
              <a:ln>
                <a:noFill/>
              </a:ln>
              <a:solidFill>
                <a:sysClr val="windowText" lastClr="000000"/>
              </a:solidFill>
              <a:effectLst/>
              <a:uLnTx/>
              <a:uFillTx/>
              <a:latin typeface="Arial"/>
              <a:cs typeface="Arial" charset="0"/>
            </a:endParaRPr>
          </a:p>
        </p:txBody>
      </p:sp>
      <p:sp>
        <p:nvSpPr>
          <p:cNvPr id="39" name="Rectangle 6"/>
          <p:cNvSpPr>
            <a:spLocks noChangeArrowheads="1"/>
          </p:cNvSpPr>
          <p:nvPr/>
        </p:nvSpPr>
        <p:spPr bwMode="auto">
          <a:xfrm>
            <a:off x="6141355" y="5566593"/>
            <a:ext cx="2357453" cy="33777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61950" marR="0" lvl="0" indent="-361950" algn="ctr" defTabSz="855663" eaLnBrk="1" fontAlgn="auto" latinLnBrk="0" hangingPunct="1">
              <a:lnSpc>
                <a:spcPct val="100000"/>
              </a:lnSpc>
              <a:spcBef>
                <a:spcPct val="20000"/>
              </a:spcBef>
              <a:spcAft>
                <a:spcPts val="0"/>
              </a:spcAft>
              <a:buClrTx/>
              <a:buSzTx/>
              <a:buFontTx/>
              <a:buNone/>
              <a:tabLst/>
              <a:defRPr/>
            </a:pPr>
            <a:r>
              <a:rPr kumimoji="0" lang="en-US" altLang="ko-KR" sz="1400" b="1" i="0" u="none" strike="noStrike" kern="0" cap="none" spc="0" normalizeH="0" baseline="0" noProof="0" dirty="0" smtClean="0">
                <a:ln>
                  <a:noFill/>
                </a:ln>
                <a:solidFill>
                  <a:srgbClr val="000000"/>
                </a:solidFill>
                <a:effectLst/>
                <a:uLnTx/>
                <a:uFillTx/>
                <a:latin typeface="Arial" charset="0"/>
                <a:cs typeface="Arial" charset="0"/>
              </a:rPr>
              <a:t>UI Development</a:t>
            </a:r>
            <a:endParaRPr kumimoji="0" lang="en-US" altLang="ko-KR" sz="1400" b="1" i="0" u="none" strike="noStrike" kern="0" cap="none" spc="0" normalizeH="0" baseline="0" noProof="0" dirty="0">
              <a:ln>
                <a:noFill/>
              </a:ln>
              <a:solidFill>
                <a:srgbClr val="000000"/>
              </a:solidFill>
              <a:effectLst/>
              <a:uLnTx/>
              <a:uFillTx/>
              <a:latin typeface="Arial" charset="0"/>
              <a:cs typeface="Arial" charset="0"/>
            </a:endParaRPr>
          </a:p>
        </p:txBody>
      </p:sp>
      <p:cxnSp>
        <p:nvCxnSpPr>
          <p:cNvPr id="43" name="Shape 42"/>
          <p:cNvCxnSpPr>
            <a:endCxn id="38" idx="1"/>
          </p:cNvCxnSpPr>
          <p:nvPr/>
        </p:nvCxnSpPr>
        <p:spPr>
          <a:xfrm rot="16200000" flipH="1">
            <a:off x="3735499" y="3700985"/>
            <a:ext cx="4454527" cy="357188"/>
          </a:xfrm>
          <a:prstGeom prst="bentConnector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5784166" y="2267874"/>
            <a:ext cx="35719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784166" y="3190709"/>
            <a:ext cx="35719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5784166" y="4031131"/>
            <a:ext cx="35719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5784166" y="4951428"/>
            <a:ext cx="357190" cy="15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27584" y="548680"/>
            <a:ext cx="3264355" cy="461665"/>
          </a:xfrm>
          <a:prstGeom prst="rect">
            <a:avLst/>
          </a:prstGeom>
          <a:noFill/>
        </p:spPr>
        <p:txBody>
          <a:bodyPr wrap="none" rtlCol="0">
            <a:spAutoFit/>
          </a:bodyPr>
          <a:lstStyle/>
          <a:p>
            <a:r>
              <a:rPr lang="en-US" altLang="ko-KR" sz="2400" b="1" dirty="0" smtClean="0"/>
              <a:t>Team Name: Lucky Guys</a:t>
            </a:r>
            <a:endParaRPr lang="ko-KR" altLang="en-US" sz="2400" b="1" dirty="0"/>
          </a:p>
        </p:txBody>
      </p:sp>
      <p:graphicFrame>
        <p:nvGraphicFramePr>
          <p:cNvPr id="25" name="표 24"/>
          <p:cNvGraphicFramePr>
            <a:graphicFrameLocks noGrp="1"/>
          </p:cNvGraphicFramePr>
          <p:nvPr>
            <p:extLst>
              <p:ext uri="{D42A27DB-BD31-4B8C-83A1-F6EECF244321}">
                <p14:modId xmlns:p14="http://schemas.microsoft.com/office/powerpoint/2010/main" val="2886950615"/>
              </p:ext>
            </p:extLst>
          </p:nvPr>
        </p:nvGraphicFramePr>
        <p:xfrm>
          <a:off x="683568" y="1052736"/>
          <a:ext cx="3528391" cy="5328592"/>
        </p:xfrm>
        <a:graphic>
          <a:graphicData uri="http://schemas.openxmlformats.org/drawingml/2006/table">
            <a:tbl>
              <a:tblPr>
                <a:tableStyleId>{5C22544A-7EE6-4342-B048-85BDC9FD1C3A}</a:tableStyleId>
              </a:tblPr>
              <a:tblGrid>
                <a:gridCol w="1815712"/>
                <a:gridCol w="1712679"/>
              </a:tblGrid>
              <a:tr h="280694">
                <a:tc>
                  <a:txBody>
                    <a:bodyPr/>
                    <a:lstStyle/>
                    <a:p>
                      <a:pPr algn="ctr" fontAlgn="ctr"/>
                      <a:r>
                        <a:rPr lang="en-US" sz="1400" u="none" strike="noStrike" dirty="0">
                          <a:effectLst/>
                          <a:latin typeface="+mj-ea"/>
                          <a:ea typeface="+mj-ea"/>
                          <a:cs typeface="Arial Unicode MS" panose="020B0604020202020204" pitchFamily="50" charset="-127"/>
                        </a:rPr>
                        <a:t>Role</a:t>
                      </a:r>
                      <a:endParaRPr lang="en-US" sz="1400" b="0" i="0" u="none" strike="noStrike" dirty="0">
                        <a:solidFill>
                          <a:srgbClr val="000000"/>
                        </a:solidFill>
                        <a:effectLst/>
                        <a:latin typeface="+mj-ea"/>
                        <a:ea typeface="+mj-ea"/>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mj-ea"/>
                          <a:ea typeface="+mj-ea"/>
                          <a:cs typeface="Arial Unicode MS" panose="020B0604020202020204" pitchFamily="50" charset="-127"/>
                        </a:rPr>
                        <a:t>Assign</a:t>
                      </a:r>
                      <a:endParaRPr lang="en-US" sz="1400" b="0" i="0" u="none" strike="noStrike" dirty="0">
                        <a:solidFill>
                          <a:srgbClr val="000000"/>
                        </a:solidFill>
                        <a:effectLst/>
                        <a:latin typeface="+mj-ea"/>
                        <a:ea typeface="+mj-ea"/>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91842">
                <a:tc>
                  <a:txBody>
                    <a:bodyPr/>
                    <a:lstStyle/>
                    <a:p>
                      <a:pPr algn="l" fontAlgn="ctr"/>
                      <a:r>
                        <a:rPr lang="en-US" sz="1400" b="1" u="none" strike="noStrike" dirty="0">
                          <a:effectLst/>
                          <a:latin typeface="+mj-ea"/>
                          <a:ea typeface="+mj-ea"/>
                          <a:cs typeface="Arial Unicode MS" panose="020B0604020202020204" pitchFamily="50" charset="-127"/>
                        </a:rPr>
                        <a:t>Project 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err="1">
                          <a:effectLst/>
                          <a:latin typeface="+mn-ea"/>
                          <a:ea typeface="+mn-ea"/>
                          <a:cs typeface="Arial Unicode MS" panose="020B0604020202020204" pitchFamily="50" charset="-127"/>
                        </a:rPr>
                        <a:t>Hyungsun</a:t>
                      </a:r>
                      <a:r>
                        <a:rPr lang="en-US" sz="1400" u="none" strike="noStrike" dirty="0">
                          <a:effectLst/>
                          <a:latin typeface="+mn-ea"/>
                          <a:ea typeface="+mn-ea"/>
                          <a:cs typeface="Arial Unicode MS" panose="020B0604020202020204" pitchFamily="50" charset="-127"/>
                        </a:rPr>
                        <a:t> Kim</a:t>
                      </a:r>
                      <a:endParaRPr 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1842">
                <a:tc>
                  <a:txBody>
                    <a:bodyPr/>
                    <a:lstStyle/>
                    <a:p>
                      <a:pPr algn="l" fontAlgn="ctr"/>
                      <a:r>
                        <a:rPr lang="en-US" sz="1400" b="1" u="none" strike="noStrike" dirty="0">
                          <a:effectLst/>
                          <a:latin typeface="+mj-ea"/>
                          <a:ea typeface="+mj-ea"/>
                          <a:cs typeface="Arial Unicode MS" panose="020B0604020202020204" pitchFamily="50" charset="-127"/>
                        </a:rPr>
                        <a:t>Architect</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u="none" strike="noStrike" dirty="0" err="1">
                          <a:effectLst/>
                          <a:latin typeface="+mn-ea"/>
                          <a:ea typeface="+mn-ea"/>
                          <a:cs typeface="Arial Unicode MS" panose="020B0604020202020204" pitchFamily="50" charset="-127"/>
                        </a:rPr>
                        <a:t>Jaean</a:t>
                      </a:r>
                      <a:r>
                        <a:rPr lang="en-US" sz="1400" u="none" strike="noStrike" dirty="0">
                          <a:effectLst/>
                          <a:latin typeface="+mn-ea"/>
                          <a:ea typeface="+mn-ea"/>
                          <a:cs typeface="Arial Unicode MS" panose="020B0604020202020204" pitchFamily="50" charset="-127"/>
                        </a:rPr>
                        <a:t> Yi</a:t>
                      </a:r>
                      <a:endParaRPr 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1842">
                <a:tc>
                  <a:txBody>
                    <a:bodyPr/>
                    <a:lstStyle/>
                    <a:p>
                      <a:pPr algn="l" fontAlgn="ctr"/>
                      <a:r>
                        <a:rPr lang="en-US" sz="1400" b="1" u="none" strike="noStrike" dirty="0">
                          <a:effectLst/>
                          <a:latin typeface="+mj-ea"/>
                          <a:ea typeface="+mj-ea"/>
                          <a:cs typeface="Arial Unicode MS" panose="020B0604020202020204" pitchFamily="50" charset="-127"/>
                        </a:rPr>
                        <a:t>Test 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dirty="0" err="1" smtClean="0">
                          <a:effectLst/>
                          <a:latin typeface="+mn-ea"/>
                          <a:ea typeface="+mn-ea"/>
                          <a:cs typeface="Arial Unicode MS" panose="020B0604020202020204" pitchFamily="50" charset="-127"/>
                        </a:rPr>
                        <a:t>Jonggon</a:t>
                      </a:r>
                      <a:r>
                        <a:rPr lang="en-US" altLang="ko-KR" sz="1400" u="none" strike="noStrike" dirty="0" smtClean="0">
                          <a:effectLst/>
                          <a:latin typeface="+mn-ea"/>
                          <a:ea typeface="+mn-ea"/>
                          <a:cs typeface="Arial Unicode MS" panose="020B0604020202020204" pitchFamily="50" charset="-127"/>
                        </a:rPr>
                        <a:t> Kim</a:t>
                      </a:r>
                      <a:r>
                        <a:rPr lang="ko-KR" altLang="en-US" sz="1400" u="none" strike="noStrike" dirty="0">
                          <a:effectLst/>
                          <a:latin typeface="+mn-ea"/>
                          <a:ea typeface="+mn-ea"/>
                          <a:cs typeface="Arial Unicode MS" panose="020B0604020202020204" pitchFamily="50" charset="-127"/>
                        </a:rPr>
                        <a:t>　</a:t>
                      </a:r>
                      <a:endParaRPr lang="ko-KR" alt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1842">
                <a:tc>
                  <a:txBody>
                    <a:bodyPr/>
                    <a:lstStyle/>
                    <a:p>
                      <a:pPr algn="l" fontAlgn="ctr"/>
                      <a:r>
                        <a:rPr lang="en-US" sz="1400" b="1" u="none" strike="noStrike" dirty="0" smtClean="0">
                          <a:effectLst/>
                          <a:latin typeface="+mj-ea"/>
                          <a:ea typeface="+mj-ea"/>
                          <a:cs typeface="Arial Unicode MS" panose="020B0604020202020204" pitchFamily="50" charset="-127"/>
                        </a:rPr>
                        <a:t>Package 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ko-KR" altLang="en-US" sz="1400" u="none" strike="noStrike" dirty="0">
                          <a:effectLst/>
                          <a:latin typeface="+mn-ea"/>
                          <a:ea typeface="+mn-ea"/>
                          <a:cs typeface="Arial Unicode MS" panose="020B0604020202020204" pitchFamily="50" charset="-127"/>
                        </a:rPr>
                        <a:t>　</a:t>
                      </a:r>
                      <a:r>
                        <a:rPr lang="en-US" altLang="ko-KR" sz="1400" u="none" strike="noStrike" dirty="0" err="1" smtClean="0">
                          <a:effectLst/>
                          <a:latin typeface="+mn-ea"/>
                          <a:ea typeface="+mn-ea"/>
                          <a:cs typeface="Arial Unicode MS" panose="020B0604020202020204" pitchFamily="50" charset="-127"/>
                        </a:rPr>
                        <a:t>Kideok</a:t>
                      </a:r>
                      <a:r>
                        <a:rPr lang="en-US" altLang="ko-KR" sz="1400" u="none" strike="noStrike" baseline="0" dirty="0" smtClean="0">
                          <a:effectLst/>
                          <a:latin typeface="+mn-ea"/>
                          <a:ea typeface="+mn-ea"/>
                          <a:cs typeface="Arial Unicode MS" panose="020B0604020202020204" pitchFamily="50" charset="-127"/>
                        </a:rPr>
                        <a:t> Kim</a:t>
                      </a:r>
                      <a:endParaRPr lang="ko-KR" alt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1842">
                <a:tc>
                  <a:txBody>
                    <a:bodyPr/>
                    <a:lstStyle/>
                    <a:p>
                      <a:pPr algn="l" fontAlgn="ctr"/>
                      <a:r>
                        <a:rPr lang="en-US" sz="1400" b="1" i="0" u="none" strike="noStrike" dirty="0" smtClean="0">
                          <a:solidFill>
                            <a:srgbClr val="000000"/>
                          </a:solidFill>
                          <a:effectLst/>
                          <a:latin typeface="+mj-ea"/>
                          <a:ea typeface="+mj-ea"/>
                          <a:cs typeface="Arial Unicode MS" panose="020B0604020202020204" pitchFamily="50" charset="-127"/>
                        </a:rPr>
                        <a:t>Protocol 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b="0" i="0" u="none" strike="noStrike" dirty="0" err="1" smtClean="0">
                          <a:solidFill>
                            <a:srgbClr val="000000"/>
                          </a:solidFill>
                          <a:effectLst/>
                          <a:latin typeface="+mn-ea"/>
                          <a:ea typeface="+mn-ea"/>
                          <a:cs typeface="Arial Unicode MS" panose="020B0604020202020204" pitchFamily="50" charset="-127"/>
                        </a:rPr>
                        <a:t>Dongju</a:t>
                      </a:r>
                      <a:r>
                        <a:rPr lang="en-US" altLang="ko-KR" sz="1400" b="0" i="0" u="none" strike="noStrike" dirty="0" smtClean="0">
                          <a:solidFill>
                            <a:srgbClr val="000000"/>
                          </a:solidFill>
                          <a:effectLst/>
                          <a:latin typeface="+mn-ea"/>
                          <a:ea typeface="+mn-ea"/>
                          <a:cs typeface="Arial Unicode MS" panose="020B0604020202020204" pitchFamily="50" charset="-127"/>
                        </a:rPr>
                        <a:t> Kim</a:t>
                      </a:r>
                      <a:endParaRPr lang="ko-KR" alt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96846">
                <a:tc>
                  <a:txBody>
                    <a:bodyPr/>
                    <a:lstStyle/>
                    <a:p>
                      <a:pPr algn="l" fontAlgn="ctr"/>
                      <a:r>
                        <a:rPr lang="en-US" sz="1400" b="1" u="none" strike="noStrike" dirty="0">
                          <a:effectLst/>
                          <a:latin typeface="+mj-ea"/>
                          <a:ea typeface="+mj-ea"/>
                          <a:cs typeface="Arial Unicode MS" panose="020B0604020202020204" pitchFamily="50" charset="-127"/>
                        </a:rPr>
                        <a:t>Documentation </a:t>
                      </a:r>
                      <a:endParaRPr lang="en-US" sz="1400" b="1" u="none" strike="noStrike" dirty="0" smtClean="0">
                        <a:effectLst/>
                        <a:latin typeface="+mj-ea"/>
                        <a:ea typeface="+mj-ea"/>
                        <a:cs typeface="Arial Unicode MS" panose="020B0604020202020204" pitchFamily="50" charset="-127"/>
                      </a:endParaRPr>
                    </a:p>
                    <a:p>
                      <a:pPr algn="l" fontAlgn="ctr"/>
                      <a:r>
                        <a:rPr lang="en-US" sz="1400" b="1" u="none" strike="noStrike" dirty="0" smtClean="0">
                          <a:effectLst/>
                          <a:latin typeface="+mj-ea"/>
                          <a:ea typeface="+mj-ea"/>
                          <a:cs typeface="Arial Unicode MS" panose="020B0604020202020204" pitchFamily="50" charset="-127"/>
                        </a:rPr>
                        <a:t>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dirty="0" err="1" smtClean="0">
                          <a:effectLst/>
                          <a:latin typeface="+mn-ea"/>
                          <a:ea typeface="+mn-ea"/>
                          <a:cs typeface="Arial Unicode MS" panose="020B0604020202020204" pitchFamily="50" charset="-127"/>
                        </a:rPr>
                        <a:t>Heeseung</a:t>
                      </a:r>
                      <a:r>
                        <a:rPr lang="en-US" altLang="ko-KR" sz="1400" u="none" strike="noStrike" baseline="0" dirty="0" smtClean="0">
                          <a:effectLst/>
                          <a:latin typeface="+mn-ea"/>
                          <a:ea typeface="+mn-ea"/>
                          <a:cs typeface="Arial Unicode MS" panose="020B0604020202020204" pitchFamily="50" charset="-127"/>
                        </a:rPr>
                        <a:t> Kim</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1842">
                <a:tc>
                  <a:txBody>
                    <a:bodyPr/>
                    <a:lstStyle/>
                    <a:p>
                      <a:pPr algn="l" fontAlgn="ctr"/>
                      <a:r>
                        <a:rPr lang="en-US" sz="1400" b="1" i="0" u="none" strike="noStrike" dirty="0" smtClean="0">
                          <a:solidFill>
                            <a:srgbClr val="000000"/>
                          </a:solidFill>
                          <a:effectLst/>
                          <a:latin typeface="+mj-ea"/>
                          <a:ea typeface="+mj-ea"/>
                          <a:cs typeface="Arial Unicode MS" panose="020B0604020202020204" pitchFamily="50" charset="-127"/>
                        </a:rPr>
                        <a:t>Time Log</a:t>
                      </a:r>
                      <a:r>
                        <a:rPr lang="en-US" sz="1400" b="1" i="0" u="none" strike="noStrike" baseline="0" dirty="0" smtClean="0">
                          <a:solidFill>
                            <a:srgbClr val="000000"/>
                          </a:solidFill>
                          <a:effectLst/>
                          <a:latin typeface="+mj-ea"/>
                          <a:ea typeface="+mj-ea"/>
                          <a:cs typeface="Arial Unicode MS" panose="020B0604020202020204" pitchFamily="50" charset="-127"/>
                        </a:rPr>
                        <a:t> Manager</a:t>
                      </a:r>
                      <a:endParaRPr lang="en-US" sz="1400" b="1" i="0" u="none" strike="noStrike" dirty="0">
                        <a:solidFill>
                          <a:srgbClr val="000000"/>
                        </a:solidFill>
                        <a:effectLst/>
                        <a:latin typeface="+mj-ea"/>
                        <a:ea typeface="+mj-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400" u="none" strike="noStrike" baseline="0" dirty="0" err="1" smtClean="0">
                          <a:effectLst/>
                          <a:latin typeface="+mn-ea"/>
                          <a:ea typeface="+mn-ea"/>
                          <a:cs typeface="Arial Unicode MS" panose="020B0604020202020204" pitchFamily="50" charset="-127"/>
                        </a:rPr>
                        <a:t>Hyugjin</a:t>
                      </a:r>
                      <a:r>
                        <a:rPr lang="en-US" altLang="ko-KR" sz="1400" u="none" strike="noStrike" baseline="0" dirty="0" smtClean="0">
                          <a:effectLst/>
                          <a:latin typeface="+mn-ea"/>
                          <a:ea typeface="+mn-ea"/>
                          <a:cs typeface="Arial Unicode MS" panose="020B0604020202020204" pitchFamily="50" charset="-127"/>
                        </a:rPr>
                        <a:t> Kwon</a:t>
                      </a:r>
                      <a:endParaRPr lang="ko-KR" altLang="en-US" sz="1400" b="0" i="0" u="none" strike="noStrike" dirty="0">
                        <a:solidFill>
                          <a:srgbClr val="000000"/>
                        </a:solidFill>
                        <a:effectLst/>
                        <a:latin typeface="+mn-ea"/>
                        <a:ea typeface="+mn-ea"/>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350" y="3428999"/>
            <a:ext cx="538673" cy="662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959" t="1" r="5256" b="15574"/>
          <a:stretch/>
        </p:blipFill>
        <p:spPr bwMode="auto">
          <a:xfrm>
            <a:off x="4239411" y="4797151"/>
            <a:ext cx="548612" cy="819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349" y="1373400"/>
            <a:ext cx="538673" cy="68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411" y="2715765"/>
            <a:ext cx="548612" cy="70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9410" y="4077071"/>
            <a:ext cx="548613" cy="74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l="11448"/>
          <a:stretch/>
        </p:blipFill>
        <p:spPr bwMode="auto">
          <a:xfrm>
            <a:off x="4231037" y="5616333"/>
            <a:ext cx="556986" cy="764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1906" y="2062842"/>
            <a:ext cx="556117" cy="646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4368" y="941201"/>
            <a:ext cx="597912" cy="68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921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Future Needs</a:t>
            </a:r>
            <a:endParaRPr lang="ko-KR" altLang="en-US" dirty="0"/>
          </a:p>
        </p:txBody>
      </p:sp>
      <p:sp>
        <p:nvSpPr>
          <p:cNvPr id="3" name="내용 개체 틀 2"/>
          <p:cNvSpPr>
            <a:spLocks noGrp="1"/>
          </p:cNvSpPr>
          <p:nvPr>
            <p:ph idx="1"/>
          </p:nvPr>
        </p:nvSpPr>
        <p:spPr/>
        <p:txBody>
          <a:bodyPr>
            <a:normAutofit/>
          </a:bodyPr>
          <a:lstStyle/>
          <a:p>
            <a:r>
              <a:rPr lang="en-US" altLang="ko-KR" sz="1800" dirty="0"/>
              <a:t>How would your design support scaling out to include more inventory </a:t>
            </a:r>
            <a:r>
              <a:rPr lang="en-US" altLang="ko-KR" sz="1800" dirty="0" smtClean="0"/>
              <a:t>stations within </a:t>
            </a:r>
            <a:r>
              <a:rPr lang="en-US" altLang="ko-KR" sz="1800" dirty="0"/>
              <a:t>the same warehouse</a:t>
            </a:r>
            <a:r>
              <a:rPr lang="en-US" altLang="ko-KR" sz="1800" dirty="0" smtClean="0"/>
              <a:t>?</a:t>
            </a:r>
          </a:p>
          <a:p>
            <a:pPr lvl="1">
              <a:buFont typeface="Symbol" pitchFamily="18" charset="2"/>
              <a:buChar char="Þ"/>
            </a:pPr>
            <a:r>
              <a:rPr lang="en-US" altLang="ko-KR" sz="1600" b="1" dirty="0" smtClean="0">
                <a:solidFill>
                  <a:srgbClr val="0070C0"/>
                </a:solidFill>
              </a:rPr>
              <a:t>Already designed and implemented</a:t>
            </a:r>
          </a:p>
          <a:p>
            <a:endParaRPr lang="en-US" altLang="ko-KR" sz="1800" dirty="0"/>
          </a:p>
          <a:p>
            <a:r>
              <a:rPr lang="en-US" altLang="ko-KR" sz="1800" dirty="0" smtClean="0"/>
              <a:t>How </a:t>
            </a:r>
            <a:r>
              <a:rPr lang="en-US" altLang="ko-KR" sz="1800" dirty="0"/>
              <a:t>would your design support two robots in the same warehouse?</a:t>
            </a:r>
            <a:endParaRPr lang="en-US" altLang="ko-KR" sz="1800" dirty="0" smtClean="0"/>
          </a:p>
          <a:p>
            <a:pPr lvl="1">
              <a:buFont typeface="Symbol" pitchFamily="18" charset="2"/>
              <a:buChar char="Þ"/>
            </a:pPr>
            <a:r>
              <a:rPr lang="en-US" altLang="ko-KR" sz="1600" b="1" dirty="0">
                <a:solidFill>
                  <a:srgbClr val="0070C0"/>
                </a:solidFill>
              </a:rPr>
              <a:t>Already designed and implemented protocols, DB, UI for multiple robots</a:t>
            </a:r>
          </a:p>
          <a:p>
            <a:pPr lvl="1">
              <a:buFont typeface="Symbol" pitchFamily="18" charset="2"/>
              <a:buChar char="Þ"/>
            </a:pPr>
            <a:r>
              <a:rPr lang="en-US" altLang="ko-KR" sz="1600" b="1" dirty="0">
                <a:solidFill>
                  <a:srgbClr val="0070C0"/>
                </a:solidFill>
              </a:rPr>
              <a:t>Need to confirm by testing with multiple robots</a:t>
            </a:r>
          </a:p>
          <a:p>
            <a:pPr marL="457200" lvl="1" indent="0">
              <a:buNone/>
            </a:pPr>
            <a:endParaRPr lang="en-US" altLang="ko-KR" sz="1600" dirty="0"/>
          </a:p>
          <a:p>
            <a:r>
              <a:rPr lang="en-US" altLang="ko-KR" sz="1800" dirty="0"/>
              <a:t>How would you have to change your system to support fulfilling a single </a:t>
            </a:r>
            <a:r>
              <a:rPr lang="en-US" altLang="ko-KR" sz="1800" dirty="0" smtClean="0"/>
              <a:t>order that </a:t>
            </a:r>
            <a:r>
              <a:rPr lang="en-US" altLang="ko-KR" sz="1800" dirty="0"/>
              <a:t>was larger than the robot could </a:t>
            </a:r>
            <a:r>
              <a:rPr lang="en-US" altLang="ko-KR" sz="1800" dirty="0" smtClean="0"/>
              <a:t>hold?</a:t>
            </a:r>
          </a:p>
          <a:p>
            <a:pPr lvl="1">
              <a:buFont typeface="Symbol" pitchFamily="18" charset="2"/>
              <a:buChar char="Þ"/>
            </a:pPr>
            <a:r>
              <a:rPr lang="en-US" altLang="ko-KR" sz="1600" b="1" dirty="0" smtClean="0">
                <a:solidFill>
                  <a:srgbClr val="0070C0"/>
                </a:solidFill>
              </a:rPr>
              <a:t>Already considered in architecture.  Algorithm should be modified a little    </a:t>
            </a:r>
            <a:endParaRPr lang="en-US" altLang="ko-KR" sz="1600" b="1" dirty="0">
              <a:solidFill>
                <a:srgbClr val="0070C0"/>
              </a:solidFill>
            </a:endParaRPr>
          </a:p>
          <a:p>
            <a:endParaRPr lang="en-US" altLang="ko-KR" sz="1800" dirty="0"/>
          </a:p>
          <a:p>
            <a:r>
              <a:rPr lang="en-US" altLang="ko-KR" sz="1800" dirty="0"/>
              <a:t>How would your design support a distributed inventory management?</a:t>
            </a:r>
          </a:p>
          <a:p>
            <a:pPr lvl="1">
              <a:buFont typeface="Symbol" pitchFamily="18" charset="2"/>
              <a:buChar char="Þ"/>
            </a:pPr>
            <a:r>
              <a:rPr lang="en-US" altLang="ko-KR" sz="1600" b="1" dirty="0">
                <a:solidFill>
                  <a:srgbClr val="0070C0"/>
                </a:solidFill>
              </a:rPr>
              <a:t>Already designed to control multiple warehouses</a:t>
            </a:r>
          </a:p>
          <a:p>
            <a:pPr lvl="1">
              <a:buFont typeface="Symbol" pitchFamily="18" charset="2"/>
              <a:buChar char="Þ"/>
            </a:pPr>
            <a:r>
              <a:rPr lang="en-US" altLang="ko-KR" sz="1600" b="1" dirty="0">
                <a:solidFill>
                  <a:srgbClr val="0070C0"/>
                </a:solidFill>
              </a:rPr>
              <a:t>Need to confirm by testing</a:t>
            </a:r>
          </a:p>
          <a:p>
            <a:pPr marL="177800" indent="0">
              <a:buNone/>
            </a:pPr>
            <a:endParaRPr lang="ko-KR" altLang="en-US" sz="1800" dirty="0"/>
          </a:p>
        </p:txBody>
      </p:sp>
    </p:spTree>
    <p:extLst>
      <p:ext uri="{BB962C8B-B14F-4D97-AF65-F5344CB8AC3E}">
        <p14:creationId xmlns:p14="http://schemas.microsoft.com/office/powerpoint/2010/main" val="46442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Q&amp;A</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6147" name="Picture 3" descr="C:\Users\jaean.yi\Desktop\MHSAQYZX\photo.JPG"/>
          <p:cNvPicPr>
            <a:picLocks noChangeAspect="1" noChangeArrowheads="1"/>
          </p:cNvPicPr>
          <p:nvPr/>
        </p:nvPicPr>
        <p:blipFill rotWithShape="1">
          <a:blip r:embed="rId2">
            <a:extLst>
              <a:ext uri="{28A0092B-C50C-407E-A947-70E740481C1C}">
                <a14:useLocalDpi xmlns:a14="http://schemas.microsoft.com/office/drawing/2010/main" val="0"/>
              </a:ext>
            </a:extLst>
          </a:blip>
          <a:srcRect t="25135" b="34657"/>
          <a:stretch/>
        </p:blipFill>
        <p:spPr bwMode="auto">
          <a:xfrm>
            <a:off x="108519" y="548680"/>
            <a:ext cx="8878727" cy="26774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051720" y="3068960"/>
            <a:ext cx="5088573" cy="769441"/>
          </a:xfrm>
          <a:prstGeom prst="rect">
            <a:avLst/>
          </a:prstGeom>
        </p:spPr>
        <p:txBody>
          <a:bodyPr wrap="none">
            <a:spAutoFit/>
          </a:bodyPr>
          <a:lstStyle/>
          <a:p>
            <a:r>
              <a:rPr lang="en-US" altLang="ko-KR" sz="4400" i="1" dirty="0">
                <a:effectLst>
                  <a:outerShdw blurRad="38100" dist="38100" dir="2700000" algn="tl">
                    <a:srgbClr val="000000">
                      <a:alpha val="43137"/>
                    </a:srgbClr>
                  </a:outerShdw>
                </a:effectLst>
              </a:rPr>
              <a:t>We Are Lucky Guys!!!</a:t>
            </a:r>
            <a:endParaRPr lang="ko-KR" altLang="en-US" sz="4400" i="1" dirty="0">
              <a:effectLst>
                <a:outerShdw blurRad="38100" dist="38100" dir="2700000" algn="tl">
                  <a:srgbClr val="000000">
                    <a:alpha val="43137"/>
                  </a:srgbClr>
                </a:outerShdw>
              </a:effectLst>
            </a:endParaRPr>
          </a:p>
        </p:txBody>
      </p:sp>
      <p:pic>
        <p:nvPicPr>
          <p:cNvPr id="6149" name="Picture 5" descr="http://cfile30.uf.tistory.com/image/1444E1054B3F7470052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816657"/>
            <a:ext cx="1512168" cy="2481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644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Quality Attribute Utility Tree</a:t>
            </a:r>
            <a:endParaRPr lang="ko-KR" altLang="en-US" dirty="0"/>
          </a:p>
        </p:txBody>
      </p:sp>
      <p:sp>
        <p:nvSpPr>
          <p:cNvPr id="3" name="내용 개체 틀 2"/>
          <p:cNvSpPr>
            <a:spLocks noGrp="1"/>
          </p:cNvSpPr>
          <p:nvPr>
            <p:ph idx="1"/>
          </p:nvPr>
        </p:nvSpPr>
        <p:spPr/>
        <p:txBody>
          <a:bodyPr/>
          <a:lstStyle/>
          <a:p>
            <a:pPr marL="177800" indent="0">
              <a:buNone/>
            </a:pP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2084973037"/>
              </p:ext>
            </p:extLst>
          </p:nvPr>
        </p:nvGraphicFramePr>
        <p:xfrm>
          <a:off x="1436712" y="764704"/>
          <a:ext cx="5943600" cy="1139190"/>
        </p:xfrm>
        <a:graphic>
          <a:graphicData uri="http://schemas.openxmlformats.org/drawingml/2006/table">
            <a:tbl>
              <a:tblPr firstRow="1" firstCol="1" bandRow="1"/>
              <a:tblGrid>
                <a:gridCol w="899085"/>
                <a:gridCol w="3598877"/>
                <a:gridCol w="722819"/>
                <a:gridCol w="722819"/>
              </a:tblGrid>
              <a:tr h="266700">
                <a:tc>
                  <a:txBody>
                    <a:bodyPr/>
                    <a:lstStyle/>
                    <a:p>
                      <a:pPr algn="ctr">
                        <a:spcAft>
                          <a:spcPts val="0"/>
                        </a:spcAft>
                      </a:pPr>
                      <a:r>
                        <a:rPr lang="en-US" sz="1000" b="1">
                          <a:effectLst/>
                          <a:latin typeface="맑은 고딕"/>
                          <a:cs typeface="Arial"/>
                        </a:rPr>
                        <a:t>QA ID</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Modifiability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Priority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Difficulty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28625">
                <a:tc>
                  <a:txBody>
                    <a:bodyPr/>
                    <a:lstStyle/>
                    <a:p>
                      <a:pPr algn="ctr">
                        <a:spcAft>
                          <a:spcPts val="0"/>
                        </a:spcAft>
                      </a:pPr>
                      <a:r>
                        <a:rPr lang="en-US" sz="900">
                          <a:effectLst/>
                          <a:latin typeface="Arial"/>
                          <a:ea typeface="맑은 고딕"/>
                        </a:rPr>
                        <a:t>QA-01</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Warehouse management system can be enlarged in physically</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865">
                <a:tc>
                  <a:txBody>
                    <a:bodyPr/>
                    <a:lstStyle/>
                    <a:p>
                      <a:pPr algn="ctr">
                        <a:spcAft>
                          <a:spcPts val="0"/>
                        </a:spcAft>
                      </a:pPr>
                      <a:r>
                        <a:rPr lang="en-US" sz="900">
                          <a:effectLst/>
                          <a:latin typeface="Arial"/>
                          <a:ea typeface="맑은 고딕"/>
                        </a:rPr>
                        <a:t>QA-02</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Fulfilling an order which Robot cannot handle at once.</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L</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dirty="0">
                          <a:effectLst/>
                          <a:latin typeface="Arial"/>
                          <a:ea typeface="맑은 고딕"/>
                        </a:rPr>
                        <a:t>L</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2751218687"/>
              </p:ext>
            </p:extLst>
          </p:nvPr>
        </p:nvGraphicFramePr>
        <p:xfrm>
          <a:off x="1436712" y="2088902"/>
          <a:ext cx="5943600" cy="908050"/>
        </p:xfrm>
        <a:graphic>
          <a:graphicData uri="http://schemas.openxmlformats.org/drawingml/2006/table">
            <a:tbl>
              <a:tblPr firstRow="1" firstCol="1" bandRow="1"/>
              <a:tblGrid>
                <a:gridCol w="899085"/>
                <a:gridCol w="3598877"/>
                <a:gridCol w="722819"/>
                <a:gridCol w="722819"/>
              </a:tblGrid>
              <a:tr h="372745">
                <a:tc>
                  <a:txBody>
                    <a:bodyPr/>
                    <a:lstStyle/>
                    <a:p>
                      <a:pPr algn="ctr">
                        <a:spcAft>
                          <a:spcPts val="0"/>
                        </a:spcAft>
                      </a:pPr>
                      <a:r>
                        <a:rPr lang="en-US" sz="1000" b="1" dirty="0">
                          <a:effectLst/>
                          <a:latin typeface="맑은 고딕"/>
                          <a:cs typeface="Arial"/>
                        </a:rPr>
                        <a:t>QA ID</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effectLst/>
                          <a:latin typeface="맑은 고딕"/>
                          <a:ea typeface="맑은 고딕"/>
                        </a:rPr>
                        <a:t>Performance</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Priority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Difficulty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35305">
                <a:tc>
                  <a:txBody>
                    <a:bodyPr/>
                    <a:lstStyle/>
                    <a:p>
                      <a:pPr algn="ctr">
                        <a:spcAft>
                          <a:spcPts val="0"/>
                        </a:spcAft>
                      </a:pPr>
                      <a:r>
                        <a:rPr lang="en-US" sz="900">
                          <a:effectLst/>
                          <a:latin typeface="Arial"/>
                          <a:ea typeface="맑은 고딕"/>
                        </a:rPr>
                        <a:t>QA-05</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The system should able to complete within a required time from customer order</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L</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dirty="0">
                          <a:effectLst/>
                          <a:latin typeface="Arial"/>
                          <a:ea typeface="맑은 고딕"/>
                        </a:rPr>
                        <a:t>M</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2316021700"/>
              </p:ext>
            </p:extLst>
          </p:nvPr>
        </p:nvGraphicFramePr>
        <p:xfrm>
          <a:off x="1436712" y="3140968"/>
          <a:ext cx="5943600" cy="908050"/>
        </p:xfrm>
        <a:graphic>
          <a:graphicData uri="http://schemas.openxmlformats.org/drawingml/2006/table">
            <a:tbl>
              <a:tblPr firstRow="1" firstCol="1" bandRow="1"/>
              <a:tblGrid>
                <a:gridCol w="899085"/>
                <a:gridCol w="3598877"/>
                <a:gridCol w="722819"/>
                <a:gridCol w="722819"/>
              </a:tblGrid>
              <a:tr h="372745">
                <a:tc>
                  <a:txBody>
                    <a:bodyPr/>
                    <a:lstStyle/>
                    <a:p>
                      <a:pPr algn="ctr">
                        <a:spcAft>
                          <a:spcPts val="0"/>
                        </a:spcAft>
                      </a:pPr>
                      <a:r>
                        <a:rPr lang="en-US" sz="1000" b="1" dirty="0">
                          <a:effectLst/>
                          <a:latin typeface="맑은 고딕"/>
                          <a:cs typeface="Arial"/>
                        </a:rPr>
                        <a:t>QA ID</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effectLst/>
                          <a:latin typeface="맑은 고딕"/>
                          <a:ea typeface="맑은 고딕"/>
                        </a:rPr>
                        <a:t>Security</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Priority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Difficulty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35305">
                <a:tc>
                  <a:txBody>
                    <a:bodyPr/>
                    <a:lstStyle/>
                    <a:p>
                      <a:pPr algn="ctr">
                        <a:spcAft>
                          <a:spcPts val="0"/>
                        </a:spcAft>
                      </a:pPr>
                      <a:r>
                        <a:rPr lang="en-US" sz="900">
                          <a:effectLst/>
                          <a:latin typeface="Arial"/>
                          <a:ea typeface="맑은 고딕"/>
                        </a:rPr>
                        <a:t>QA-10</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dirty="0">
                          <a:effectLst/>
                          <a:latin typeface="Arial"/>
                          <a:ea typeface="맑은 고딕"/>
                        </a:rPr>
                        <a:t>Unauthorized Supervisor accesses should not be allowed.</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L</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dirty="0">
                          <a:effectLst/>
                          <a:latin typeface="Arial"/>
                          <a:ea typeface="맑은 고딕"/>
                        </a:rPr>
                        <a:t>H</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표 14"/>
          <p:cNvGraphicFramePr>
            <a:graphicFrameLocks noGrp="1"/>
          </p:cNvGraphicFramePr>
          <p:nvPr>
            <p:extLst>
              <p:ext uri="{D42A27DB-BD31-4B8C-83A1-F6EECF244321}">
                <p14:modId xmlns:p14="http://schemas.microsoft.com/office/powerpoint/2010/main" val="3190262311"/>
              </p:ext>
            </p:extLst>
          </p:nvPr>
        </p:nvGraphicFramePr>
        <p:xfrm>
          <a:off x="1436712" y="4244548"/>
          <a:ext cx="5943600" cy="2496820"/>
        </p:xfrm>
        <a:graphic>
          <a:graphicData uri="http://schemas.openxmlformats.org/drawingml/2006/table">
            <a:tbl>
              <a:tblPr firstRow="1" firstCol="1" bandRow="1"/>
              <a:tblGrid>
                <a:gridCol w="899085"/>
                <a:gridCol w="3598877"/>
                <a:gridCol w="722819"/>
                <a:gridCol w="722819"/>
              </a:tblGrid>
              <a:tr h="372745">
                <a:tc>
                  <a:txBody>
                    <a:bodyPr/>
                    <a:lstStyle/>
                    <a:p>
                      <a:pPr algn="ctr">
                        <a:spcAft>
                          <a:spcPts val="0"/>
                        </a:spcAft>
                      </a:pPr>
                      <a:r>
                        <a:rPr lang="en-US" sz="1000" b="1" dirty="0">
                          <a:effectLst/>
                          <a:latin typeface="맑은 고딕"/>
                          <a:cs typeface="Arial"/>
                        </a:rPr>
                        <a:t>QA ID</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ea typeface="맑은 고딕"/>
                        </a:rPr>
                        <a:t>Availability</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a:effectLst/>
                          <a:latin typeface="맑은 고딕"/>
                          <a:cs typeface="Arial"/>
                        </a:rPr>
                        <a:t>Priority</a:t>
                      </a:r>
                      <a:endParaRPr lang="ko-KR" sz="1000" b="1">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effectLst/>
                          <a:latin typeface="맑은 고딕"/>
                          <a:cs typeface="Arial"/>
                        </a:rPr>
                        <a:t>Difficulty</a:t>
                      </a:r>
                      <a:endParaRPr lang="ko-KR" sz="1000" b="1" dirty="0">
                        <a:effectLst/>
                        <a:latin typeface="맑은 고딕"/>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35305">
                <a:tc>
                  <a:txBody>
                    <a:bodyPr/>
                    <a:lstStyle/>
                    <a:p>
                      <a:pPr algn="ctr">
                        <a:spcAft>
                          <a:spcPts val="0"/>
                        </a:spcAft>
                      </a:pPr>
                      <a:r>
                        <a:rPr lang="en-US" sz="900">
                          <a:effectLst/>
                          <a:latin typeface="Arial"/>
                          <a:ea typeface="맑은 고딕"/>
                        </a:rPr>
                        <a:t>QA-03</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If robot's IR sensor was broken, error status can be monitored in management system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160">
                <a:tc>
                  <a:txBody>
                    <a:bodyPr/>
                    <a:lstStyle/>
                    <a:p>
                      <a:pPr algn="ctr">
                        <a:spcAft>
                          <a:spcPts val="0"/>
                        </a:spcAft>
                      </a:pPr>
                      <a:r>
                        <a:rPr lang="en-US" sz="900">
                          <a:effectLst/>
                          <a:latin typeface="Arial"/>
                          <a:ea typeface="맑은 고딕"/>
                        </a:rPr>
                        <a:t>QA-04</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Loss of WIFI Communication between robot and server can be detected and recovered in time</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H</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5305">
                <a:tc>
                  <a:txBody>
                    <a:bodyPr/>
                    <a:lstStyle/>
                    <a:p>
                      <a:pPr algn="ctr">
                        <a:spcAft>
                          <a:spcPts val="0"/>
                        </a:spcAft>
                      </a:pPr>
                      <a:r>
                        <a:rPr lang="en-US" sz="900">
                          <a:effectLst/>
                          <a:latin typeface="Arial"/>
                          <a:ea typeface="맑은 고딕"/>
                        </a:rPr>
                        <a:t>QA-06</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Loss of WIFI Communication between server and warehouse controller can be detected and recovered in time</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H</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5305">
                <a:tc>
                  <a:txBody>
                    <a:bodyPr/>
                    <a:lstStyle/>
                    <a:p>
                      <a:pPr algn="ctr">
                        <a:spcAft>
                          <a:spcPts val="0"/>
                        </a:spcAft>
                      </a:pPr>
                      <a:r>
                        <a:rPr lang="en-US" sz="900">
                          <a:effectLst/>
                          <a:latin typeface="Arial"/>
                          <a:ea typeface="맑은 고딕"/>
                        </a:rPr>
                        <a:t>QA-07</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900">
                          <a:effectLst/>
                          <a:latin typeface="Arial"/>
                          <a:ea typeface="맑은 고딕"/>
                        </a:rPr>
                        <a:t>If robot’s don’t move because of battery is too low, robot status can be monitored in management system</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a:effectLst/>
                          <a:latin typeface="Arial"/>
                          <a:ea typeface="맑은 고딕"/>
                        </a:rPr>
                        <a:t>L</a:t>
                      </a:r>
                      <a:endParaRPr lang="ko-KR" sz="90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dirty="0">
                          <a:effectLst/>
                          <a:latin typeface="Arial"/>
                          <a:ea typeface="맑은 고딕"/>
                        </a:rPr>
                        <a:t>H</a:t>
                      </a:r>
                      <a:endParaRPr lang="ko-KR" sz="900" dirty="0">
                        <a:effectLst/>
                        <a:latin typeface="Arial"/>
                        <a:ea typeface="맑은 고딕"/>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7829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Dynamic Behavior</a:t>
            </a:r>
            <a:endParaRPr lang="ko-KR" altLang="en-US" dirty="0"/>
          </a:p>
        </p:txBody>
      </p:sp>
      <p:sp>
        <p:nvSpPr>
          <p:cNvPr id="3" name="내용 개체 틀 2"/>
          <p:cNvSpPr>
            <a:spLocks noGrp="1"/>
          </p:cNvSpPr>
          <p:nvPr>
            <p:ph idx="1"/>
          </p:nvPr>
        </p:nvSpPr>
        <p:spPr/>
        <p:txBody>
          <a:bodyPr/>
          <a:lstStyle/>
          <a:p>
            <a:r>
              <a:rPr lang="en-US" altLang="ko-KR" dirty="0" smtClean="0"/>
              <a:t>How interact runtime element for order process</a:t>
            </a:r>
            <a:endParaRPr lang="ko-KR"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200800" cy="552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261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Ping-Echo vs Heart beat</a:t>
            </a:r>
            <a:endParaRPr lang="ko-KR" altLang="en-US" dirty="0"/>
          </a:p>
        </p:txBody>
      </p:sp>
      <p:sp>
        <p:nvSpPr>
          <p:cNvPr id="3" name="내용 개체 틀 2"/>
          <p:cNvSpPr>
            <a:spLocks noGrp="1"/>
          </p:cNvSpPr>
          <p:nvPr>
            <p:ph idx="1"/>
          </p:nvPr>
        </p:nvSpPr>
        <p:spPr/>
        <p:txBody>
          <a:bodyPr/>
          <a:lstStyle/>
          <a:p>
            <a:r>
              <a:rPr lang="en-US" altLang="ko-KR" dirty="0" smtClean="0"/>
              <a:t>Why using Ping-Echo</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411605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933056"/>
            <a:ext cx="4032448" cy="227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39752" y="3419708"/>
            <a:ext cx="420564" cy="369332"/>
          </a:xfrm>
          <a:prstGeom prst="rect">
            <a:avLst/>
          </a:prstGeom>
          <a:noFill/>
        </p:spPr>
        <p:txBody>
          <a:bodyPr wrap="none" rtlCol="0">
            <a:spAutoFit/>
          </a:bodyPr>
          <a:lstStyle/>
          <a:p>
            <a:r>
              <a:rPr lang="en-US" altLang="ko-KR" dirty="0" smtClean="0">
                <a:solidFill>
                  <a:srgbClr val="FF0000"/>
                </a:solidFill>
                <a:effectLst>
                  <a:outerShdw blurRad="38100" dist="38100" dir="2700000" algn="tl">
                    <a:srgbClr val="000000">
                      <a:alpha val="43137"/>
                    </a:srgbClr>
                  </a:outerShdw>
                </a:effectLst>
              </a:rPr>
              <a:t>VS</a:t>
            </a:r>
            <a:endParaRPr lang="ko-KR" altLang="en-US"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4716016" y="1484784"/>
            <a:ext cx="3894271" cy="1754326"/>
          </a:xfrm>
          <a:prstGeom prst="rect">
            <a:avLst/>
          </a:prstGeom>
          <a:noFill/>
        </p:spPr>
        <p:txBody>
          <a:bodyPr wrap="none" rtlCol="0">
            <a:spAutoFit/>
          </a:bodyPr>
          <a:lstStyle/>
          <a:p>
            <a:r>
              <a:rPr lang="en-US" altLang="ko-KR" dirty="0" smtClean="0"/>
              <a:t>Can be stress to Arduino </a:t>
            </a:r>
          </a:p>
          <a:p>
            <a:pPr marL="285750" indent="-285750">
              <a:buFontTx/>
              <a:buChar char="-"/>
            </a:pPr>
            <a:r>
              <a:rPr lang="en-US" altLang="ko-KR" dirty="0" smtClean="0"/>
              <a:t>using more computation power</a:t>
            </a:r>
          </a:p>
          <a:p>
            <a:pPr marL="285750" indent="-285750">
              <a:buFontTx/>
              <a:buChar char="-"/>
            </a:pPr>
            <a:r>
              <a:rPr lang="en-US" altLang="ko-KR" dirty="0" smtClean="0"/>
              <a:t>Keeping network connection  is hard</a:t>
            </a:r>
          </a:p>
          <a:p>
            <a:r>
              <a:rPr lang="en-US" altLang="ko-KR" dirty="0"/>
              <a:t> </a:t>
            </a:r>
            <a:r>
              <a:rPr lang="en-US" altLang="ko-KR" dirty="0" smtClean="0"/>
              <a:t>    (Arduino 1.0.4 </a:t>
            </a:r>
            <a:r>
              <a:rPr lang="en-US" altLang="ko-KR" dirty="0" err="1" smtClean="0"/>
              <a:t>WiFi</a:t>
            </a:r>
            <a:r>
              <a:rPr lang="en-US" altLang="ko-KR" dirty="0" smtClean="0"/>
              <a:t> library problem)</a:t>
            </a:r>
          </a:p>
          <a:p>
            <a:r>
              <a:rPr lang="en-US" altLang="ko-KR" dirty="0" smtClean="0"/>
              <a:t> </a:t>
            </a:r>
          </a:p>
          <a:p>
            <a:r>
              <a:rPr lang="en-US" altLang="ko-KR" dirty="0" smtClean="0"/>
              <a:t>High accuracy </a:t>
            </a:r>
          </a:p>
        </p:txBody>
      </p:sp>
      <p:sp>
        <p:nvSpPr>
          <p:cNvPr id="8" name="TextBox 7"/>
          <p:cNvSpPr txBox="1"/>
          <p:nvPr/>
        </p:nvSpPr>
        <p:spPr>
          <a:xfrm>
            <a:off x="4716016" y="4221088"/>
            <a:ext cx="4176271" cy="1754326"/>
          </a:xfrm>
          <a:prstGeom prst="rect">
            <a:avLst/>
          </a:prstGeom>
          <a:noFill/>
        </p:spPr>
        <p:txBody>
          <a:bodyPr wrap="none" rtlCol="0">
            <a:spAutoFit/>
          </a:bodyPr>
          <a:lstStyle/>
          <a:p>
            <a:r>
              <a:rPr lang="en-US" altLang="ko-KR" dirty="0" smtClean="0"/>
              <a:t>Low computing power &amp; Traffic</a:t>
            </a:r>
          </a:p>
          <a:p>
            <a:pPr marL="285750" indent="-285750">
              <a:buFontTx/>
              <a:buChar char="-"/>
            </a:pPr>
            <a:r>
              <a:rPr lang="en-US" altLang="ko-KR" dirty="0" smtClean="0"/>
              <a:t>using less computation power</a:t>
            </a:r>
          </a:p>
          <a:p>
            <a:pPr marL="285750" indent="-285750">
              <a:buFontTx/>
              <a:buChar char="-"/>
            </a:pPr>
            <a:r>
              <a:rPr lang="en-US" altLang="ko-KR" dirty="0" smtClean="0"/>
              <a:t>Server can know disconnect by Socket</a:t>
            </a:r>
          </a:p>
          <a:p>
            <a:pPr marL="285750" indent="-285750">
              <a:buFontTx/>
              <a:buChar char="-"/>
            </a:pPr>
            <a:r>
              <a:rPr lang="en-US" altLang="ko-KR" dirty="0" smtClean="0"/>
              <a:t>Robot can know disconnect when using</a:t>
            </a:r>
          </a:p>
          <a:p>
            <a:pPr marL="285750" indent="-285750">
              <a:buFontTx/>
              <a:buChar char="-"/>
            </a:pPr>
            <a:endParaRPr lang="en-US" altLang="ko-KR" dirty="0" smtClean="0"/>
          </a:p>
          <a:p>
            <a:r>
              <a:rPr lang="en-US" altLang="ko-KR" dirty="0" smtClean="0"/>
              <a:t>Low accuracy (on demand) </a:t>
            </a:r>
            <a:endParaRPr lang="en-US" altLang="ko-KR" dirty="0"/>
          </a:p>
        </p:txBody>
      </p:sp>
    </p:spTree>
    <p:extLst>
      <p:ext uri="{BB962C8B-B14F-4D97-AF65-F5344CB8AC3E}">
        <p14:creationId xmlns:p14="http://schemas.microsoft.com/office/powerpoint/2010/main" val="3448156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Strength &amp;  Weakness of </a:t>
            </a:r>
            <a:r>
              <a:rPr lang="en-US" altLang="ko-KR" dirty="0" err="1" smtClean="0"/>
              <a:t>Candiate</a:t>
            </a:r>
            <a:endParaRPr lang="ko-KR" altLang="en-US" dirty="0"/>
          </a:p>
        </p:txBody>
      </p:sp>
      <p:sp>
        <p:nvSpPr>
          <p:cNvPr id="3" name="내용 개체 틀 2"/>
          <p:cNvSpPr>
            <a:spLocks noGrp="1"/>
          </p:cNvSpPr>
          <p:nvPr>
            <p:ph idx="1"/>
          </p:nvPr>
        </p:nvSpPr>
        <p:spPr/>
        <p:txBody>
          <a:bodyPr/>
          <a:lstStyle/>
          <a:p>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978685897"/>
              </p:ext>
            </p:extLst>
          </p:nvPr>
        </p:nvGraphicFramePr>
        <p:xfrm>
          <a:off x="251520" y="764704"/>
          <a:ext cx="8568952" cy="5472608"/>
        </p:xfrm>
        <a:graphic>
          <a:graphicData uri="http://schemas.openxmlformats.org/drawingml/2006/table">
            <a:tbl>
              <a:tblPr/>
              <a:tblGrid>
                <a:gridCol w="385657"/>
                <a:gridCol w="3823841"/>
                <a:gridCol w="4359454"/>
              </a:tblGrid>
              <a:tr h="284578">
                <a:tc>
                  <a:txBody>
                    <a:bodyPr/>
                    <a:lstStyle/>
                    <a:p>
                      <a:pPr algn="l" fontAlgn="t">
                        <a:lnSpc>
                          <a:spcPts val="1300"/>
                        </a:lnSpc>
                      </a:pPr>
                      <a:endParaRPr lang="en-US" sz="1000" b="1" dirty="0">
                        <a:solidFill>
                          <a:srgbClr val="262823"/>
                        </a:solidFill>
                        <a:effectLst/>
                      </a:endParaRPr>
                    </a:p>
                  </a:txBody>
                  <a:tcPr marL="53340" marR="1143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F0"/>
                    </a:solidFill>
                  </a:tcPr>
                </a:tc>
                <a:tc>
                  <a:txBody>
                    <a:bodyPr/>
                    <a:lstStyle/>
                    <a:p>
                      <a:pPr algn="ctr" fontAlgn="t">
                        <a:lnSpc>
                          <a:spcPts val="1300"/>
                        </a:lnSpc>
                      </a:pPr>
                      <a:r>
                        <a:rPr lang="en-US" sz="1400" b="1">
                          <a:solidFill>
                            <a:srgbClr val="262823"/>
                          </a:solidFill>
                          <a:effectLst/>
                        </a:rPr>
                        <a:t>#1 Centralized</a:t>
                      </a:r>
                    </a:p>
                  </a:txBody>
                  <a:tcPr marL="53340" marR="1143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F0"/>
                    </a:solidFill>
                  </a:tcPr>
                </a:tc>
                <a:tc>
                  <a:txBody>
                    <a:bodyPr/>
                    <a:lstStyle/>
                    <a:p>
                      <a:pPr algn="ctr" fontAlgn="t">
                        <a:lnSpc>
                          <a:spcPts val="1300"/>
                        </a:lnSpc>
                      </a:pPr>
                      <a:r>
                        <a:rPr lang="en-US" sz="1400" b="1" dirty="0">
                          <a:solidFill>
                            <a:srgbClr val="262823"/>
                          </a:solidFill>
                          <a:effectLst/>
                        </a:rPr>
                        <a:t>#2 </a:t>
                      </a:r>
                      <a:r>
                        <a:rPr lang="en-US" sz="1400" b="1" dirty="0" smtClean="0">
                          <a:solidFill>
                            <a:srgbClr val="262823"/>
                          </a:solidFill>
                          <a:effectLst/>
                        </a:rPr>
                        <a:t>Controller Mediator</a:t>
                      </a:r>
                      <a:endParaRPr lang="en-US" sz="1400" b="1" dirty="0">
                        <a:solidFill>
                          <a:srgbClr val="262823"/>
                        </a:solidFill>
                        <a:effectLst/>
                      </a:endParaRPr>
                    </a:p>
                  </a:txBody>
                  <a:tcPr marL="53340" marR="1143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F0"/>
                    </a:solidFill>
                  </a:tcPr>
                </a:tc>
              </a:tr>
              <a:tr h="3428493">
                <a:tc>
                  <a:txBody>
                    <a:bodyPr/>
                    <a:lstStyle/>
                    <a:p>
                      <a:pPr algn="l" fontAlgn="t">
                        <a:lnSpc>
                          <a:spcPts val="1300"/>
                        </a:lnSpc>
                      </a:pPr>
                      <a:r>
                        <a:rPr lang="en-US" sz="1200" b="1" dirty="0" smtClean="0">
                          <a:solidFill>
                            <a:srgbClr val="262823"/>
                          </a:solidFill>
                          <a:effectLst/>
                          <a:latin typeface="+mj-ea"/>
                          <a:ea typeface="+mj-ea"/>
                        </a:rPr>
                        <a:t>S</a:t>
                      </a:r>
                      <a:endParaRPr lang="en-US" sz="1200" b="1" dirty="0">
                        <a:solidFill>
                          <a:srgbClr val="262823"/>
                        </a:solidFill>
                        <a:effectLst/>
                        <a:latin typeface="+mj-ea"/>
                        <a:ea typeface="+mj-ea"/>
                      </a:endParaRP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E7"/>
                    </a:solidFill>
                  </a:tcPr>
                </a:tc>
                <a:tc>
                  <a:txBody>
                    <a:bodyPr/>
                    <a:lstStyle/>
                    <a:p>
                      <a:pPr algn="l" fontAlgn="t" latinLnBrk="1">
                        <a:lnSpc>
                          <a:spcPts val="1300"/>
                        </a:lnSpc>
                        <a:buFont typeface="Arial"/>
                        <a:buNone/>
                      </a:pPr>
                      <a:r>
                        <a:rPr lang="en-US" sz="1200" b="0" dirty="0">
                          <a:solidFill>
                            <a:srgbClr val="262823"/>
                          </a:solidFill>
                          <a:effectLst/>
                          <a:latin typeface="+mj-ea"/>
                          <a:ea typeface="+mj-ea"/>
                        </a:rPr>
                        <a:t>Easy to manage the system status, because the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status </a:t>
                      </a:r>
                      <a:r>
                        <a:rPr lang="en-US" sz="1200" b="0" dirty="0">
                          <a:solidFill>
                            <a:srgbClr val="262823"/>
                          </a:solidFill>
                          <a:effectLst/>
                          <a:latin typeface="+mj-ea"/>
                          <a:ea typeface="+mj-ea"/>
                        </a:rPr>
                        <a:t>information of each sub-system is gathered in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the </a:t>
                      </a:r>
                      <a:r>
                        <a:rPr lang="en-US" sz="1200" b="0" dirty="0">
                          <a:solidFill>
                            <a:srgbClr val="262823"/>
                          </a:solidFill>
                          <a:effectLst/>
                          <a:latin typeface="+mj-ea"/>
                          <a:ea typeface="+mj-ea"/>
                        </a:rPr>
                        <a:t>central </a:t>
                      </a:r>
                      <a:r>
                        <a:rPr lang="en-US" sz="1200" b="0" dirty="0" smtClean="0">
                          <a:solidFill>
                            <a:srgbClr val="262823"/>
                          </a:solidFill>
                          <a:effectLst/>
                          <a:latin typeface="+mj-ea"/>
                          <a:ea typeface="+mj-ea"/>
                        </a:rPr>
                        <a:t>server</a:t>
                      </a:r>
                    </a:p>
                    <a:p>
                      <a:pPr algn="l" fontAlgn="t" latinLnBrk="1">
                        <a:lnSpc>
                          <a:spcPts val="1300"/>
                        </a:lnSpc>
                        <a:buFont typeface="Arial"/>
                        <a:buNone/>
                      </a:pPr>
                      <a:endParaRPr lang="en-US" sz="1200" b="0" dirty="0" smtClean="0">
                        <a:solidFill>
                          <a:srgbClr val="262823"/>
                        </a:solidFill>
                        <a:effectLst/>
                        <a:latin typeface="+mj-ea"/>
                        <a:ea typeface="+mj-ea"/>
                      </a:endParaRP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Easy to detect the error status of each sub-system</a:t>
                      </a:r>
                    </a:p>
                    <a:p>
                      <a:pPr algn="l" fontAlgn="t" latinLnBrk="1">
                        <a:lnSpc>
                          <a:spcPts val="1300"/>
                        </a:lnSpc>
                        <a:buFont typeface="Arial"/>
                        <a:buNone/>
                      </a:pPr>
                      <a:r>
                        <a:rPr lang="en-US" sz="1200" b="0" dirty="0">
                          <a:solidFill>
                            <a:srgbClr val="262823"/>
                          </a:solidFill>
                          <a:effectLst/>
                          <a:latin typeface="+mj-ea"/>
                          <a:ea typeface="+mj-ea"/>
                        </a:rPr>
                        <a:t>Need not care about the computational power of warehouse controller</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E7"/>
                    </a:solidFill>
                  </a:tcPr>
                </a:tc>
                <a:tc>
                  <a:txBody>
                    <a:bodyPr/>
                    <a:lstStyle/>
                    <a:p>
                      <a:pPr algn="l" fontAlgn="t" latinLnBrk="1">
                        <a:lnSpc>
                          <a:spcPts val="1300"/>
                        </a:lnSpc>
                        <a:buFont typeface="Arial"/>
                        <a:buNone/>
                      </a:pPr>
                      <a:r>
                        <a:rPr lang="en-US" sz="1200" b="0" dirty="0">
                          <a:solidFill>
                            <a:srgbClr val="262823"/>
                          </a:solidFill>
                          <a:effectLst/>
                          <a:latin typeface="+mj-ea"/>
                          <a:ea typeface="+mj-ea"/>
                        </a:rPr>
                        <a:t>This architecture has more advantage over modifiability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a:t>
                      </a:r>
                      <a:r>
                        <a:rPr lang="en-US" sz="1200" b="0" dirty="0">
                          <a:solidFill>
                            <a:srgbClr val="262823"/>
                          </a:solidFill>
                          <a:effectLst/>
                          <a:latin typeface="+mj-ea"/>
                          <a:ea typeface="+mj-ea"/>
                        </a:rPr>
                        <a:t>Scalability, Maintainability</a:t>
                      </a:r>
                      <a:r>
                        <a:rPr lang="en-US" sz="1200" b="0" dirty="0" smtClean="0">
                          <a:solidFill>
                            <a:srgbClr val="262823"/>
                          </a:solidFill>
                          <a:effectLst/>
                          <a:latin typeface="+mj-ea"/>
                          <a:ea typeface="+mj-ea"/>
                        </a:rPr>
                        <a:t>) Resource </a:t>
                      </a:r>
                      <a:r>
                        <a:rPr lang="en-US" sz="1200" b="0" dirty="0">
                          <a:solidFill>
                            <a:srgbClr val="262823"/>
                          </a:solidFill>
                          <a:effectLst/>
                          <a:latin typeface="+mj-ea"/>
                          <a:ea typeface="+mj-ea"/>
                        </a:rPr>
                        <a:t>load balancing of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computational </a:t>
                      </a:r>
                      <a:r>
                        <a:rPr lang="en-US" sz="1200" b="0" dirty="0">
                          <a:solidFill>
                            <a:srgbClr val="262823"/>
                          </a:solidFill>
                          <a:effectLst/>
                          <a:latin typeface="+mj-ea"/>
                          <a:ea typeface="+mj-ea"/>
                        </a:rPr>
                        <a:t>power in the WMS is </a:t>
                      </a:r>
                      <a:r>
                        <a:rPr lang="en-US" sz="1200" b="0" dirty="0" smtClean="0">
                          <a:solidFill>
                            <a:srgbClr val="262823"/>
                          </a:solidFill>
                          <a:effectLst/>
                          <a:latin typeface="+mj-ea"/>
                          <a:ea typeface="+mj-ea"/>
                        </a:rPr>
                        <a:t>possible</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Human resource allocation for each sub-system is much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Easier</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Server can have less complexity comparing to server centric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architecture.</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Server can be decoupled with robot, which results in earning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more </a:t>
                      </a:r>
                      <a:r>
                        <a:rPr lang="en-US" sz="1200" b="0" dirty="0">
                          <a:solidFill>
                            <a:srgbClr val="262823"/>
                          </a:solidFill>
                          <a:effectLst/>
                          <a:latin typeface="+mj-ea"/>
                          <a:ea typeface="+mj-ea"/>
                        </a:rPr>
                        <a:t>cohesion</a:t>
                      </a:r>
                      <a:r>
                        <a:rPr lang="en-US" sz="1200" b="0" dirty="0" smtClean="0">
                          <a:solidFill>
                            <a:srgbClr val="262823"/>
                          </a:solidFill>
                          <a:effectLst/>
                          <a:latin typeface="+mj-ea"/>
                          <a:ea typeface="+mj-ea"/>
                        </a:rPr>
                        <a:t>.</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Server need not to be in same network area with the robot</a:t>
                      </a:r>
                      <a:r>
                        <a:rPr lang="en-US" sz="1200" b="0" dirty="0" smtClean="0">
                          <a:solidFill>
                            <a:srgbClr val="262823"/>
                          </a:solidFill>
                          <a:effectLst/>
                          <a:latin typeface="+mj-ea"/>
                          <a:ea typeface="+mj-ea"/>
                        </a:rPr>
                        <a:t>.</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network and computational overhead can be reduced through sending sensor signal from warehouse control system to the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robot </a:t>
                      </a:r>
                      <a:r>
                        <a:rPr lang="en-US" sz="1200" b="0" dirty="0">
                          <a:solidFill>
                            <a:srgbClr val="262823"/>
                          </a:solidFill>
                          <a:effectLst/>
                          <a:latin typeface="+mj-ea"/>
                          <a:ea typeface="+mj-ea"/>
                        </a:rPr>
                        <a:t>directly</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7E7"/>
                    </a:solidFill>
                  </a:tcPr>
                </a:tc>
              </a:tr>
              <a:tr h="1759537">
                <a:tc>
                  <a:txBody>
                    <a:bodyPr/>
                    <a:lstStyle/>
                    <a:p>
                      <a:pPr algn="l" fontAlgn="t">
                        <a:lnSpc>
                          <a:spcPts val="1300"/>
                        </a:lnSpc>
                      </a:pPr>
                      <a:r>
                        <a:rPr lang="en-US" sz="1200" b="1" dirty="0" smtClean="0">
                          <a:solidFill>
                            <a:srgbClr val="262823"/>
                          </a:solidFill>
                          <a:effectLst/>
                          <a:latin typeface="+mj-ea"/>
                          <a:ea typeface="+mj-ea"/>
                        </a:rPr>
                        <a:t>W</a:t>
                      </a:r>
                      <a:endParaRPr lang="en-US" sz="1200" b="1" dirty="0">
                        <a:solidFill>
                          <a:srgbClr val="262823"/>
                        </a:solidFill>
                        <a:effectLst/>
                        <a:latin typeface="+mj-ea"/>
                        <a:ea typeface="+mj-ea"/>
                      </a:endParaRP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F0FF"/>
                    </a:solidFill>
                  </a:tcPr>
                </a:tc>
                <a:tc>
                  <a:txBody>
                    <a:bodyPr/>
                    <a:lstStyle/>
                    <a:p>
                      <a:pPr algn="l" fontAlgn="t" latinLnBrk="1">
                        <a:lnSpc>
                          <a:spcPts val="1300"/>
                        </a:lnSpc>
                        <a:buFont typeface="Arial"/>
                        <a:buNone/>
                      </a:pPr>
                      <a:r>
                        <a:rPr lang="en-US" sz="1200" b="0" dirty="0">
                          <a:solidFill>
                            <a:srgbClr val="262823"/>
                          </a:solidFill>
                          <a:effectLst/>
                          <a:latin typeface="+mj-ea"/>
                          <a:ea typeface="+mj-ea"/>
                        </a:rPr>
                        <a:t>The scalability is inhibited by increased dependency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of </a:t>
                      </a:r>
                      <a:r>
                        <a:rPr lang="en-US" sz="1200" b="0" dirty="0">
                          <a:solidFill>
                            <a:srgbClr val="262823"/>
                          </a:solidFill>
                          <a:effectLst/>
                          <a:latin typeface="+mj-ea"/>
                          <a:ea typeface="+mj-ea"/>
                        </a:rPr>
                        <a:t>the warehouse management </a:t>
                      </a:r>
                      <a:r>
                        <a:rPr lang="en-US" sz="1200" b="0" dirty="0" smtClean="0">
                          <a:solidFill>
                            <a:srgbClr val="262823"/>
                          </a:solidFill>
                          <a:effectLst/>
                          <a:latin typeface="+mj-ea"/>
                          <a:ea typeface="+mj-ea"/>
                        </a:rPr>
                        <a:t>server</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The modularity is inhibited by heavy functionality of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the </a:t>
                      </a:r>
                      <a:r>
                        <a:rPr lang="en-US" sz="1200" b="0" dirty="0">
                          <a:solidFill>
                            <a:srgbClr val="262823"/>
                          </a:solidFill>
                          <a:effectLst/>
                          <a:latin typeface="+mj-ea"/>
                          <a:ea typeface="+mj-ea"/>
                        </a:rPr>
                        <a:t>warehouse management server</a:t>
                      </a:r>
                    </a:p>
                    <a:p>
                      <a:pPr algn="l" fontAlgn="t" latinLnBrk="1">
                        <a:lnSpc>
                          <a:spcPts val="1300"/>
                        </a:lnSpc>
                        <a:buFont typeface="Arial"/>
                        <a:buNone/>
                      </a:pP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The </a:t>
                      </a:r>
                      <a:r>
                        <a:rPr lang="en-US" sz="1200" b="0" dirty="0">
                          <a:solidFill>
                            <a:srgbClr val="262823"/>
                          </a:solidFill>
                          <a:effectLst/>
                          <a:latin typeface="+mj-ea"/>
                          <a:ea typeface="+mj-ea"/>
                        </a:rPr>
                        <a:t>system resource of warehouse management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system </a:t>
                      </a:r>
                      <a:r>
                        <a:rPr lang="en-US" sz="1200" b="0" dirty="0">
                          <a:solidFill>
                            <a:srgbClr val="262823"/>
                          </a:solidFill>
                          <a:effectLst/>
                          <a:latin typeface="+mj-ea"/>
                          <a:ea typeface="+mj-ea"/>
                        </a:rPr>
                        <a:t>might be wasted by un-needed periodic status </a:t>
                      </a:r>
                      <a:r>
                        <a:rPr lang="en-US" sz="1200" b="0" dirty="0" smtClean="0">
                          <a:solidFill>
                            <a:srgbClr val="262823"/>
                          </a:solidFill>
                          <a:effectLst/>
                          <a:latin typeface="+mj-ea"/>
                          <a:ea typeface="+mj-ea"/>
                        </a:rPr>
                        <a:t>checking</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F0FF"/>
                    </a:solidFill>
                  </a:tcPr>
                </a:tc>
                <a:tc>
                  <a:txBody>
                    <a:bodyPr/>
                    <a:lstStyle/>
                    <a:p>
                      <a:pPr algn="l" fontAlgn="t" latinLnBrk="1">
                        <a:lnSpc>
                          <a:spcPts val="1300"/>
                        </a:lnSpc>
                        <a:buFont typeface="Arial"/>
                        <a:buNone/>
                      </a:pPr>
                      <a:r>
                        <a:rPr lang="en-US" sz="1200" b="0" dirty="0">
                          <a:solidFill>
                            <a:srgbClr val="262823"/>
                          </a:solidFill>
                          <a:effectLst/>
                          <a:latin typeface="+mj-ea"/>
                          <a:ea typeface="+mj-ea"/>
                        </a:rPr>
                        <a:t>If warehouse control system is broken, server can not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monitor </a:t>
                      </a:r>
                      <a:r>
                        <a:rPr lang="en-US" sz="1200" b="0" dirty="0">
                          <a:solidFill>
                            <a:srgbClr val="262823"/>
                          </a:solidFill>
                          <a:effectLst/>
                          <a:latin typeface="+mj-ea"/>
                          <a:ea typeface="+mj-ea"/>
                        </a:rPr>
                        <a:t>robot's status</a:t>
                      </a:r>
                      <a:r>
                        <a:rPr lang="en-US" sz="1200" b="0" dirty="0" smtClean="0">
                          <a:solidFill>
                            <a:srgbClr val="262823"/>
                          </a:solidFill>
                          <a:effectLst/>
                          <a:latin typeface="+mj-ea"/>
                          <a:ea typeface="+mj-ea"/>
                        </a:rPr>
                        <a:t>.</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If warehouse control system is broken, server can not control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robot.</a:t>
                      </a:r>
                    </a:p>
                    <a:p>
                      <a:pPr algn="l" fontAlgn="t" latinLnBrk="1">
                        <a:lnSpc>
                          <a:spcPts val="1300"/>
                        </a:lnSpc>
                        <a:buFont typeface="Arial"/>
                        <a:buNone/>
                      </a:pPr>
                      <a:endParaRPr lang="en-US" sz="1200" b="0" dirty="0">
                        <a:solidFill>
                          <a:srgbClr val="262823"/>
                        </a:solidFill>
                        <a:effectLst/>
                        <a:latin typeface="+mj-ea"/>
                        <a:ea typeface="+mj-ea"/>
                      </a:endParaRPr>
                    </a:p>
                    <a:p>
                      <a:pPr algn="l" fontAlgn="t" latinLnBrk="1">
                        <a:lnSpc>
                          <a:spcPts val="1300"/>
                        </a:lnSpc>
                        <a:buFont typeface="Arial"/>
                        <a:buNone/>
                      </a:pPr>
                      <a:r>
                        <a:rPr lang="en-US" sz="1200" b="0" dirty="0">
                          <a:solidFill>
                            <a:srgbClr val="262823"/>
                          </a:solidFill>
                          <a:effectLst/>
                          <a:latin typeface="+mj-ea"/>
                          <a:ea typeface="+mj-ea"/>
                        </a:rPr>
                        <a:t>The Warehouse control system's performance experiment is </a:t>
                      </a:r>
                      <a:endParaRPr lang="en-US" sz="1200" b="0" dirty="0" smtClean="0">
                        <a:solidFill>
                          <a:srgbClr val="262823"/>
                        </a:solidFill>
                        <a:effectLst/>
                        <a:latin typeface="+mj-ea"/>
                        <a:ea typeface="+mj-ea"/>
                      </a:endParaRPr>
                    </a:p>
                    <a:p>
                      <a:pPr algn="l" fontAlgn="t" latinLnBrk="1">
                        <a:lnSpc>
                          <a:spcPts val="1300"/>
                        </a:lnSpc>
                        <a:buFont typeface="Arial"/>
                        <a:buNone/>
                      </a:pPr>
                      <a:r>
                        <a:rPr lang="en-US" sz="1200" b="0" dirty="0" smtClean="0">
                          <a:solidFill>
                            <a:srgbClr val="262823"/>
                          </a:solidFill>
                          <a:effectLst/>
                          <a:latin typeface="+mj-ea"/>
                          <a:ea typeface="+mj-ea"/>
                        </a:rPr>
                        <a:t>required</a:t>
                      </a:r>
                      <a:r>
                        <a:rPr lang="en-US" sz="1200" b="0" dirty="0">
                          <a:solidFill>
                            <a:srgbClr val="262823"/>
                          </a:solidFill>
                          <a:effectLst/>
                          <a:latin typeface="+mj-ea"/>
                          <a:ea typeface="+mj-ea"/>
                        </a:rPr>
                        <a:t>.</a:t>
                      </a:r>
                    </a:p>
                  </a:txBody>
                  <a:tcPr marL="53340" marR="5334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F0FF"/>
                    </a:solidFill>
                  </a:tcPr>
                </a:tc>
              </a:tr>
            </a:tbl>
          </a:graphicData>
        </a:graphic>
      </p:graphicFrame>
    </p:spTree>
    <p:extLst>
      <p:ext uri="{BB962C8B-B14F-4D97-AF65-F5344CB8AC3E}">
        <p14:creationId xmlns:p14="http://schemas.microsoft.com/office/powerpoint/2010/main" val="2234612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Appendix – </a:t>
            </a:r>
            <a:r>
              <a:rPr lang="en-US" altLang="ko-KR" dirty="0" smtClean="0"/>
              <a:t>Quality Assurance</a:t>
            </a:r>
            <a:endParaRPr lang="ko-KR" altLang="en-US" dirty="0"/>
          </a:p>
        </p:txBody>
      </p:sp>
      <p:sp>
        <p:nvSpPr>
          <p:cNvPr id="3" name="내용 개체 틀 2"/>
          <p:cNvSpPr>
            <a:spLocks noGrp="1"/>
          </p:cNvSpPr>
          <p:nvPr>
            <p:ph idx="1"/>
          </p:nvPr>
        </p:nvSpPr>
        <p:spPr/>
        <p:txBody>
          <a:bodyPr/>
          <a:lstStyle/>
          <a:p>
            <a:r>
              <a:rPr lang="en-US" altLang="ko-KR" dirty="0" smtClean="0"/>
              <a:t>Final Test Result (2014-06-27)</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971778929"/>
              </p:ext>
            </p:extLst>
          </p:nvPr>
        </p:nvGraphicFramePr>
        <p:xfrm>
          <a:off x="827584" y="1218887"/>
          <a:ext cx="7488832" cy="2570153"/>
        </p:xfrm>
        <a:graphic>
          <a:graphicData uri="http://schemas.openxmlformats.org/drawingml/2006/table">
            <a:tbl>
              <a:tblPr firstRow="1" bandRow="1">
                <a:tableStyleId>{5940675A-B579-460E-94D1-54222C63F5DA}</a:tableStyleId>
              </a:tblPr>
              <a:tblGrid>
                <a:gridCol w="1944216"/>
                <a:gridCol w="1800200"/>
                <a:gridCol w="1872208"/>
                <a:gridCol w="1872208"/>
              </a:tblGrid>
              <a:tr h="504056">
                <a:tc>
                  <a:txBody>
                    <a:bodyPr/>
                    <a:lstStyle/>
                    <a:p>
                      <a:pPr algn="ctr" latinLnBrk="1"/>
                      <a:r>
                        <a:rPr lang="en-US" altLang="ko-KR" dirty="0" smtClean="0"/>
                        <a:t>Test Type</a:t>
                      </a:r>
                      <a:endParaRPr lang="ko-KR" altLang="en-US" dirty="0"/>
                    </a:p>
                  </a:txBody>
                  <a:tcPr anchor="ctr">
                    <a:solidFill>
                      <a:schemeClr val="bg1">
                        <a:lumMod val="65000"/>
                      </a:schemeClr>
                    </a:solidFill>
                  </a:tcPr>
                </a:tc>
                <a:tc>
                  <a:txBody>
                    <a:bodyPr/>
                    <a:lstStyle/>
                    <a:p>
                      <a:pPr algn="ctr" latinLnBrk="1"/>
                      <a:r>
                        <a:rPr lang="en-US" altLang="ko-KR" dirty="0" smtClean="0"/>
                        <a:t>Test Case</a:t>
                      </a:r>
                      <a:r>
                        <a:rPr lang="en-US" altLang="ko-KR" baseline="0" dirty="0" smtClean="0"/>
                        <a:t> # </a:t>
                      </a:r>
                      <a:endParaRPr lang="ko-KR" altLang="en-US" dirty="0"/>
                    </a:p>
                  </a:txBody>
                  <a:tcPr anchor="ctr">
                    <a:solidFill>
                      <a:schemeClr val="bg1">
                        <a:lumMod val="65000"/>
                      </a:schemeClr>
                    </a:solidFill>
                  </a:tcPr>
                </a:tc>
                <a:tc>
                  <a:txBody>
                    <a:bodyPr/>
                    <a:lstStyle/>
                    <a:p>
                      <a:pPr algn="ctr" latinLnBrk="1"/>
                      <a:r>
                        <a:rPr lang="en-US" altLang="ko-KR" dirty="0" smtClean="0"/>
                        <a:t>Pass #</a:t>
                      </a:r>
                      <a:endParaRPr lang="ko-KR" altLang="en-US" dirty="0"/>
                    </a:p>
                  </a:txBody>
                  <a:tcPr anchor="ctr">
                    <a:solidFill>
                      <a:schemeClr val="bg1">
                        <a:lumMod val="65000"/>
                      </a:schemeClr>
                    </a:solidFill>
                  </a:tcPr>
                </a:tc>
                <a:tc>
                  <a:txBody>
                    <a:bodyPr/>
                    <a:lstStyle/>
                    <a:p>
                      <a:pPr algn="ctr" latinLnBrk="1"/>
                      <a:r>
                        <a:rPr lang="en-US" altLang="ko-KR" dirty="0" smtClean="0"/>
                        <a:t>Pass</a:t>
                      </a:r>
                      <a:r>
                        <a:rPr lang="en-US" altLang="ko-KR" baseline="0" dirty="0" smtClean="0"/>
                        <a:t> Rate</a:t>
                      </a:r>
                      <a:endParaRPr lang="ko-KR" altLang="en-US" dirty="0"/>
                    </a:p>
                  </a:txBody>
                  <a:tcPr anchor="ctr">
                    <a:solidFill>
                      <a:schemeClr val="bg1">
                        <a:lumMod val="65000"/>
                      </a:schemeClr>
                    </a:solidFill>
                  </a:tcPr>
                </a:tc>
              </a:tr>
              <a:tr h="688699">
                <a:tc>
                  <a:txBody>
                    <a:bodyPr/>
                    <a:lstStyle/>
                    <a:p>
                      <a:pPr algn="ctr" latinLnBrk="1"/>
                      <a:r>
                        <a:rPr lang="en-US" altLang="ko-KR" dirty="0" smtClean="0"/>
                        <a:t>Unit</a:t>
                      </a:r>
                      <a:r>
                        <a:rPr lang="en-US" altLang="ko-KR" baseline="0" dirty="0" smtClean="0"/>
                        <a:t> Test</a:t>
                      </a:r>
                      <a:endParaRPr lang="ko-KR" altLang="en-US" dirty="0"/>
                    </a:p>
                  </a:txBody>
                  <a:tcPr anchor="ctr"/>
                </a:tc>
                <a:tc>
                  <a:txBody>
                    <a:bodyPr/>
                    <a:lstStyle/>
                    <a:p>
                      <a:pPr algn="ctr" latinLnBrk="1"/>
                      <a:r>
                        <a:rPr lang="en-US" altLang="ko-KR" dirty="0" smtClean="0"/>
                        <a:t>55</a:t>
                      </a:r>
                      <a:endParaRPr lang="ko-KR" altLang="en-US" dirty="0"/>
                    </a:p>
                  </a:txBody>
                  <a:tcPr anchor="ctr"/>
                </a:tc>
                <a:tc>
                  <a:txBody>
                    <a:bodyPr/>
                    <a:lstStyle/>
                    <a:p>
                      <a:pPr algn="ctr" latinLnBrk="1"/>
                      <a:r>
                        <a:rPr lang="en-US" altLang="ko-KR" dirty="0" smtClean="0"/>
                        <a:t>55</a:t>
                      </a:r>
                      <a:endParaRPr lang="ko-KR" altLang="en-US" dirty="0"/>
                    </a:p>
                  </a:txBody>
                  <a:tcPr anchor="ctr"/>
                </a:tc>
                <a:tc>
                  <a:txBody>
                    <a:bodyPr/>
                    <a:lstStyle/>
                    <a:p>
                      <a:pPr algn="ctr" latinLnBrk="1"/>
                      <a:r>
                        <a:rPr lang="en-US" altLang="ko-KR" dirty="0" smtClean="0"/>
                        <a:t>100%</a:t>
                      </a:r>
                      <a:endParaRPr lang="ko-KR" altLang="en-US" dirty="0"/>
                    </a:p>
                  </a:txBody>
                  <a:tcPr anchor="ctr"/>
                </a:tc>
              </a:tr>
              <a:tr h="688699">
                <a:tc>
                  <a:txBody>
                    <a:bodyPr/>
                    <a:lstStyle/>
                    <a:p>
                      <a:pPr algn="ctr" latinLnBrk="1"/>
                      <a:r>
                        <a:rPr lang="en-US" altLang="ko-KR" dirty="0" smtClean="0"/>
                        <a:t>Integration Test</a:t>
                      </a:r>
                      <a:endParaRPr lang="ko-KR" altLang="en-US" dirty="0"/>
                    </a:p>
                  </a:txBody>
                  <a:tcPr anchor="ctr"/>
                </a:tc>
                <a:tc>
                  <a:txBody>
                    <a:bodyPr/>
                    <a:lstStyle/>
                    <a:p>
                      <a:pPr algn="ctr" latinLnBrk="1"/>
                      <a:r>
                        <a:rPr lang="en-US" altLang="ko-KR" dirty="0" smtClean="0"/>
                        <a:t>34</a:t>
                      </a:r>
                      <a:endParaRPr lang="ko-KR" altLang="en-US" dirty="0"/>
                    </a:p>
                  </a:txBody>
                  <a:tcPr anchor="ctr"/>
                </a:tc>
                <a:tc>
                  <a:txBody>
                    <a:bodyPr/>
                    <a:lstStyle/>
                    <a:p>
                      <a:pPr algn="ctr" latinLnBrk="1"/>
                      <a:r>
                        <a:rPr lang="en-US" altLang="ko-KR" dirty="0" smtClean="0"/>
                        <a:t>34</a:t>
                      </a:r>
                      <a:endParaRPr lang="ko-KR" altLang="en-US" dirty="0"/>
                    </a:p>
                  </a:txBody>
                  <a:tcPr anchor="ctr"/>
                </a:tc>
                <a:tc>
                  <a:txBody>
                    <a:bodyPr/>
                    <a:lstStyle/>
                    <a:p>
                      <a:pPr algn="ctr" latinLnBrk="1"/>
                      <a:r>
                        <a:rPr lang="en-US" altLang="ko-KR" dirty="0" smtClean="0"/>
                        <a:t>100%</a:t>
                      </a:r>
                      <a:endParaRPr lang="ko-KR" altLang="en-US" dirty="0"/>
                    </a:p>
                  </a:txBody>
                  <a:tcPr anchor="ctr"/>
                </a:tc>
              </a:tr>
              <a:tr h="688699">
                <a:tc>
                  <a:txBody>
                    <a:bodyPr/>
                    <a:lstStyle/>
                    <a:p>
                      <a:pPr algn="ctr" latinLnBrk="1"/>
                      <a:r>
                        <a:rPr lang="en-US" altLang="ko-KR" dirty="0" smtClean="0"/>
                        <a:t>System Test</a:t>
                      </a:r>
                      <a:endParaRPr lang="ko-KR" altLang="en-US" dirty="0"/>
                    </a:p>
                  </a:txBody>
                  <a:tcPr anchor="ctr"/>
                </a:tc>
                <a:tc>
                  <a:txBody>
                    <a:bodyPr/>
                    <a:lstStyle/>
                    <a:p>
                      <a:pPr algn="ctr" latinLnBrk="1"/>
                      <a:r>
                        <a:rPr lang="en-US" altLang="ko-KR" dirty="0" smtClean="0"/>
                        <a:t>8</a:t>
                      </a:r>
                      <a:endParaRPr lang="ko-KR" altLang="en-US" dirty="0"/>
                    </a:p>
                  </a:txBody>
                  <a:tcPr anchor="ctr"/>
                </a:tc>
                <a:tc>
                  <a:txBody>
                    <a:bodyPr/>
                    <a:lstStyle/>
                    <a:p>
                      <a:pPr algn="ctr" latinLnBrk="1"/>
                      <a:r>
                        <a:rPr lang="en-US" altLang="ko-KR" dirty="0" smtClean="0"/>
                        <a:t>8</a:t>
                      </a:r>
                      <a:endParaRPr lang="ko-KR" altLang="en-US" dirty="0"/>
                    </a:p>
                  </a:txBody>
                  <a:tcPr anchor="ctr"/>
                </a:tc>
                <a:tc>
                  <a:txBody>
                    <a:bodyPr/>
                    <a:lstStyle/>
                    <a:p>
                      <a:pPr algn="ctr" latinLnBrk="1"/>
                      <a:r>
                        <a:rPr lang="en-US" altLang="ko-KR" dirty="0" smtClean="0"/>
                        <a:t>100%</a:t>
                      </a:r>
                      <a:endParaRPr lang="ko-KR" altLang="en-US" dirty="0"/>
                    </a:p>
                  </a:txBody>
                  <a:tcPr anchor="ctr"/>
                </a:tc>
              </a:tr>
            </a:tbl>
          </a:graphicData>
        </a:graphic>
      </p:graphicFrame>
    </p:spTree>
    <p:extLst>
      <p:ext uri="{BB962C8B-B14F-4D97-AF65-F5344CB8AC3E}">
        <p14:creationId xmlns:p14="http://schemas.microsoft.com/office/powerpoint/2010/main" val="3634979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 Overview</a:t>
            </a:r>
            <a:endParaRPr lang="ko-KR" altLang="en-US" dirty="0"/>
          </a:p>
        </p:txBody>
      </p:sp>
      <p:sp>
        <p:nvSpPr>
          <p:cNvPr id="3" name="내용 개체 틀 2"/>
          <p:cNvSpPr>
            <a:spLocks noGrp="1"/>
          </p:cNvSpPr>
          <p:nvPr>
            <p:ph idx="1"/>
          </p:nvPr>
        </p:nvSpPr>
        <p:spPr/>
        <p:txBody>
          <a:bodyPr/>
          <a:lstStyle/>
          <a:p>
            <a:r>
              <a:rPr lang="en-US" altLang="ko-KR" b="1" dirty="0" smtClean="0"/>
              <a:t>Overview</a:t>
            </a:r>
          </a:p>
          <a:p>
            <a:pPr lvl="1"/>
            <a:r>
              <a:rPr lang="en-US" altLang="ko-KR" dirty="0"/>
              <a:t>Customer is Willy’s Widget </a:t>
            </a:r>
            <a:r>
              <a:rPr lang="en-US" altLang="ko-KR" dirty="0" smtClean="0"/>
              <a:t>Company (WWC)</a:t>
            </a:r>
          </a:p>
          <a:p>
            <a:pPr lvl="1"/>
            <a:endParaRPr lang="en-US" altLang="ko-KR" dirty="0"/>
          </a:p>
          <a:p>
            <a:pPr lvl="1"/>
            <a:r>
              <a:rPr lang="en-US" altLang="ko-KR" dirty="0" smtClean="0"/>
              <a:t>WWC wants an </a:t>
            </a:r>
            <a:r>
              <a:rPr lang="en-US" altLang="ko-KR" dirty="0"/>
              <a:t>integrated customer order and </a:t>
            </a:r>
            <a:r>
              <a:rPr lang="en-US" altLang="ko-KR" b="1" dirty="0"/>
              <a:t>semi-automated</a:t>
            </a:r>
            <a:r>
              <a:rPr lang="en-US" altLang="ko-KR" dirty="0"/>
              <a:t> </a:t>
            </a:r>
            <a:r>
              <a:rPr lang="en-US" altLang="ko-KR" dirty="0" smtClean="0"/>
              <a:t>warehouse system</a:t>
            </a:r>
          </a:p>
          <a:p>
            <a:pPr lvl="1"/>
            <a:endParaRPr lang="en-US" altLang="ko-KR" dirty="0"/>
          </a:p>
          <a:p>
            <a:pPr lvl="1"/>
            <a:r>
              <a:rPr lang="en-US" altLang="ko-KR" dirty="0"/>
              <a:t>S</a:t>
            </a:r>
            <a:r>
              <a:rPr lang="en-US" altLang="ko-KR" dirty="0" smtClean="0"/>
              <a:t>ystem </a:t>
            </a:r>
            <a:r>
              <a:rPr lang="en-US" altLang="ko-KR" dirty="0"/>
              <a:t>must take orders from customers, fill the orders, and </a:t>
            </a:r>
            <a:r>
              <a:rPr lang="en-US" altLang="ko-KR" dirty="0" smtClean="0"/>
              <a:t>move </a:t>
            </a:r>
            <a:r>
              <a:rPr lang="en-US" altLang="ko-KR" dirty="0"/>
              <a:t>them to the shipping center for packing and shipping</a:t>
            </a:r>
          </a:p>
          <a:p>
            <a:endParaRPr lang="en-US" altLang="ko-KR" dirty="0"/>
          </a:p>
        </p:txBody>
      </p:sp>
    </p:spTree>
    <p:extLst>
      <p:ext uri="{BB962C8B-B14F-4D97-AF65-F5344CB8AC3E}">
        <p14:creationId xmlns:p14="http://schemas.microsoft.com/office/powerpoint/2010/main" val="1352984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System Context &amp; Scope</a:t>
            </a:r>
            <a:endParaRPr lang="ko-KR" altLang="en-US" dirty="0"/>
          </a:p>
        </p:txBody>
      </p:sp>
      <p:sp>
        <p:nvSpPr>
          <p:cNvPr id="3" name="내용 개체 틀 2"/>
          <p:cNvSpPr>
            <a:spLocks noGrp="1"/>
          </p:cNvSpPr>
          <p:nvPr>
            <p:ph idx="1"/>
          </p:nvPr>
        </p:nvSpPr>
        <p:spPr/>
        <p:txBody>
          <a:bodyPr/>
          <a:lstStyle/>
          <a:p>
            <a:pPr marL="177800" indent="0">
              <a:buNone/>
            </a:pPr>
            <a:endParaRPr lang="ko-KR"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26107"/>
            <a:ext cx="7704856" cy="342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표 4"/>
          <p:cNvGraphicFramePr>
            <a:graphicFrameLocks noGrp="1"/>
          </p:cNvGraphicFramePr>
          <p:nvPr>
            <p:extLst>
              <p:ext uri="{D42A27DB-BD31-4B8C-83A1-F6EECF244321}">
                <p14:modId xmlns:p14="http://schemas.microsoft.com/office/powerpoint/2010/main" val="3315379104"/>
              </p:ext>
            </p:extLst>
          </p:nvPr>
        </p:nvGraphicFramePr>
        <p:xfrm>
          <a:off x="683567" y="4437112"/>
          <a:ext cx="7560841" cy="1872208"/>
        </p:xfrm>
        <a:graphic>
          <a:graphicData uri="http://schemas.openxmlformats.org/drawingml/2006/table">
            <a:tbl>
              <a:tblPr firstRow="1" firstCol="1" bandRow="1"/>
              <a:tblGrid>
                <a:gridCol w="2808313"/>
                <a:gridCol w="4752528"/>
              </a:tblGrid>
              <a:tr h="289676">
                <a:tc>
                  <a:txBody>
                    <a:bodyPr/>
                    <a:lstStyle/>
                    <a:p>
                      <a:pPr algn="ctr">
                        <a:spcAft>
                          <a:spcPts val="0"/>
                        </a:spcAft>
                      </a:pPr>
                      <a:r>
                        <a:rPr lang="en-US" altLang="ko-KR" sz="1400" b="1" dirty="0" smtClean="0">
                          <a:effectLst/>
                          <a:latin typeface="+mj-ea"/>
                          <a:ea typeface="+mj-ea"/>
                          <a:cs typeface="Arial"/>
                        </a:rPr>
                        <a:t>Development</a:t>
                      </a:r>
                      <a:r>
                        <a:rPr lang="en-US" altLang="ko-KR" sz="1400" b="1" baseline="0" dirty="0" smtClean="0">
                          <a:effectLst/>
                          <a:latin typeface="+mj-ea"/>
                          <a:ea typeface="+mj-ea"/>
                          <a:cs typeface="Arial"/>
                        </a:rPr>
                        <a:t> Scope</a:t>
                      </a:r>
                      <a:endParaRPr lang="ko-KR" sz="1400" b="1" dirty="0">
                        <a:effectLst/>
                        <a:latin typeface="+mj-ea"/>
                        <a:ea typeface="+mj-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400" b="1">
                          <a:effectLst/>
                          <a:latin typeface="+mj-ea"/>
                          <a:ea typeface="+mj-ea"/>
                          <a:cs typeface="Arial"/>
                        </a:rPr>
                        <a:t>Description</a:t>
                      </a:r>
                      <a:endParaRPr lang="ko-KR" sz="1400" b="1">
                        <a:effectLst/>
                        <a:latin typeface="+mj-ea"/>
                        <a:ea typeface="+mj-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89676">
                <a:tc>
                  <a:txBody>
                    <a:bodyPr/>
                    <a:lstStyle/>
                    <a:p>
                      <a:pPr>
                        <a:spcAft>
                          <a:spcPts val="0"/>
                        </a:spcAft>
                      </a:pPr>
                      <a:r>
                        <a:rPr lang="en-US" sz="1200" b="1">
                          <a:effectLst/>
                          <a:latin typeface="+mj-ea"/>
                          <a:ea typeface="+mj-ea"/>
                        </a:rPr>
                        <a:t>Customer User Interface </a:t>
                      </a:r>
                      <a:endParaRPr lang="ko-KR" sz="1200" b="1">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mj-ea"/>
                          <a:ea typeface="+mj-ea"/>
                        </a:rPr>
                        <a:t>User Interface for customer’s order</a:t>
                      </a:r>
                      <a:endParaRPr lang="ko-KR" sz="12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12">
                <a:tc>
                  <a:txBody>
                    <a:bodyPr/>
                    <a:lstStyle/>
                    <a:p>
                      <a:pPr>
                        <a:spcAft>
                          <a:spcPts val="0"/>
                        </a:spcAft>
                      </a:pPr>
                      <a:r>
                        <a:rPr lang="en-US" sz="1200" b="1" dirty="0">
                          <a:effectLst/>
                          <a:latin typeface="+mj-ea"/>
                          <a:ea typeface="+mj-ea"/>
                        </a:rPr>
                        <a:t>Supervisor User Interface</a:t>
                      </a:r>
                      <a:endParaRPr lang="ko-KR" sz="1200" b="1" dirty="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mj-ea"/>
                          <a:ea typeface="+mj-ea"/>
                        </a:rPr>
                        <a:t>User Interface for supervisor to manage and to monitor system</a:t>
                      </a:r>
                      <a:endParaRPr lang="ko-KR" sz="12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516">
                <a:tc>
                  <a:txBody>
                    <a:bodyPr/>
                    <a:lstStyle/>
                    <a:p>
                      <a:pPr>
                        <a:spcAft>
                          <a:spcPts val="0"/>
                        </a:spcAft>
                      </a:pPr>
                      <a:r>
                        <a:rPr lang="en-US" sz="1200" b="1" dirty="0">
                          <a:effectLst/>
                          <a:latin typeface="+mj-ea"/>
                          <a:ea typeface="+mj-ea"/>
                        </a:rPr>
                        <a:t>Warehouse Manager</a:t>
                      </a:r>
                      <a:endParaRPr lang="ko-KR" sz="1200" b="1" dirty="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mj-ea"/>
                          <a:ea typeface="+mj-ea"/>
                        </a:rPr>
                        <a:t>Warehouse management server</a:t>
                      </a:r>
                      <a:endParaRPr lang="ko-KR" sz="12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516">
                <a:tc>
                  <a:txBody>
                    <a:bodyPr/>
                    <a:lstStyle/>
                    <a:p>
                      <a:pPr>
                        <a:spcAft>
                          <a:spcPts val="0"/>
                        </a:spcAft>
                      </a:pPr>
                      <a:r>
                        <a:rPr lang="en-US" sz="1200" b="1" dirty="0">
                          <a:effectLst/>
                          <a:latin typeface="+mj-ea"/>
                          <a:ea typeface="+mj-ea"/>
                        </a:rPr>
                        <a:t>Robot Control Program</a:t>
                      </a:r>
                      <a:endParaRPr lang="ko-KR" sz="1200" b="1" dirty="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mj-ea"/>
                          <a:ea typeface="+mj-ea"/>
                        </a:rPr>
                        <a:t>Robot control module</a:t>
                      </a:r>
                      <a:endParaRPr lang="ko-KR" sz="12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12">
                <a:tc>
                  <a:txBody>
                    <a:bodyPr/>
                    <a:lstStyle/>
                    <a:p>
                      <a:pPr>
                        <a:spcAft>
                          <a:spcPts val="0"/>
                        </a:spcAft>
                      </a:pPr>
                      <a:r>
                        <a:rPr lang="en-US" sz="1200" b="1" dirty="0">
                          <a:effectLst/>
                          <a:latin typeface="+mj-ea"/>
                          <a:ea typeface="+mj-ea"/>
                        </a:rPr>
                        <a:t>Warehouse Controller Program</a:t>
                      </a:r>
                      <a:endParaRPr lang="ko-KR" sz="1200" b="1" dirty="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mj-ea"/>
                          <a:ea typeface="+mj-ea"/>
                        </a:rPr>
                        <a:t>Warehouse controller managing module</a:t>
                      </a:r>
                      <a:endParaRPr lang="ko-KR" sz="1200" dirty="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8286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 Management – Time Logging &amp; Result</a:t>
            </a:r>
            <a:endParaRPr lang="ko-KR" altLang="en-US" dirty="0"/>
          </a:p>
        </p:txBody>
      </p:sp>
      <p:sp>
        <p:nvSpPr>
          <p:cNvPr id="3" name="내용 개체 틀 2"/>
          <p:cNvSpPr>
            <a:spLocks noGrp="1"/>
          </p:cNvSpPr>
          <p:nvPr>
            <p:ph idx="1"/>
          </p:nvPr>
        </p:nvSpPr>
        <p:spPr/>
        <p:txBody>
          <a:bodyPr/>
          <a:lstStyle/>
          <a:p>
            <a:r>
              <a:rPr lang="en-US" altLang="ko-KR" dirty="0"/>
              <a:t>Using web base Individual time log (google Doc)</a:t>
            </a:r>
          </a:p>
        </p:txBody>
      </p:sp>
      <p:graphicFrame>
        <p:nvGraphicFramePr>
          <p:cNvPr id="8" name="표 7"/>
          <p:cNvGraphicFramePr>
            <a:graphicFrameLocks noGrp="1"/>
          </p:cNvGraphicFramePr>
          <p:nvPr>
            <p:extLst>
              <p:ext uri="{D42A27DB-BD31-4B8C-83A1-F6EECF244321}">
                <p14:modId xmlns:p14="http://schemas.microsoft.com/office/powerpoint/2010/main" val="1468429405"/>
              </p:ext>
            </p:extLst>
          </p:nvPr>
        </p:nvGraphicFramePr>
        <p:xfrm>
          <a:off x="323528" y="980728"/>
          <a:ext cx="8496944" cy="1236690"/>
        </p:xfrm>
        <a:graphic>
          <a:graphicData uri="http://schemas.openxmlformats.org/drawingml/2006/table">
            <a:tbl>
              <a:tblPr/>
              <a:tblGrid>
                <a:gridCol w="641280"/>
                <a:gridCol w="1763516"/>
                <a:gridCol w="1442877"/>
                <a:gridCol w="1283210"/>
                <a:gridCol w="870168"/>
                <a:gridCol w="2495893"/>
              </a:tblGrid>
              <a:tr h="253680">
                <a:tc>
                  <a:txBody>
                    <a:bodyPr/>
                    <a:lstStyle/>
                    <a:p>
                      <a:pPr>
                        <a:spcAft>
                          <a:spcPts val="0"/>
                        </a:spcAft>
                      </a:pPr>
                      <a:r>
                        <a:rPr lang="en-US" sz="1000" b="1" dirty="0" smtClean="0">
                          <a:effectLst/>
                          <a:latin typeface="+mn-ea"/>
                          <a:ea typeface="+mn-ea"/>
                          <a:cs typeface="Times New Roman"/>
                        </a:rPr>
                        <a:t>Task ID</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effectLst/>
                          <a:latin typeface="+mn-ea"/>
                          <a:ea typeface="+mn-ea"/>
                          <a:cs typeface="Times New Roman"/>
                        </a:rPr>
                        <a:t>Task</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effectLst/>
                          <a:latin typeface="+mn-ea"/>
                          <a:ea typeface="+mn-ea"/>
                          <a:cs typeface="Times New Roman"/>
                        </a:rPr>
                        <a:t>StartTime</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effectLst/>
                          <a:latin typeface="+mn-ea"/>
                          <a:ea typeface="+mn-ea"/>
                          <a:cs typeface="Times New Roman"/>
                        </a:rPr>
                        <a:t>EndTime</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effectLst/>
                          <a:latin typeface="+mn-ea"/>
                          <a:ea typeface="+mn-ea"/>
                          <a:cs typeface="Times New Roman"/>
                        </a:rPr>
                        <a:t>UsedTime</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effectLst/>
                          <a:latin typeface="+mn-ea"/>
                          <a:ea typeface="+mn-ea"/>
                          <a:cs typeface="Times New Roman"/>
                        </a:rPr>
                        <a:t>Comments</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70">
                <a:tc>
                  <a:txBody>
                    <a:bodyPr/>
                    <a:lstStyle/>
                    <a:p>
                      <a:pPr>
                        <a:spcAft>
                          <a:spcPts val="0"/>
                        </a:spcAft>
                      </a:pPr>
                      <a:r>
                        <a:rPr lang="en-US" sz="1000">
                          <a:effectLst/>
                          <a:latin typeface="+mn-ea"/>
                          <a:ea typeface="+mn-ea"/>
                          <a:cs typeface="Times New Roman"/>
                        </a:rPr>
                        <a:t>2.4</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Project Stretegy Decision</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5/13/2014 18:10:00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5/13/2014 18:30:00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effectLst/>
                          <a:latin typeface="+mn-ea"/>
                          <a:ea typeface="+mn-ea"/>
                          <a:cs typeface="Times New Roman"/>
                        </a:rPr>
                        <a:t>0:20:00</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Discuss Initial Presentation outline</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70">
                <a:tc>
                  <a:txBody>
                    <a:bodyPr/>
                    <a:lstStyle/>
                    <a:p>
                      <a:pPr>
                        <a:spcAft>
                          <a:spcPts val="0"/>
                        </a:spcAft>
                      </a:pPr>
                      <a:r>
                        <a:rPr lang="en-US" sz="1000" dirty="0">
                          <a:effectLst/>
                          <a:latin typeface="+mn-ea"/>
                          <a:ea typeface="+mn-ea"/>
                          <a:cs typeface="Times New Roman"/>
                        </a:rPr>
                        <a:t>2.1</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effectLst/>
                          <a:latin typeface="+mn-ea"/>
                          <a:ea typeface="+mn-ea"/>
                          <a:cs typeface="Times New Roman"/>
                        </a:rPr>
                        <a:t>Functional Requirement Analysis</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5/13/2014 18:30:00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5/13/2014 21:30:00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3:00:00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effectLst/>
                          <a:latin typeface="+mn-ea"/>
                          <a:ea typeface="+mn-ea"/>
                          <a:cs typeface="Times New Roman"/>
                        </a:rPr>
                        <a:t>Problem domain study, Correct functional requirement</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670">
                <a:tc>
                  <a:txBody>
                    <a:bodyPr/>
                    <a:lstStyle/>
                    <a:p>
                      <a:pPr>
                        <a:spcAft>
                          <a:spcPts val="0"/>
                        </a:spcAft>
                      </a:pPr>
                      <a:r>
                        <a:rPr lang="en-US" sz="1000">
                          <a:effectLst/>
                          <a:latin typeface="+mn-ea"/>
                          <a:ea typeface="+mn-ea"/>
                          <a:cs typeface="Times New Roman"/>
                        </a:rPr>
                        <a:t>2.2</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effectLst/>
                          <a:latin typeface="+mn-ea"/>
                          <a:ea typeface="+mn-ea"/>
                          <a:cs typeface="Times New Roman"/>
                        </a:rPr>
                        <a:t>Architecture Driver</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5/14/2014 18:30:00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5/14/2014 20:30:00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effectLst/>
                          <a:latin typeface="+mn-ea"/>
                          <a:ea typeface="+mn-ea"/>
                          <a:cs typeface="Times New Roman"/>
                        </a:rPr>
                        <a:t>2:00:00</a:t>
                      </a:r>
                      <a:endParaRPr lang="ko-KR" sz="100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effectLst/>
                          <a:latin typeface="+mn-ea"/>
                          <a:ea typeface="+mn-ea"/>
                          <a:cs typeface="Times New Roman"/>
                        </a:rPr>
                        <a:t>Context analysis, Quality attributes items analysis</a:t>
                      </a:r>
                      <a:endParaRPr lang="ko-KR" sz="1000" dirty="0">
                        <a:effectLst/>
                        <a:latin typeface="+mn-ea"/>
                        <a:ea typeface="+mn-ea"/>
                        <a:cs typeface="Times New Roman"/>
                      </a:endParaRPr>
                    </a:p>
                  </a:txBody>
                  <a:tcPr marL="25400" marR="254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179511" y="2348880"/>
            <a:ext cx="2695033" cy="400110"/>
          </a:xfrm>
          <a:prstGeom prst="rect">
            <a:avLst/>
          </a:prstGeom>
          <a:noFill/>
        </p:spPr>
        <p:txBody>
          <a:bodyPr wrap="none" rtlCol="0">
            <a:spAutoFit/>
          </a:bodyPr>
          <a:lstStyle/>
          <a:p>
            <a:pPr marL="285750" indent="-285750">
              <a:buFont typeface="Wingdings" panose="05000000000000000000" pitchFamily="2" charset="2"/>
              <a:buChar char="v"/>
            </a:pPr>
            <a:r>
              <a:rPr lang="en-US" altLang="ko-KR" sz="2000" dirty="0" smtClean="0">
                <a:latin typeface="+mn-ea"/>
                <a:cs typeface="Arial Unicode MS" panose="020B0604020202020204" pitchFamily="50" charset="-127"/>
              </a:rPr>
              <a:t>Result of time </a:t>
            </a:r>
            <a:r>
              <a:rPr lang="en-US" altLang="ko-KR" sz="2000" dirty="0" smtClean="0">
                <a:latin typeface="+mn-ea"/>
                <a:cs typeface="Arial Unicode MS" panose="020B0604020202020204" pitchFamily="50" charset="-127"/>
              </a:rPr>
              <a:t>Log</a:t>
            </a:r>
            <a:endParaRPr lang="ko-KR" altLang="en-US" sz="2000" dirty="0">
              <a:latin typeface="+mn-ea"/>
              <a:cs typeface="Arial Unicode MS" panose="020B0604020202020204" pitchFamily="50" charset="-127"/>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3806"/>
          <a:stretch/>
        </p:blipFill>
        <p:spPr bwMode="auto">
          <a:xfrm>
            <a:off x="395535" y="3122510"/>
            <a:ext cx="3240685" cy="325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434" y="3268283"/>
            <a:ext cx="5461062" cy="3015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475623" y="2870612"/>
            <a:ext cx="1904689" cy="338554"/>
          </a:xfrm>
          <a:prstGeom prst="rect">
            <a:avLst/>
          </a:prstGeom>
          <a:noFill/>
        </p:spPr>
        <p:txBody>
          <a:bodyPr wrap="none" rtlCol="0">
            <a:spAutoFit/>
          </a:bodyPr>
          <a:lstStyle/>
          <a:p>
            <a:r>
              <a:rPr lang="en-US" altLang="ko-KR" sz="1600" dirty="0" smtClean="0">
                <a:latin typeface="+mn-ea"/>
                <a:cs typeface="Arial Unicode MS" panose="020B0604020202020204" pitchFamily="50" charset="-127"/>
              </a:rPr>
              <a:t>Time Spent (Hour)</a:t>
            </a:r>
            <a:endParaRPr lang="ko-KR" altLang="en-US" sz="2000" dirty="0">
              <a:latin typeface="+mn-ea"/>
              <a:cs typeface="Arial Unicode MS" panose="020B0604020202020204" pitchFamily="50" charset="-127"/>
            </a:endParaRPr>
          </a:p>
        </p:txBody>
      </p:sp>
      <p:sp>
        <p:nvSpPr>
          <p:cNvPr id="13" name="TextBox 12"/>
          <p:cNvSpPr txBox="1"/>
          <p:nvPr/>
        </p:nvSpPr>
        <p:spPr>
          <a:xfrm>
            <a:off x="1086850" y="2776157"/>
            <a:ext cx="1612942" cy="338554"/>
          </a:xfrm>
          <a:prstGeom prst="rect">
            <a:avLst/>
          </a:prstGeom>
          <a:noFill/>
        </p:spPr>
        <p:txBody>
          <a:bodyPr wrap="none" rtlCol="0">
            <a:spAutoFit/>
          </a:bodyPr>
          <a:lstStyle/>
          <a:p>
            <a:r>
              <a:rPr lang="en-US" altLang="ko-KR" sz="1600" dirty="0" smtClean="0">
                <a:latin typeface="+mn-ea"/>
                <a:cs typeface="Arial Unicode MS" panose="020B0604020202020204" pitchFamily="50" charset="-127"/>
              </a:rPr>
              <a:t>Time Spent (%)</a:t>
            </a:r>
            <a:endParaRPr lang="ko-KR" altLang="en-US" sz="2000" dirty="0">
              <a:latin typeface="+mn-ea"/>
              <a:cs typeface="Arial Unicode MS" panose="020B0604020202020204" pitchFamily="50" charset="-127"/>
            </a:endParaRPr>
          </a:p>
        </p:txBody>
      </p:sp>
    </p:spTree>
    <p:extLst>
      <p:ext uri="{BB962C8B-B14F-4D97-AF65-F5344CB8AC3E}">
        <p14:creationId xmlns:p14="http://schemas.microsoft.com/office/powerpoint/2010/main" val="223711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Project Management – Earned Value Analysis</a:t>
            </a:r>
            <a:endParaRPr lang="ko-KR" altLang="en-US" dirty="0"/>
          </a:p>
        </p:txBody>
      </p:sp>
      <p:sp>
        <p:nvSpPr>
          <p:cNvPr id="3" name="내용 개체 틀 2"/>
          <p:cNvSpPr>
            <a:spLocks noGrp="1"/>
          </p:cNvSpPr>
          <p:nvPr>
            <p:ph idx="1"/>
          </p:nvPr>
        </p:nvSpPr>
        <p:spPr/>
        <p:txBody>
          <a:bodyPr/>
          <a:lstStyle/>
          <a:p>
            <a:pPr>
              <a:buNone/>
            </a:pPr>
            <a:endParaRPr lang="en-US" altLang="ko-KR" dirty="0" smtClean="0"/>
          </a:p>
          <a:p>
            <a:pPr>
              <a:buNone/>
            </a:pPr>
            <a:endParaRPr lang="en-US" altLang="ko-KR" dirty="0"/>
          </a:p>
          <a:p>
            <a:pPr>
              <a:buNone/>
            </a:pPr>
            <a:endParaRPr lang="ko-KR" altLang="en-US" dirty="0"/>
          </a:p>
        </p:txBody>
      </p:sp>
      <p:sp>
        <p:nvSpPr>
          <p:cNvPr id="6" name="직사각형 5"/>
          <p:cNvSpPr/>
          <p:nvPr/>
        </p:nvSpPr>
        <p:spPr>
          <a:xfrm>
            <a:off x="358298" y="4955103"/>
            <a:ext cx="8534182" cy="1354217"/>
          </a:xfrm>
          <a:prstGeom prst="rect">
            <a:avLst/>
          </a:prstGeom>
        </p:spPr>
        <p:txBody>
          <a:bodyPr wrap="square">
            <a:spAutoFit/>
          </a:bodyPr>
          <a:lstStyle/>
          <a:p>
            <a:r>
              <a:rPr lang="en-US" altLang="ko-KR" b="1" dirty="0" smtClean="0">
                <a:latin typeface="+mj-ea"/>
                <a:ea typeface="+mj-ea"/>
              </a:rPr>
              <a:t>Gap </a:t>
            </a:r>
            <a:r>
              <a:rPr lang="en-US" altLang="ko-KR" b="1" dirty="0">
                <a:latin typeface="+mj-ea"/>
                <a:ea typeface="+mj-ea"/>
              </a:rPr>
              <a:t>analysis of the Earned Value </a:t>
            </a:r>
            <a:r>
              <a:rPr lang="en-US" altLang="ko-KR" b="1" dirty="0" smtClean="0">
                <a:latin typeface="+mj-ea"/>
                <a:ea typeface="+mj-ea"/>
              </a:rPr>
              <a:t>chart (Implications</a:t>
            </a:r>
            <a:r>
              <a:rPr lang="en-US" altLang="ko-KR" b="1" dirty="0" smtClean="0">
                <a:latin typeface="+mj-ea"/>
                <a:ea typeface="+mj-ea"/>
              </a:rPr>
              <a:t>)</a:t>
            </a:r>
            <a:endParaRPr lang="en-US" altLang="ko-KR" b="1" dirty="0" smtClean="0">
              <a:latin typeface="+mj-ea"/>
              <a:ea typeface="+mj-ea"/>
            </a:endParaRPr>
          </a:p>
          <a:p>
            <a:pPr>
              <a:spcAft>
                <a:spcPts val="600"/>
              </a:spcAft>
            </a:pPr>
            <a:r>
              <a:rPr lang="en-US" altLang="ko-KR" dirty="0" smtClean="0"/>
              <a:t>❶ Plan was unrealistic. We worked very hard to meet the plan.</a:t>
            </a:r>
          </a:p>
          <a:p>
            <a:pPr>
              <a:spcAft>
                <a:spcPts val="600"/>
              </a:spcAft>
            </a:pPr>
            <a:r>
              <a:rPr lang="en-US" altLang="ko-KR" dirty="0" smtClean="0"/>
              <a:t>❷ GAP: Performance was less than desired because of reading assignment load.</a:t>
            </a:r>
          </a:p>
          <a:p>
            <a:pPr>
              <a:spcAft>
                <a:spcPts val="600"/>
              </a:spcAft>
            </a:pPr>
            <a:r>
              <a:rPr lang="en-US" altLang="ko-KR" dirty="0" smtClean="0"/>
              <a:t>❸ Over planned and over worked compared to original plan.</a:t>
            </a:r>
            <a:endParaRPr lang="ko-KR" altLang="ko-KR" dirty="0">
              <a:latin typeface="+mj-ea"/>
              <a:ea typeface="+mj-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4" y="692696"/>
            <a:ext cx="7670086" cy="419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5796136" y="2239685"/>
            <a:ext cx="539582" cy="1333331"/>
          </a:xfrm>
          <a:prstGeom prst="ellipse">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flipH="1">
            <a:off x="6978954" y="1404034"/>
            <a:ext cx="12287" cy="36878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51920" y="2350621"/>
            <a:ext cx="1907734" cy="646331"/>
          </a:xfrm>
          <a:prstGeom prst="rect">
            <a:avLst/>
          </a:prstGeom>
          <a:noFill/>
        </p:spPr>
        <p:txBody>
          <a:bodyPr wrap="square" rtlCol="0">
            <a:spAutoFit/>
          </a:bodyPr>
          <a:lstStyle/>
          <a:p>
            <a:r>
              <a:rPr lang="en-US" altLang="ko-KR" dirty="0"/>
              <a:t>❶</a:t>
            </a:r>
            <a:r>
              <a:rPr lang="en-US" altLang="ko-KR" dirty="0" smtClean="0"/>
              <a:t> Unrealistic Plan</a:t>
            </a:r>
          </a:p>
          <a:p>
            <a:r>
              <a:rPr lang="en-US" altLang="ko-KR" dirty="0" smtClean="0"/>
              <a:t>&amp; Working Hard</a:t>
            </a:r>
            <a:endParaRPr lang="ko-KR" altLang="en-US" dirty="0"/>
          </a:p>
        </p:txBody>
      </p:sp>
      <p:sp>
        <p:nvSpPr>
          <p:cNvPr id="22" name="TextBox 21"/>
          <p:cNvSpPr txBox="1"/>
          <p:nvPr/>
        </p:nvSpPr>
        <p:spPr>
          <a:xfrm>
            <a:off x="6949543" y="2195252"/>
            <a:ext cx="1907734" cy="1200329"/>
          </a:xfrm>
          <a:prstGeom prst="rect">
            <a:avLst/>
          </a:prstGeom>
          <a:noFill/>
        </p:spPr>
        <p:txBody>
          <a:bodyPr wrap="square" rtlCol="0">
            <a:spAutoFit/>
          </a:bodyPr>
          <a:lstStyle/>
          <a:p>
            <a:r>
              <a:rPr lang="en-US" altLang="ko-KR" dirty="0" smtClean="0"/>
              <a:t>❷ GAP</a:t>
            </a:r>
            <a:r>
              <a:rPr lang="ko-KR" altLang="en-US" dirty="0" smtClean="0"/>
              <a:t>▲</a:t>
            </a:r>
            <a:endParaRPr lang="en-US" altLang="ko-KR" dirty="0" smtClean="0"/>
          </a:p>
          <a:p>
            <a:r>
              <a:rPr lang="en-US" altLang="ko-KR" dirty="0" smtClean="0"/>
              <a:t>Working Hard</a:t>
            </a:r>
          </a:p>
          <a:p>
            <a:r>
              <a:rPr lang="en-US" altLang="ko-KR" dirty="0" smtClean="0"/>
              <a:t>but, Performance.. </a:t>
            </a:r>
          </a:p>
          <a:p>
            <a:endParaRPr lang="ko-KR" altLang="en-US" dirty="0"/>
          </a:p>
        </p:txBody>
      </p:sp>
      <p:cxnSp>
        <p:nvCxnSpPr>
          <p:cNvPr id="23" name="직선 연결선 22"/>
          <p:cNvCxnSpPr/>
          <p:nvPr/>
        </p:nvCxnSpPr>
        <p:spPr>
          <a:xfrm>
            <a:off x="971600" y="1340768"/>
            <a:ext cx="7128792" cy="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4" name="아래쪽 화살표 23"/>
          <p:cNvSpPr/>
          <p:nvPr/>
        </p:nvSpPr>
        <p:spPr>
          <a:xfrm>
            <a:off x="6740336" y="1106952"/>
            <a:ext cx="351944" cy="4498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
        <p:nvSpPr>
          <p:cNvPr id="25" name="TextBox 24"/>
          <p:cNvSpPr txBox="1"/>
          <p:nvPr/>
        </p:nvSpPr>
        <p:spPr>
          <a:xfrm>
            <a:off x="1043608" y="685695"/>
            <a:ext cx="3342453" cy="646331"/>
          </a:xfrm>
          <a:prstGeom prst="rect">
            <a:avLst/>
          </a:prstGeom>
          <a:noFill/>
        </p:spPr>
        <p:txBody>
          <a:bodyPr wrap="none" rtlCol="0">
            <a:spAutoFit/>
          </a:bodyPr>
          <a:lstStyle/>
          <a:p>
            <a:r>
              <a:rPr lang="en-US" altLang="ko-KR" dirty="0"/>
              <a:t>Expected Working Hour : </a:t>
            </a:r>
            <a:r>
              <a:rPr lang="en-US" altLang="ko-KR" dirty="0" smtClean="0"/>
              <a:t>735 Hrs.</a:t>
            </a:r>
          </a:p>
          <a:p>
            <a:r>
              <a:rPr lang="en-US" altLang="ko-KR" dirty="0" smtClean="0"/>
              <a:t>(7Day * 3 Hour * 7Man * 5 Week)</a:t>
            </a:r>
            <a:endParaRPr lang="ko-KR" altLang="en-US" dirty="0"/>
          </a:p>
        </p:txBody>
      </p:sp>
      <p:sp>
        <p:nvSpPr>
          <p:cNvPr id="26" name="아래쪽 화살표 25"/>
          <p:cNvSpPr/>
          <p:nvPr/>
        </p:nvSpPr>
        <p:spPr>
          <a:xfrm rot="10800000">
            <a:off x="7924420" y="908720"/>
            <a:ext cx="351944" cy="36450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
        <p:nvSpPr>
          <p:cNvPr id="27" name="TextBox 26"/>
          <p:cNvSpPr txBox="1"/>
          <p:nvPr/>
        </p:nvSpPr>
        <p:spPr>
          <a:xfrm>
            <a:off x="8243708" y="764704"/>
            <a:ext cx="728924" cy="923330"/>
          </a:xfrm>
          <a:prstGeom prst="rect">
            <a:avLst/>
          </a:prstGeom>
          <a:noFill/>
        </p:spPr>
        <p:txBody>
          <a:bodyPr wrap="square" rtlCol="0">
            <a:spAutoFit/>
          </a:bodyPr>
          <a:lstStyle/>
          <a:p>
            <a:r>
              <a:rPr lang="en-US" altLang="ko-KR" dirty="0" smtClean="0"/>
              <a:t>❸</a:t>
            </a:r>
          </a:p>
          <a:p>
            <a:r>
              <a:rPr lang="en-US" altLang="ko-KR" dirty="0" smtClean="0"/>
              <a:t>Over Plan</a:t>
            </a:r>
          </a:p>
        </p:txBody>
      </p:sp>
      <p:sp>
        <p:nvSpPr>
          <p:cNvPr id="28" name="아래쪽 화살표 27"/>
          <p:cNvSpPr/>
          <p:nvPr/>
        </p:nvSpPr>
        <p:spPr>
          <a:xfrm rot="10800000">
            <a:off x="6732240" y="2043056"/>
            <a:ext cx="351944" cy="4498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41451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Architectural Drivers</a:t>
            </a:r>
            <a:endParaRPr lang="ko-KR" altLang="en-US" dirty="0"/>
          </a:p>
        </p:txBody>
      </p:sp>
      <p:sp>
        <p:nvSpPr>
          <p:cNvPr id="3" name="내용 개체 틀 2"/>
          <p:cNvSpPr>
            <a:spLocks noGrp="1"/>
          </p:cNvSpPr>
          <p:nvPr>
            <p:ph idx="1"/>
          </p:nvPr>
        </p:nvSpPr>
        <p:spPr/>
        <p:txBody>
          <a:bodyPr>
            <a:normAutofit/>
          </a:bodyPr>
          <a:lstStyle/>
          <a:p>
            <a:r>
              <a:rPr lang="en-US" altLang="ko-KR" sz="2800" dirty="0" smtClean="0"/>
              <a:t>Quality </a:t>
            </a:r>
            <a:r>
              <a:rPr lang="en-US" altLang="ko-KR" sz="2800" dirty="0"/>
              <a:t>Attributes</a:t>
            </a:r>
          </a:p>
          <a:p>
            <a:pPr lvl="1"/>
            <a:r>
              <a:rPr lang="en-US" altLang="ko-KR" sz="2000" dirty="0"/>
              <a:t>Refine 5 Quality Attributes about Availability</a:t>
            </a:r>
          </a:p>
          <a:p>
            <a:pPr lvl="1"/>
            <a:r>
              <a:rPr lang="en-US" altLang="ko-KR" sz="2000" dirty="0"/>
              <a:t>Prioritization by QA utility tree</a:t>
            </a:r>
          </a:p>
          <a:p>
            <a:pPr lvl="1"/>
            <a:r>
              <a:rPr lang="en-US" altLang="ko-KR" sz="2000" dirty="0"/>
              <a:t>Gathering Top 3 Significant QA</a:t>
            </a:r>
            <a:endParaRPr lang="en-US" altLang="ko-KR" sz="2400" dirty="0"/>
          </a:p>
          <a:p>
            <a:endParaRPr lang="en-US" altLang="ko-KR" sz="2800" dirty="0" smtClean="0"/>
          </a:p>
          <a:p>
            <a:r>
              <a:rPr lang="en-US" altLang="ko-KR" sz="2800" dirty="0" smtClean="0"/>
              <a:t>High Level Functional Requirement</a:t>
            </a:r>
          </a:p>
          <a:p>
            <a:pPr lvl="1"/>
            <a:r>
              <a:rPr lang="en-US" altLang="ko-KR" sz="2000" dirty="0" smtClean="0"/>
              <a:t>26 </a:t>
            </a:r>
            <a:r>
              <a:rPr lang="en-US" altLang="ko-KR" sz="2000" dirty="0"/>
              <a:t>FR collected</a:t>
            </a:r>
          </a:p>
          <a:p>
            <a:endParaRPr lang="en-US" altLang="ko-KR" sz="2800" dirty="0"/>
          </a:p>
          <a:p>
            <a:r>
              <a:rPr lang="en-US" altLang="ko-KR" sz="2800" dirty="0" smtClean="0"/>
              <a:t>Constraints</a:t>
            </a:r>
          </a:p>
          <a:p>
            <a:pPr lvl="1"/>
            <a:r>
              <a:rPr lang="en-US" altLang="ko-KR" sz="2000" dirty="0" smtClean="0"/>
              <a:t>5 Business constraints </a:t>
            </a:r>
            <a:endParaRPr lang="en-US" altLang="ko-KR" sz="2000" dirty="0"/>
          </a:p>
          <a:p>
            <a:pPr lvl="1"/>
            <a:r>
              <a:rPr lang="en-US" altLang="ko-KR" sz="2000" dirty="0" smtClean="0"/>
              <a:t>10 Technological constraints</a:t>
            </a:r>
            <a:endParaRPr lang="en-US" altLang="ko-KR" sz="2000" dirty="0"/>
          </a:p>
          <a:p>
            <a:endParaRPr lang="en-US" altLang="ko-KR" sz="3200" dirty="0"/>
          </a:p>
          <a:p>
            <a:pPr lvl="1"/>
            <a:endParaRPr lang="ko-KR" altLang="en-US" dirty="0"/>
          </a:p>
        </p:txBody>
      </p:sp>
    </p:spTree>
    <p:extLst>
      <p:ext uri="{BB962C8B-B14F-4D97-AF65-F5344CB8AC3E}">
        <p14:creationId xmlns:p14="http://schemas.microsoft.com/office/powerpoint/2010/main" val="94022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Quality Attributes</a:t>
            </a:r>
            <a:endParaRPr lang="ko-KR" altLang="en-US" dirty="0"/>
          </a:p>
        </p:txBody>
      </p:sp>
      <p:sp>
        <p:nvSpPr>
          <p:cNvPr id="3" name="내용 개체 틀 2"/>
          <p:cNvSpPr>
            <a:spLocks noGrp="1"/>
          </p:cNvSpPr>
          <p:nvPr>
            <p:ph idx="1"/>
          </p:nvPr>
        </p:nvSpPr>
        <p:spPr/>
        <p:txBody>
          <a:bodyPr/>
          <a:lstStyle/>
          <a:p>
            <a:r>
              <a:rPr lang="en-US" altLang="ko-KR" dirty="0" smtClean="0"/>
              <a:t>Using </a:t>
            </a:r>
            <a:r>
              <a:rPr lang="en-US" altLang="ko-KR" b="1" dirty="0">
                <a:solidFill>
                  <a:srgbClr val="FF0000"/>
                </a:solidFill>
              </a:rPr>
              <a:t>quality attribute utility </a:t>
            </a:r>
            <a:r>
              <a:rPr lang="en-US" altLang="ko-KR" b="1" dirty="0" smtClean="0">
                <a:solidFill>
                  <a:srgbClr val="FF0000"/>
                </a:solidFill>
              </a:rPr>
              <a:t>tree </a:t>
            </a:r>
            <a:r>
              <a:rPr lang="en-US" altLang="ko-KR" dirty="0" smtClean="0"/>
              <a:t>for prioritization </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4059526840"/>
              </p:ext>
            </p:extLst>
          </p:nvPr>
        </p:nvGraphicFramePr>
        <p:xfrm>
          <a:off x="251520" y="1052737"/>
          <a:ext cx="8568952" cy="3880527"/>
        </p:xfrm>
        <a:graphic>
          <a:graphicData uri="http://schemas.openxmlformats.org/drawingml/2006/table">
            <a:tbl>
              <a:tblPr firstRow="1" firstCol="1" bandRow="1"/>
              <a:tblGrid>
                <a:gridCol w="664832"/>
                <a:gridCol w="1108054"/>
                <a:gridCol w="5499922"/>
                <a:gridCol w="648072"/>
                <a:gridCol w="648072"/>
              </a:tblGrid>
              <a:tr h="325645">
                <a:tc>
                  <a:txBody>
                    <a:bodyPr/>
                    <a:lstStyle/>
                    <a:p>
                      <a:pPr algn="ctr">
                        <a:spcAft>
                          <a:spcPts val="0"/>
                        </a:spcAft>
                      </a:pPr>
                      <a:r>
                        <a:rPr lang="en-US" sz="1200" b="1" dirty="0">
                          <a:effectLst/>
                          <a:latin typeface="+mn-ea"/>
                          <a:ea typeface="+mn-ea"/>
                          <a:cs typeface="Arial"/>
                        </a:rPr>
                        <a:t>QA </a:t>
                      </a:r>
                      <a:r>
                        <a:rPr lang="en-US" sz="1200" b="1" dirty="0" smtClean="0">
                          <a:effectLst/>
                          <a:latin typeface="+mn-ea"/>
                          <a:ea typeface="+mn-ea"/>
                          <a:cs typeface="Arial"/>
                        </a:rPr>
                        <a:t>ID</a:t>
                      </a:r>
                      <a:endParaRPr lang="ko-KR" sz="12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altLang="ko-KR" sz="1200" b="1" dirty="0" smtClean="0">
                          <a:effectLst/>
                          <a:latin typeface="+mn-ea"/>
                          <a:ea typeface="+mn-ea"/>
                          <a:cs typeface="Arial"/>
                        </a:rPr>
                        <a:t>QA Type</a:t>
                      </a:r>
                      <a:endParaRPr lang="ko-KR" sz="12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200" b="1" dirty="0" smtClean="0">
                          <a:effectLst/>
                          <a:latin typeface="+mn-ea"/>
                          <a:ea typeface="+mn-ea"/>
                          <a:cs typeface="Arial"/>
                        </a:rPr>
                        <a:t>Description</a:t>
                      </a:r>
                      <a:endParaRPr lang="ko-KR" sz="12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200" b="1" dirty="0" smtClean="0">
                          <a:effectLst/>
                          <a:latin typeface="+mn-ea"/>
                          <a:ea typeface="+mn-ea"/>
                          <a:cs typeface="Arial"/>
                        </a:rPr>
                        <a:t>P</a:t>
                      </a:r>
                      <a:endParaRPr lang="ko-KR" sz="12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200" b="1" dirty="0" smtClean="0">
                          <a:effectLst/>
                          <a:latin typeface="+mn-ea"/>
                          <a:ea typeface="+mn-ea"/>
                          <a:cs typeface="Arial"/>
                        </a:rPr>
                        <a:t>D</a:t>
                      </a:r>
                      <a:endParaRPr lang="ko-KR" sz="1200" b="1" dirty="0">
                        <a:effectLst/>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86211">
                <a:tc>
                  <a:txBody>
                    <a:bodyPr/>
                    <a:lstStyle/>
                    <a:p>
                      <a:pPr algn="ctr">
                        <a:spcAft>
                          <a:spcPts val="0"/>
                        </a:spcAft>
                      </a:pPr>
                      <a:r>
                        <a:rPr lang="en-US" sz="1200" dirty="0">
                          <a:effectLst/>
                          <a:latin typeface="+mn-ea"/>
                          <a:ea typeface="+mn-ea"/>
                        </a:rPr>
                        <a:t>QA-01</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Modifiability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effectLst/>
                          <a:latin typeface="+mn-ea"/>
                          <a:ea typeface="+mn-ea"/>
                        </a:rPr>
                        <a:t>Warehouse management system can be enlarged in physically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M</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88">
                <a:tc>
                  <a:txBody>
                    <a:bodyPr/>
                    <a:lstStyle/>
                    <a:p>
                      <a:pPr algn="ctr">
                        <a:spcAft>
                          <a:spcPts val="0"/>
                        </a:spcAft>
                      </a:pPr>
                      <a:r>
                        <a:rPr lang="en-US" sz="1200">
                          <a:effectLst/>
                          <a:latin typeface="+mn-ea"/>
                          <a:ea typeface="+mn-ea"/>
                        </a:rPr>
                        <a:t>QA-02</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Modifiability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effectLst/>
                          <a:latin typeface="+mn-ea"/>
                          <a:ea typeface="+mn-ea"/>
                        </a:rPr>
                        <a:t>Fulfilling an order which Robot cannot handle at once.</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L</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mn-ea"/>
                          <a:ea typeface="+mn-ea"/>
                        </a:rPr>
                        <a:t>L</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88">
                <a:tc>
                  <a:txBody>
                    <a:bodyPr/>
                    <a:lstStyle/>
                    <a:p>
                      <a:pPr algn="ctr">
                        <a:spcAft>
                          <a:spcPts val="0"/>
                        </a:spcAft>
                      </a:pPr>
                      <a:r>
                        <a:rPr lang="en-US" sz="1200" dirty="0">
                          <a:effectLst/>
                          <a:latin typeface="+mn-ea"/>
                          <a:ea typeface="+mn-ea"/>
                        </a:rPr>
                        <a:t>QA-03</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effectLst/>
                          <a:latin typeface="+mn-ea"/>
                          <a:ea typeface="+mn-ea"/>
                        </a:rPr>
                        <a:t>If robot's IR sensor was broken, error status can be monitored in management system</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M</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M</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09">
                <a:tc>
                  <a:txBody>
                    <a:bodyPr/>
                    <a:lstStyle/>
                    <a:p>
                      <a:pPr algn="ctr">
                        <a:spcAft>
                          <a:spcPts val="0"/>
                        </a:spcAft>
                      </a:pPr>
                      <a:r>
                        <a:rPr lang="en-US" sz="1200" dirty="0">
                          <a:effectLst/>
                          <a:latin typeface="+mn-ea"/>
                          <a:ea typeface="+mn-ea"/>
                        </a:rPr>
                        <a:t>QA-04</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sz="1200" dirty="0">
                          <a:effectLst/>
                          <a:latin typeface="+mn-ea"/>
                          <a:ea typeface="+mn-ea"/>
                        </a:rPr>
                        <a:t>Loss of WIFI Communication between robot and server can be detected and </a:t>
                      </a:r>
                      <a:endParaRPr lang="en-US" sz="1200" dirty="0" smtClean="0">
                        <a:effectLst/>
                        <a:latin typeface="+mn-ea"/>
                        <a:ea typeface="+mn-ea"/>
                      </a:endParaRPr>
                    </a:p>
                    <a:p>
                      <a:pPr algn="just">
                        <a:spcAft>
                          <a:spcPts val="0"/>
                        </a:spcAft>
                      </a:pPr>
                      <a:r>
                        <a:rPr lang="en-US" sz="1200" dirty="0" smtClean="0">
                          <a:effectLst/>
                          <a:latin typeface="+mn-ea"/>
                          <a:ea typeface="+mn-ea"/>
                        </a:rPr>
                        <a:t>recovered </a:t>
                      </a:r>
                      <a:r>
                        <a:rPr lang="en-US" sz="1200" dirty="0">
                          <a:effectLst/>
                          <a:latin typeface="+mn-ea"/>
                          <a:ea typeface="+mn-ea"/>
                        </a:rPr>
                        <a:t>in time</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H</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296388">
                <a:tc>
                  <a:txBody>
                    <a:bodyPr/>
                    <a:lstStyle/>
                    <a:p>
                      <a:pPr algn="ctr">
                        <a:spcAft>
                          <a:spcPts val="0"/>
                        </a:spcAft>
                      </a:pPr>
                      <a:r>
                        <a:rPr lang="en-US" sz="1200" dirty="0">
                          <a:effectLst/>
                          <a:latin typeface="+mn-ea"/>
                          <a:ea typeface="+mn-ea"/>
                        </a:rPr>
                        <a:t>QA-05</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Performance</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effectLst/>
                          <a:latin typeface="+mn-ea"/>
                          <a:ea typeface="+mn-ea"/>
                        </a:rPr>
                        <a:t>The system should able to complete within a required time from customer order</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L</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09">
                <a:tc>
                  <a:txBody>
                    <a:bodyPr/>
                    <a:lstStyle/>
                    <a:p>
                      <a:pPr algn="ctr">
                        <a:spcAft>
                          <a:spcPts val="0"/>
                        </a:spcAft>
                      </a:pPr>
                      <a:r>
                        <a:rPr lang="en-US" sz="1200" dirty="0">
                          <a:effectLst/>
                          <a:latin typeface="+mn-ea"/>
                          <a:ea typeface="+mn-ea"/>
                        </a:rPr>
                        <a:t>QA-06</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sz="1200" dirty="0">
                          <a:effectLst/>
                          <a:latin typeface="+mn-ea"/>
                          <a:ea typeface="+mn-ea"/>
                        </a:rPr>
                        <a:t>Loss of WIFI Communication between server and warehouse controller can be detected and recovered in time</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H</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427409">
                <a:tc>
                  <a:txBody>
                    <a:bodyPr/>
                    <a:lstStyle/>
                    <a:p>
                      <a:pPr algn="ctr">
                        <a:spcAft>
                          <a:spcPts val="0"/>
                        </a:spcAft>
                      </a:pPr>
                      <a:r>
                        <a:rPr lang="en-US" sz="1200">
                          <a:effectLst/>
                          <a:latin typeface="+mn-ea"/>
                          <a:ea typeface="+mn-ea"/>
                        </a:rPr>
                        <a:t>QA-07</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effectLst/>
                          <a:latin typeface="+mn-ea"/>
                          <a:ea typeface="+mn-ea"/>
                        </a:rPr>
                        <a:t>If robot’s don’t move because of battery is too low, robot status can be </a:t>
                      </a:r>
                      <a:endParaRPr lang="en-US" sz="1200" dirty="0" smtClean="0">
                        <a:effectLst/>
                        <a:latin typeface="+mn-ea"/>
                        <a:ea typeface="+mn-ea"/>
                      </a:endParaRPr>
                    </a:p>
                    <a:p>
                      <a:pPr algn="just">
                        <a:spcAft>
                          <a:spcPts val="0"/>
                        </a:spcAft>
                      </a:pPr>
                      <a:r>
                        <a:rPr lang="en-US" sz="1200" dirty="0" smtClean="0">
                          <a:effectLst/>
                          <a:latin typeface="+mn-ea"/>
                          <a:ea typeface="+mn-ea"/>
                        </a:rPr>
                        <a:t>monitored </a:t>
                      </a:r>
                      <a:r>
                        <a:rPr lang="en-US" sz="1200" dirty="0">
                          <a:effectLst/>
                          <a:latin typeface="+mn-ea"/>
                          <a:ea typeface="+mn-ea"/>
                        </a:rPr>
                        <a:t>in management system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L</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H</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88">
                <a:tc>
                  <a:txBody>
                    <a:bodyPr/>
                    <a:lstStyle/>
                    <a:p>
                      <a:pPr algn="ctr">
                        <a:spcAft>
                          <a:spcPts val="0"/>
                        </a:spcAft>
                      </a:pPr>
                      <a:r>
                        <a:rPr lang="en-US" sz="1200" dirty="0">
                          <a:effectLst/>
                          <a:latin typeface="+mn-ea"/>
                          <a:ea typeface="+mn-ea"/>
                        </a:rPr>
                        <a:t>QA-08</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just">
                        <a:spcAft>
                          <a:spcPts val="0"/>
                        </a:spcAft>
                      </a:pPr>
                      <a:r>
                        <a:rPr lang="en-US" sz="1200" dirty="0">
                          <a:effectLst/>
                          <a:latin typeface="+mn-ea"/>
                          <a:ea typeface="+mn-ea"/>
                        </a:rPr>
                        <a:t>If server does not response, warehouse controller can be detected and try to </a:t>
                      </a:r>
                      <a:endParaRPr lang="en-US" sz="1200" dirty="0" smtClean="0">
                        <a:effectLst/>
                        <a:latin typeface="+mn-ea"/>
                        <a:ea typeface="+mn-ea"/>
                      </a:endParaRPr>
                    </a:p>
                    <a:p>
                      <a:pPr algn="just">
                        <a:spcAft>
                          <a:spcPts val="0"/>
                        </a:spcAft>
                      </a:pPr>
                      <a:r>
                        <a:rPr lang="en-US" sz="1200" dirty="0" smtClean="0">
                          <a:effectLst/>
                          <a:latin typeface="+mn-ea"/>
                          <a:ea typeface="+mn-ea"/>
                        </a:rPr>
                        <a:t>reconnect</a:t>
                      </a:r>
                      <a:r>
                        <a:rPr lang="en-US" sz="1200" dirty="0">
                          <a:effectLst/>
                          <a:latin typeface="+mn-ea"/>
                          <a:ea typeface="+mn-ea"/>
                        </a:rPr>
                        <a:t>.</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H</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296388">
                <a:tc>
                  <a:txBody>
                    <a:bodyPr/>
                    <a:lstStyle/>
                    <a:p>
                      <a:pPr algn="ctr">
                        <a:spcAft>
                          <a:spcPts val="0"/>
                        </a:spcAft>
                      </a:pPr>
                      <a:r>
                        <a:rPr lang="en-US" sz="1200">
                          <a:effectLst/>
                          <a:latin typeface="+mn-ea"/>
                          <a:ea typeface="+mn-ea"/>
                        </a:rPr>
                        <a:t>QA-09</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Availability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dirty="0">
                          <a:effectLst/>
                          <a:latin typeface="+mn-ea"/>
                          <a:ea typeface="+mn-ea"/>
                        </a:rPr>
                        <a:t>If robot does not respond to command, system  detects error and recover in </a:t>
                      </a:r>
                      <a:endParaRPr lang="en-US" sz="1200" dirty="0" smtClean="0">
                        <a:effectLst/>
                        <a:latin typeface="+mn-ea"/>
                        <a:ea typeface="+mn-ea"/>
                      </a:endParaRPr>
                    </a:p>
                    <a:p>
                      <a:pPr algn="just">
                        <a:spcAft>
                          <a:spcPts val="0"/>
                        </a:spcAft>
                      </a:pPr>
                      <a:r>
                        <a:rPr lang="en-US" sz="1200" dirty="0" smtClean="0">
                          <a:effectLst/>
                          <a:latin typeface="+mn-ea"/>
                          <a:ea typeface="+mn-ea"/>
                        </a:rPr>
                        <a:t>time</a:t>
                      </a:r>
                      <a:r>
                        <a:rPr lang="en-US" sz="1200" dirty="0">
                          <a:effectLst/>
                          <a:latin typeface="+mn-ea"/>
                          <a:ea typeface="+mn-ea"/>
                        </a:rPr>
                        <a:t>.</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H</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mn-ea"/>
                          <a:ea typeface="+mn-ea"/>
                        </a:rPr>
                        <a:t>M</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88">
                <a:tc>
                  <a:txBody>
                    <a:bodyPr/>
                    <a:lstStyle/>
                    <a:p>
                      <a:pPr algn="ctr">
                        <a:spcAft>
                          <a:spcPts val="0"/>
                        </a:spcAft>
                      </a:pPr>
                      <a:r>
                        <a:rPr lang="en-US" sz="1200" dirty="0">
                          <a:effectLst/>
                          <a:latin typeface="+mn-ea"/>
                          <a:ea typeface="+mn-ea"/>
                        </a:rPr>
                        <a:t>QA-10</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ko-KR" sz="1200" dirty="0" smtClean="0">
                          <a:effectLst/>
                          <a:latin typeface="+mn-ea"/>
                          <a:ea typeface="+mn-ea"/>
                        </a:rPr>
                        <a:t>Security</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a:effectLst/>
                          <a:latin typeface="+mn-ea"/>
                          <a:ea typeface="+mn-ea"/>
                        </a:rPr>
                        <a:t>Unauthorized Supervisor accesses should not be allowed.</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effectLst/>
                          <a:latin typeface="+mn-ea"/>
                          <a:ea typeface="+mn-ea"/>
                        </a:rPr>
                        <a:t>L</a:t>
                      </a:r>
                      <a:endParaRPr lang="ko-KR" sz="120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effectLst/>
                          <a:latin typeface="+mn-ea"/>
                          <a:ea typeface="+mn-ea"/>
                        </a:rPr>
                        <a:t>H</a:t>
                      </a:r>
                      <a:endParaRPr lang="ko-KR" sz="120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3215084884"/>
              </p:ext>
            </p:extLst>
          </p:nvPr>
        </p:nvGraphicFramePr>
        <p:xfrm>
          <a:off x="899592" y="5157192"/>
          <a:ext cx="2376264" cy="1080119"/>
        </p:xfrm>
        <a:graphic>
          <a:graphicData uri="http://schemas.openxmlformats.org/drawingml/2006/table">
            <a:tbl>
              <a:tblPr firstRow="1" firstCol="1" bandRow="1" bandCol="1"/>
              <a:tblGrid>
                <a:gridCol w="924153"/>
                <a:gridCol w="1452111"/>
              </a:tblGrid>
              <a:tr h="356328">
                <a:tc>
                  <a:txBody>
                    <a:bodyPr/>
                    <a:lstStyle/>
                    <a:p>
                      <a:pPr algn="ctr">
                        <a:spcAft>
                          <a:spcPts val="0"/>
                        </a:spcAft>
                      </a:pPr>
                      <a:r>
                        <a:rPr lang="en-US" sz="1000" b="1" dirty="0">
                          <a:effectLst/>
                          <a:latin typeface="+mn-ea"/>
                          <a:ea typeface="+mn-ea"/>
                          <a:cs typeface="Times New Roman"/>
                        </a:rPr>
                        <a:t>Priority </a:t>
                      </a:r>
                      <a:r>
                        <a:rPr lang="en-US" sz="1000" b="1" dirty="0" smtClean="0">
                          <a:effectLst/>
                          <a:latin typeface="+mn-ea"/>
                          <a:ea typeface="+mn-ea"/>
                          <a:cs typeface="Times New Roman"/>
                        </a:rPr>
                        <a:t> (P)</a:t>
                      </a:r>
                      <a:endParaRPr lang="ko-KR" sz="1000" dirty="0">
                        <a:effectLst/>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smtClean="0">
                          <a:effectLst/>
                          <a:latin typeface="+mn-ea"/>
                          <a:ea typeface="+mn-ea"/>
                          <a:cs typeface="Times New Roman"/>
                        </a:rPr>
                        <a:t>Priority Value</a:t>
                      </a:r>
                      <a:endParaRPr lang="ko-KR" sz="1000" dirty="0">
                        <a:effectLst/>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32355">
                <a:tc>
                  <a:txBody>
                    <a:bodyPr/>
                    <a:lstStyle/>
                    <a:p>
                      <a:pPr algn="ctr">
                        <a:spcAft>
                          <a:spcPts val="0"/>
                        </a:spcAft>
                      </a:pPr>
                      <a:r>
                        <a:rPr lang="en-US" sz="1050">
                          <a:effectLst/>
                          <a:latin typeface="+mn-ea"/>
                          <a:ea typeface="+mn-ea"/>
                        </a:rPr>
                        <a:t>H</a:t>
                      </a:r>
                      <a:endParaRPr lang="ko-KR" sz="105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dirty="0">
                          <a:effectLst/>
                          <a:latin typeface="+mn-ea"/>
                          <a:ea typeface="+mn-ea"/>
                        </a:rPr>
                        <a:t>Must Have</a:t>
                      </a:r>
                      <a:endParaRPr lang="ko-KR" sz="105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718">
                <a:tc>
                  <a:txBody>
                    <a:bodyPr/>
                    <a:lstStyle/>
                    <a:p>
                      <a:pPr algn="ctr">
                        <a:spcAft>
                          <a:spcPts val="0"/>
                        </a:spcAft>
                      </a:pPr>
                      <a:r>
                        <a:rPr lang="en-US" sz="1050">
                          <a:effectLst/>
                          <a:latin typeface="+mn-ea"/>
                          <a:ea typeface="+mn-ea"/>
                        </a:rPr>
                        <a:t>M</a:t>
                      </a:r>
                      <a:endParaRPr lang="ko-KR" sz="105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dirty="0">
                          <a:effectLst/>
                          <a:latin typeface="+mn-ea"/>
                          <a:ea typeface="+mn-ea"/>
                        </a:rPr>
                        <a:t>Nice to Have</a:t>
                      </a:r>
                      <a:endParaRPr lang="ko-KR" sz="105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718">
                <a:tc>
                  <a:txBody>
                    <a:bodyPr/>
                    <a:lstStyle/>
                    <a:p>
                      <a:pPr algn="ctr">
                        <a:spcAft>
                          <a:spcPts val="0"/>
                        </a:spcAft>
                      </a:pPr>
                      <a:r>
                        <a:rPr lang="en-US" sz="1050">
                          <a:effectLst/>
                          <a:latin typeface="+mn-ea"/>
                          <a:ea typeface="+mn-ea"/>
                        </a:rPr>
                        <a:t>L</a:t>
                      </a:r>
                      <a:endParaRPr lang="ko-KR" sz="105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dirty="0">
                          <a:effectLst/>
                          <a:latin typeface="+mn-ea"/>
                          <a:ea typeface="+mn-ea"/>
                        </a:rPr>
                        <a:t>If There’s Time </a:t>
                      </a:r>
                      <a:endParaRPr lang="ko-KR" sz="1050" dirty="0">
                        <a:effectLst/>
                        <a:latin typeface="+mn-ea"/>
                        <a:ea typeface="+mn-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3647083806"/>
              </p:ext>
            </p:extLst>
          </p:nvPr>
        </p:nvGraphicFramePr>
        <p:xfrm>
          <a:off x="3635896" y="5157193"/>
          <a:ext cx="4680520" cy="1080118"/>
        </p:xfrm>
        <a:graphic>
          <a:graphicData uri="http://schemas.openxmlformats.org/drawingml/2006/table">
            <a:tbl>
              <a:tblPr firstRow="1" firstCol="1" bandRow="1" bandCol="1"/>
              <a:tblGrid>
                <a:gridCol w="936104"/>
                <a:gridCol w="3744416"/>
              </a:tblGrid>
              <a:tr h="252343">
                <a:tc>
                  <a:txBody>
                    <a:bodyPr/>
                    <a:lstStyle/>
                    <a:p>
                      <a:pPr algn="ctr">
                        <a:spcAft>
                          <a:spcPts val="0"/>
                        </a:spcAft>
                      </a:pPr>
                      <a:r>
                        <a:rPr lang="en-US" sz="1000" b="1" dirty="0" smtClean="0">
                          <a:effectLst/>
                          <a:latin typeface="Trebuchet MS"/>
                          <a:ea typeface="굴림"/>
                          <a:cs typeface="Times New Roman"/>
                        </a:rPr>
                        <a:t>Difficulty (D)</a:t>
                      </a:r>
                      <a:endParaRPr lang="ko-KR" sz="1000" dirty="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00" b="1" dirty="0">
                          <a:effectLst/>
                          <a:latin typeface="Trebuchet MS"/>
                          <a:ea typeface="굴림"/>
                          <a:cs typeface="Times New Roman"/>
                        </a:rPr>
                        <a:t>Description</a:t>
                      </a:r>
                      <a:endParaRPr lang="ko-KR" sz="1000" dirty="0">
                        <a:effectLst/>
                        <a:latin typeface="Trebuchet MS"/>
                        <a:ea typeface="굴림"/>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75925">
                <a:tc>
                  <a:txBody>
                    <a:bodyPr/>
                    <a:lstStyle/>
                    <a:p>
                      <a:pPr algn="ctr">
                        <a:spcAft>
                          <a:spcPts val="0"/>
                        </a:spcAft>
                      </a:pPr>
                      <a:r>
                        <a:rPr lang="en-US" sz="1050" kern="1200" dirty="0">
                          <a:solidFill>
                            <a:schemeClr val="tx1"/>
                          </a:solidFill>
                          <a:effectLst/>
                          <a:latin typeface="+mn-ea"/>
                          <a:ea typeface="+mn-ea"/>
                          <a:cs typeface="+mn-cs"/>
                        </a:rPr>
                        <a:t>H</a:t>
                      </a:r>
                      <a:endParaRPr lang="ko-KR" sz="1050"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200" dirty="0">
                          <a:solidFill>
                            <a:schemeClr val="tx1"/>
                          </a:solidFill>
                          <a:effectLst/>
                          <a:latin typeface="+mn-ea"/>
                          <a:ea typeface="+mn-ea"/>
                          <a:cs typeface="+mn-cs"/>
                        </a:rPr>
                        <a:t>High complexity and large amount of effort required</a:t>
                      </a:r>
                      <a:endParaRPr lang="ko-KR" sz="1050"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925">
                <a:tc>
                  <a:txBody>
                    <a:bodyPr/>
                    <a:lstStyle/>
                    <a:p>
                      <a:pPr algn="ctr">
                        <a:spcAft>
                          <a:spcPts val="0"/>
                        </a:spcAft>
                      </a:pPr>
                      <a:r>
                        <a:rPr lang="en-US" sz="1050" kern="1200">
                          <a:solidFill>
                            <a:schemeClr val="tx1"/>
                          </a:solidFill>
                          <a:effectLst/>
                          <a:latin typeface="+mn-ea"/>
                          <a:ea typeface="+mn-ea"/>
                          <a:cs typeface="+mn-cs"/>
                        </a:rPr>
                        <a:t>M</a:t>
                      </a:r>
                      <a:endParaRPr lang="ko-KR" sz="1050" kern="120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200" dirty="0">
                          <a:solidFill>
                            <a:schemeClr val="tx1"/>
                          </a:solidFill>
                          <a:effectLst/>
                          <a:latin typeface="+mn-ea"/>
                          <a:ea typeface="+mn-ea"/>
                          <a:cs typeface="+mn-cs"/>
                        </a:rPr>
                        <a:t>High complexity or large amount of effort required</a:t>
                      </a:r>
                      <a:endParaRPr lang="ko-KR" sz="1050"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5925">
                <a:tc>
                  <a:txBody>
                    <a:bodyPr/>
                    <a:lstStyle/>
                    <a:p>
                      <a:pPr algn="ctr">
                        <a:spcAft>
                          <a:spcPts val="0"/>
                        </a:spcAft>
                      </a:pPr>
                      <a:r>
                        <a:rPr lang="en-US" sz="1050" kern="1200">
                          <a:solidFill>
                            <a:schemeClr val="tx1"/>
                          </a:solidFill>
                          <a:effectLst/>
                          <a:latin typeface="+mn-ea"/>
                          <a:ea typeface="+mn-ea"/>
                          <a:cs typeface="+mn-cs"/>
                        </a:rPr>
                        <a:t>L</a:t>
                      </a:r>
                      <a:endParaRPr lang="ko-KR" sz="1050" kern="120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200" dirty="0">
                          <a:solidFill>
                            <a:schemeClr val="tx1"/>
                          </a:solidFill>
                          <a:effectLst/>
                          <a:latin typeface="+mn-ea"/>
                          <a:ea typeface="+mn-ea"/>
                          <a:cs typeface="+mn-cs"/>
                        </a:rPr>
                        <a:t>Moderate complexity and medium amount of effort required</a:t>
                      </a:r>
                      <a:endParaRPr lang="ko-KR" sz="1050" kern="1200" dirty="0">
                        <a:solidFill>
                          <a:schemeClr val="tx1"/>
                        </a:solidFill>
                        <a:effectLst/>
                        <a:latin typeface="+mn-ea"/>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223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2070</TotalTime>
  <Words>3075</Words>
  <Application>Microsoft Office PowerPoint</Application>
  <PresentationFormat>화면 슬라이드 쇼(4:3)</PresentationFormat>
  <Paragraphs>833</Paragraphs>
  <Slides>36</Slides>
  <Notes>24</Notes>
  <HiddenSlides>0</HiddenSlides>
  <MMClips>0</MMClips>
  <ScaleCrop>false</ScaleCrop>
  <HeadingPairs>
    <vt:vector size="4" baseType="variant">
      <vt:variant>
        <vt:lpstr>테마</vt:lpstr>
      </vt:variant>
      <vt:variant>
        <vt:i4>1</vt:i4>
      </vt:variant>
      <vt:variant>
        <vt:lpstr>슬라이드 제목</vt:lpstr>
      </vt:variant>
      <vt:variant>
        <vt:i4>36</vt:i4>
      </vt:variant>
    </vt:vector>
  </HeadingPairs>
  <TitlesOfParts>
    <vt:vector size="37" baseType="lpstr">
      <vt:lpstr>Technology-PowerPoint-Template</vt:lpstr>
      <vt:lpstr>Warehouse Management System (Final Presentation)</vt:lpstr>
      <vt:lpstr>Contents</vt:lpstr>
      <vt:lpstr>Team Organization</vt:lpstr>
      <vt:lpstr>Project Overview</vt:lpstr>
      <vt:lpstr>System Context &amp; Scope</vt:lpstr>
      <vt:lpstr>Project Management – Time Logging &amp; Result</vt:lpstr>
      <vt:lpstr>Project Management – Earned Value Analysis</vt:lpstr>
      <vt:lpstr>Architectural Drivers</vt:lpstr>
      <vt:lpstr>Quality Attributes</vt:lpstr>
      <vt:lpstr>Architectural Drivers - Quality Attributes</vt:lpstr>
      <vt:lpstr>Key Design Decision : Select architecture pattern</vt:lpstr>
      <vt:lpstr>Key Design Decision &amp; Rationales </vt:lpstr>
      <vt:lpstr>What we explain …</vt:lpstr>
      <vt:lpstr>Candidate Notional Architectures</vt:lpstr>
      <vt:lpstr>Notional Architecture Select by QA Evaluation</vt:lpstr>
      <vt:lpstr>1st Notional Architecture </vt:lpstr>
      <vt:lpstr>Result of 1st Notional Architecture Experimentation</vt:lpstr>
      <vt:lpstr>Select 2nd Notional Architecture</vt:lpstr>
      <vt:lpstr>Trade-Off Analysis of Client-Server patterns</vt:lpstr>
      <vt:lpstr>Strategy </vt:lpstr>
      <vt:lpstr>Using Tactics For Availability</vt:lpstr>
      <vt:lpstr>How to improve Availability on Server</vt:lpstr>
      <vt:lpstr>C&amp;C View – Overall Architecture Design (Level 1)</vt:lpstr>
      <vt:lpstr>C&amp;C View - Level 2 Decomposition </vt:lpstr>
      <vt:lpstr>Allocation View – Overall Architecture (Level 1)</vt:lpstr>
      <vt:lpstr>Deliverable Artifacts – Source Code</vt:lpstr>
      <vt:lpstr>Deliverable Artifacts – Documents</vt:lpstr>
      <vt:lpstr>Lesson Learned – Project Management</vt:lpstr>
      <vt:lpstr>Lesson Learned – Architecture Design</vt:lpstr>
      <vt:lpstr>Future Needs</vt:lpstr>
      <vt:lpstr>Q&amp;A</vt:lpstr>
      <vt:lpstr>Appendix - Quality Attribute Utility Tree</vt:lpstr>
      <vt:lpstr>Appendix – Dynamic Behavior</vt:lpstr>
      <vt:lpstr>Appendix - Ping-Echo vs Heart beat</vt:lpstr>
      <vt:lpstr>Appendix – Strength &amp;  Weakness of Candiate</vt:lpstr>
      <vt:lpstr>Appendix – Quality Assurance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이재안/선임연구원/SW아키텍처팀(jaean.yi@lge.com)</cp:lastModifiedBy>
  <cp:revision>909</cp:revision>
  <dcterms:created xsi:type="dcterms:W3CDTF">2014-05-28T02:15:30Z</dcterms:created>
  <dcterms:modified xsi:type="dcterms:W3CDTF">2014-06-27T05:20:55Z</dcterms:modified>
</cp:coreProperties>
</file>