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wdp" ContentType="image/vnd.ms-photo"/>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8.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4"/>
  </p:notesMasterIdLst>
  <p:sldIdLst>
    <p:sldId id="256" r:id="rId2"/>
    <p:sldId id="257" r:id="rId3"/>
    <p:sldId id="318" r:id="rId4"/>
    <p:sldId id="258" r:id="rId5"/>
    <p:sldId id="259" r:id="rId6"/>
    <p:sldId id="265" r:id="rId7"/>
    <p:sldId id="267" r:id="rId8"/>
    <p:sldId id="276" r:id="rId9"/>
    <p:sldId id="308" r:id="rId10"/>
    <p:sldId id="338" r:id="rId11"/>
    <p:sldId id="309" r:id="rId12"/>
    <p:sldId id="332" r:id="rId13"/>
    <p:sldId id="339" r:id="rId14"/>
    <p:sldId id="336" r:id="rId15"/>
    <p:sldId id="330" r:id="rId16"/>
    <p:sldId id="331" r:id="rId17"/>
    <p:sldId id="340" r:id="rId18"/>
    <p:sldId id="328" r:id="rId19"/>
    <p:sldId id="329" r:id="rId20"/>
    <p:sldId id="320" r:id="rId21"/>
    <p:sldId id="321" r:id="rId22"/>
    <p:sldId id="327" r:id="rId23"/>
    <p:sldId id="323" r:id="rId24"/>
    <p:sldId id="324" r:id="rId25"/>
    <p:sldId id="325" r:id="rId26"/>
    <p:sldId id="326" r:id="rId27"/>
    <p:sldId id="322" r:id="rId28"/>
    <p:sldId id="341" r:id="rId29"/>
    <p:sldId id="319" r:id="rId30"/>
    <p:sldId id="337" r:id="rId31"/>
    <p:sldId id="334" r:id="rId32"/>
    <p:sldId id="335" r:id="rId33"/>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기본 구역" id="{8842BCD3-E84E-4C92-B413-F11C840B25B4}">
          <p14:sldIdLst>
            <p14:sldId id="256"/>
            <p14:sldId id="257"/>
            <p14:sldId id="318"/>
            <p14:sldId id="258"/>
            <p14:sldId id="259"/>
            <p14:sldId id="265"/>
            <p14:sldId id="267"/>
            <p14:sldId id="276"/>
            <p14:sldId id="308"/>
            <p14:sldId id="338"/>
            <p14:sldId id="309"/>
            <p14:sldId id="332"/>
            <p14:sldId id="339"/>
            <p14:sldId id="336"/>
            <p14:sldId id="330"/>
            <p14:sldId id="331"/>
            <p14:sldId id="340"/>
            <p14:sldId id="328"/>
            <p14:sldId id="329"/>
            <p14:sldId id="320"/>
            <p14:sldId id="321"/>
            <p14:sldId id="327"/>
            <p14:sldId id="323"/>
            <p14:sldId id="324"/>
            <p14:sldId id="325"/>
            <p14:sldId id="326"/>
            <p14:sldId id="322"/>
            <p14:sldId id="341"/>
            <p14:sldId id="319"/>
            <p14:sldId id="337"/>
            <p14:sldId id="334"/>
            <p14:sldId id="335"/>
          </p14:sldIdLst>
        </p14:section>
      </p14:sectionLst>
    </p:ext>
    <p:ext uri="{EFAFB233-063F-42B5-8137-9DF3F51BA10A}">
      <p15:sldGuideLst xmlns:p15="http://schemas.microsoft.com/office/powerpoint/2012/main" xmlns="">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159" d="100"/>
          <a:sy n="159" d="100"/>
        </p:scale>
        <p:origin x="-1037" y="-82"/>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2015-06-24</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xmlns=""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xmlns=""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xmlns=""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xmlns=""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xmlns="" val="120900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xmlns="" val="1604449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xmlns="" val="130578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17</a:t>
            </a:fld>
            <a:endParaRPr lang="ko-KR" altLang="en-US"/>
          </a:p>
        </p:txBody>
      </p:sp>
    </p:spTree>
    <p:extLst>
      <p:ext uri="{BB962C8B-B14F-4D97-AF65-F5344CB8AC3E}">
        <p14:creationId xmlns:p14="http://schemas.microsoft.com/office/powerpoint/2010/main" xmlns="" val="123245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28</a:t>
            </a:fld>
            <a:endParaRPr lang="ko-KR" altLang="en-US"/>
          </a:p>
        </p:txBody>
      </p:sp>
    </p:spTree>
    <p:extLst>
      <p:ext uri="{BB962C8B-B14F-4D97-AF65-F5344CB8AC3E}">
        <p14:creationId xmlns:p14="http://schemas.microsoft.com/office/powerpoint/2010/main" xmlns="" val="678707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xmlns=""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xmlns=""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xmlns=""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____1.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xmlns=""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Overview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Allocation view </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dirty="0" smtClean="0"/>
              <a:t>/32</a:t>
            </a:r>
            <a:endParaRPr lang="ko-KR" altLang="en-US" dirty="0"/>
          </a:p>
        </p:txBody>
      </p:sp>
    </p:spTree>
    <p:extLst>
      <p:ext uri="{BB962C8B-B14F-4D97-AF65-F5344CB8AC3E}">
        <p14:creationId xmlns:p14="http://schemas.microsoft.com/office/powerpoint/2010/main" xmlns="" val="1088396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p:cNvSpPr/>
          <p:nvPr/>
        </p:nvSpPr>
        <p:spPr>
          <a:xfrm>
            <a:off x="755576" y="692696"/>
            <a:ext cx="7848872" cy="5688632"/>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660232" y="2371060"/>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6" y="2427340"/>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xmlns="">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6357521" y="5255066"/>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7476187" y="5255066"/>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5652120" y="5275884"/>
            <a:ext cx="66709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6804248" y="5275884"/>
            <a:ext cx="74401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7454089" y="4186919"/>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7488977" y="4417421"/>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6329818" y="5607476"/>
            <a:ext cx="490844" cy="405422"/>
          </a:xfrm>
          <a:prstGeom prst="rect">
            <a:avLst/>
          </a:prstGeom>
          <a:noFill/>
          <a:extLst>
            <a:ext uri="{909E8E84-426E-40DD-AFC4-6F175D3DCCD1}">
              <a14:hiddenFill xmlns:a14="http://schemas.microsoft.com/office/drawing/2010/main" xmlns="">
                <a:solidFill>
                  <a:srgbClr val="FFFFFF"/>
                </a:solidFill>
              </a14:hiddenFill>
            </a:ext>
          </a:extLst>
        </p:spPr>
      </p:pic>
      <p:sp>
        <p:nvSpPr>
          <p:cNvPr id="103" name="직사각형 102"/>
          <p:cNvSpPr/>
          <p:nvPr/>
        </p:nvSpPr>
        <p:spPr bwMode="auto">
          <a:xfrm>
            <a:off x="6804248" y="4271067"/>
            <a:ext cx="73255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5652120" y="5661875"/>
            <a:ext cx="76680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6241396" y="4120959"/>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6292215" y="4345136"/>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6312813" y="4523951"/>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5508104" y="4119932"/>
            <a:ext cx="840115"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5652120" y="3779577"/>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5677699" y="3800356"/>
            <a:ext cx="766509"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6357521" y="4825561"/>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7476187" y="4825561"/>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5580112" y="4846379"/>
            <a:ext cx="829635"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6911916" y="4846379"/>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448664" y="3462845"/>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2" y="2779435"/>
            <a:ext cx="1056251"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851920" y="3462845"/>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7559515" y="5649106"/>
            <a:ext cx="324836" cy="310559"/>
          </a:xfrm>
          <a:prstGeom prst="rect">
            <a:avLst/>
          </a:prstGeom>
          <a:noFill/>
          <a:extLst>
            <a:ext uri="{909E8E84-426E-40DD-AFC4-6F175D3DCCD1}">
              <a14:hiddenFill xmlns:a14="http://schemas.microsoft.com/office/drawing/2010/main" xmlns="">
                <a:solidFill>
                  <a:srgbClr val="FFFFFF"/>
                </a:solidFill>
              </a14:hiddenFill>
            </a:ext>
          </a:extLst>
        </p:spPr>
      </p:pic>
      <p:sp>
        <p:nvSpPr>
          <p:cNvPr id="68" name="직사각형 67"/>
          <p:cNvSpPr/>
          <p:nvPr/>
        </p:nvSpPr>
        <p:spPr bwMode="auto">
          <a:xfrm>
            <a:off x="6906437" y="5675022"/>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Tree>
    <p:extLst>
      <p:ext uri="{BB962C8B-B14F-4D97-AF65-F5344CB8AC3E}">
        <p14:creationId xmlns:p14="http://schemas.microsoft.com/office/powerpoint/2010/main" xmlns="" val="4029852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323528" y="836613"/>
            <a:ext cx="8496944" cy="50405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Dynamic perspective </a:t>
            </a:r>
            <a:r>
              <a:rPr lang="en-US" altLang="ko-KR" dirty="0"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90" name="직사각형 289"/>
          <p:cNvSpPr/>
          <p:nvPr/>
        </p:nvSpPr>
        <p:spPr>
          <a:xfrm>
            <a:off x="4092327" y="3899148"/>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91" name="직사각형 290"/>
          <p:cNvSpPr/>
          <p:nvPr/>
        </p:nvSpPr>
        <p:spPr>
          <a:xfrm>
            <a:off x="4139952" y="3284984"/>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3" name="직사각형 292"/>
          <p:cNvSpPr/>
          <p:nvPr/>
        </p:nvSpPr>
        <p:spPr>
          <a:xfrm>
            <a:off x="971600" y="2708920"/>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94" name="직사각형 293"/>
          <p:cNvSpPr/>
          <p:nvPr/>
        </p:nvSpPr>
        <p:spPr>
          <a:xfrm>
            <a:off x="1043608" y="2132856"/>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5" name="직사각형 294"/>
          <p:cNvSpPr/>
          <p:nvPr/>
        </p:nvSpPr>
        <p:spPr>
          <a:xfrm>
            <a:off x="3924080" y="2132856"/>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6" name="직사각형 295"/>
          <p:cNvSpPr/>
          <p:nvPr/>
        </p:nvSpPr>
        <p:spPr>
          <a:xfrm>
            <a:off x="2843808" y="2132856"/>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7" name="직사각형 296"/>
          <p:cNvSpPr/>
          <p:nvPr/>
        </p:nvSpPr>
        <p:spPr>
          <a:xfrm>
            <a:off x="1331640" y="3284984"/>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8" name="원통 297"/>
          <p:cNvSpPr/>
          <p:nvPr/>
        </p:nvSpPr>
        <p:spPr>
          <a:xfrm>
            <a:off x="1763880"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9" name="원통 298"/>
          <p:cNvSpPr/>
          <p:nvPr/>
        </p:nvSpPr>
        <p:spPr>
          <a:xfrm>
            <a:off x="2915816"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0" name="직사각형 299"/>
          <p:cNvSpPr/>
          <p:nvPr/>
        </p:nvSpPr>
        <p:spPr>
          <a:xfrm>
            <a:off x="3521534" y="4653136"/>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301" name="직사각형 300"/>
          <p:cNvSpPr/>
          <p:nvPr/>
        </p:nvSpPr>
        <p:spPr>
          <a:xfrm>
            <a:off x="1115616" y="4293096"/>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2" name="TextBox 301"/>
          <p:cNvSpPr txBox="1"/>
          <p:nvPr/>
        </p:nvSpPr>
        <p:spPr>
          <a:xfrm>
            <a:off x="6588224" y="213285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3" name="TextBox 302"/>
          <p:cNvSpPr txBox="1"/>
          <p:nvPr/>
        </p:nvSpPr>
        <p:spPr>
          <a:xfrm>
            <a:off x="7236296" y="213285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4" name="직사각형 303"/>
          <p:cNvSpPr/>
          <p:nvPr/>
        </p:nvSpPr>
        <p:spPr>
          <a:xfrm>
            <a:off x="6588224" y="2060848"/>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5" name="TextBox 304"/>
          <p:cNvSpPr txBox="1"/>
          <p:nvPr/>
        </p:nvSpPr>
        <p:spPr>
          <a:xfrm>
            <a:off x="6732240" y="2636332"/>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6" name="직사각형 305"/>
          <p:cNvSpPr/>
          <p:nvPr/>
        </p:nvSpPr>
        <p:spPr>
          <a:xfrm>
            <a:off x="1979712"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7" name="직사각형 306"/>
          <p:cNvSpPr/>
          <p:nvPr/>
        </p:nvSpPr>
        <p:spPr>
          <a:xfrm>
            <a:off x="1979712"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8" name="직사각형 307"/>
          <p:cNvSpPr/>
          <p:nvPr/>
        </p:nvSpPr>
        <p:spPr>
          <a:xfrm>
            <a:off x="4932040" y="328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9" name="직사각형 308"/>
          <p:cNvSpPr/>
          <p:nvPr/>
        </p:nvSpPr>
        <p:spPr>
          <a:xfrm>
            <a:off x="334786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0" name="직사각형 309"/>
          <p:cNvSpPr/>
          <p:nvPr/>
        </p:nvSpPr>
        <p:spPr>
          <a:xfrm>
            <a:off x="334786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1" name="직사각형 310"/>
          <p:cNvSpPr/>
          <p:nvPr/>
        </p:nvSpPr>
        <p:spPr>
          <a:xfrm>
            <a:off x="2123728"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2" name="직사각형 311"/>
          <p:cNvSpPr/>
          <p:nvPr/>
        </p:nvSpPr>
        <p:spPr>
          <a:xfrm>
            <a:off x="2123728"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3" name="직사각형 312"/>
          <p:cNvSpPr/>
          <p:nvPr/>
        </p:nvSpPr>
        <p:spPr>
          <a:xfrm>
            <a:off x="4788024" y="292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4" name="직사각형 313"/>
          <p:cNvSpPr/>
          <p:nvPr/>
        </p:nvSpPr>
        <p:spPr>
          <a:xfrm>
            <a:off x="4788024" y="328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5" name="직사각형 314"/>
          <p:cNvSpPr/>
          <p:nvPr/>
        </p:nvSpPr>
        <p:spPr>
          <a:xfrm>
            <a:off x="442798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6" name="직사각형 315"/>
          <p:cNvSpPr/>
          <p:nvPr/>
        </p:nvSpPr>
        <p:spPr>
          <a:xfrm>
            <a:off x="442798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7" name="직사각형 316"/>
          <p:cNvSpPr/>
          <p:nvPr/>
        </p:nvSpPr>
        <p:spPr>
          <a:xfrm>
            <a:off x="3347864"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8" name="직사각형 317"/>
          <p:cNvSpPr/>
          <p:nvPr/>
        </p:nvSpPr>
        <p:spPr>
          <a:xfrm>
            <a:off x="3491880"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9" name="직사각형 318"/>
          <p:cNvSpPr/>
          <p:nvPr/>
        </p:nvSpPr>
        <p:spPr>
          <a:xfrm>
            <a:off x="2483768"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0" name="직사각형 319"/>
          <p:cNvSpPr/>
          <p:nvPr/>
        </p:nvSpPr>
        <p:spPr>
          <a:xfrm>
            <a:off x="3131840"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1" name="직사각형 320"/>
          <p:cNvSpPr/>
          <p:nvPr/>
        </p:nvSpPr>
        <p:spPr>
          <a:xfrm>
            <a:off x="3203848"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2" name="직사각형 321"/>
          <p:cNvSpPr/>
          <p:nvPr/>
        </p:nvSpPr>
        <p:spPr>
          <a:xfrm>
            <a:off x="3203848"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3" name="직사각형 322"/>
          <p:cNvSpPr/>
          <p:nvPr/>
        </p:nvSpPr>
        <p:spPr>
          <a:xfrm>
            <a:off x="1979816"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4" name="직사각형 323"/>
          <p:cNvSpPr/>
          <p:nvPr/>
        </p:nvSpPr>
        <p:spPr>
          <a:xfrm>
            <a:off x="2051824"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5" name="직사각형 324"/>
          <p:cNvSpPr/>
          <p:nvPr/>
        </p:nvSpPr>
        <p:spPr>
          <a:xfrm>
            <a:off x="2195840"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6" name="직사각형 325"/>
          <p:cNvSpPr/>
          <p:nvPr/>
        </p:nvSpPr>
        <p:spPr>
          <a:xfrm>
            <a:off x="2123832"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7" name="직사각형 326"/>
          <p:cNvSpPr/>
          <p:nvPr/>
        </p:nvSpPr>
        <p:spPr>
          <a:xfrm>
            <a:off x="4932040"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8" name="직사각형 327"/>
          <p:cNvSpPr/>
          <p:nvPr/>
        </p:nvSpPr>
        <p:spPr>
          <a:xfrm>
            <a:off x="4932040" y="357301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788024" y="357301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4788024"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1" name="직사각형 330"/>
          <p:cNvSpPr/>
          <p:nvPr/>
        </p:nvSpPr>
        <p:spPr>
          <a:xfrm>
            <a:off x="421196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2" name="직사각형 331"/>
          <p:cNvSpPr/>
          <p:nvPr/>
        </p:nvSpPr>
        <p:spPr>
          <a:xfrm>
            <a:off x="413995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3881574"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442798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435597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6" name="직사각형 335"/>
          <p:cNvSpPr/>
          <p:nvPr/>
        </p:nvSpPr>
        <p:spPr>
          <a:xfrm>
            <a:off x="380956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7" name="직사각형 336"/>
          <p:cNvSpPr/>
          <p:nvPr/>
        </p:nvSpPr>
        <p:spPr>
          <a:xfrm>
            <a:off x="452964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8" name="직사각형 337"/>
          <p:cNvSpPr/>
          <p:nvPr/>
        </p:nvSpPr>
        <p:spPr>
          <a:xfrm>
            <a:off x="464400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457200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4457638"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033702"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2" name="직사각형 341"/>
          <p:cNvSpPr/>
          <p:nvPr/>
        </p:nvSpPr>
        <p:spPr>
          <a:xfrm>
            <a:off x="486003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3" name="직사각형 342"/>
          <p:cNvSpPr/>
          <p:nvPr/>
        </p:nvSpPr>
        <p:spPr>
          <a:xfrm>
            <a:off x="478802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4" name="직사각형 343"/>
          <p:cNvSpPr/>
          <p:nvPr/>
        </p:nvSpPr>
        <p:spPr>
          <a:xfrm>
            <a:off x="4961694"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560976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507605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500404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5537758"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529208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0" name="직사각형 349"/>
          <p:cNvSpPr/>
          <p:nvPr/>
        </p:nvSpPr>
        <p:spPr>
          <a:xfrm>
            <a:off x="522007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1" name="직사각형 350"/>
          <p:cNvSpPr/>
          <p:nvPr/>
        </p:nvSpPr>
        <p:spPr>
          <a:xfrm>
            <a:off x="6660232" y="472514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2" name="직사각형 351"/>
          <p:cNvSpPr/>
          <p:nvPr/>
        </p:nvSpPr>
        <p:spPr>
          <a:xfrm>
            <a:off x="550810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3" name="직사각형 352"/>
          <p:cNvSpPr/>
          <p:nvPr/>
        </p:nvSpPr>
        <p:spPr>
          <a:xfrm>
            <a:off x="543609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직사각형 353"/>
          <p:cNvSpPr/>
          <p:nvPr/>
        </p:nvSpPr>
        <p:spPr>
          <a:xfrm>
            <a:off x="6660232" y="472514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5" name="직사각형 354"/>
          <p:cNvSpPr/>
          <p:nvPr/>
        </p:nvSpPr>
        <p:spPr>
          <a:xfrm>
            <a:off x="212372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6" name="직사각형 355"/>
          <p:cNvSpPr/>
          <p:nvPr/>
        </p:nvSpPr>
        <p:spPr>
          <a:xfrm>
            <a:off x="2123728" y="364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7" name="직사각형 356"/>
          <p:cNvSpPr/>
          <p:nvPr/>
        </p:nvSpPr>
        <p:spPr>
          <a:xfrm>
            <a:off x="1979712" y="364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8" name="원통 357"/>
          <p:cNvSpPr/>
          <p:nvPr/>
        </p:nvSpPr>
        <p:spPr>
          <a:xfrm>
            <a:off x="6660232" y="3284984"/>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59" name="TextBox 358"/>
          <p:cNvSpPr txBox="1"/>
          <p:nvPr/>
        </p:nvSpPr>
        <p:spPr>
          <a:xfrm>
            <a:off x="6948264" y="328498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0" name="직사각형 359"/>
          <p:cNvSpPr/>
          <p:nvPr/>
        </p:nvSpPr>
        <p:spPr>
          <a:xfrm>
            <a:off x="6660232" y="3573016"/>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7020272" y="357359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6660232" y="3861048"/>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TextBox 362"/>
          <p:cNvSpPr txBox="1"/>
          <p:nvPr/>
        </p:nvSpPr>
        <p:spPr>
          <a:xfrm>
            <a:off x="7020272" y="3789040"/>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4" name="직사각형 363"/>
          <p:cNvSpPr/>
          <p:nvPr/>
        </p:nvSpPr>
        <p:spPr>
          <a:xfrm>
            <a:off x="6660232" y="4149080"/>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5" name="TextBox 364"/>
          <p:cNvSpPr txBox="1"/>
          <p:nvPr/>
        </p:nvSpPr>
        <p:spPr>
          <a:xfrm>
            <a:off x="7020272" y="4149080"/>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6" name="직사각형 365"/>
          <p:cNvSpPr/>
          <p:nvPr/>
        </p:nvSpPr>
        <p:spPr>
          <a:xfrm>
            <a:off x="197971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7" name="직사각형 366"/>
          <p:cNvSpPr/>
          <p:nvPr/>
        </p:nvSpPr>
        <p:spPr>
          <a:xfrm>
            <a:off x="6660232" y="4437112"/>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8" name="TextBox 367"/>
          <p:cNvSpPr txBox="1"/>
          <p:nvPr/>
        </p:nvSpPr>
        <p:spPr>
          <a:xfrm>
            <a:off x="7020272" y="4365104"/>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69" name="꺾인 연결선 425"/>
          <p:cNvCxnSpPr>
            <a:endCxn id="371" idx="1"/>
          </p:cNvCxnSpPr>
          <p:nvPr/>
        </p:nvCxnSpPr>
        <p:spPr>
          <a:xfrm>
            <a:off x="6804248" y="2600038"/>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70" name="TextBox 369"/>
          <p:cNvSpPr txBox="1"/>
          <p:nvPr/>
        </p:nvSpPr>
        <p:spPr>
          <a:xfrm>
            <a:off x="6588224" y="249289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1" name="TextBox 370"/>
          <p:cNvSpPr txBox="1"/>
          <p:nvPr/>
        </p:nvSpPr>
        <p:spPr>
          <a:xfrm>
            <a:off x="7236296" y="249289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2" name="TextBox 371"/>
          <p:cNvSpPr txBox="1"/>
          <p:nvPr/>
        </p:nvSpPr>
        <p:spPr>
          <a:xfrm>
            <a:off x="6660232" y="2276872"/>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3" name="직사각형 372"/>
          <p:cNvSpPr/>
          <p:nvPr/>
        </p:nvSpPr>
        <p:spPr>
          <a:xfrm>
            <a:off x="6660232" y="4725144"/>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4" name="TextBox 373"/>
          <p:cNvSpPr txBox="1"/>
          <p:nvPr/>
        </p:nvSpPr>
        <p:spPr>
          <a:xfrm>
            <a:off x="7020272" y="472514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5" name="직사각형 374"/>
          <p:cNvSpPr/>
          <p:nvPr/>
        </p:nvSpPr>
        <p:spPr>
          <a:xfrm>
            <a:off x="1619672"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6" name="직사각형 375"/>
          <p:cNvSpPr/>
          <p:nvPr/>
        </p:nvSpPr>
        <p:spPr>
          <a:xfrm>
            <a:off x="1331640"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7" name="직사각형 376"/>
          <p:cNvSpPr/>
          <p:nvPr/>
        </p:nvSpPr>
        <p:spPr>
          <a:xfrm>
            <a:off x="1403648"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8" name="직사각형 377"/>
          <p:cNvSpPr/>
          <p:nvPr/>
        </p:nvSpPr>
        <p:spPr>
          <a:xfrm>
            <a:off x="1259632"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9" name="직사각형 378"/>
          <p:cNvSpPr/>
          <p:nvPr/>
        </p:nvSpPr>
        <p:spPr>
          <a:xfrm>
            <a:off x="1187624"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0" name="꺾인 연결선 425"/>
          <p:cNvCxnSpPr>
            <a:stCxn id="435" idx="0"/>
            <a:endCxn id="329" idx="2"/>
          </p:cNvCxnSpPr>
          <p:nvPr/>
        </p:nvCxnSpPr>
        <p:spPr>
          <a:xfrm rot="5400000" flipH="1" flipV="1">
            <a:off x="4680012" y="3789040"/>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1" name="꺾인 연결선 425"/>
          <p:cNvCxnSpPr>
            <a:stCxn id="325" idx="2"/>
            <a:endCxn id="326" idx="0"/>
          </p:cNvCxnSpPr>
          <p:nvPr/>
        </p:nvCxnSpPr>
        <p:spPr>
          <a:xfrm rot="5400000">
            <a:off x="2015820" y="1916832"/>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2" name="꺾인 연결선 425"/>
          <p:cNvCxnSpPr>
            <a:stCxn id="323" idx="0"/>
            <a:endCxn id="324" idx="2"/>
          </p:cNvCxnSpPr>
          <p:nvPr/>
        </p:nvCxnSpPr>
        <p:spPr>
          <a:xfrm rot="5400000" flipH="1" flipV="1">
            <a:off x="1871804" y="1916832"/>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3" name="꺾인 연결선 425"/>
          <p:cNvCxnSpPr>
            <a:stCxn id="320" idx="2"/>
            <a:endCxn id="319" idx="0"/>
          </p:cNvCxnSpPr>
          <p:nvPr/>
        </p:nvCxnSpPr>
        <p:spPr>
          <a:xfrm rot="5400000">
            <a:off x="2663788" y="1628800"/>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4" name="꺾인 연결선 425"/>
          <p:cNvCxnSpPr>
            <a:stCxn id="318" idx="0"/>
            <a:endCxn id="317" idx="2"/>
          </p:cNvCxnSpPr>
          <p:nvPr/>
        </p:nvCxnSpPr>
        <p:spPr>
          <a:xfrm rot="16200000" flipV="1">
            <a:off x="3275856" y="1880828"/>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5" name="꺾인 연결선 425"/>
          <p:cNvCxnSpPr>
            <a:stCxn id="356" idx="2"/>
            <a:endCxn id="355" idx="0"/>
          </p:cNvCxnSpPr>
          <p:nvPr/>
        </p:nvCxnSpPr>
        <p:spPr>
          <a:xfrm rot="5400000">
            <a:off x="1871700" y="4005064"/>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6" name="꺾인 연결선 425"/>
          <p:cNvCxnSpPr>
            <a:stCxn id="366" idx="0"/>
            <a:endCxn id="357" idx="2"/>
          </p:cNvCxnSpPr>
          <p:nvPr/>
        </p:nvCxnSpPr>
        <p:spPr>
          <a:xfrm rot="5400000" flipH="1" flipV="1">
            <a:off x="1727684" y="4005064"/>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7" name="꺾인 연결선 425"/>
          <p:cNvCxnSpPr>
            <a:stCxn id="377" idx="2"/>
            <a:endCxn id="376" idx="0"/>
          </p:cNvCxnSpPr>
          <p:nvPr/>
        </p:nvCxnSpPr>
        <p:spPr>
          <a:xfrm rot="5400000">
            <a:off x="1151620" y="4797152"/>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8" name="꺾인 연결선 425"/>
          <p:cNvCxnSpPr>
            <a:stCxn id="379" idx="0"/>
            <a:endCxn id="378" idx="2"/>
          </p:cNvCxnSpPr>
          <p:nvPr/>
        </p:nvCxnSpPr>
        <p:spPr>
          <a:xfrm rot="5400000" flipH="1" flipV="1">
            <a:off x="1007604" y="4797152"/>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9" name="직사각형 388"/>
          <p:cNvSpPr/>
          <p:nvPr/>
        </p:nvSpPr>
        <p:spPr>
          <a:xfrm>
            <a:off x="4067944" y="393305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90" name="직사각형 389"/>
          <p:cNvSpPr/>
          <p:nvPr/>
        </p:nvSpPr>
        <p:spPr>
          <a:xfrm>
            <a:off x="3958418" y="498670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1" name="직사각형 390"/>
          <p:cNvSpPr/>
          <p:nvPr/>
        </p:nvSpPr>
        <p:spPr>
          <a:xfrm>
            <a:off x="3929804" y="5013176"/>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2" name="꺾인 연결선 425"/>
          <p:cNvCxnSpPr>
            <a:endCxn id="391" idx="0"/>
          </p:cNvCxnSpPr>
          <p:nvPr/>
        </p:nvCxnSpPr>
        <p:spPr>
          <a:xfrm rot="5400000">
            <a:off x="4179671" y="4439238"/>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3" name="직사각형 392"/>
          <p:cNvSpPr/>
          <p:nvPr/>
        </p:nvSpPr>
        <p:spPr>
          <a:xfrm>
            <a:off x="4706491" y="498879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직사각형 393"/>
          <p:cNvSpPr/>
          <p:nvPr/>
        </p:nvSpPr>
        <p:spPr>
          <a:xfrm>
            <a:off x="4673662" y="5013176"/>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5" name="꺾인 연결선 425"/>
          <p:cNvCxnSpPr>
            <a:stCxn id="394" idx="0"/>
          </p:cNvCxnSpPr>
          <p:nvPr/>
        </p:nvCxnSpPr>
        <p:spPr>
          <a:xfrm rot="16200000" flipV="1">
            <a:off x="4648928" y="4664442"/>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6" name="직사각형 395"/>
          <p:cNvSpPr/>
          <p:nvPr/>
        </p:nvSpPr>
        <p:spPr>
          <a:xfrm>
            <a:off x="5422317" y="498879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7" name="직사각형 396"/>
          <p:cNvSpPr/>
          <p:nvPr/>
        </p:nvSpPr>
        <p:spPr>
          <a:xfrm>
            <a:off x="5393742" y="5014255"/>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8" name="꺾인 연결선 425"/>
          <p:cNvCxnSpPr/>
          <p:nvPr/>
        </p:nvCxnSpPr>
        <p:spPr>
          <a:xfrm rot="16200000" flipV="1">
            <a:off x="5184068" y="4464784"/>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99" name="꺾인 연결선 425"/>
          <p:cNvCxnSpPr/>
          <p:nvPr/>
        </p:nvCxnSpPr>
        <p:spPr>
          <a:xfrm rot="16200000" flipH="1">
            <a:off x="5256076" y="4471898"/>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400" name="꺾인 연결선 425"/>
          <p:cNvCxnSpPr>
            <a:stCxn id="427" idx="3"/>
            <a:endCxn id="429" idx="1"/>
          </p:cNvCxnSpPr>
          <p:nvPr/>
        </p:nvCxnSpPr>
        <p:spPr>
          <a:xfrm>
            <a:off x="2843808" y="3465004"/>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1" name="꺾인 연결선 425"/>
          <p:cNvCxnSpPr>
            <a:stCxn id="428" idx="1"/>
            <a:endCxn id="426" idx="3"/>
          </p:cNvCxnSpPr>
          <p:nvPr/>
        </p:nvCxnSpPr>
        <p:spPr>
          <a:xfrm rot="10800000">
            <a:off x="2843808" y="353701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2" name="꺾인 연결선 401"/>
          <p:cNvCxnSpPr>
            <a:stCxn id="307" idx="2"/>
            <a:endCxn id="306" idx="0"/>
          </p:cNvCxnSpPr>
          <p:nvPr/>
        </p:nvCxnSpPr>
        <p:spPr>
          <a:xfrm rot="5400000">
            <a:off x="1871700"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3" name="꺾인 연결선 402"/>
          <p:cNvCxnSpPr>
            <a:stCxn id="322" idx="2"/>
            <a:endCxn id="321" idx="0"/>
          </p:cNvCxnSpPr>
          <p:nvPr/>
        </p:nvCxnSpPr>
        <p:spPr>
          <a:xfrm rot="5400000">
            <a:off x="3095836"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4" name="꺾인 연결선 403"/>
          <p:cNvCxnSpPr>
            <a:stCxn id="430" idx="2"/>
            <a:endCxn id="308" idx="0"/>
          </p:cNvCxnSpPr>
          <p:nvPr/>
        </p:nvCxnSpPr>
        <p:spPr>
          <a:xfrm rot="5400000">
            <a:off x="4828220" y="3136776"/>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5" name="꺾인 연결선 404"/>
          <p:cNvCxnSpPr>
            <a:stCxn id="312" idx="0"/>
            <a:endCxn id="311" idx="2"/>
          </p:cNvCxnSpPr>
          <p:nvPr/>
        </p:nvCxnSpPr>
        <p:spPr>
          <a:xfrm rot="5400000" flipH="1" flipV="1">
            <a:off x="2015716"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6" name="꺾인 연결선 405"/>
          <p:cNvCxnSpPr>
            <a:stCxn id="310" idx="0"/>
            <a:endCxn id="309" idx="2"/>
          </p:cNvCxnSpPr>
          <p:nvPr/>
        </p:nvCxnSpPr>
        <p:spPr>
          <a:xfrm rot="5400000" flipH="1" flipV="1">
            <a:off x="3239852"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7" name="꺾인 연결선 406"/>
          <p:cNvCxnSpPr>
            <a:stCxn id="316" idx="0"/>
            <a:endCxn id="315" idx="2"/>
          </p:cNvCxnSpPr>
          <p:nvPr/>
        </p:nvCxnSpPr>
        <p:spPr>
          <a:xfrm rot="5400000" flipH="1" flipV="1">
            <a:off x="4319972"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8" name="꺾인 연결선 407"/>
          <p:cNvCxnSpPr>
            <a:stCxn id="314" idx="0"/>
            <a:endCxn id="313" idx="2"/>
          </p:cNvCxnSpPr>
          <p:nvPr/>
        </p:nvCxnSpPr>
        <p:spPr>
          <a:xfrm rot="5400000" flipH="1" flipV="1">
            <a:off x="4680012" y="3140968"/>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9" name="꺾인 연결선 408"/>
          <p:cNvCxnSpPr>
            <a:endCxn id="303" idx="1"/>
          </p:cNvCxnSpPr>
          <p:nvPr/>
        </p:nvCxnSpPr>
        <p:spPr>
          <a:xfrm flipV="1">
            <a:off x="6876256" y="2240578"/>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10" name="직사각형 409"/>
          <p:cNvSpPr/>
          <p:nvPr/>
        </p:nvSpPr>
        <p:spPr>
          <a:xfrm>
            <a:off x="442798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1" name="직사각형 410"/>
          <p:cNvSpPr/>
          <p:nvPr/>
        </p:nvSpPr>
        <p:spPr>
          <a:xfrm>
            <a:off x="442798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2" name="직사각형 411"/>
          <p:cNvSpPr/>
          <p:nvPr/>
        </p:nvSpPr>
        <p:spPr>
          <a:xfrm>
            <a:off x="5076057" y="2132856"/>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413" name="원통 412"/>
          <p:cNvSpPr/>
          <p:nvPr/>
        </p:nvSpPr>
        <p:spPr>
          <a:xfrm>
            <a:off x="5436184"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14" name="직사각형 413"/>
          <p:cNvSpPr/>
          <p:nvPr/>
        </p:nvSpPr>
        <p:spPr>
          <a:xfrm>
            <a:off x="5796136" y="234253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5" name="직사각형 414"/>
          <p:cNvSpPr/>
          <p:nvPr/>
        </p:nvSpPr>
        <p:spPr>
          <a:xfrm>
            <a:off x="5796136" y="270257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6" name="직사각형 415"/>
          <p:cNvSpPr/>
          <p:nvPr/>
        </p:nvSpPr>
        <p:spPr>
          <a:xfrm>
            <a:off x="5652120" y="270257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7" name="직사각형 416"/>
          <p:cNvSpPr/>
          <p:nvPr/>
        </p:nvSpPr>
        <p:spPr>
          <a:xfrm>
            <a:off x="5652120" y="234253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18" name="꺾인 연결선 417"/>
          <p:cNvCxnSpPr>
            <a:stCxn id="417" idx="2"/>
            <a:endCxn id="416" idx="0"/>
          </p:cNvCxnSpPr>
          <p:nvPr/>
        </p:nvCxnSpPr>
        <p:spPr>
          <a:xfrm rot="5400000">
            <a:off x="5544108" y="255855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19" name="꺾인 연결선 418"/>
          <p:cNvCxnSpPr>
            <a:stCxn id="415" idx="0"/>
            <a:endCxn id="414" idx="2"/>
          </p:cNvCxnSpPr>
          <p:nvPr/>
        </p:nvCxnSpPr>
        <p:spPr>
          <a:xfrm rot="5400000" flipH="1" flipV="1">
            <a:off x="5688124" y="255855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20" name="직사각형 419"/>
          <p:cNvSpPr/>
          <p:nvPr/>
        </p:nvSpPr>
        <p:spPr>
          <a:xfrm>
            <a:off x="5836077"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1" name="직사각형 420"/>
          <p:cNvSpPr/>
          <p:nvPr/>
        </p:nvSpPr>
        <p:spPr>
          <a:xfrm>
            <a:off x="5800073"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2" name="직사각형 421"/>
          <p:cNvSpPr/>
          <p:nvPr/>
        </p:nvSpPr>
        <p:spPr>
          <a:xfrm>
            <a:off x="5656057"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3" name="직사각형 422"/>
          <p:cNvSpPr/>
          <p:nvPr/>
        </p:nvSpPr>
        <p:spPr>
          <a:xfrm>
            <a:off x="5692061"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24" name="꺾인 연결선 425"/>
          <p:cNvCxnSpPr>
            <a:stCxn id="423" idx="2"/>
            <a:endCxn id="422" idx="0"/>
          </p:cNvCxnSpPr>
          <p:nvPr/>
        </p:nvCxnSpPr>
        <p:spPr>
          <a:xfrm rot="5400000">
            <a:off x="5530043" y="1934834"/>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25" name="꺾인 연결선 425"/>
          <p:cNvCxnSpPr>
            <a:stCxn id="421" idx="0"/>
            <a:endCxn id="420" idx="2"/>
          </p:cNvCxnSpPr>
          <p:nvPr/>
        </p:nvCxnSpPr>
        <p:spPr>
          <a:xfrm rot="5400000" flipH="1" flipV="1">
            <a:off x="5674059" y="1934834"/>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26" name="직사각형 425"/>
          <p:cNvSpPr/>
          <p:nvPr/>
        </p:nvSpPr>
        <p:spPr>
          <a:xfrm>
            <a:off x="2771800" y="35010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7" name="직사각형 426"/>
          <p:cNvSpPr/>
          <p:nvPr/>
        </p:nvSpPr>
        <p:spPr>
          <a:xfrm>
            <a:off x="2771800" y="342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8" name="직사각형 427"/>
          <p:cNvSpPr/>
          <p:nvPr/>
        </p:nvSpPr>
        <p:spPr>
          <a:xfrm>
            <a:off x="4139952" y="35010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9" name="직사각형 428"/>
          <p:cNvSpPr/>
          <p:nvPr/>
        </p:nvSpPr>
        <p:spPr>
          <a:xfrm>
            <a:off x="4139952" y="342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0" name="직사각형 429"/>
          <p:cNvSpPr/>
          <p:nvPr/>
        </p:nvSpPr>
        <p:spPr>
          <a:xfrm>
            <a:off x="4940424" y="292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1" name="직사각형 430"/>
          <p:cNvSpPr/>
          <p:nvPr/>
        </p:nvSpPr>
        <p:spPr>
          <a:xfrm>
            <a:off x="4932040" y="386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32" name="꺾인 연결선 425"/>
          <p:cNvCxnSpPr>
            <a:stCxn id="328" idx="2"/>
            <a:endCxn id="389" idx="0"/>
          </p:cNvCxnSpPr>
          <p:nvPr/>
        </p:nvCxnSpPr>
        <p:spPr>
          <a:xfrm rot="5400000">
            <a:off x="4806026" y="3771038"/>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33" name="TextBox 432"/>
          <p:cNvSpPr txBox="1"/>
          <p:nvPr/>
        </p:nvSpPr>
        <p:spPr>
          <a:xfrm>
            <a:off x="4499992" y="177281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4" name="TextBox 433"/>
          <p:cNvSpPr txBox="1"/>
          <p:nvPr/>
        </p:nvSpPr>
        <p:spPr>
          <a:xfrm>
            <a:off x="4499992" y="3717032"/>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5" name="직사각형 434"/>
          <p:cNvSpPr/>
          <p:nvPr/>
        </p:nvSpPr>
        <p:spPr>
          <a:xfrm>
            <a:off x="4788024"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6" name="TextBox 435"/>
          <p:cNvSpPr txBox="1"/>
          <p:nvPr/>
        </p:nvSpPr>
        <p:spPr>
          <a:xfrm>
            <a:off x="6732240" y="2996372"/>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437" name="꺾인 연결선 425"/>
          <p:cNvCxnSpPr>
            <a:endCxn id="439" idx="1"/>
          </p:cNvCxnSpPr>
          <p:nvPr/>
        </p:nvCxnSpPr>
        <p:spPr>
          <a:xfrm>
            <a:off x="6804248" y="2960078"/>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38" name="TextBox 437"/>
          <p:cNvSpPr txBox="1"/>
          <p:nvPr/>
        </p:nvSpPr>
        <p:spPr>
          <a:xfrm>
            <a:off x="6588224" y="285293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39" name="TextBox 438"/>
          <p:cNvSpPr txBox="1"/>
          <p:nvPr/>
        </p:nvSpPr>
        <p:spPr>
          <a:xfrm>
            <a:off x="7236296" y="285293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0" name="직사각형 439"/>
          <p:cNvSpPr/>
          <p:nvPr/>
        </p:nvSpPr>
        <p:spPr>
          <a:xfrm>
            <a:off x="6660232" y="501317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1" name="직사각형 440"/>
          <p:cNvSpPr/>
          <p:nvPr/>
        </p:nvSpPr>
        <p:spPr>
          <a:xfrm>
            <a:off x="6660232" y="501317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2" name="직사각형 441"/>
          <p:cNvSpPr/>
          <p:nvPr/>
        </p:nvSpPr>
        <p:spPr>
          <a:xfrm>
            <a:off x="6660232" y="5013176"/>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3" name="TextBox 442"/>
          <p:cNvSpPr txBox="1"/>
          <p:nvPr/>
        </p:nvSpPr>
        <p:spPr>
          <a:xfrm>
            <a:off x="7020272" y="501317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4" name="직사각형 443"/>
          <p:cNvSpPr/>
          <p:nvPr/>
        </p:nvSpPr>
        <p:spPr>
          <a:xfrm>
            <a:off x="899592"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5" name="직사각형 444"/>
          <p:cNvSpPr/>
          <p:nvPr/>
        </p:nvSpPr>
        <p:spPr>
          <a:xfrm>
            <a:off x="1979712"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6" name="직사각형 445"/>
          <p:cNvSpPr/>
          <p:nvPr/>
        </p:nvSpPr>
        <p:spPr>
          <a:xfrm>
            <a:off x="1979712"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7" name="직사각형 446"/>
          <p:cNvSpPr/>
          <p:nvPr/>
        </p:nvSpPr>
        <p:spPr>
          <a:xfrm>
            <a:off x="1835696"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8" name="직사각형 447"/>
          <p:cNvSpPr/>
          <p:nvPr/>
        </p:nvSpPr>
        <p:spPr>
          <a:xfrm>
            <a:off x="1835696"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49" name="꺾인 연결선 425"/>
          <p:cNvCxnSpPr>
            <a:stCxn id="446" idx="2"/>
            <a:endCxn id="445" idx="0"/>
          </p:cNvCxnSpPr>
          <p:nvPr/>
        </p:nvCxnSpPr>
        <p:spPr>
          <a:xfrm rot="5400000">
            <a:off x="1763688"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0" name="꺾인 연결선 425"/>
          <p:cNvCxnSpPr>
            <a:stCxn id="448" idx="0"/>
            <a:endCxn id="447" idx="2"/>
          </p:cNvCxnSpPr>
          <p:nvPr/>
        </p:nvCxnSpPr>
        <p:spPr>
          <a:xfrm rot="5400000" flipH="1" flipV="1">
            <a:off x="1619672"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1" name="직사각형 450"/>
          <p:cNvSpPr/>
          <p:nvPr/>
        </p:nvSpPr>
        <p:spPr>
          <a:xfrm>
            <a:off x="2627784"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52" name="직사각형 451"/>
          <p:cNvSpPr/>
          <p:nvPr/>
        </p:nvSpPr>
        <p:spPr>
          <a:xfrm>
            <a:off x="2915816"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3" name="직사각형 452"/>
          <p:cNvSpPr/>
          <p:nvPr/>
        </p:nvSpPr>
        <p:spPr>
          <a:xfrm>
            <a:off x="2987824"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4" name="직사각형 453"/>
          <p:cNvSpPr/>
          <p:nvPr/>
        </p:nvSpPr>
        <p:spPr>
          <a:xfrm>
            <a:off x="2843808"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5" name="직사각형 454"/>
          <p:cNvSpPr/>
          <p:nvPr/>
        </p:nvSpPr>
        <p:spPr>
          <a:xfrm>
            <a:off x="2771800"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56" name="꺾인 연결선 425"/>
          <p:cNvCxnSpPr>
            <a:endCxn id="452" idx="0"/>
          </p:cNvCxnSpPr>
          <p:nvPr/>
        </p:nvCxnSpPr>
        <p:spPr>
          <a:xfrm rot="5400000">
            <a:off x="2699792"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7" name="꺾인 연결선 425"/>
          <p:cNvCxnSpPr>
            <a:stCxn id="455" idx="0"/>
          </p:cNvCxnSpPr>
          <p:nvPr/>
        </p:nvCxnSpPr>
        <p:spPr>
          <a:xfrm rot="5400000" flipH="1" flipV="1">
            <a:off x="2555776"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8" name="TextBox 457"/>
          <p:cNvSpPr txBox="1"/>
          <p:nvPr/>
        </p:nvSpPr>
        <p:spPr>
          <a:xfrm>
            <a:off x="2195736" y="5157192"/>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59" name="직사각형 458"/>
          <p:cNvSpPr/>
          <p:nvPr/>
        </p:nvSpPr>
        <p:spPr>
          <a:xfrm>
            <a:off x="3923928" y="1376832"/>
            <a:ext cx="1008112"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 / twitter</a:t>
            </a:r>
          </a:p>
        </p:txBody>
      </p:sp>
      <p:sp>
        <p:nvSpPr>
          <p:cNvPr id="461" name="직사각형 460"/>
          <p:cNvSpPr/>
          <p:nvPr/>
        </p:nvSpPr>
        <p:spPr>
          <a:xfrm>
            <a:off x="4211960"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2" name="직사각형 461"/>
          <p:cNvSpPr/>
          <p:nvPr/>
        </p:nvSpPr>
        <p:spPr>
          <a:xfrm>
            <a:off x="4211960"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3" name="직사각형 462"/>
          <p:cNvSpPr/>
          <p:nvPr/>
        </p:nvSpPr>
        <p:spPr>
          <a:xfrm>
            <a:off x="4067944"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4" name="직사각형 463"/>
          <p:cNvSpPr/>
          <p:nvPr/>
        </p:nvSpPr>
        <p:spPr>
          <a:xfrm>
            <a:off x="4067944"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65" name="꺾인 연결선 425"/>
          <p:cNvCxnSpPr/>
          <p:nvPr/>
        </p:nvCxnSpPr>
        <p:spPr>
          <a:xfrm rot="5400000">
            <a:off x="4362326" y="1910482"/>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66" name="꺾인 연결선 425"/>
          <p:cNvCxnSpPr/>
          <p:nvPr/>
        </p:nvCxnSpPr>
        <p:spPr>
          <a:xfrm rot="5400000" flipH="1" flipV="1">
            <a:off x="4146302" y="1910482"/>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67" name="직사각형 466"/>
          <p:cNvSpPr/>
          <p:nvPr/>
        </p:nvSpPr>
        <p:spPr>
          <a:xfrm>
            <a:off x="4860032"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8" name="직사각형 467"/>
          <p:cNvSpPr/>
          <p:nvPr/>
        </p:nvSpPr>
        <p:spPr>
          <a:xfrm>
            <a:off x="4788024"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9" name="직사각형 468"/>
          <p:cNvSpPr/>
          <p:nvPr/>
        </p:nvSpPr>
        <p:spPr>
          <a:xfrm>
            <a:off x="4644008"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0" name="직사각형 469"/>
          <p:cNvSpPr/>
          <p:nvPr/>
        </p:nvSpPr>
        <p:spPr>
          <a:xfrm>
            <a:off x="4716016"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3" name="직사각형 472"/>
          <p:cNvSpPr/>
          <p:nvPr/>
        </p:nvSpPr>
        <p:spPr>
          <a:xfrm>
            <a:off x="6660232" y="5301208"/>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4" name="직사각형 473"/>
          <p:cNvSpPr/>
          <p:nvPr/>
        </p:nvSpPr>
        <p:spPr>
          <a:xfrm>
            <a:off x="6660232" y="5301208"/>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5" name="직사각형 474"/>
          <p:cNvSpPr/>
          <p:nvPr/>
        </p:nvSpPr>
        <p:spPr>
          <a:xfrm>
            <a:off x="6660232" y="5301208"/>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6" name="TextBox 475"/>
          <p:cNvSpPr txBox="1"/>
          <p:nvPr/>
        </p:nvSpPr>
        <p:spPr>
          <a:xfrm>
            <a:off x="7020272" y="5301208"/>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7" name="직사각형 476"/>
          <p:cNvSpPr/>
          <p:nvPr/>
        </p:nvSpPr>
        <p:spPr>
          <a:xfrm>
            <a:off x="1043608" y="1448840"/>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478" name="직사각형 477"/>
          <p:cNvSpPr/>
          <p:nvPr/>
        </p:nvSpPr>
        <p:spPr>
          <a:xfrm>
            <a:off x="4364360" y="22852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9" name="직사각형 478"/>
          <p:cNvSpPr/>
          <p:nvPr/>
        </p:nvSpPr>
        <p:spPr>
          <a:xfrm>
            <a:off x="4364360" y="17812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1" name="직사각형 480"/>
          <p:cNvSpPr/>
          <p:nvPr/>
        </p:nvSpPr>
        <p:spPr>
          <a:xfrm>
            <a:off x="4220344" y="22852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82" name="꺾인 연결선 425"/>
          <p:cNvCxnSpPr/>
          <p:nvPr/>
        </p:nvCxnSpPr>
        <p:spPr>
          <a:xfrm rot="5400000">
            <a:off x="1151620" y="1946546"/>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83" name="꺾인 연결선 425"/>
          <p:cNvCxnSpPr/>
          <p:nvPr/>
        </p:nvCxnSpPr>
        <p:spPr>
          <a:xfrm rot="5400000" flipH="1" flipV="1">
            <a:off x="1007604" y="1946546"/>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84" name="TextBox 483"/>
          <p:cNvSpPr txBox="1"/>
          <p:nvPr/>
        </p:nvSpPr>
        <p:spPr>
          <a:xfrm>
            <a:off x="2195736" y="4761208"/>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85" name="꺾인 연결선 198"/>
          <p:cNvCxnSpPr>
            <a:stCxn id="389" idx="3"/>
          </p:cNvCxnSpPr>
          <p:nvPr/>
        </p:nvCxnSpPr>
        <p:spPr>
          <a:xfrm flipV="1">
            <a:off x="5796136" y="3003302"/>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86" name="꺾인 연결선 425"/>
          <p:cNvCxnSpPr>
            <a:stCxn id="301" idx="3"/>
            <a:endCxn id="389" idx="1"/>
          </p:cNvCxnSpPr>
          <p:nvPr/>
        </p:nvCxnSpPr>
        <p:spPr>
          <a:xfrm flipV="1">
            <a:off x="3131840" y="4149080"/>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87" name="꺾인 연결선 425"/>
          <p:cNvCxnSpPr/>
          <p:nvPr/>
        </p:nvCxnSpPr>
        <p:spPr>
          <a:xfrm rot="10800000" flipV="1">
            <a:off x="3131840" y="4219051"/>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88" name="직사각형 487"/>
          <p:cNvSpPr/>
          <p:nvPr/>
        </p:nvSpPr>
        <p:spPr>
          <a:xfrm>
            <a:off x="2707649" y="41374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9" name="직사각형 488"/>
          <p:cNvSpPr/>
          <p:nvPr/>
        </p:nvSpPr>
        <p:spPr>
          <a:xfrm>
            <a:off x="2707649" y="4065419"/>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0" name="직사각형 489"/>
          <p:cNvSpPr/>
          <p:nvPr/>
        </p:nvSpPr>
        <p:spPr>
          <a:xfrm>
            <a:off x="4075801" y="41374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1" name="직사각형 490"/>
          <p:cNvSpPr/>
          <p:nvPr/>
        </p:nvSpPr>
        <p:spPr>
          <a:xfrm>
            <a:off x="4075801" y="4065419"/>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2" name="TextBox 491"/>
          <p:cNvSpPr txBox="1"/>
          <p:nvPr/>
        </p:nvSpPr>
        <p:spPr>
          <a:xfrm>
            <a:off x="3851920" y="177281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3" name="TextBox 492"/>
          <p:cNvSpPr txBox="1"/>
          <p:nvPr/>
        </p:nvSpPr>
        <p:spPr>
          <a:xfrm>
            <a:off x="1115616"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4" name="TextBox 493"/>
          <p:cNvSpPr txBox="1"/>
          <p:nvPr/>
        </p:nvSpPr>
        <p:spPr>
          <a:xfrm>
            <a:off x="1691680"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5" name="TextBox 494"/>
          <p:cNvSpPr txBox="1"/>
          <p:nvPr/>
        </p:nvSpPr>
        <p:spPr>
          <a:xfrm>
            <a:off x="2627784"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Tree>
    <p:extLst>
      <p:ext uri="{BB962C8B-B14F-4D97-AF65-F5344CB8AC3E}">
        <p14:creationId xmlns:p14="http://schemas.microsoft.com/office/powerpoint/2010/main" xmlns="" val="4232171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p14="http://schemas.microsoft.com/office/powerpoint/2010/main" xmlns="" val="3423846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4.1 </a:t>
            </a:r>
            <a:r>
              <a:rPr lang="en-US" altLang="ko-KR" dirty="0"/>
              <a:t>Design Decision – Why </a:t>
            </a:r>
            <a:r>
              <a:rPr lang="en-US" altLang="ko-KR" dirty="0" smtClean="0"/>
              <a:t>Client/Server?</a:t>
            </a:r>
            <a:endParaRPr lang="ko-KR" altLang="en-US" dirty="0"/>
          </a:p>
        </p:txBody>
      </p:sp>
      <p:sp>
        <p:nvSpPr>
          <p:cNvPr id="3" name="텍스트 개체 틀 2"/>
          <p:cNvSpPr>
            <a:spLocks noGrp="1"/>
          </p:cNvSpPr>
          <p:nvPr>
            <p:ph type="body" sz="quarter" idx="10"/>
          </p:nvPr>
        </p:nvSpPr>
        <p:spPr>
          <a:xfrm>
            <a:off x="275680" y="908720"/>
            <a:ext cx="8511032" cy="720080"/>
          </a:xfrm>
        </p:spPr>
        <p:txBody>
          <a:bodyPr>
            <a:normAutofit/>
          </a:bodyPr>
          <a:lstStyle/>
          <a:p>
            <a:r>
              <a:rPr lang="en-US" altLang="ko-KR" dirty="0"/>
              <a:t>Promoted quality attribute</a:t>
            </a:r>
            <a:br>
              <a:rPr lang="en-US" altLang="ko-KR" dirty="0"/>
            </a:b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dirty="0" smtClean="0"/>
              <a:t>/32</a:t>
            </a:r>
            <a:endParaRPr lang="ko-KR" altLang="en-US" dirty="0"/>
          </a:p>
        </p:txBody>
      </p:sp>
      <p:graphicFrame>
        <p:nvGraphicFramePr>
          <p:cNvPr id="8" name="표 7"/>
          <p:cNvGraphicFramePr>
            <a:graphicFrameLocks noGrp="1"/>
          </p:cNvGraphicFramePr>
          <p:nvPr>
            <p:extLst>
              <p:ext uri="{D42A27DB-BD31-4B8C-83A1-F6EECF244321}">
                <p14:modId xmlns:p14="http://schemas.microsoft.com/office/powerpoint/2010/main" xmlns="" val="245411515"/>
              </p:ext>
            </p:extLst>
          </p:nvPr>
        </p:nvGraphicFramePr>
        <p:xfrm>
          <a:off x="467544" y="1340768"/>
          <a:ext cx="8200206" cy="1242060"/>
        </p:xfrm>
        <a:graphic>
          <a:graphicData uri="http://schemas.openxmlformats.org/drawingml/2006/table">
            <a:tbl>
              <a:tblPr/>
              <a:tblGrid>
                <a:gridCol w="1931779"/>
                <a:gridCol w="6268427"/>
              </a:tblGrid>
              <a:tr h="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Scalability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It is easy to scalable because the several different nodes works with the same behavior. </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Modifiability</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There’s no coupling between server and client. Therefore, both sides can be developed independently if they share the same protocol.</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xmlns="" val="1959895806"/>
              </p:ext>
            </p:extLst>
          </p:nvPr>
        </p:nvGraphicFramePr>
        <p:xfrm>
          <a:off x="467544" y="3212976"/>
          <a:ext cx="8200206" cy="3082290"/>
        </p:xfrm>
        <a:graphic>
          <a:graphicData uri="http://schemas.openxmlformats.org/drawingml/2006/table">
            <a:tbl>
              <a:tblPr/>
              <a:tblGrid>
                <a:gridCol w="1918637"/>
                <a:gridCol w="6281569"/>
              </a:tblGrid>
              <a:tr h="809687">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Security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Data can be hijacked by malicious attacker. For enhancing the security, IoTMS provides options for application layer level security. With the basic security option is enabled, data will be encrypted with one time session key based on AES_128. One time session key will be shared with public key cryptography based on RSA_512. Section 6. will explain something more about this.</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0536">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Performance</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Number of SA nodes supported at the same time is up to 50. Based on the experiment, the performance degrade is not observed. </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24">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Availability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Single pointer of failure.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is monitoring SA nodes’ availability using piggyback tactic. Besides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support emergency message function for notifying the problem on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to user.</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ectangle 3"/>
          <p:cNvSpPr>
            <a:spLocks noChangeArrowheads="1"/>
          </p:cNvSpPr>
          <p:nvPr/>
        </p:nvSpPr>
        <p:spPr bwMode="auto">
          <a:xfrm>
            <a:off x="1576187" y="694879"/>
            <a:ext cx="223805"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tx1"/>
                </a:solidFill>
                <a:effectLst/>
                <a:latin typeface="Arial" panose="020B0604020202020204" pitchFamily="34" charset="0"/>
              </a:rPr>
              <a:t/>
            </a:r>
            <a:br>
              <a:rPr kumimoji="0" lang="ko-KR" altLang="ko-KR" sz="1600" b="0" i="0" u="none" strike="noStrike" cap="none" normalizeH="0" baseline="0" smtClean="0">
                <a:ln>
                  <a:noFill/>
                </a:ln>
                <a:solidFill>
                  <a:schemeClr val="tx1"/>
                </a:solidFill>
                <a:effectLst/>
                <a:latin typeface="Arial" panose="020B0604020202020204" pitchFamily="34" charset="0"/>
              </a:rPr>
            </a:br>
            <a:endParaRPr kumimoji="0" lang="ko-KR" altLang="ko-KR"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tx1"/>
                </a:solidFill>
                <a:effectLst/>
                <a:latin typeface="Arial" panose="020B0604020202020204" pitchFamily="34" charset="0"/>
              </a:rPr>
              <a:t/>
            </a:r>
            <a:br>
              <a:rPr kumimoji="0" lang="ko-KR" altLang="ko-KR" sz="1600" b="0" i="0" u="none" strike="noStrike" cap="none" normalizeH="0" baseline="0" smtClean="0">
                <a:ln>
                  <a:noFill/>
                </a:ln>
                <a:solidFill>
                  <a:schemeClr val="tx1"/>
                </a:solidFill>
                <a:effectLst/>
                <a:latin typeface="Arial" panose="020B0604020202020204" pitchFamily="34" charset="0"/>
              </a:rPr>
            </a:br>
            <a:endParaRPr kumimoji="0" lang="ko-KR" altLang="ko-KR" sz="1600" b="0" i="0" u="none" strike="noStrike" cap="none" normalizeH="0" baseline="0" smtClean="0">
              <a:ln>
                <a:noFill/>
              </a:ln>
              <a:solidFill>
                <a:schemeClr val="tx1"/>
              </a:solidFill>
              <a:effectLst/>
              <a:latin typeface="Arial" panose="020B0604020202020204" pitchFamily="34" charset="0"/>
            </a:endParaRPr>
          </a:p>
        </p:txBody>
      </p:sp>
      <p:sp>
        <p:nvSpPr>
          <p:cNvPr id="12" name="텍스트 개체 틀 2"/>
          <p:cNvSpPr txBox="1">
            <a:spLocks/>
          </p:cNvSpPr>
          <p:nvPr/>
        </p:nvSpPr>
        <p:spPr>
          <a:xfrm>
            <a:off x="275680" y="2746097"/>
            <a:ext cx="8511032" cy="720080"/>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Inhibited quality attribute</a:t>
            </a:r>
            <a:br>
              <a:rPr lang="en-US" altLang="ko-KR" dirty="0" smtClean="0"/>
            </a:br>
            <a:endParaRPr lang="en-US" dirty="0"/>
          </a:p>
        </p:txBody>
      </p:sp>
    </p:spTree>
    <p:extLst>
      <p:ext uri="{BB962C8B-B14F-4D97-AF65-F5344CB8AC3E}">
        <p14:creationId xmlns:p14="http://schemas.microsoft.com/office/powerpoint/2010/main" xmlns="" val="418717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fontScale="92500" lnSpcReduction="10000"/>
          </a:bodyPr>
          <a:lstStyle/>
          <a:p>
            <a:r>
              <a:rPr lang="en-US" altLang="ko-KR" dirty="0"/>
              <a:t>1) Less coupling among packages</a:t>
            </a:r>
          </a:p>
          <a:p>
            <a:pPr lvl="1"/>
            <a:r>
              <a:rPr lang="en-US" altLang="ko-KR" dirty="0"/>
              <a:t>Failure of any single package doesn’t affect the whole system</a:t>
            </a:r>
          </a:p>
          <a:p>
            <a:pPr lvl="1"/>
            <a:r>
              <a:rPr lang="en-US" altLang="ko-KR" dirty="0"/>
              <a:t>Each packages can be developed independently</a:t>
            </a:r>
          </a:p>
          <a:p>
            <a:endParaRPr lang="en-US" altLang="ko-KR" dirty="0" smtClean="0"/>
          </a:p>
          <a:p>
            <a:r>
              <a:rPr lang="en-US" altLang="ko-KR" dirty="0" smtClean="0"/>
              <a:t>2</a:t>
            </a:r>
            <a:r>
              <a:rPr lang="en-US" altLang="ko-KR" dirty="0"/>
              <a:t>) Easy to track the interaction between packages</a:t>
            </a:r>
          </a:p>
          <a:p>
            <a:pPr lvl="1"/>
            <a:r>
              <a:rPr lang="en-US" altLang="ko-KR" dirty="0" smtClean="0"/>
              <a:t>Centralized logging environment</a:t>
            </a:r>
            <a:endParaRPr lang="en-US" altLang="ko-KR" dirty="0"/>
          </a:p>
          <a:p>
            <a:endParaRPr lang="en-US" altLang="ko-KR" dirty="0" smtClean="0"/>
          </a:p>
          <a:p>
            <a:r>
              <a:rPr lang="en-US" altLang="ko-KR" dirty="0" smtClean="0"/>
              <a:t>3</a:t>
            </a:r>
            <a:r>
              <a:rPr lang="en-US" altLang="ko-KR" dirty="0"/>
              <a:t>) Provides extensibility</a:t>
            </a:r>
          </a:p>
          <a:p>
            <a:pPr lvl="1"/>
            <a:r>
              <a:rPr lang="en-US" altLang="ko-KR" dirty="0"/>
              <a:t>Easy to add new nodes</a:t>
            </a:r>
          </a:p>
          <a:p>
            <a:pPr lvl="1"/>
            <a:r>
              <a:rPr lang="en-US" altLang="ko-KR" dirty="0"/>
              <a:t>Easy to add new feature such as message package and something like that</a:t>
            </a:r>
          </a:p>
          <a:p>
            <a:endParaRPr lang="en-US" altLang="ko-KR" dirty="0" smtClean="0"/>
          </a:p>
          <a:p>
            <a:r>
              <a:rPr lang="en-US" altLang="ko-KR" dirty="0" smtClean="0"/>
              <a:t>4</a:t>
            </a:r>
            <a:r>
              <a:rPr lang="en-US" altLang="ko-KR" dirty="0"/>
              <a:t>)  Single point of failure</a:t>
            </a:r>
          </a:p>
          <a:p>
            <a:pPr lvl="1"/>
            <a:r>
              <a:rPr lang="en-US" altLang="ko-KR" dirty="0"/>
              <a:t>Event bus should be easily recoverable</a:t>
            </a:r>
          </a:p>
          <a:p>
            <a:endParaRPr lang="en-US" altLang="ko-KR" dirty="0" smtClean="0"/>
          </a:p>
          <a:p>
            <a:r>
              <a:rPr lang="en-US" altLang="ko-KR" dirty="0" smtClean="0"/>
              <a:t>5</a:t>
            </a:r>
            <a:r>
              <a:rPr lang="en-US" altLang="ko-KR" dirty="0"/>
              <a:t>) Traffic</a:t>
            </a:r>
          </a:p>
          <a:p>
            <a:pPr lvl="1"/>
            <a:r>
              <a:rPr lang="en-US" altLang="ko-KR" dirty="0"/>
              <a:t>50 simultaneous connection is tolerable based on the experiment.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15</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552" y="1700808"/>
            <a:ext cx="3768643" cy="25202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9563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t>Less </a:t>
            </a:r>
            <a:r>
              <a:rPr lang="en-US" altLang="ko-KR" dirty="0"/>
              <a:t>coupling among </a:t>
            </a:r>
            <a:r>
              <a:rPr lang="en-US" altLang="ko-KR" dirty="0" smtClean="0"/>
              <a:t>packages</a:t>
            </a:r>
          </a:p>
          <a:p>
            <a:pPr marL="342900" indent="-342900">
              <a:buAutoNum type="arabicParenR"/>
            </a:pPr>
            <a:r>
              <a:rPr lang="en-US" altLang="ko-KR" dirty="0" smtClean="0"/>
              <a:t>Cross platform</a:t>
            </a:r>
          </a:p>
          <a:p>
            <a:pPr marL="342900" indent="-342900">
              <a:buAutoNum type="arabicParenR"/>
            </a:pPr>
            <a:r>
              <a:rPr lang="en-US" altLang="ko-KR" dirty="0" smtClean="0"/>
              <a:t>Human readable</a:t>
            </a:r>
          </a:p>
          <a:p>
            <a:pPr marL="342900" indent="-342900">
              <a:buAutoNum type="arabicParenR"/>
            </a:pPr>
            <a:r>
              <a:rPr lang="en-US" altLang="ko-KR" dirty="0" smtClean="0"/>
              <a:t>Applying design </a:t>
            </a:r>
            <a:r>
              <a:rPr lang="en-US" altLang="ko-KR" dirty="0"/>
              <a:t>concept </a:t>
            </a:r>
            <a:r>
              <a:rPr lang="en-US" altLang="ko-KR" dirty="0" smtClean="0"/>
              <a:t>to implementation directly</a:t>
            </a:r>
          </a:p>
          <a:p>
            <a:pPr marL="342900" indent="-342900">
              <a:buAutoNum type="arabicParenR"/>
            </a:pPr>
            <a:r>
              <a:rPr lang="en-US" altLang="ko-KR" dirty="0"/>
              <a:t>UI and SA Node speak the same language</a:t>
            </a:r>
          </a:p>
          <a:p>
            <a:pPr marL="342900" indent="-342900">
              <a:buAutoNum type="arabicParenR"/>
            </a:pPr>
            <a:r>
              <a:rPr lang="en-US" altLang="ko-KR" dirty="0"/>
              <a:t>3rd party developers</a:t>
            </a:r>
          </a:p>
          <a:p>
            <a:pPr marL="342900" indent="-342900">
              <a:buAutoNum type="arabicParenR"/>
            </a:pPr>
            <a:r>
              <a:rPr lang="en-US" altLang="ko-KR" dirty="0"/>
              <a:t>UI (Java Script) and database </a:t>
            </a:r>
            <a:r>
              <a:rPr lang="en-US" altLang="ko-KR" dirty="0" smtClean="0"/>
              <a:t>friendly</a:t>
            </a:r>
            <a:endParaRPr lang="en-US" altLang="ko-KR"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16</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980728"/>
            <a:ext cx="6372225" cy="27527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00472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dirty="0" smtClean="0"/>
              <a:t>/32</a:t>
            </a:r>
            <a:endParaRPr lang="ko-KR" altLang="en-US" dirty="0"/>
          </a:p>
        </p:txBody>
      </p:sp>
    </p:spTree>
    <p:extLst>
      <p:ext uri="{BB962C8B-B14F-4D97-AF65-F5344CB8AC3E}">
        <p14:creationId xmlns:p14="http://schemas.microsoft.com/office/powerpoint/2010/main" xmlns="" val="708426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spTree>
    <p:extLst>
      <p:ext uri="{BB962C8B-B14F-4D97-AF65-F5344CB8AC3E}">
        <p14:creationId xmlns:p14="http://schemas.microsoft.com/office/powerpoint/2010/main" xmlns="" val="47546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spTree>
    <p:extLst>
      <p:ext uri="{BB962C8B-B14F-4D97-AF65-F5344CB8AC3E}">
        <p14:creationId xmlns:p14="http://schemas.microsoft.com/office/powerpoint/2010/main" xmlns="" val="422964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xmlns=""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782414"/>
            <a:ext cx="8352160" cy="55859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03245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7" y="820218"/>
            <a:ext cx="8464773" cy="54170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01968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5.3 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3862" y="980728"/>
            <a:ext cx="6162675" cy="2133601"/>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56178" y="3717032"/>
            <a:ext cx="4724400" cy="2324101"/>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표 4"/>
          <p:cNvGraphicFramePr>
            <a:graphicFrameLocks noGrp="1"/>
          </p:cNvGraphicFramePr>
          <p:nvPr/>
        </p:nvGraphicFramePr>
        <p:xfrm>
          <a:off x="437982" y="3829260"/>
          <a:ext cx="3116442" cy="2172240"/>
        </p:xfrm>
        <a:graphic>
          <a:graphicData uri="http://schemas.openxmlformats.org/drawingml/2006/table">
            <a:tbl>
              <a:tblPr/>
              <a:tblGrid>
                <a:gridCol w="1558221"/>
                <a:gridCol w="1558221"/>
              </a:tblGrid>
              <a:tr h="205737">
                <a:tc rowSpan="3">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Discovery</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register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cancel</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rowSpan="4">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Link</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send</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receiver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781317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5.4.1 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5786" y="1268760"/>
            <a:ext cx="8199902" cy="48299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35988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5.4.2 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5" name="그림 4"/>
          <p:cNvPicPr>
            <a:picLocks noChangeAspect="1"/>
          </p:cNvPicPr>
          <p:nvPr/>
        </p:nvPicPr>
        <p:blipFill>
          <a:blip r:embed="rId2" cstate="print"/>
          <a:stretch>
            <a:fillRect/>
          </a:stretch>
        </p:blipFill>
        <p:spPr>
          <a:xfrm>
            <a:off x="456843" y="1340768"/>
            <a:ext cx="8230313" cy="4846740"/>
          </a:xfrm>
          <a:prstGeom prst="rect">
            <a:avLst/>
          </a:prstGeom>
        </p:spPr>
      </p:pic>
    </p:spTree>
    <p:extLst>
      <p:ext uri="{BB962C8B-B14F-4D97-AF65-F5344CB8AC3E}">
        <p14:creationId xmlns:p14="http://schemas.microsoft.com/office/powerpoint/2010/main" xmlns="" val="1861498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sp>
        <p:nvSpPr>
          <p:cNvPr id="68" name="직사각형 67"/>
          <p:cNvSpPr/>
          <p:nvPr/>
        </p:nvSpPr>
        <p:spPr>
          <a:xfrm>
            <a:off x="291097" y="801787"/>
            <a:ext cx="5347703" cy="5651549"/>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712817"/>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72047"/>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147373"/>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451148"/>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75013"/>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82375"/>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420151"/>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914800"/>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952230"/>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543854"/>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562556"/>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358204"/>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1134296" y="989902"/>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87" name="직사각형 86"/>
          <p:cNvSpPr/>
          <p:nvPr/>
        </p:nvSpPr>
        <p:spPr bwMode="auto">
          <a:xfrm>
            <a:off x="1254496" y="1065360"/>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486" b="7264"/>
          <a:stretch/>
        </p:blipFill>
        <p:spPr bwMode="auto">
          <a:xfrm>
            <a:off x="3315656" y="2239519"/>
            <a:ext cx="1121429" cy="107213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4" name="직선 연결선 93"/>
          <p:cNvCxnSpPr/>
          <p:nvPr/>
        </p:nvCxnSpPr>
        <p:spPr bwMode="auto">
          <a:xfrm>
            <a:off x="4708030" y="4662133"/>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503317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448824"/>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90603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85517"/>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254588"/>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756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756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7328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832291"/>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7328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839216"/>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702356"/>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952229"/>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412335"/>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412335"/>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433154"/>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433153"/>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344188"/>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74690"/>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1154151" y="5764745"/>
            <a:ext cx="490844" cy="405422"/>
          </a:xfrm>
          <a:prstGeom prst="rect">
            <a:avLst/>
          </a:prstGeom>
          <a:noFill/>
          <a:extLst>
            <a:ext uri="{909E8E84-426E-40DD-AFC4-6F175D3DCCD1}">
              <a14:hiddenFill xmlns:a14="http://schemas.microsoft.com/office/drawing/2010/main" xmlns="">
                <a:solidFill>
                  <a:srgbClr val="FFFFFF"/>
                </a:solidFill>
              </a14:hiddenFill>
            </a:ext>
          </a:extLst>
        </p:spPr>
      </p:pic>
      <p:sp>
        <p:nvSpPr>
          <p:cNvPr id="140" name="직사각형 139"/>
          <p:cNvSpPr/>
          <p:nvPr/>
        </p:nvSpPr>
        <p:spPr bwMode="auto">
          <a:xfrm>
            <a:off x="1694479" y="4428336"/>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819144"/>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78228"/>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502405"/>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81220"/>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77200"/>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936846"/>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957625"/>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82830"/>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82830"/>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5003648"/>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5003648"/>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2383848" y="5806375"/>
            <a:ext cx="324836" cy="310559"/>
          </a:xfrm>
          <a:prstGeom prst="rect">
            <a:avLst/>
          </a:prstGeom>
          <a:noFill/>
          <a:extLst>
            <a:ext uri="{909E8E84-426E-40DD-AFC4-6F175D3DCCD1}">
              <a14:hiddenFill xmlns:a14="http://schemas.microsoft.com/office/drawing/2010/main" xmlns="">
                <a:solidFill>
                  <a:srgbClr val="FFFFFF"/>
                </a:solidFill>
              </a14:hiddenFill>
            </a:ext>
          </a:extLst>
        </p:spPr>
      </p:pic>
      <p:sp>
        <p:nvSpPr>
          <p:cNvPr id="153" name="직사각형 152"/>
          <p:cNvSpPr/>
          <p:nvPr/>
        </p:nvSpPr>
        <p:spPr bwMode="auto">
          <a:xfrm>
            <a:off x="1730770" y="5832291"/>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34392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3410900" y="975627"/>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157" name="직사각형 156"/>
          <p:cNvSpPr/>
          <p:nvPr/>
        </p:nvSpPr>
        <p:spPr bwMode="auto">
          <a:xfrm>
            <a:off x="3531100" y="1090443"/>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765680"/>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868692"/>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967224"/>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t>Test result should be here</a:t>
            </a:r>
            <a:endParaRPr lang="en-US" altLang="ko-KR" dirty="0"/>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t>Fig) Chart for Test result</a:t>
            </a:r>
            <a:endParaRPr lang="en-US" altLang="ko-KR" dirty="0"/>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l="3921" t="8644" r="3238" b="10156"/>
          <a:stretch/>
        </p:blipFill>
        <p:spPr bwMode="auto">
          <a:xfrm>
            <a:off x="5881259" y="904953"/>
            <a:ext cx="2748589" cy="1832392"/>
          </a:xfrm>
          <a:prstGeom prst="rect">
            <a:avLst/>
          </a:prstGeom>
          <a:noFill/>
          <a:extLst>
            <a:ext uri="{909E8E84-426E-40DD-AFC4-6F175D3DCCD1}">
              <a14:hiddenFill xmlns:a14="http://schemas.microsoft.com/office/drawing/2010/main" xmlns="">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p14="http://schemas.microsoft.com/office/powerpoint/2010/main" xmlns="" val="337422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t>Periodic SA Node’s Health </a:t>
            </a:r>
            <a:r>
              <a:rPr lang="en-US" altLang="ko-KR" dirty="0"/>
              <a:t>Check</a:t>
            </a:r>
          </a:p>
          <a:p>
            <a:r>
              <a:rPr lang="en-US" altLang="ko-KR" dirty="0"/>
              <a:t/>
            </a:r>
            <a:br>
              <a:rPr lang="en-US" altLang="ko-KR" dirty="0"/>
            </a:br>
            <a:r>
              <a:rPr lang="en-US" altLang="ko-KR" dirty="0"/>
              <a:t>There’re </a:t>
            </a:r>
            <a:r>
              <a:rPr lang="en-US" altLang="ko-KR" dirty="0" smtClean="0"/>
              <a:t>numbers </a:t>
            </a:r>
            <a:r>
              <a:rPr lang="en-US" altLang="ko-KR" dirty="0"/>
              <a:t>of different tactics for </a:t>
            </a:r>
            <a:r>
              <a:rPr lang="en-US" altLang="ko-KR" dirty="0" smtClean="0"/>
              <a:t>providing availability. </a:t>
            </a:r>
            <a:r>
              <a:rPr lang="en-US" altLang="ko-KR" dirty="0"/>
              <a:t>For example,</a:t>
            </a:r>
          </a:p>
          <a:p>
            <a:r>
              <a:rPr lang="en-US" altLang="ko-KR" dirty="0"/>
              <a:t/>
            </a:r>
            <a:br>
              <a:rPr lang="en-US" altLang="ko-KR" dirty="0"/>
            </a:br>
            <a:r>
              <a:rPr lang="en-US" altLang="ko-KR" dirty="0"/>
              <a:t>- ping-echo</a:t>
            </a:r>
          </a:p>
          <a:p>
            <a:r>
              <a:rPr lang="en-US" altLang="ko-KR" dirty="0" smtClean="0"/>
              <a:t>	- </a:t>
            </a:r>
            <a:r>
              <a:rPr lang="en-US" altLang="ko-KR" dirty="0"/>
              <a:t>heartbeat</a:t>
            </a:r>
          </a:p>
          <a:p>
            <a:r>
              <a:rPr lang="en-US" altLang="ko-KR" dirty="0" smtClean="0"/>
              <a:t>	- </a:t>
            </a:r>
            <a:r>
              <a:rPr lang="en-US" altLang="ko-KR" dirty="0"/>
              <a:t>piggyback</a:t>
            </a:r>
          </a:p>
          <a:p>
            <a:r>
              <a:rPr lang="en-US" altLang="ko-KR" dirty="0"/>
              <a:t/>
            </a:r>
            <a:br>
              <a:rPr lang="en-US" altLang="ko-KR" dirty="0"/>
            </a:br>
            <a:r>
              <a:rPr lang="en-US" altLang="ko-KR" dirty="0" smtClean="0"/>
              <a:t>Periodic data transfer every 3 seconds which Ping-echo and heartbeat do will consume some computation and network resources. If the number of nodes increased, ping-echo and heartbeat tactics might be a burden.</a:t>
            </a:r>
            <a:endParaRPr lang="en-US" altLang="ko-KR" dirty="0"/>
          </a:p>
          <a:p>
            <a:r>
              <a:rPr lang="en-US" altLang="ko-KR" dirty="0"/>
              <a:t/>
            </a:r>
            <a:br>
              <a:rPr lang="en-US" altLang="ko-KR" dirty="0"/>
            </a:br>
            <a:r>
              <a:rPr lang="en-US" altLang="ko-KR" dirty="0"/>
              <a:t>The reason why we chose piggybacking is that </a:t>
            </a:r>
            <a:r>
              <a:rPr lang="en-US" altLang="ko-KR" dirty="0" smtClean="0"/>
              <a:t>there already exists </a:t>
            </a:r>
            <a:r>
              <a:rPr lang="en-US" altLang="ko-KR" dirty="0"/>
              <a:t>periodic </a:t>
            </a:r>
            <a:r>
              <a:rPr lang="en-US" altLang="ko-KR" dirty="0" smtClean="0"/>
              <a:t>events </a:t>
            </a:r>
            <a:r>
              <a:rPr lang="en-US" altLang="ko-KR" dirty="0"/>
              <a:t>which updating sensor data every 3 second. Therefore, there’s no need to transmit additional </a:t>
            </a:r>
            <a:r>
              <a:rPr lang="en-US" altLang="ko-KR" dirty="0" smtClean="0"/>
              <a:t>data exchange such as </a:t>
            </a:r>
            <a:r>
              <a:rPr lang="en-US" altLang="ko-KR" dirty="0"/>
              <a:t>heartbeat or </a:t>
            </a:r>
            <a:r>
              <a:rPr lang="en-US" altLang="ko-KR" dirty="0" smtClean="0"/>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spTree>
    <p:extLst>
      <p:ext uri="{BB962C8B-B14F-4D97-AF65-F5344CB8AC3E}">
        <p14:creationId xmlns:p14="http://schemas.microsoft.com/office/powerpoint/2010/main" xmlns="" val="291190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smtClean="0"/>
              <a:t>5.6 Modifiability - </a:t>
            </a:r>
            <a:r>
              <a:rPr lang="en-US" altLang="ko-KR" dirty="0" smtClean="0"/>
              <a:t>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Rule checking algorithm to add rules by user.</a:t>
            </a:r>
          </a:p>
          <a:p>
            <a:pPr marL="285750" indent="-285750">
              <a:buFontTx/>
              <a:buChar char="-"/>
            </a:pPr>
            <a:r>
              <a:rPr lang="en-US" altLang="ko-KR" sz="1200" dirty="0" smtClean="0"/>
              <a:t>Rule            := if {conditions} then {actions</a:t>
            </a:r>
            <a:r>
              <a:rPr lang="en-US" altLang="ko-KR" dirty="0" smtClean="0"/>
              <a:t>}</a:t>
            </a:r>
          </a:p>
          <a:p>
            <a:pPr marL="0" indent="0"/>
            <a:endParaRPr lang="ko-KR" altLang="en-US" sz="1200"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9388" y="1408979"/>
            <a:ext cx="7609036" cy="504435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68079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 Conclusion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 Future Needs</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 Lessons Learned</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spTree>
    <p:extLst>
      <p:ext uri="{BB962C8B-B14F-4D97-AF65-F5344CB8AC3E}">
        <p14:creationId xmlns:p14="http://schemas.microsoft.com/office/powerpoint/2010/main" xmlns="" val="3294642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sp>
        <p:nvSpPr>
          <p:cNvPr id="7" name="직사각형 6"/>
          <p:cNvSpPr/>
          <p:nvPr/>
        </p:nvSpPr>
        <p:spPr>
          <a:xfrm>
            <a:off x="319528" y="845416"/>
            <a:ext cx="8504944" cy="5167167"/>
          </a:xfrm>
          <a:prstGeom prst="rect">
            <a:avLst/>
          </a:prstGeom>
          <a:solidFill>
            <a:sysClr val="window" lastClr="FFFFFF"/>
          </a:soli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50" b="0" i="0" u="none" strike="noStrike" kern="0" cap="none" spc="0" normalizeH="0" baseline="0" noProof="0" dirty="0">
              <a:ln>
                <a:noFill/>
              </a:ln>
              <a:solidFill>
                <a:sysClr val="window" lastClr="FFFFFF"/>
              </a:solidFill>
              <a:effectLst/>
              <a:uLnTx/>
              <a:uFillTx/>
              <a:latin typeface="맑은 고딕"/>
              <a:ea typeface="맑은 고딕"/>
              <a:cs typeface="+mn-cs"/>
            </a:endParaRPr>
          </a:p>
        </p:txBody>
      </p:sp>
      <p:pic>
        <p:nvPicPr>
          <p:cNvPr id="8" name="Picture 5"/>
          <p:cNvPicPr>
            <a:picLocks noChangeAspect="1" noChangeArrowheads="1"/>
          </p:cNvPicPr>
          <p:nvPr/>
        </p:nvPicPr>
        <p:blipFill>
          <a:blip r:embed="rId3" cstate="print"/>
          <a:srcRect/>
          <a:stretch>
            <a:fillRect/>
          </a:stretch>
        </p:blipFill>
        <p:spPr bwMode="auto">
          <a:xfrm>
            <a:off x="1187623" y="1124744"/>
            <a:ext cx="6480720" cy="2376263"/>
          </a:xfrm>
          <a:prstGeom prst="rect">
            <a:avLst/>
          </a:prstGeom>
          <a:noFill/>
          <a:ln w="9525">
            <a:noFill/>
            <a:miter lim="800000"/>
            <a:headEnd/>
            <a:tailEnd/>
          </a:ln>
          <a:effectLst/>
        </p:spPr>
      </p:pic>
      <p:graphicFrame>
        <p:nvGraphicFramePr>
          <p:cNvPr id="9" name="개체 8"/>
          <p:cNvGraphicFramePr>
            <a:graphicFrameLocks noChangeAspect="1"/>
          </p:cNvGraphicFramePr>
          <p:nvPr>
            <p:extLst>
              <p:ext uri="{D42A27DB-BD31-4B8C-83A1-F6EECF244321}">
                <p14:modId xmlns="" xmlns:p14="http://schemas.microsoft.com/office/powerpoint/2010/main" val="1659979732"/>
              </p:ext>
            </p:extLst>
          </p:nvPr>
        </p:nvGraphicFramePr>
        <p:xfrm>
          <a:off x="7761288" y="2564904"/>
          <a:ext cx="914400" cy="771525"/>
        </p:xfrm>
        <a:graphic>
          <a:graphicData uri="http://schemas.openxmlformats.org/presentationml/2006/ole">
            <p:oleObj spid="_x0000_s1030" name="워크시트" showAsIcon="1" r:id="rId4" imgW="914400" imgH="771480" progId="Excel.Sheet.12">
              <p:embed/>
            </p:oleObj>
          </a:graphicData>
        </a:graphic>
      </p:graphicFrame>
      <p:sp>
        <p:nvSpPr>
          <p:cNvPr id="10" name="왼쪽 대괄호 9"/>
          <p:cNvSpPr/>
          <p:nvPr/>
        </p:nvSpPr>
        <p:spPr>
          <a:xfrm rot="16200000">
            <a:off x="2221426" y="4481669"/>
            <a:ext cx="162883" cy="2234007"/>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대괄호 10"/>
          <p:cNvSpPr/>
          <p:nvPr/>
        </p:nvSpPr>
        <p:spPr>
          <a:xfrm rot="16200000">
            <a:off x="5534675" y="3546444"/>
            <a:ext cx="162883" cy="4104458"/>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p:cNvSpPr txBox="1"/>
          <p:nvPr/>
        </p:nvSpPr>
        <p:spPr>
          <a:xfrm>
            <a:off x="1619672" y="5661248"/>
            <a:ext cx="921770" cy="246221"/>
          </a:xfrm>
          <a:prstGeom prst="rect">
            <a:avLst/>
          </a:prstGeom>
          <a:noFill/>
        </p:spPr>
        <p:txBody>
          <a:bodyPr wrap="square" rtlCol="0">
            <a:spAutoFit/>
          </a:bodyPr>
          <a:lstStyle/>
          <a:p>
            <a:pPr algn="ctr"/>
            <a:r>
              <a:rPr lang="en-US" altLang="ko-KR" sz="1000" b="1" dirty="0" smtClean="0">
                <a:solidFill>
                  <a:schemeClr val="bg1"/>
                </a:solidFill>
              </a:rPr>
              <a:t>KOREA</a:t>
            </a:r>
            <a:endParaRPr lang="ko-KR" altLang="en-US" sz="1000" b="1" dirty="0">
              <a:solidFill>
                <a:schemeClr val="bg1"/>
              </a:solidFill>
            </a:endParaRPr>
          </a:p>
        </p:txBody>
      </p:sp>
      <p:sp>
        <p:nvSpPr>
          <p:cNvPr id="13" name="TextBox 12"/>
          <p:cNvSpPr txBox="1"/>
          <p:nvPr/>
        </p:nvSpPr>
        <p:spPr>
          <a:xfrm>
            <a:off x="4572000" y="5661248"/>
            <a:ext cx="2966466" cy="246221"/>
          </a:xfrm>
          <a:prstGeom prst="rect">
            <a:avLst/>
          </a:prstGeom>
          <a:noFill/>
        </p:spPr>
        <p:txBody>
          <a:bodyPr wrap="square" rtlCol="0">
            <a:spAutoFit/>
          </a:bodyPr>
          <a:lstStyle/>
          <a:p>
            <a:pPr algn="ctr"/>
            <a:r>
              <a:rPr lang="en-US" altLang="ko-KR" sz="1000" b="1" dirty="0" smtClean="0">
                <a:solidFill>
                  <a:schemeClr val="bg1"/>
                </a:solidFill>
              </a:rPr>
              <a:t>CMU</a:t>
            </a:r>
            <a:endParaRPr lang="ko-KR" altLang="en-US" sz="1000" b="1" dirty="0">
              <a:solidFill>
                <a:schemeClr val="bg1"/>
              </a:solidFill>
            </a:endParaRPr>
          </a:p>
        </p:txBody>
      </p:sp>
      <p:cxnSp>
        <p:nvCxnSpPr>
          <p:cNvPr id="14" name="직선 연결선 13"/>
          <p:cNvCxnSpPr/>
          <p:nvPr/>
        </p:nvCxnSpPr>
        <p:spPr>
          <a:xfrm>
            <a:off x="3491880" y="1052736"/>
            <a:ext cx="0" cy="482453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타원 14"/>
          <p:cNvSpPr/>
          <p:nvPr/>
        </p:nvSpPr>
        <p:spPr>
          <a:xfrm rot="20554284">
            <a:off x="5328712" y="2155770"/>
            <a:ext cx="2064727" cy="233259"/>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B</a:t>
            </a:r>
            <a:endParaRPr lang="ko-KR" altLang="en-US" sz="1200" b="1" dirty="0">
              <a:solidFill>
                <a:schemeClr val="bg1"/>
              </a:solidFill>
            </a:endParaRPr>
          </a:p>
        </p:txBody>
      </p:sp>
      <p:sp>
        <p:nvSpPr>
          <p:cNvPr id="16" name="타원 15"/>
          <p:cNvSpPr/>
          <p:nvPr/>
        </p:nvSpPr>
        <p:spPr>
          <a:xfrm rot="20796658">
            <a:off x="4001815" y="2607258"/>
            <a:ext cx="1373373" cy="211984"/>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a:t>
            </a:r>
            <a:endParaRPr lang="ko-KR" altLang="en-US" sz="1200" b="1" dirty="0">
              <a:solidFill>
                <a:schemeClr val="bg1"/>
              </a:solidFill>
            </a:endParaRPr>
          </a:p>
        </p:txBody>
      </p:sp>
      <p:sp>
        <p:nvSpPr>
          <p:cNvPr id="17" name="타원 16"/>
          <p:cNvSpPr/>
          <p:nvPr/>
        </p:nvSpPr>
        <p:spPr>
          <a:xfrm>
            <a:off x="1618535" y="1658997"/>
            <a:ext cx="792000" cy="180000"/>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B              </a:t>
            </a:r>
            <a:endParaRPr lang="ko-KR" altLang="en-US" sz="1000" b="1" dirty="0">
              <a:solidFill>
                <a:schemeClr val="bg1"/>
              </a:solidFill>
            </a:endParaRPr>
          </a:p>
        </p:txBody>
      </p:sp>
      <p:sp>
        <p:nvSpPr>
          <p:cNvPr id="18" name="타원 17"/>
          <p:cNvSpPr/>
          <p:nvPr/>
        </p:nvSpPr>
        <p:spPr>
          <a:xfrm>
            <a:off x="1626541" y="1448800"/>
            <a:ext cx="792000" cy="180000"/>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a:t>
            </a:r>
            <a:endParaRPr lang="ko-KR" altLang="en-US" sz="1000" b="1" dirty="0">
              <a:solidFill>
                <a:schemeClr val="bg1"/>
              </a:solidFill>
            </a:endParaRPr>
          </a:p>
        </p:txBody>
      </p:sp>
      <p:sp>
        <p:nvSpPr>
          <p:cNvPr id="19" name="TextBox 18"/>
          <p:cNvSpPr txBox="1"/>
          <p:nvPr/>
        </p:nvSpPr>
        <p:spPr>
          <a:xfrm>
            <a:off x="2411760" y="1628800"/>
            <a:ext cx="3672408" cy="246221"/>
          </a:xfrm>
          <a:prstGeom prst="rect">
            <a:avLst/>
          </a:prstGeom>
          <a:noFill/>
        </p:spPr>
        <p:txBody>
          <a:bodyPr wrap="square" rtlCol="0">
            <a:spAutoFit/>
          </a:bodyPr>
          <a:lstStyle/>
          <a:p>
            <a:r>
              <a:rPr lang="en-US" altLang="ko-KR" sz="1000" dirty="0" smtClean="0">
                <a:solidFill>
                  <a:schemeClr val="bg1"/>
                </a:solidFill>
              </a:rPr>
              <a:t>: Put the more resource to experiment &amp; implementation.</a:t>
            </a:r>
            <a:endParaRPr lang="ko-KR" altLang="en-US" sz="1000" dirty="0">
              <a:solidFill>
                <a:schemeClr val="bg1"/>
              </a:solidFill>
            </a:endParaRPr>
          </a:p>
        </p:txBody>
      </p:sp>
      <p:sp>
        <p:nvSpPr>
          <p:cNvPr id="20" name="TextBox 19"/>
          <p:cNvSpPr txBox="1"/>
          <p:nvPr/>
        </p:nvSpPr>
        <p:spPr>
          <a:xfrm>
            <a:off x="2411760" y="1412776"/>
            <a:ext cx="4176464" cy="246221"/>
          </a:xfrm>
          <a:prstGeom prst="rect">
            <a:avLst/>
          </a:prstGeom>
          <a:noFill/>
        </p:spPr>
        <p:txBody>
          <a:bodyPr wrap="square" rtlCol="0">
            <a:spAutoFit/>
          </a:bodyPr>
          <a:lstStyle/>
          <a:p>
            <a:r>
              <a:rPr lang="en-US" altLang="ko-KR" sz="1000" dirty="0" smtClean="0">
                <a:solidFill>
                  <a:schemeClr val="bg1"/>
                </a:solidFill>
              </a:rPr>
              <a:t>: Long discussion and late decision about architecture design.</a:t>
            </a:r>
            <a:endParaRPr lang="ko-KR" altLang="en-US" sz="1000" dirty="0">
              <a:solidFill>
                <a:schemeClr val="bg1"/>
              </a:solidFill>
            </a:endParaRPr>
          </a:p>
        </p:txBody>
      </p:sp>
      <p:sp>
        <p:nvSpPr>
          <p:cNvPr id="21" name="타원 20"/>
          <p:cNvSpPr/>
          <p:nvPr/>
        </p:nvSpPr>
        <p:spPr>
          <a:xfrm rot="20924036">
            <a:off x="4959081" y="2646857"/>
            <a:ext cx="1228640" cy="182221"/>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C</a:t>
            </a:r>
            <a:endParaRPr lang="ko-KR" altLang="en-US" sz="1200" b="1" dirty="0">
              <a:solidFill>
                <a:schemeClr val="bg1"/>
              </a:solidFill>
            </a:endParaRPr>
          </a:p>
        </p:txBody>
      </p:sp>
      <p:sp>
        <p:nvSpPr>
          <p:cNvPr id="22" name="타원 21"/>
          <p:cNvSpPr/>
          <p:nvPr/>
        </p:nvSpPr>
        <p:spPr>
          <a:xfrm>
            <a:off x="1629246" y="1875021"/>
            <a:ext cx="792000" cy="180000"/>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C              </a:t>
            </a:r>
            <a:endParaRPr lang="ko-KR" altLang="en-US" sz="1000" b="1" dirty="0">
              <a:solidFill>
                <a:schemeClr val="bg1"/>
              </a:solidFill>
            </a:endParaRPr>
          </a:p>
        </p:txBody>
      </p:sp>
      <p:sp>
        <p:nvSpPr>
          <p:cNvPr id="23" name="TextBox 22"/>
          <p:cNvSpPr txBox="1"/>
          <p:nvPr/>
        </p:nvSpPr>
        <p:spPr>
          <a:xfrm>
            <a:off x="2411760" y="1844824"/>
            <a:ext cx="3168352" cy="246221"/>
          </a:xfrm>
          <a:prstGeom prst="rect">
            <a:avLst/>
          </a:prstGeom>
          <a:noFill/>
        </p:spPr>
        <p:txBody>
          <a:bodyPr wrap="square" rtlCol="0">
            <a:spAutoFit/>
          </a:bodyPr>
          <a:lstStyle/>
          <a:p>
            <a:r>
              <a:rPr lang="en-US" altLang="ko-KR" sz="1000" dirty="0" smtClean="0">
                <a:solidFill>
                  <a:schemeClr val="bg1"/>
                </a:solidFill>
              </a:rPr>
              <a:t>: Under time estimation about workload.</a:t>
            </a:r>
            <a:endParaRPr lang="ko-KR" altLang="en-US" sz="1000" dirty="0">
              <a:solidFill>
                <a:schemeClr val="bg1"/>
              </a:solidFill>
            </a:endParaRPr>
          </a:p>
        </p:txBody>
      </p:sp>
      <p:grpSp>
        <p:nvGrpSpPr>
          <p:cNvPr id="24" name="그룹 23"/>
          <p:cNvGrpSpPr/>
          <p:nvPr/>
        </p:nvGrpSpPr>
        <p:grpSpPr>
          <a:xfrm>
            <a:off x="1185862" y="3645024"/>
            <a:ext cx="6482482" cy="1800200"/>
            <a:chOff x="1475656" y="3861048"/>
            <a:chExt cx="5760640" cy="1728192"/>
          </a:xfrm>
          <a:solidFill>
            <a:schemeClr val="accent1">
              <a:lumMod val="20000"/>
              <a:lumOff val="80000"/>
            </a:schemeClr>
          </a:solidFill>
        </p:grpSpPr>
        <p:sp>
          <p:nvSpPr>
            <p:cNvPr id="25" name="직사각형 24"/>
            <p:cNvSpPr/>
            <p:nvPr/>
          </p:nvSpPr>
          <p:spPr>
            <a:xfrm>
              <a:off x="14756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W1</a:t>
              </a:r>
              <a:endParaRPr lang="ko-KR" altLang="en-US" dirty="0">
                <a:solidFill>
                  <a:schemeClr val="tx1">
                    <a:lumMod val="65000"/>
                  </a:schemeClr>
                </a:solidFill>
              </a:endParaRPr>
            </a:p>
          </p:txBody>
        </p:sp>
        <p:sp>
          <p:nvSpPr>
            <p:cNvPr id="26" name="직사각형 25"/>
            <p:cNvSpPr/>
            <p:nvPr/>
          </p:nvSpPr>
          <p:spPr>
            <a:xfrm>
              <a:off x="21957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W2</a:t>
              </a:r>
              <a:endParaRPr lang="ko-KR" altLang="en-US" dirty="0">
                <a:solidFill>
                  <a:schemeClr val="tx1">
                    <a:lumMod val="65000"/>
                  </a:schemeClr>
                </a:solidFill>
              </a:endParaRPr>
            </a:p>
          </p:txBody>
        </p:sp>
        <p:sp>
          <p:nvSpPr>
            <p:cNvPr id="27" name="직사각형 26"/>
            <p:cNvSpPr/>
            <p:nvPr/>
          </p:nvSpPr>
          <p:spPr>
            <a:xfrm>
              <a:off x="29158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W3</a:t>
              </a:r>
              <a:endParaRPr lang="ko-KR" altLang="en-US" dirty="0">
                <a:solidFill>
                  <a:schemeClr val="tx1">
                    <a:lumMod val="65000"/>
                  </a:schemeClr>
                </a:solidFill>
              </a:endParaRPr>
            </a:p>
          </p:txBody>
        </p:sp>
        <p:sp>
          <p:nvSpPr>
            <p:cNvPr id="28" name="직사각형 27"/>
            <p:cNvSpPr/>
            <p:nvPr/>
          </p:nvSpPr>
          <p:spPr>
            <a:xfrm>
              <a:off x="363589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W4</a:t>
              </a:r>
              <a:endParaRPr lang="ko-KR" altLang="en-US" dirty="0">
                <a:solidFill>
                  <a:schemeClr val="tx1">
                    <a:lumMod val="65000"/>
                  </a:schemeClr>
                </a:solidFill>
              </a:endParaRPr>
            </a:p>
          </p:txBody>
        </p:sp>
        <p:sp>
          <p:nvSpPr>
            <p:cNvPr id="29" name="직사각형 28"/>
            <p:cNvSpPr/>
            <p:nvPr/>
          </p:nvSpPr>
          <p:spPr>
            <a:xfrm>
              <a:off x="435597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W5</a:t>
              </a:r>
              <a:endParaRPr lang="ko-KR" altLang="en-US" dirty="0">
                <a:solidFill>
                  <a:schemeClr val="tx1">
                    <a:lumMod val="65000"/>
                  </a:schemeClr>
                </a:solidFill>
              </a:endParaRPr>
            </a:p>
          </p:txBody>
        </p:sp>
        <p:sp>
          <p:nvSpPr>
            <p:cNvPr id="30" name="직사각형 29"/>
            <p:cNvSpPr/>
            <p:nvPr/>
          </p:nvSpPr>
          <p:spPr>
            <a:xfrm>
              <a:off x="50760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W6</a:t>
              </a:r>
              <a:endParaRPr lang="ko-KR" altLang="en-US" dirty="0">
                <a:solidFill>
                  <a:schemeClr val="tx1">
                    <a:lumMod val="65000"/>
                  </a:schemeClr>
                </a:solidFill>
              </a:endParaRPr>
            </a:p>
          </p:txBody>
        </p:sp>
        <p:sp>
          <p:nvSpPr>
            <p:cNvPr id="31" name="직사각형 30"/>
            <p:cNvSpPr/>
            <p:nvPr/>
          </p:nvSpPr>
          <p:spPr>
            <a:xfrm>
              <a:off x="57961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W7</a:t>
              </a:r>
              <a:endParaRPr lang="ko-KR" altLang="en-US" dirty="0">
                <a:solidFill>
                  <a:schemeClr val="tx1">
                    <a:lumMod val="65000"/>
                  </a:schemeClr>
                </a:solidFill>
              </a:endParaRPr>
            </a:p>
          </p:txBody>
        </p:sp>
        <p:sp>
          <p:nvSpPr>
            <p:cNvPr id="32" name="직사각형 31"/>
            <p:cNvSpPr/>
            <p:nvPr/>
          </p:nvSpPr>
          <p:spPr>
            <a:xfrm>
              <a:off x="65162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W8</a:t>
              </a:r>
              <a:endParaRPr lang="ko-KR" altLang="en-US" dirty="0">
                <a:solidFill>
                  <a:schemeClr val="tx1">
                    <a:lumMod val="65000"/>
                  </a:schemeClr>
                </a:solidFill>
              </a:endParaRPr>
            </a:p>
          </p:txBody>
        </p:sp>
      </p:grpSp>
      <p:sp>
        <p:nvSpPr>
          <p:cNvPr id="33" name="직사각형 32"/>
          <p:cNvSpPr/>
          <p:nvPr/>
        </p:nvSpPr>
        <p:spPr>
          <a:xfrm>
            <a:off x="1547664" y="3695450"/>
            <a:ext cx="2520280" cy="2376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Plan</a:t>
            </a:r>
            <a:endParaRPr lang="ko-KR" altLang="en-US" sz="1000" dirty="0">
              <a:solidFill>
                <a:schemeClr val="bg1"/>
              </a:solidFill>
            </a:endParaRPr>
          </a:p>
        </p:txBody>
      </p:sp>
      <p:sp>
        <p:nvSpPr>
          <p:cNvPr id="34" name="직사각형 33"/>
          <p:cNvSpPr/>
          <p:nvPr/>
        </p:nvSpPr>
        <p:spPr>
          <a:xfrm>
            <a:off x="2267744" y="4005064"/>
            <a:ext cx="208823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Analysis(architecture driver)</a:t>
            </a:r>
            <a:endParaRPr lang="ko-KR" altLang="en-US" sz="1000" dirty="0">
              <a:solidFill>
                <a:schemeClr val="bg1"/>
              </a:solidFill>
            </a:endParaRPr>
          </a:p>
        </p:txBody>
      </p:sp>
      <p:sp>
        <p:nvSpPr>
          <p:cNvPr id="35" name="직사각형 34"/>
          <p:cNvSpPr/>
          <p:nvPr/>
        </p:nvSpPr>
        <p:spPr>
          <a:xfrm>
            <a:off x="3635896" y="4293096"/>
            <a:ext cx="324036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Design( system context, perspective view )</a:t>
            </a:r>
            <a:endParaRPr lang="ko-KR" altLang="en-US" sz="1000" dirty="0">
              <a:solidFill>
                <a:schemeClr val="bg1"/>
              </a:solidFill>
            </a:endParaRPr>
          </a:p>
        </p:txBody>
      </p:sp>
      <p:sp>
        <p:nvSpPr>
          <p:cNvPr id="36" name="직사각형 35"/>
          <p:cNvSpPr/>
          <p:nvPr/>
        </p:nvSpPr>
        <p:spPr>
          <a:xfrm>
            <a:off x="6588224" y="5157192"/>
            <a:ext cx="108012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Documentation</a:t>
            </a:r>
            <a:endParaRPr lang="ko-KR" altLang="en-US" sz="1000" dirty="0">
              <a:solidFill>
                <a:schemeClr val="bg1"/>
              </a:solidFill>
            </a:endParaRPr>
          </a:p>
        </p:txBody>
      </p:sp>
      <p:sp>
        <p:nvSpPr>
          <p:cNvPr id="37" name="직사각형 36"/>
          <p:cNvSpPr/>
          <p:nvPr/>
        </p:nvSpPr>
        <p:spPr>
          <a:xfrm>
            <a:off x="5292080" y="4581128"/>
            <a:ext cx="216024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implementation</a:t>
            </a:r>
            <a:endParaRPr lang="ko-KR" altLang="en-US" sz="1000" dirty="0">
              <a:solidFill>
                <a:schemeClr val="bg1"/>
              </a:solidFill>
            </a:endParaRPr>
          </a:p>
        </p:txBody>
      </p:sp>
      <p:sp>
        <p:nvSpPr>
          <p:cNvPr id="38" name="직사각형 37"/>
          <p:cNvSpPr/>
          <p:nvPr/>
        </p:nvSpPr>
        <p:spPr>
          <a:xfrm>
            <a:off x="6660232" y="4869160"/>
            <a:ext cx="100811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System test</a:t>
            </a:r>
            <a:endParaRPr lang="ko-KR" altLang="en-US" sz="1000" dirty="0">
              <a:solidFill>
                <a:schemeClr val="bg1"/>
              </a:solidFill>
            </a:endParaRPr>
          </a:p>
        </p:txBody>
      </p:sp>
      <p:sp>
        <p:nvSpPr>
          <p:cNvPr id="39" name="직사각형 38"/>
          <p:cNvSpPr/>
          <p:nvPr/>
        </p:nvSpPr>
        <p:spPr>
          <a:xfrm>
            <a:off x="5292080" y="4869160"/>
            <a:ext cx="129614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Module test</a:t>
            </a:r>
            <a:endParaRPr lang="ko-KR" altLang="en-US" sz="1000" dirty="0">
              <a:solidFill>
                <a:schemeClr val="bg1"/>
              </a:solidFill>
            </a:endParaRPr>
          </a:p>
        </p:txBody>
      </p:sp>
    </p:spTree>
    <p:extLst>
      <p:ext uri="{BB962C8B-B14F-4D97-AF65-F5344CB8AC3E}">
        <p14:creationId xmlns:p14="http://schemas.microsoft.com/office/powerpoint/2010/main" xmlns="" val="92550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xmlns="" val="627846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graphicFrame>
        <p:nvGraphicFramePr>
          <p:cNvPr id="6" name="표 5"/>
          <p:cNvGraphicFramePr>
            <a:graphicFrameLocks noGrp="1"/>
          </p:cNvGraphicFramePr>
          <p:nvPr>
            <p:extLst>
              <p:ext uri="{D42A27DB-BD31-4B8C-83A1-F6EECF244321}">
                <p14:modId xmlns="" xmlns:p14="http://schemas.microsoft.com/office/powerpoint/2010/main" val="3489114875"/>
              </p:ext>
            </p:extLst>
          </p:nvPr>
        </p:nvGraphicFramePr>
        <p:xfrm>
          <a:off x="466776" y="836613"/>
          <a:ext cx="8208912" cy="5328593"/>
        </p:xfrm>
        <a:graphic>
          <a:graphicData uri="http://schemas.openxmlformats.org/drawingml/2006/table">
            <a:tbl>
              <a:tblPr/>
              <a:tblGrid>
                <a:gridCol w="2088232"/>
                <a:gridCol w="1296144"/>
                <a:gridCol w="3096344"/>
                <a:gridCol w="1728192"/>
              </a:tblGrid>
              <a:tr h="410982">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  ,  Schedule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Architect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  Architecture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 Test Plan ,  Test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 </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rowSpan="6">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5">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IoTMS</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User Interface</a:t>
                      </a: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 , </a:t>
                      </a:r>
                    </a:p>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Log manager , message manager</a:t>
                      </a:r>
                      <a:endPar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Rule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Node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Communication</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Event bus + JSON</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vMerge="1">
                  <a:txBody>
                    <a:bodyPr/>
                    <a:lstStyle/>
                    <a:p>
                      <a:pPr latinLnBrk="1"/>
                      <a:endParaRPr lang="ko-KR" altLang="en-US"/>
                    </a:p>
                  </a:txBody>
                  <a:tcPr/>
                </a:tc>
                <a:tc gridSpan="2">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Arduino</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xmlns="" val="2372259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Future Needs</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
        <p:nvSpPr>
          <p:cNvPr id="206" name="슬라이드 번호 개체 틀 3"/>
          <p:cNvSpPr>
            <a:spLocks noGrp="1"/>
          </p:cNvSpPr>
          <p:nvPr>
            <p:ph type="sldNum" sz="quarter" idx="11"/>
          </p:nvPr>
        </p:nvSpPr>
        <p:spPr>
          <a:xfrm>
            <a:off x="3505200" y="6488261"/>
            <a:ext cx="2133600" cy="365125"/>
          </a:xfrm>
        </p:spPr>
        <p:txBody>
          <a:bodyPr/>
          <a:lstStyle/>
          <a:p>
            <a:fld id="{887F5A62-5D57-4BBA-9485-2C5A6728F77D}" type="slidenum">
              <a:rPr lang="ko-KR" altLang="en-US" smtClean="0"/>
              <a:pPr/>
              <a:t>31</a:t>
            </a:fld>
            <a:r>
              <a:rPr lang="en-US" altLang="ko-KR" dirty="0" smtClean="0"/>
              <a:t>/32</a:t>
            </a:r>
            <a:endParaRPr lang="ko-KR" altLang="en-US" dirty="0"/>
          </a:p>
        </p:txBody>
      </p:sp>
    </p:spTree>
    <p:extLst>
      <p:ext uri="{BB962C8B-B14F-4D97-AF65-F5344CB8AC3E}">
        <p14:creationId xmlns:p14="http://schemas.microsoft.com/office/powerpoint/2010/main" xmlns="" val="2981010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6.4 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Tree>
    <p:extLst>
      <p:ext uri="{BB962C8B-B14F-4D97-AF65-F5344CB8AC3E}">
        <p14:creationId xmlns:p14="http://schemas.microsoft.com/office/powerpoint/2010/main" xmlns="" val="412672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xmlns="">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xmlns=""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xmlns="">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xmlns=""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dirty="0" smtClean="0"/>
              <a:t>/32</a:t>
            </a:r>
            <a:endParaRPr lang="ko-KR" altLang="en-US" dirty="0"/>
          </a:p>
        </p:txBody>
      </p:sp>
      <p:sp>
        <p:nvSpPr>
          <p:cNvPr id="6" name="직사각형 5"/>
          <p:cNvSpPr/>
          <p:nvPr/>
        </p:nvSpPr>
        <p:spPr>
          <a:xfrm>
            <a:off x="1066688" y="3933056"/>
            <a:ext cx="7753783" cy="23762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xmlns="" val="1779544416"/>
              </p:ext>
            </p:extLst>
          </p:nvPr>
        </p:nvGraphicFramePr>
        <p:xfrm>
          <a:off x="468313" y="980729"/>
          <a:ext cx="7776094" cy="4752528"/>
        </p:xfrm>
        <a:graphic>
          <a:graphicData uri="http://schemas.openxmlformats.org/drawingml/2006/table">
            <a:tbl>
              <a:tblPr firstRow="1" bandRow="1">
                <a:tableStyleId>{073A0DAA-6AF3-43AB-8588-CEC1D06C72B9}</a:tableStyleId>
              </a:tblPr>
              <a:tblGrid>
                <a:gridCol w="888903"/>
                <a:gridCol w="1677649"/>
                <a:gridCol w="5209542"/>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dirty="0" smtClean="0"/>
              <a:t>/32</a:t>
            </a:r>
            <a:endParaRPr lang="ko-KR" altLang="en-US" dirty="0"/>
          </a:p>
        </p:txBody>
      </p:sp>
    </p:spTree>
    <p:extLst>
      <p:ext uri="{BB962C8B-B14F-4D97-AF65-F5344CB8AC3E}">
        <p14:creationId xmlns:p14="http://schemas.microsoft.com/office/powerpoint/2010/main" xmlns=""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79544416"/>
              </p:ext>
            </p:extLst>
          </p:nvPr>
        </p:nvGraphicFramePr>
        <p:xfrm>
          <a:off x="468313" y="980729"/>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619672" y="1340768"/>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619672" y="2852936"/>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619672" y="4005064"/>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920</TotalTime>
  <Words>1963</Words>
  <Application>Microsoft Office PowerPoint</Application>
  <PresentationFormat>화면 슬라이드 쇼(4:3)</PresentationFormat>
  <Paragraphs>617</Paragraphs>
  <Slides>32</Slides>
  <Notes>8</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32</vt:i4>
      </vt:variant>
    </vt:vector>
  </HeadingPairs>
  <TitlesOfParts>
    <vt:vector size="34" baseType="lpstr">
      <vt:lpstr>디자인 사용자 지정</vt:lpstr>
      <vt:lpstr>워크시트</vt:lpstr>
      <vt:lpstr>IoT Management System (Initial Presentation)</vt:lpstr>
      <vt:lpstr>슬라이드 2</vt:lpstr>
      <vt:lpstr>슬라이드 3</vt:lpstr>
      <vt:lpstr>1. Project Overview</vt:lpstr>
      <vt:lpstr>1. Project Overview</vt:lpstr>
      <vt:lpstr>2. Architectural Drivers</vt:lpstr>
      <vt:lpstr>2.1 Functional Requirement </vt:lpstr>
      <vt:lpstr>2.2 Quality Attributes</vt:lpstr>
      <vt:lpstr>2.3 Quality Attributes Utility</vt:lpstr>
      <vt:lpstr>3. Overview </vt:lpstr>
      <vt:lpstr>3.1 Physical perspective View</vt:lpstr>
      <vt:lpstr>3.2 Dynamic perspective View</vt:lpstr>
      <vt:lpstr>4. Architectural Design</vt:lpstr>
      <vt:lpstr>4.1 Design Decision – Why Client/Server?</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 Modifiability</vt:lpstr>
      <vt:lpstr>5.4.1 Scalability – AddNode</vt:lpstr>
      <vt:lpstr>5.4.2 Scalability – RemoveNode</vt:lpstr>
      <vt:lpstr>5.4.3 Scalability – Test w/ 50 SA Nodes</vt:lpstr>
      <vt:lpstr>5.5 Performance</vt:lpstr>
      <vt:lpstr>5.6 Modifiability - User defined rule</vt:lpstr>
      <vt:lpstr>6. Conclusion</vt:lpstr>
      <vt:lpstr>6.1 Time log &amp; Earn Value</vt:lpstr>
      <vt:lpstr>6.2 Role &amp; Responsibility</vt:lpstr>
      <vt:lpstr>6.3 Future Needs</vt:lpstr>
      <vt:lpstr>6.4 Lessons Learned</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mac</cp:lastModifiedBy>
  <cp:revision>691</cp:revision>
  <dcterms:created xsi:type="dcterms:W3CDTF">2014-05-28T02:15:30Z</dcterms:created>
  <dcterms:modified xsi:type="dcterms:W3CDTF">2015-06-25T04:02:51Z</dcterms:modified>
</cp:coreProperties>
</file>