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503700" y="411475"/>
            <a:ext cx="80450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3 WHAT IS TESTING?.................................................................... 33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3.1 Controllability – How Do We Ask the Questions? .................. 34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3.2 Test Design – What Questions Do We Ask?............................. 34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3.3 Observability – How Do We See the Answers? ....................... 34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3.4 Oracle – How Do We Know if The Answers are Correct?....... 35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3.4.1 Heuristics ................................................................................... 35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3.4.2 High Volume Automated Testing ............................................ 35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3.5 Example: Loan Application ...................................................... 35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5 APPROACHES ............................................................................ 49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5.1 Test Levels.................................................................................. 49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/>
              <a:t>5.1.1 Unit Testing ............................................................................... 49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/>
              <a:t>5.1.2 Unit Integration Testing ........................................................... 50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/>
              <a:t>5.1.3 System testing ........................................................................... 50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/>
              <a:t>5.1.4 System Integration Testing....................................................... 50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/>
              <a:t>5.1.5 Acceptance Testing ................................................................... 50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/>
              <a:t>5.1.6 Test Levels in Production .......................................................... 51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5.2 Which Tests Do We Run? .......................................................... 52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5.3 Scripted Testing......................................................................... 53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5.4 The Context-Driven School....................................................... 54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5.5 Striking the Golden Balance .................................................... 55</a:t>
            </a:r>
          </a:p>
          <a:p>
            <a:pPr indent="0" lvl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575" y="1688525"/>
            <a:ext cx="3064675" cy="234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503700" y="411475"/>
            <a:ext cx="80450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 TEST DESIGN TECHNIQUES: AN OVERVIEW ............................ 77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7.1 Static and Dynamic Techniques................................................ 77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7.2 Static Techniques....................................................................... 77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7.2.1 Inspection .................................................................................. 78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7.2.2 Walkthrough............................................................................. 78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7.2.3 Technical Review....................................................................... 78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7.2.4 Informal Review........................................................................ 78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7.2.5 Modelling – an Alternative to Reviews ................................... 79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7.3 Dynamic Test Design Techniques ............................................. 79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7.3.1 Data ........................................................................................... 79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7.3.2 Flows.......................................................................................... 79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7.3.3 Logic: Sets of Rules, Formulae.................................................. 80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7.3.4 Combinatorial Analysis............................................................. 80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7.3.5 Experience based testing.......................................................... 80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7.3.6 Advanced Testing...................................................................... 80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7.4 Black, White and Grey .............................................................. 81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7.4.1 Black Box Techniques – Behaviour-Based Testing ................... 81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7.4.2 White Box Techniques – Structural Testing ............................. 81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000"/>
              <a:t>7.4.3 Combined: Grey Box Testing .................................................... 81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7.5 Non-functional Tests ................................................................. 82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7.6 How Many Design Techniques are There? .............................. 83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7.7 The Selection in This Book ....................................................... 83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7.8 The ISTQB Standard .................................................................. 83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7.9 The Academic World................................................................. 84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7.10 Companies Which are Far Ahead in the Field of Testing ....... 85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7.11 Other Sources............................................................................ 89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950" y="265900"/>
            <a:ext cx="3429524" cy="19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113500" y="411475"/>
            <a:ext cx="8917799" cy="446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3 WHAT IS TESTING?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</a:rPr>
              <a:t>Test의 정의</a:t>
            </a:r>
            <a:r>
              <a:rPr lang="en" sz="1000">
                <a:solidFill>
                  <a:schemeClr val="dk1"/>
                </a:solidFill>
              </a:rPr>
              <a:t>: TESTING IS TO ask questions of a test object and compare the answers with some kind of expected result in order to decide whether a particular aspect of the test object works as intended.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3.1 Controllability – How Do We Ask the Questions?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시스템에 어떻게 접근하여 테스트하는가? 키보드, 마우스, 리모컨, API 등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3.2 Test Design – What Questions Do We Ask? =&gt; Test 항목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3.3 Observability – How Do We See the Answers? =&gt; Test 결과 확인 방법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3.4 Oracle – How Do We Know if The Answers are Correct? =&gt; Test 기대 결과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Manually calculated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Calculations in some type of tool: e.g. MS Excel™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Earlier versions of the same product: in those cases we perform an update of existing code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Other similar products that we estimate are correct: e.g. internal or external systems with the same data or functions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Completed suites of tests which somebody else has built and tested. This is often used for testing compilers, web browsers and SQL-tools10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3.4.1 Heuristics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Consistent with history and our image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Consistent with similar products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Consistent within product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Consistent with user´s expectations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3.4.2 High Volume Automated Testing 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Unauthorised defect messages should not appear – e.g. search for the text Defect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The system should not crash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• Features which lock up, where you stick in one place, should not be present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3.5 Example: Loan Application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503700" y="297975"/>
            <a:ext cx="8484899" cy="4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5 APPROACHES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5.1 Test Levels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5.1.1 Unit Testing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5.1.2 Unit Integration Testing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5.1.3 System testing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5.1.4 System Integration Testing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5.1.5 Acceptance Testing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5.1.6 Test Levels in Production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Sometimes, you run something called a pilot for a limited number of end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users.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5.2 Which Tests Do We Run? 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One suggestion for an approach is to start from what a test is worth in relation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to its cost, where this value is directly related to the risk.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5.3 Scripted Testing 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This means that all requirements are clearly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stated before coding begins, and that the testers only begin when the coding is complete.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The obvious </a:t>
            </a:r>
            <a:r>
              <a:rPr b="1" lang="en" sz="1000">
                <a:solidFill>
                  <a:schemeClr val="dk1"/>
                </a:solidFill>
              </a:rPr>
              <a:t>problems </a:t>
            </a:r>
            <a:r>
              <a:rPr lang="en" sz="1000">
                <a:solidFill>
                  <a:schemeClr val="dk1"/>
                </a:solidFill>
              </a:rPr>
              <a:t>with scripted testing, when applied in reality, have led to great debate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in the testing world, between those who consider that all test cases, and their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expected results, can and must be documented in full before the tests are run,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and those who say that we can never know everything we need to know in advance.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503700" y="297975"/>
            <a:ext cx="8484899" cy="4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5.4 The Context-Driven School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	Rule: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1. The value of each practice depends on its context.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2. There is good practice in its own context, but there is no best practice which applies at all times.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3. People who work together are the most important part of how every project fits together.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4. The project is developed over time in a way which often cannot be predicted.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5. The product is a solution: if the problem is not solved, the product does not work.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6. Good software testing is a challenging intellectual process.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7. Simply through judgement and skill, put into practice together throughout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the whole project, we can do the right thing at the right time in order to test our products effectively.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	-&gt; </a:t>
            </a:r>
            <a:r>
              <a:rPr lang="en" sz="1000">
                <a:solidFill>
                  <a:schemeClr val="dk1"/>
                </a:solidFill>
              </a:rPr>
              <a:t>Supporters of this school make regular use of exploratory testing.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5.5 Striking the Golden Balance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Most often, the tests consist of a mixture of scripted and exploratory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testing. Some parts are scripted and others are supplemented afterwards.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 TEST DESIGN TECHNIQUES: AN OVERVIEW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7.1 Static and Dynamic Techniques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=&gt; A static technique involves examining documentation, design or code, while a dynamic one involves studying the program while it is being run.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7.2 Static Techniques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7.2.1 Inspection - </a:t>
            </a:r>
            <a:r>
              <a:rPr lang="en" sz="1000">
                <a:solidFill>
                  <a:schemeClr val="dk1"/>
                </a:solidFill>
              </a:rPr>
              <a:t>The most formal review technique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7.2.2 Walkthrough - </a:t>
            </a:r>
            <a:r>
              <a:rPr lang="en" sz="1000">
                <a:solidFill>
                  <a:schemeClr val="dk1"/>
                </a:solidFill>
              </a:rPr>
              <a:t>less formal techniques, The purpose is more one of creating a common picture, than of identifying defects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7.2.3 Technical Review - </a:t>
            </a:r>
            <a:r>
              <a:rPr lang="en" sz="1000">
                <a:solidFill>
                  <a:schemeClr val="dk1"/>
                </a:solidFill>
              </a:rPr>
              <a:t>technical review focuses on architecture and program design to evaluate choices of solution, and compliance with standards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7.2.4 Informal Review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7.2.5 Modelling – an Alternative to Reviews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7.3 Dynamic Test Design Techniques : </a:t>
            </a:r>
            <a:r>
              <a:rPr lang="en" sz="1000">
                <a:solidFill>
                  <a:schemeClr val="dk1"/>
                </a:solidFill>
              </a:rPr>
              <a:t>Dynamic testing involves testing code by executing it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7.3.1 Data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7.3.2 Flows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7.3.3 Logic: Sets of Rules, Formulae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7.3.4 Combinatorial Analysis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7.3.5 Experience based testing : </a:t>
            </a:r>
            <a:r>
              <a:rPr lang="en" sz="1000">
                <a:solidFill>
                  <a:schemeClr val="dk1"/>
                </a:solidFill>
              </a:rPr>
              <a:t>risk lists, defect guessing, taxonomies, defect classifications and attack patterns + Error guessing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7.3.6 Advanced Testing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7.4 Black, White and Grey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7.4.1 Black Box Techniques – Behaviour-Based Testing -&gt; </a:t>
            </a:r>
            <a:r>
              <a:rPr lang="en" sz="1000">
                <a:solidFill>
                  <a:schemeClr val="dk1"/>
                </a:solidFill>
              </a:rPr>
              <a:t>input or output data-driven testing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This is aimed at verifying whether a system behaves correctly from the outside, without us being concerned about what is happening inside 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– hence the commonly used expression black box testing.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7.4.2 White Box Techniques – Structural Testing -&gt; </a:t>
            </a:r>
            <a:r>
              <a:rPr lang="en" sz="1000">
                <a:solidFill>
                  <a:schemeClr val="dk1"/>
                </a:solidFill>
              </a:rPr>
              <a:t>tests is to verify the internal logic in the test object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used at the component testing and program integration testing stages and requires detailed knowledge of how the system is built.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The structural tests encompass control flow (program flow) and data flow. 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Control flow tests check that the internal program logic is working. 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Data flow tests verify whether the way a variable is defined, used and destroyed is handled correctly.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important to test all boundary values and error conditions carefully.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7.4.3 Combined: Grey Box Testing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000"/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7.5 Non-functional Tests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1 Functionality: Are the desired functions present? suitability, correctness, compatibility, compliance with standards, security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 Reliability: Is the system robust, and does it work in different situations? maturity, defect tolerance, restart (after defect), accessibility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3 Usability: Is the system intuitive, comprehensible and simple to use? intelligibility, learning requirements, ownership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4 Efficiency: Does the system use resources well? time aspects (e.g. performance characteristics), resource requirements (e.g. scalability)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5 Maintainability: Can the workforce, developers and users upgrade the system when needed? analysability, modifi ability, confi gurability, testability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6 Portability: Can the system work on different platforms, with different databases, etc.? adaptability, installation requirements, compliance with</a:t>
            </a:r>
          </a:p>
          <a:p>
            <a:pPr indent="180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standards, replaceability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7.6 How Many Design Techniques are There?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7.7 The Selection in This Book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7.8 The ISTQB Standard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7.9 The Academic World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7.10 Companies Which are Far Ahead in the Field of Testing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7.11 Other Sources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