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3.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8" r:id="rId22"/>
    <p:sldId id="300" r:id="rId23"/>
    <p:sldId id="301" r:id="rId24"/>
    <p:sldId id="302" r:id="rId25"/>
    <p:sldId id="303" r:id="rId26"/>
    <p:sldId id="304" r:id="rId27"/>
    <p:sldId id="305" r:id="rId28"/>
    <p:sldId id="306" r:id="rId29"/>
    <p:sldId id="279" r:id="rId30"/>
    <p:sldId id="280" r:id="rId31"/>
    <p:sldId id="281" r:id="rId32"/>
    <p:sldId id="282" r:id="rId33"/>
    <p:sldId id="283" r:id="rId34"/>
    <p:sldId id="284" r:id="rId35"/>
    <p:sldId id="285" r:id="rId36"/>
    <p:sldId id="287" r:id="rId37"/>
    <p:sldId id="307" r:id="rId38"/>
    <p:sldId id="289" r:id="rId39"/>
    <p:sldId id="288" r:id="rId40"/>
    <p:sldId id="290" r:id="rId41"/>
    <p:sldId id="292" r:id="rId42"/>
    <p:sldId id="291" r:id="rId43"/>
    <p:sldId id="294" r:id="rId44"/>
    <p:sldId id="295" r:id="rId45"/>
    <p:sldId id="293" r:id="rId46"/>
    <p:sldId id="297" r:id="rId47"/>
    <p:sldId id="296" r:id="rId48"/>
    <p:sldId id="298" r:id="rId49"/>
    <p:sldId id="299" r:id="rId50"/>
    <p:sldId id="286" r:id="rId51"/>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258"/>
            <p14:sldId id="259"/>
            <p14:sldId id="260"/>
            <p14:sldId id="261"/>
            <p14:sldId id="262"/>
            <p14:sldId id="263"/>
            <p14:sldId id="264"/>
            <p14:sldId id="265"/>
            <p14:sldId id="266"/>
            <p14:sldId id="267"/>
            <p14:sldId id="269"/>
            <p14:sldId id="270"/>
            <p14:sldId id="271"/>
            <p14:sldId id="272"/>
            <p14:sldId id="273"/>
            <p14:sldId id="274"/>
            <p14:sldId id="275"/>
            <p14:sldId id="276"/>
            <p14:sldId id="278"/>
            <p14:sldId id="300"/>
            <p14:sldId id="301"/>
            <p14:sldId id="302"/>
            <p14:sldId id="303"/>
            <p14:sldId id="304"/>
            <p14:sldId id="305"/>
            <p14:sldId id="306"/>
            <p14:sldId id="279"/>
            <p14:sldId id="280"/>
            <p14:sldId id="281"/>
            <p14:sldId id="282"/>
            <p14:sldId id="283"/>
            <p14:sldId id="284"/>
            <p14:sldId id="285"/>
            <p14:sldId id="287"/>
            <p14:sldId id="307"/>
            <p14:sldId id="289"/>
            <p14:sldId id="288"/>
            <p14:sldId id="290"/>
            <p14:sldId id="292"/>
            <p14:sldId id="291"/>
            <p14:sldId id="294"/>
            <p14:sldId id="295"/>
            <p14:sldId id="293"/>
            <p14:sldId id="297"/>
            <p14:sldId id="296"/>
            <p14:sldId id="298"/>
            <p14:sldId id="299"/>
            <p14:sldId id="286"/>
          </p14:sldIdLst>
        </p14:section>
      </p14:sectionLst>
    </p:ext>
    <p:ext uri="{EFAFB233-063F-42B5-8137-9DF3F51BA10A}">
      <p15:sldGuideLst xmlns:p15="http://schemas.microsoft.com/office/powerpoint/2012/main" xmlns="">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106" d="100"/>
          <a:sy n="106" d="100"/>
        </p:scale>
        <p:origin x="-1680" y="-90"/>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5-05-21T08:47:13.762" idx="31">
    <p:pos x="2023" y="3898"/>
    <p:text>Also think trigger conditions that would cause you to stall the project.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2015-06-11</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DBR19 : Why sometimes?</a:t>
            </a:r>
          </a:p>
          <a:p>
            <a:pPr lvl="0">
              <a:defRPr lang="ko-KR" altLang="en-US"/>
            </a:pPr>
            <a:r>
              <a:rPr lang="en-US" altLang="ko-KR"/>
              <a:t>DBR18 : User has registered, or Users have registered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14</a:t>
            </a:fld>
            <a:endParaRPr lang="ko-KR" altLang="en-US">
              <a:solidFill>
                <a:prstClr val="black"/>
              </a:solidFill>
            </a:endParaRPr>
          </a:p>
        </p:txBody>
      </p:sp>
    </p:spTree>
    <p:extLst>
      <p:ext uri="{BB962C8B-B14F-4D97-AF65-F5344CB8AC3E}">
        <p14:creationId xmlns:p14="http://schemas.microsoft.com/office/powerpoint/2010/main" val="31615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15</a:t>
            </a:fld>
            <a:endParaRPr lang="ko-KR" altLang="en-US">
              <a:solidFill>
                <a:prstClr val="black"/>
              </a:solidFill>
            </a:endParaRPr>
          </a:p>
        </p:txBody>
      </p:sp>
    </p:spTree>
    <p:extLst>
      <p:ext uri="{BB962C8B-B14F-4D97-AF65-F5344CB8AC3E}">
        <p14:creationId xmlns:p14="http://schemas.microsoft.com/office/powerpoint/2010/main" val="292098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16</a:t>
            </a:fld>
            <a:endParaRPr lang="ko-KR" altLang="en-US">
              <a:solidFill>
                <a:prstClr val="black"/>
              </a:solidFill>
            </a:endParaRPr>
          </a:p>
        </p:txBody>
      </p:sp>
    </p:spTree>
    <p:extLst>
      <p:ext uri="{BB962C8B-B14F-4D97-AF65-F5344CB8AC3E}">
        <p14:creationId xmlns:p14="http://schemas.microsoft.com/office/powerpoint/2010/main" val="2457277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17</a:t>
            </a:fld>
            <a:endParaRPr lang="ko-KR" altLang="en-US">
              <a:solidFill>
                <a:prstClr val="black"/>
              </a:solidFill>
            </a:endParaRPr>
          </a:p>
        </p:txBody>
      </p:sp>
    </p:spTree>
    <p:extLst>
      <p:ext uri="{BB962C8B-B14F-4D97-AF65-F5344CB8AC3E}">
        <p14:creationId xmlns:p14="http://schemas.microsoft.com/office/powerpoint/2010/main" val="13523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18</a:t>
            </a:fld>
            <a:endParaRPr lang="ko-KR" altLang="en-US"/>
          </a:p>
        </p:txBody>
      </p:sp>
    </p:spTree>
    <p:extLst>
      <p:ext uri="{BB962C8B-B14F-4D97-AF65-F5344CB8AC3E}">
        <p14:creationId xmlns:p14="http://schemas.microsoft.com/office/powerpoint/2010/main" val="428425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19</a:t>
            </a:fld>
            <a:endParaRPr lang="ko-KR" altLang="en-US"/>
          </a:p>
        </p:txBody>
      </p:sp>
    </p:spTree>
    <p:extLst>
      <p:ext uri="{BB962C8B-B14F-4D97-AF65-F5344CB8AC3E}">
        <p14:creationId xmlns:p14="http://schemas.microsoft.com/office/powerpoint/2010/main" val="1281875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21</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22</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23</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2874713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24</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25</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26</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27</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DBR29 : Think about how you will specifically know when these are complete...what is your exit criteria from the increments.  Are these time boxed, i.e. you have limited the time to be used for each.</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30</a:t>
            </a:fld>
            <a:endParaRPr lang="ko-KR" altLang="en-US"/>
          </a:p>
        </p:txBody>
      </p:sp>
    </p:spTree>
    <p:extLst>
      <p:ext uri="{BB962C8B-B14F-4D97-AF65-F5344CB8AC3E}">
        <p14:creationId xmlns:p14="http://schemas.microsoft.com/office/powerpoint/2010/main" val="2593853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DBR30 : Also think about how to track all of this and how to determine when a task is complete.</a:t>
            </a:r>
          </a:p>
          <a:p>
            <a:pPr lvl="0">
              <a:defRPr lang="ko-KR" altLang="en-US"/>
            </a:pPr>
            <a:r>
              <a:rPr lang="en-US" altLang="ko-KR"/>
              <a:t>DBR31 : Also think trigger conditions that would cause you to stall the project.</a:t>
            </a:r>
            <a:r>
              <a:rPr lang="en-US" altLang="ko-KR">
                <a:sym typeface="Wingdings"/>
              </a:rPr>
              <a:t></a:t>
            </a:r>
            <a:r>
              <a:rPr lang="ko-KR" altLang="en-US">
                <a:sym typeface="Wingdings"/>
              </a:rPr>
              <a:t>뭔소리냐</a:t>
            </a:r>
            <a:r>
              <a:rPr lang="en-US" altLang="ko-KR">
                <a:sym typeface="Wingdings"/>
              </a:rPr>
              <a:t>? </a:t>
            </a:r>
            <a:r>
              <a:rPr lang="ko-KR" altLang="en-US">
                <a:sym typeface="Wingdings"/>
              </a:rPr>
              <a:t>물어보자</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31</a:t>
            </a:fld>
            <a:endParaRPr lang="ko-KR" altLang="en-US"/>
          </a:p>
        </p:txBody>
      </p:sp>
    </p:spTree>
    <p:extLst>
      <p:ext uri="{BB962C8B-B14F-4D97-AF65-F5344CB8AC3E}">
        <p14:creationId xmlns:p14="http://schemas.microsoft.com/office/powerpoint/2010/main" val="328841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DBR33 : Is this viable as you will have to use Arduino processor?</a:t>
            </a:r>
          </a:p>
          <a:p>
            <a:pPr lvl="0">
              <a:defRPr lang="ko-KR" altLang="en-US"/>
            </a:pPr>
            <a:r>
              <a:rPr lang="en-US" altLang="ko-KR" dirty="0"/>
              <a:t>DBR35 : And yes, please, please ask for clarification if you don't understand something here.</a:t>
            </a:r>
          </a:p>
          <a:p>
            <a:pPr lvl="0">
              <a:defRPr lang="ko-KR" altLang="en-US"/>
            </a:pPr>
            <a:r>
              <a:rPr lang="en-US" altLang="ko-KR" dirty="0"/>
              <a:t>DBR32 : What is also needed here is the consequence of the risk becoming a problem</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33</a:t>
            </a:fld>
            <a:endParaRPr lang="ko-KR" altLang="en-US"/>
          </a:p>
        </p:txBody>
      </p:sp>
    </p:spTree>
    <p:extLst>
      <p:ext uri="{BB962C8B-B14F-4D97-AF65-F5344CB8AC3E}">
        <p14:creationId xmlns:p14="http://schemas.microsoft.com/office/powerpoint/2010/main" val="55161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34</a:t>
            </a:fld>
            <a:endParaRPr lang="ko-KR" altLang="en-US"/>
          </a:p>
        </p:txBody>
      </p:sp>
    </p:spTree>
    <p:extLst>
      <p:ext uri="{BB962C8B-B14F-4D97-AF65-F5344CB8AC3E}">
        <p14:creationId xmlns:p14="http://schemas.microsoft.com/office/powerpoint/2010/main" val="415765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401499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305946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marL="0" indent="0" algn="l" defTabSz="900000" eaLnBrk="1" latinLnBrk="1" hangingPunct="1">
              <a:lnSpc>
                <a:spcPct val="100000"/>
              </a:lnSpc>
              <a:spcBef>
                <a:spcPts val="0"/>
              </a:spcBef>
              <a:spcAft>
                <a:spcPts val="0"/>
              </a:spcAft>
              <a:buClrTx/>
              <a:buNone/>
              <a:defRPr lang="ko-KR"/>
            </a:pPr>
            <a:r>
              <a:rPr lang="en-US" altLang="ko-KR"/>
              <a:t>DBR12 : Will the service provider be the same person as the developer?</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267415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dirty="0"/>
              <a:t>DBR13 : You will need to further define this.  What is a "secure service" and how secure does it need to be.</a:t>
            </a:r>
          </a:p>
          <a:p>
            <a:pPr lvl="0">
              <a:defRPr lang="ko-KR" altLang="en-US"/>
            </a:pPr>
            <a:r>
              <a:rPr lang="en-US" dirty="0"/>
              <a:t>DBR14 : Good, but you probably will need to put in a minimum amount that the customer desires...or does this imply that the storage time should be configurable by the user.</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11</a:t>
            </a:fld>
            <a:endParaRPr lang="ko-KR" altLang="en-US"/>
          </a:p>
        </p:txBody>
      </p:sp>
    </p:spTree>
    <p:extLst>
      <p:ext uri="{BB962C8B-B14F-4D97-AF65-F5344CB8AC3E}">
        <p14:creationId xmlns:p14="http://schemas.microsoft.com/office/powerpoint/2010/main" val="202885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DBR17 : Interesting that the user could also be the installer.  Is there some minimum amount of expertise required?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297941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7.png"/><Relationship Id="rId12"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jpe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jpeg"/><Relationship Id="rId9" Type="http://schemas.openxmlformats.org/officeDocument/2006/relationships/image" Target="../media/image19.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972328149"/>
              </p:ext>
            </p:extLst>
          </p:nvPr>
        </p:nvGraphicFramePr>
        <p:xfrm>
          <a:off x="468312" y="908720"/>
          <a:ext cx="8208144" cy="5472606"/>
        </p:xfrm>
        <a:graphic>
          <a:graphicData uri="http://schemas.openxmlformats.org/drawingml/2006/table">
            <a:tbl>
              <a:tblPr firstRow="1" bandRow="1">
                <a:tableStyleId>{5C22544A-7EE6-4342-B048-85BDC9FD1C3A}</a:tableStyleId>
              </a:tblPr>
              <a:tblGrid>
                <a:gridCol w="719312"/>
                <a:gridCol w="7488832"/>
              </a:tblGrid>
              <a:tr h="577853">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713818">
                <a:tc>
                  <a:txBody>
                    <a:bodyPr/>
                    <a:lstStyle/>
                    <a:p>
                      <a:pPr latinLnBrk="1"/>
                      <a:r>
                        <a:rPr lang="en-US" altLang="ko-KR" sz="1200" dirty="0" smtClean="0"/>
                        <a:t>FR-01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The system provides a secure service (e.g. </a:t>
                      </a:r>
                      <a:r>
                        <a:rPr lang="en-US" altLang="ko-KR" sz="1200" baseline="0" dirty="0" smtClean="0"/>
                        <a:t>authentication, authorization, accounting) </a:t>
                      </a:r>
                      <a:r>
                        <a:rPr lang="en-US" altLang="ko-KR" sz="1200" dirty="0" smtClean="0"/>
                        <a:t>that allows users to query the home to find out how many nodes are installed and what sensors/actuators are installed on each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FR-02</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provides a secure service that allows users to determine the temperature/humidity, turn on and off lights, open and close the door, turn on the alarm, and determine if anyone is home.</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3818">
                <a:tc>
                  <a:txBody>
                    <a:bodyPr/>
                    <a:lstStyle/>
                    <a:p>
                      <a:pPr latinLnBrk="1"/>
                      <a:r>
                        <a:rPr lang="en-US" altLang="ko-KR" sz="1200" dirty="0" smtClean="0"/>
                        <a:t>FR-03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store sensor values and log all user commands for some period of time (e g. a configurable sliding window of data with 72 hours as the default value, minimum 8 hours) and allow user applications to review their sensor and command history in a secure and private way.</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FR-04</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not allow unauthorized persons to access the home sensors/actuators, or access any data generated by them, or any data stored in the system.</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592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FR-05</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not allow unauthorized persons to register a sensor that they do not own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FR-06</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send an emergency message when the door is manually opened while alarmed or the house is suddenly occupied while alarmed.</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latinLnBrk="1"/>
                      <a:r>
                        <a:rPr lang="en-US" altLang="ko-KR" sz="1200" dirty="0" smtClean="0"/>
                        <a:t>FR-07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not allow automatic door opening while the house is alarmed. The alarm must be disabled prior to opening the door.</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21715">
                <a:tc>
                  <a:txBody>
                    <a:bodyPr/>
                    <a:lstStyle/>
                    <a:p>
                      <a:pPr latinLnBrk="1"/>
                      <a:r>
                        <a:rPr lang="en-US" altLang="ko-KR" sz="1200" dirty="0" smtClean="0"/>
                        <a:t>FR-08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send a message to the user to inform them when the house is vacant and not alarmed. It should ask them if they want to alarm the home. If they do not respond within 5 minutes (configurable, 5 minutes is the default value - feel free to shorten this to a few seconds for test and demonstration purposes) the house will lock itself. If a door is open, it will automatically close the door before alarming the house.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3.2 Use case text</a:t>
            </a:r>
            <a:endParaRPr lang="ko-KR" altLang="en-US" dirty="0"/>
          </a:p>
        </p:txBody>
      </p:sp>
      <p:sp>
        <p:nvSpPr>
          <p:cNvPr id="5" name="텍스트 개체 틀 4"/>
          <p:cNvSpPr>
            <a:spLocks noGrp="1"/>
          </p:cNvSpPr>
          <p:nvPr>
            <p:ph type="body" sz="quarter" idx="10"/>
          </p:nvPr>
        </p:nvSpPr>
        <p:spPr>
          <a:xfrm>
            <a:off x="309440" y="760512"/>
            <a:ext cx="8511032" cy="3820616"/>
          </a:xfrm>
        </p:spPr>
        <p:txBody>
          <a:bodyPr>
            <a:noAutofit/>
          </a:bodyPr>
          <a:lstStyle/>
          <a:p>
            <a:pPr marL="0" indent="0"/>
            <a:r>
              <a:rPr lang="en-US" altLang="ko-KR" sz="1800" dirty="0" smtClean="0"/>
              <a:t> Do-It-Yourself(DIY) User buys </a:t>
            </a:r>
            <a:r>
              <a:rPr lang="en-US" altLang="ko-KR" sz="1800" dirty="0" err="1" smtClean="0"/>
              <a:t>IoT</a:t>
            </a:r>
            <a:r>
              <a:rPr lang="en-US" altLang="ko-KR" sz="1800" dirty="0" smtClean="0"/>
              <a:t> System and </a:t>
            </a:r>
            <a:r>
              <a:rPr lang="en-US" altLang="ko-KR" sz="1800" dirty="0" err="1" smtClean="0"/>
              <a:t>IoT</a:t>
            </a:r>
            <a:r>
              <a:rPr lang="en-US" altLang="ko-KR" sz="1800" dirty="0" smtClean="0"/>
              <a:t> products at Home Depot.</a:t>
            </a:r>
          </a:p>
          <a:p>
            <a:pPr marL="0" indent="0"/>
            <a:r>
              <a:rPr lang="en-US" altLang="ko-KR" sz="1800" dirty="0" smtClean="0"/>
              <a:t>The user installs sensors and actuators at the proper place </a:t>
            </a:r>
            <a:r>
              <a:rPr lang="en-US" altLang="ko-KR" sz="1800" dirty="0"/>
              <a:t>such like door, room, </a:t>
            </a:r>
            <a:r>
              <a:rPr lang="en-US" altLang="ko-KR" sz="1800" dirty="0" smtClean="0"/>
              <a:t>terrace and so on. </a:t>
            </a:r>
            <a:r>
              <a:rPr lang="en-US" altLang="ko-KR" sz="1800" dirty="0"/>
              <a:t>A</a:t>
            </a:r>
            <a:r>
              <a:rPr lang="en-US" altLang="ko-KR" sz="1800" dirty="0" smtClean="0"/>
              <a:t>lthough the user doesn’t have any experience installing such devices, the user can install following user-manual.</a:t>
            </a:r>
          </a:p>
          <a:p>
            <a:pPr marL="0" indent="0"/>
            <a:r>
              <a:rPr lang="en-US" altLang="ko-KR" sz="1800" dirty="0" smtClean="0"/>
              <a:t> And user installs </a:t>
            </a:r>
            <a:r>
              <a:rPr lang="en-US" altLang="ko-KR" sz="1800" dirty="0" err="1" smtClean="0"/>
              <a:t>IoT</a:t>
            </a:r>
            <a:r>
              <a:rPr lang="en-US" altLang="ko-KR" sz="1800" dirty="0" smtClean="0"/>
              <a:t> software in own PC. And then user connects SA Node to Internet router and registers the node in </a:t>
            </a:r>
            <a:r>
              <a:rPr lang="en-US" altLang="ko-KR" sz="1800" dirty="0" err="1" smtClean="0"/>
              <a:t>IoT</a:t>
            </a:r>
            <a:r>
              <a:rPr lang="en-US" altLang="ko-KR" sz="1800" dirty="0" smtClean="0"/>
              <a:t> Software after log-in.</a:t>
            </a:r>
          </a:p>
          <a:p>
            <a:pPr marL="0" indent="0"/>
            <a:r>
              <a:rPr lang="en-US" altLang="ko-KR" sz="1800" dirty="0" smtClean="0"/>
              <a:t>After the registration, user checks sensors and actuators if they works or not.</a:t>
            </a:r>
          </a:p>
          <a:p>
            <a:pPr marL="0" indent="0"/>
            <a:r>
              <a:rPr lang="en-US" altLang="ko-KR" sz="1800" dirty="0" smtClean="0"/>
              <a:t>In addition, user makes a custom rule and puts it into </a:t>
            </a:r>
            <a:r>
              <a:rPr lang="en-US" altLang="ko-KR" sz="1800" dirty="0" err="1" smtClean="0"/>
              <a:t>IoT</a:t>
            </a:r>
            <a:r>
              <a:rPr lang="en-US" altLang="ko-KR" sz="1800" dirty="0" smtClean="0"/>
              <a:t> system.</a:t>
            </a:r>
          </a:p>
          <a:p>
            <a:pPr marL="0" indent="0"/>
            <a:r>
              <a:rPr lang="en-US" altLang="ko-KR" sz="1800" dirty="0" smtClean="0"/>
              <a:t>After all, user reviews sensors and command history.</a:t>
            </a:r>
          </a:p>
        </p:txBody>
      </p:sp>
      <p:sp>
        <p:nvSpPr>
          <p:cNvPr id="2" name="슬라이드 번호 개체 틀 1"/>
          <p:cNvSpPr>
            <a:spLocks noGrp="1"/>
          </p:cNvSpPr>
          <p:nvPr>
            <p:ph type="sldNum" sz="quarter" idx="11"/>
          </p:nvPr>
        </p:nvSpPr>
        <p:spPr/>
        <p:txBody>
          <a:bodyPr/>
          <a:lstStyle/>
          <a:p>
            <a:fld id="{887F5A62-5D57-4BBA-9485-2C5A6728F77D}" type="slidenum">
              <a:rPr lang="ko-KR" altLang="en-US" smtClean="0"/>
              <a:pPr/>
              <a:t>13</a:t>
            </a:fld>
            <a:r>
              <a:rPr lang="en-US" altLang="ko-KR" smtClean="0"/>
              <a:t>/50</a:t>
            </a:r>
            <a:endParaRPr lang="ko-KR" altLang="en-US" dirty="0"/>
          </a:p>
        </p:txBody>
      </p:sp>
    </p:spTree>
    <p:extLst>
      <p:ext uri="{BB962C8B-B14F-4D97-AF65-F5344CB8AC3E}">
        <p14:creationId xmlns:p14="http://schemas.microsoft.com/office/powerpoint/2010/main" val="36826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 </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1449316122"/>
              </p:ext>
            </p:extLst>
          </p:nvPr>
        </p:nvGraphicFramePr>
        <p:xfrm>
          <a:off x="468312" y="828963"/>
          <a:ext cx="8207376" cy="490728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Query</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nodes and sensor/actuators</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UC-01</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to query</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nodes and sensors/actuators on each node information by user in a secure way</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a:t>
                      </a:r>
                      <a:r>
                        <a:rPr lang="en-US" altLang="ko-KR"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System</a:t>
                      </a:r>
                      <a:r>
                        <a:rPr lang="en-US" altLang="ko-KR"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altLang="ko-KR" sz="12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IoTMS</a:t>
                      </a:r>
                      <a:r>
                        <a:rPr lang="en-US" altLang="ko-KR"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ko-KR" altLang="en-US" sz="1200" b="1"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has registered </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using register menu</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 logs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allows user to access System</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3-1. User queries nodes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information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number of nodes to User.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  B. User selects a</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node which</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 wants to know detailed information.</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C .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sensors/actuators information in the node to User.</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D. repeat B-C until user ends detailed query</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3-2. User queries whole nodes information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makes list of nodes and sensor/actuators within node </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B.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list to User.</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User logs out from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querying is completed</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#3-1</a:t>
                      </a:r>
                    </a:p>
                    <a:p>
                      <a:pPr marL="0" indent="0" latinLnBrk="1">
                        <a:buNone/>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1. It is possible to query malfunction nodes and sensors/actuators each node.</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4267757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3046106830"/>
              </p:ext>
            </p:extLst>
          </p:nvPr>
        </p:nvGraphicFramePr>
        <p:xfrm>
          <a:off x="468314" y="836712"/>
          <a:ext cx="8207374" cy="3992880"/>
        </p:xfrm>
        <a:graphic>
          <a:graphicData uri="http://schemas.openxmlformats.org/drawingml/2006/table">
            <a:tbl>
              <a:tblPr firstRow="1" bandRow="1">
                <a:tableStyleId>{5C22544A-7EE6-4342-B048-85BDC9FD1C3A}</a:tableStyleId>
              </a:tblPr>
              <a:tblGrid>
                <a:gridCol w="5831878"/>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Add new rule</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the </a:t>
                      </a:r>
                      <a:r>
                        <a:rPr lang="en-US" altLang="ko-KR"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system </a:t>
                      </a:r>
                      <a:r>
                        <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reacts</a:t>
                      </a:r>
                      <a:r>
                        <a:rPr lang="en-US" altLang="ko-KR"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by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conditions previously defined</a:t>
                      </a:r>
                    </a:p>
                    <a:p>
                      <a:pPr latinLnBrk="1"/>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has logged </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p>
                    <a:p>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 manages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the list of predefined rule sets.</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adds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 new rule with conditions and actions to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Check whether the condition</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is unique and no collision with registered conditions.</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3. If no issue on the condition,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accepts and applies the rule to predefined rule set.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displays added rule set to User.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It is completed that new rule is inserted</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into </a:t>
                      </a:r>
                      <a:r>
                        <a:rPr lang="en-US" altLang="ko-KR" sz="1200" dirty="0" smtClean="0">
                          <a:latin typeface="Tahoma" panose="020B0604030504040204" pitchFamily="34" charset="0"/>
                          <a:ea typeface="Tahoma" panose="020B0604030504040204" pitchFamily="34" charset="0"/>
                          <a:cs typeface="Tahoma" panose="020B0604030504040204" pitchFamily="34" charset="0"/>
                        </a:rPr>
                        <a:t>predefined rules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#3-1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3.1. If</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the given condition is already existing or collision with other rules,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invokes error message with the reason.</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15</a:t>
            </a:fld>
            <a:r>
              <a:rPr lang="en-US" altLang="ko-KR" smtClean="0"/>
              <a:t>/50</a:t>
            </a:r>
            <a:endParaRPr lang="ko-KR" altLang="en-US" dirty="0"/>
          </a:p>
        </p:txBody>
      </p:sp>
    </p:spTree>
    <p:extLst>
      <p:ext uri="{BB962C8B-B14F-4D97-AF65-F5344CB8AC3E}">
        <p14:creationId xmlns:p14="http://schemas.microsoft.com/office/powerpoint/2010/main" val="126056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2186984276"/>
              </p:ext>
            </p:extLst>
          </p:nvPr>
        </p:nvGraphicFramePr>
        <p:xfrm>
          <a:off x="468312" y="836712"/>
          <a:ext cx="8207376" cy="472440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Review histories</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of sensors/actuators state and user commands</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UC-03</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to review</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user’s sensor and command history by user in a secure way</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a:t>
                      </a:r>
                    </a:p>
                    <a:p>
                      <a:pPr latinLnBrk="1"/>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User has registered 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using register menu</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 tries to log</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allows user to access System</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 User requests sensors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or commands history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checks that user has permission</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5.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asks period of history what user want to review to user</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6. User sends period what user want to review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7.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makes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list of history what user want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8.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displays list of sensors and commands history to user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Reviewing history is completed</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#5-1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5.1. If</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 cannot login because of incorrect ID/password,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displays “Find Password” or “Find User-ID” for User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3875668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3405136261"/>
              </p:ext>
            </p:extLst>
          </p:nvPr>
        </p:nvGraphicFramePr>
        <p:xfrm>
          <a:off x="468312" y="836712"/>
          <a:ext cx="8207376" cy="472440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Test</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control/monitor</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This use case describes how to test control/monitor sensors/actuators after log-in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Secure</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service</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User has already logged</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1. </a:t>
                      </a:r>
                      <a:r>
                        <a:rPr lang="en-US" altLang="ko-KR" sz="1200" dirty="0" smtClean="0">
                          <a:latin typeface="Tahoma" panose="020B0604030504040204" pitchFamily="34" charset="0"/>
                          <a:ea typeface="Tahoma" panose="020B0604030504040204" pitchFamily="34" charset="0"/>
                          <a:cs typeface="Tahoma" panose="020B0604030504040204" pitchFamily="34" charset="0"/>
                        </a:rPr>
                        <a:t>User tries to log</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monitors the temperature/humidity.</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 User turns on indoor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light</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4.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turns on outdoor light.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5. User turns off indoor light.</a:t>
                      </a:r>
                      <a:br>
                        <a:rPr lang="en-US" altLang="ko-KR" sz="1200" baseline="0" dirty="0" smtClean="0">
                          <a:latin typeface="Tahoma" panose="020B0604030504040204" pitchFamily="34" charset="0"/>
                          <a:ea typeface="Tahoma" panose="020B0604030504040204" pitchFamily="34" charset="0"/>
                          <a:cs typeface="Tahoma" panose="020B0604030504040204" pitchFamily="34" charset="0"/>
                        </a:rPr>
                      </a:b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6. User turns off outdoor light.</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7.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controls door close.</a:t>
                      </a:r>
                      <a:br>
                        <a:rPr lang="en-US" altLang="ko-KR" sz="1200" baseline="0" dirty="0" smtClean="0">
                          <a:latin typeface="Tahoma" panose="020B0604030504040204" pitchFamily="34" charset="0"/>
                          <a:ea typeface="Tahoma" panose="020B0604030504040204" pitchFamily="34" charset="0"/>
                          <a:cs typeface="Tahoma" panose="020B0604030504040204" pitchFamily="34" charset="0"/>
                        </a:rPr>
                      </a:b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8. User controls door open.</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9. User monitors door sensors.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10. User</a:t>
                      </a:r>
                      <a:r>
                        <a:rPr lang="en-US" altLang="ko-KR" sz="1200" dirty="0" smtClean="0">
                          <a:latin typeface="Tahoma" panose="020B0604030504040204" pitchFamily="34" charset="0"/>
                          <a:cs typeface="Tahoma" panose="020B0604030504040204" pitchFamily="34" charset="0"/>
                        </a:rPr>
                        <a:t> monitors presence/proximity sensor.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a:t>
                      </a:r>
                      <a:r>
                        <a:rPr lang="en-US" altLang="ko-KR" sz="1200" dirty="0" smtClean="0">
                          <a:latin typeface="Tahoma" panose="020B0604030504040204" pitchFamily="34" charset="0"/>
                          <a:cs typeface="Tahoma" panose="020B0604030504040204" pitchFamily="34" charset="0"/>
                        </a:rPr>
                        <a:t> logs out to</a:t>
                      </a:r>
                      <a:r>
                        <a:rPr lang="en-US" altLang="ko-KR" sz="1200" baseline="0" dirty="0" smtClean="0">
                          <a:latin typeface="Tahoma" panose="020B0604030504040204" pitchFamily="34" charset="0"/>
                          <a:cs typeface="Tahoma" panose="020B0604030504040204" pitchFamily="34" charset="0"/>
                        </a:rPr>
                        <a:t> finish access the server.</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#1-1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1.1</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If user inputs wrong ID or password, system informs log-in fail.</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663555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8721004"/>
              </p:ext>
            </p:extLst>
          </p:nvPr>
        </p:nvGraphicFramePr>
        <p:xfrm>
          <a:off x="468312" y="836712"/>
          <a:ext cx="8207376" cy="417576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Register</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node</a:t>
                      </a:r>
                      <a:endParaRPr lang="ko-KR" altLang="en-US" sz="1400" dirty="0">
                        <a:solidFill>
                          <a:schemeClr val="tx1"/>
                        </a:solidFill>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Server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register node.</a:t>
                      </a:r>
                      <a:endParaRPr lang="ko-KR" altLang="en-US" sz="12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b="0" dirty="0" smtClean="0">
                          <a:latin typeface="Tahoma" panose="020B0604030504040204" pitchFamily="34" charset="0"/>
                          <a:ea typeface="Tahoma" panose="020B0604030504040204" pitchFamily="34" charset="0"/>
                          <a:cs typeface="Tahoma" panose="020B0604030504040204" pitchFamily="34" charset="0"/>
                        </a:rPr>
                        <a:t>Installer,</a:t>
                      </a:r>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 User(Customer), Server, Node </a:t>
                      </a:r>
                      <a:endParaRPr lang="en-US" altLang="ko-KR" sz="1200" b="0" dirty="0" smtClean="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Server</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and node have same serial key.</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buAutoNum type="arabicPeriod"/>
                      </a:pPr>
                      <a:r>
                        <a:rPr lang="en-US" altLang="ko-KR" sz="1200" dirty="0" smtClean="0">
                          <a:latin typeface="Tahoma" panose="020B0604030504040204" pitchFamily="34" charset="0"/>
                          <a:ea typeface="Tahoma" panose="020B0604030504040204" pitchFamily="34" charset="0"/>
                          <a:cs typeface="Tahoma" panose="020B0604030504040204" pitchFamily="34" charset="0"/>
                        </a:rPr>
                        <a:t> Installer or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request register node to server.</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search node.</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display node that can be registered.</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Installer or user select node.</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register the selected 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Server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and node can communicate with each other.</a:t>
                      </a:r>
                      <a:endParaRPr lang="ko-KR" altLang="en-US" sz="12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a:t>
                      </a:r>
                    </a:p>
                    <a:p>
                      <a:pPr latinLnBrk="1"/>
                      <a:r>
                        <a:rPr lang="en-US" altLang="ko-KR" sz="1200" b="0" dirty="0" smtClean="0">
                          <a:latin typeface="Tahoma" panose="020B0604030504040204" pitchFamily="34" charset="0"/>
                          <a:ea typeface="Tahoma" panose="020B0604030504040204" pitchFamily="34" charset="0"/>
                          <a:cs typeface="Tahoma" panose="020B0604030504040204" pitchFamily="34" charset="0"/>
                        </a:rPr>
                        <a:t>3.1</a:t>
                      </a:r>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 if there is no node, display nothing.</a:t>
                      </a:r>
                    </a:p>
                    <a:p>
                      <a:pPr latinLnBrk="1"/>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3.2 if there is registered node, indicates that registered nodes</a:t>
                      </a:r>
                    </a:p>
                    <a:p>
                      <a:pPr latinLnBrk="1"/>
                      <a:endParaRPr lang="en-US" altLang="ko-KR" sz="1200" b="1" dirty="0" smtClean="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18</a:t>
            </a:fld>
            <a:r>
              <a:rPr lang="en-US" altLang="ko-KR" smtClean="0"/>
              <a:t>/50</a:t>
            </a:r>
            <a:endParaRPr lang="ko-KR" altLang="en-US" dirty="0"/>
          </a:p>
        </p:txBody>
      </p:sp>
    </p:spTree>
    <p:extLst>
      <p:ext uri="{BB962C8B-B14F-4D97-AF65-F5344CB8AC3E}">
        <p14:creationId xmlns:p14="http://schemas.microsoft.com/office/powerpoint/2010/main" val="422649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022050081"/>
              </p:ext>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ext uri="{D42A27DB-BD31-4B8C-83A1-F6EECF244321}">
                <p14:modId xmlns:p14="http://schemas.microsoft.com/office/powerpoint/2010/main" val="326931850"/>
              </p:ext>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3037736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
        <p:nvSpPr>
          <p:cNvPr id="22" name="텍스트 개체 틀 21"/>
          <p:cNvSpPr>
            <a:spLocks noGrp="1"/>
          </p:cNvSpPr>
          <p:nvPr>
            <p:ph type="body" sz="quarter" idx="10"/>
          </p:nvPr>
        </p:nvSpPr>
        <p:spPr/>
        <p:txBody>
          <a:bodyPr/>
          <a:lstStyle/>
          <a:p>
            <a:pPr marL="457200" indent="-457200">
              <a:buAutoNum type="arabicPeriod"/>
            </a:pPr>
            <a:r>
              <a:rPr lang="en-US" altLang="ko-KR" dirty="0" smtClean="0"/>
              <a:t>Overview</a:t>
            </a:r>
          </a:p>
          <a:p>
            <a:pPr marL="457200" indent="-457200">
              <a:buAutoNum type="arabicPeriod"/>
            </a:pPr>
            <a:r>
              <a:rPr lang="en-US" altLang="ko-KR" dirty="0" smtClean="0"/>
              <a:t>Project Scope</a:t>
            </a:r>
          </a:p>
          <a:p>
            <a:pPr marL="457200" indent="-457200">
              <a:buAutoNum type="arabicPeriod"/>
            </a:pPr>
            <a:r>
              <a:rPr lang="en-US" altLang="ko-KR" dirty="0" smtClean="0"/>
              <a:t>Architectural Drivers</a:t>
            </a:r>
          </a:p>
          <a:p>
            <a:pPr marL="457200" indent="-457200">
              <a:buAutoNum type="arabicPeriod"/>
            </a:pPr>
            <a:r>
              <a:rPr lang="en-US" altLang="ko-KR" dirty="0" smtClean="0"/>
              <a:t>Project Strategy</a:t>
            </a:r>
          </a:p>
          <a:p>
            <a:pPr marL="457200" indent="-457200">
              <a:buAutoNum type="arabicPeriod"/>
            </a:pPr>
            <a:r>
              <a:rPr lang="en-US" altLang="ko-KR" dirty="0" smtClean="0"/>
              <a:t>Design</a:t>
            </a:r>
            <a:endParaRPr lang="en-US" altLang="ko-KR" dirty="0"/>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8212979" cy="4752528"/>
        </p:xfrm>
        <a:graphic>
          <a:graphicData uri="http://schemas.openxmlformats.org/drawingml/2006/table">
            <a:tbl>
              <a:tblPr firstRow="1" bandRow="1">
                <a:tableStyleId>{073A0DAA-6AF3-43AB-8588-CEC1D06C72B9}</a:tableStyleId>
              </a:tblPr>
              <a:tblGrid>
                <a:gridCol w="724916"/>
                <a:gridCol w="1368152"/>
                <a:gridCol w="4248472"/>
                <a:gridCol w="1000681"/>
                <a:gridCol w="870758"/>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Difficulty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Priority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is limited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a:solidFill>
                            <a:srgbClr val="000000"/>
                          </a:solidFill>
                          <a:latin typeface="Tahoma"/>
                        </a:rPr>
                        <a:t>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dirty="0">
                          <a:solidFill>
                            <a:srgbClr val="000000"/>
                          </a:solidFill>
                          <a:latin typeface="Tahoma"/>
                        </a:rPr>
                        <a:t>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20</a:t>
            </a:fld>
            <a:r>
              <a:rPr lang="en-US" altLang="ko-KR" smtClean="0"/>
              <a:t>/50</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Scenario(1/8)</a:t>
            </a:r>
            <a:endParaRPr lang="ko-KR" altLang="en-US" dirty="0"/>
          </a:p>
        </p:txBody>
      </p:sp>
      <p:graphicFrame>
        <p:nvGraphicFramePr>
          <p:cNvPr id="9" name="표 8"/>
          <p:cNvGraphicFramePr>
            <a:graphicFrameLocks noGrp="1"/>
          </p:cNvGraphicFramePr>
          <p:nvPr>
            <p:extLst>
              <p:ext uri="{D42A27DB-BD31-4B8C-83A1-F6EECF244321}">
                <p14:modId xmlns:p14="http://schemas.microsoft.com/office/powerpoint/2010/main" val="1710700733"/>
              </p:ext>
            </p:extLst>
          </p:nvPr>
        </p:nvGraphicFramePr>
        <p:xfrm>
          <a:off x="468313" y="836613"/>
          <a:ext cx="8207375" cy="4452785"/>
        </p:xfrm>
        <a:graphic>
          <a:graphicData uri="http://schemas.openxmlformats.org/drawingml/2006/table">
            <a:tbl>
              <a:tblPr/>
              <a:tblGrid>
                <a:gridCol w="2159471"/>
                <a:gridCol w="6047904"/>
              </a:tblGrid>
              <a:tr h="369755">
                <a:tc>
                  <a:txBody>
                    <a:bodyPr/>
                    <a:lstStyle/>
                    <a:p>
                      <a:pPr algn="l" fontAlgn="t">
                        <a:lnSpc>
                          <a:spcPct val="100000"/>
                        </a:lnSpc>
                      </a:pPr>
                      <a:r>
                        <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rPr>
                        <a:t>Scenario Title: </a:t>
                      </a:r>
                      <a:endPar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fontAlgn="t">
                        <a:lnSpc>
                          <a:spcPct val="100000"/>
                        </a:lnSpc>
                      </a:pPr>
                      <a:r>
                        <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rPr>
                        <a:t>Scenario ID: </a:t>
                      </a:r>
                      <a:r>
                        <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QA-01</a:t>
                      </a:r>
                      <a:endPar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Sensors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Sensors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Sensor</a:t>
                      </a:r>
                      <a:r>
                        <a:rPr lang="en-US" altLang="ko-KR" sz="1400" b="0" baseline="0" dirty="0" smtClean="0">
                          <a:solidFill>
                            <a:srgbClr val="333333"/>
                          </a:solidFill>
                          <a:effectLst/>
                          <a:latin typeface="Tahoma" panose="020B0604030504040204" pitchFamily="34" charset="0"/>
                          <a:cs typeface="Tahoma" panose="020B0604030504040204" pitchFamily="34" charset="0"/>
                        </a:rPr>
                        <a:t> failure</a:t>
                      </a:r>
                      <a:endParaRPr lang="en-US" altLang="ko-KR" sz="1400" b="0" dirty="0" smtClean="0">
                        <a:solidFill>
                          <a:srgbClr val="333333"/>
                        </a:solidFill>
                        <a:effectLst/>
                        <a:latin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has been installed and it works.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dirty="0" smtClean="0">
                          <a:solidFill>
                            <a:srgbClr val="333333"/>
                          </a:solidFill>
                          <a:effectLst/>
                          <a:latin typeface="Tahoma" panose="020B0604030504040204" pitchFamily="34" charset="0"/>
                          <a:cs typeface="Tahoma" panose="020B0604030504040204" pitchFamily="34" charset="0"/>
                        </a:rPr>
                        <a:t>Sensors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 If</a:t>
                      </a:r>
                      <a:r>
                        <a:rPr lang="en-US" altLang="ko-KR" sz="1400" b="0" baseline="0" dirty="0" smtClean="0">
                          <a:solidFill>
                            <a:srgbClr val="333333"/>
                          </a:solidFill>
                          <a:effectLst/>
                          <a:latin typeface="Tahoma" panose="020B0604030504040204" pitchFamily="34" charset="0"/>
                          <a:cs typeface="Tahoma" panose="020B0604030504040204" pitchFamily="34" charset="0"/>
                        </a:rPr>
                        <a:t> a sensor value is not between normal range, the </a:t>
                      </a:r>
                      <a:r>
                        <a:rPr lang="en-US" altLang="ko-KR"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baseline="0" dirty="0" smtClean="0">
                          <a:solidFill>
                            <a:srgbClr val="333333"/>
                          </a:solidFill>
                          <a:effectLst/>
                          <a:latin typeface="Tahoma" panose="020B0604030504040204" pitchFamily="34" charset="0"/>
                          <a:cs typeface="Tahoma" panose="020B0604030504040204" pitchFamily="34" charset="0"/>
                        </a:rPr>
                        <a:t>recognizes malfunction or fault of sensors. And then the </a:t>
                      </a:r>
                      <a:r>
                        <a:rPr lang="en-US" altLang="ko-KR"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baseline="0" dirty="0" smtClean="0">
                          <a:solidFill>
                            <a:srgbClr val="333333"/>
                          </a:solidFill>
                          <a:effectLst/>
                          <a:latin typeface="Tahoma" panose="020B0604030504040204" pitchFamily="34" charset="0"/>
                          <a:cs typeface="Tahoma" panose="020B0604030504040204" pitchFamily="34" charset="0"/>
                        </a:rPr>
                        <a:t>sends alarm message to </a:t>
                      </a:r>
                      <a:r>
                        <a:rPr lang="en-US" altLang="ko-KR" sz="1400" b="0" kern="1200" baseline="0" dirty="0" smtClean="0">
                          <a:solidFill>
                            <a:srgbClr val="333333"/>
                          </a:solidFill>
                          <a:effectLst/>
                          <a:latin typeface="Tahoma" panose="020B0604030504040204" pitchFamily="34" charset="0"/>
                          <a:ea typeface="+mn-ea"/>
                          <a:cs typeface="Tahoma" panose="020B0604030504040204" pitchFamily="34" charset="0"/>
                        </a:rPr>
                        <a:t>user. (The normal values ranges are configured according to sensor datasheet.)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12713" marR="0" indent="-112713" algn="l" defTabSz="914400" rtl="0" eaLnBrk="1" fontAlgn="t" latinLnBrk="1" hangingPunct="1">
                        <a:lnSpc>
                          <a:spcPct val="100000"/>
                        </a:lnSpc>
                        <a:spcBef>
                          <a:spcPts val="0"/>
                        </a:spcBef>
                        <a:spcAft>
                          <a:spcPts val="0"/>
                        </a:spcAft>
                        <a:buClrTx/>
                        <a:buSzTx/>
                        <a:buFontTx/>
                        <a:buNone/>
                        <a:tabLst/>
                        <a:defRPr/>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sends alarm </a:t>
                      </a:r>
                      <a:r>
                        <a:rPr lang="en-US" sz="1400" b="0" kern="120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message to user in 10 seconds after recognizing  malfunction or fault of sensors </a:t>
                      </a:r>
                      <a:r>
                        <a:rPr lang="en-US" altLang="ko-KR" sz="1400" b="0" kern="120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in 3 times consecutively.</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Scenario(2/8)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lvl="0" algn="l" fontAlgn="t"/>
                      <a:r>
                        <a:rPr lang="en-US" sz="1400" b="1" i="0" u="none" strike="noStrike" dirty="0" smtClean="0">
                          <a:solidFill>
                            <a:srgbClr val="333333"/>
                          </a:solidFill>
                          <a:latin typeface="Tahoma" pitchFamily="34" charset="0"/>
                          <a:ea typeface="Tahoma" pitchFamily="34" charset="0"/>
                          <a:cs typeface="Tahoma" pitchFamily="34" charset="0"/>
                        </a:rPr>
                        <a:t> Scenario </a:t>
                      </a:r>
                      <a:r>
                        <a:rPr lang="en-US" sz="1400" b="1" i="0" u="none" strike="noStrike" dirty="0">
                          <a:solidFill>
                            <a:srgbClr val="333333"/>
                          </a:solidFill>
                          <a:latin typeface="Tahoma" pitchFamily="34" charset="0"/>
                          <a:ea typeface="Tahoma" pitchFamily="34" charset="0"/>
                          <a:cs typeface="Tahoma" pitchFamily="34" charset="0"/>
                        </a:rPr>
                        <a:t>Title:  </a:t>
                      </a:r>
                      <a:endParaRPr lang="en-US" sz="1400" b="1" i="0" u="none" strike="noStrike" dirty="0" smtClean="0">
                        <a:solidFill>
                          <a:srgbClr val="333333"/>
                        </a:solidFill>
                        <a:latin typeface="Tahoma" pitchFamily="34" charset="0"/>
                        <a:ea typeface="Tahoma" pitchFamily="34" charset="0"/>
                        <a:cs typeface="Tahoma" pitchFamily="34" charset="0"/>
                      </a:endParaRPr>
                    </a:p>
                    <a:p>
                      <a:pPr lvl="0" algn="l" fontAlgn="t"/>
                      <a:r>
                        <a:rPr lang="en-US" sz="1400" b="1" i="0" u="none" strike="noStrike" dirty="0" smtClean="0">
                          <a:solidFill>
                            <a:srgbClr val="333333"/>
                          </a:solidFill>
                          <a:latin typeface="Tahoma" pitchFamily="34" charset="0"/>
                          <a:ea typeface="Tahoma" pitchFamily="34" charset="0"/>
                          <a:cs typeface="Tahoma" pitchFamily="34" charset="0"/>
                        </a:rPr>
                        <a:t> Usability</a:t>
                      </a:r>
                      <a:endParaRPr lang="en-US" sz="1400" b="1" i="0" u="none" strike="noStrike" dirty="0">
                        <a:solidFill>
                          <a:srgbClr val="333333"/>
                        </a:solidFill>
                        <a:latin typeface="Tahoma" pitchFamily="34" charset="0"/>
                        <a:ea typeface="Tahoma" pitchFamily="34" charset="0"/>
                        <a:cs typeface="Tahoma"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lvl="0" algn="l" rtl="0" fontAlgn="t"/>
                      <a:r>
                        <a:rPr lang="en-US" sz="1400" b="1" i="0" u="none" strike="noStrike" dirty="0">
                          <a:solidFill>
                            <a:srgbClr val="333333"/>
                          </a:solidFill>
                          <a:latin typeface="Tahoma" pitchFamily="34" charset="0"/>
                          <a:ea typeface="Tahoma" pitchFamily="34" charset="0"/>
                          <a:cs typeface="Tahoma" pitchFamily="34" charset="0"/>
                        </a:rPr>
                        <a:t>Scenario ID: QA-02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Raw Quality Attribute </a:t>
                      </a:r>
                      <a:endParaRPr lang="en-US" sz="1400" b="0" dirty="0" smtClean="0">
                        <a:solidFill>
                          <a:srgbClr val="333333"/>
                        </a:solidFill>
                        <a:effectLst/>
                        <a:latin typeface="Tahoma" pitchFamily="34" charset="0"/>
                        <a:ea typeface="Tahoma" pitchFamily="34" charset="0"/>
                        <a:cs typeface="Tahoma" pitchFamily="34" charset="0"/>
                      </a:endParaRPr>
                    </a:p>
                    <a:p>
                      <a:pPr lvl="0" algn="l" fontAlgn="t">
                        <a:lnSpc>
                          <a:spcPct val="100000"/>
                        </a:lnSpc>
                      </a:pPr>
                      <a:r>
                        <a:rPr lang="en-US" sz="1400" b="0" dirty="0" smtClean="0">
                          <a:solidFill>
                            <a:srgbClr val="333333"/>
                          </a:solidFill>
                          <a:effectLst/>
                          <a:latin typeface="Tahoma" pitchFamily="34" charset="0"/>
                          <a:ea typeface="Tahoma" pitchFamily="34" charset="0"/>
                          <a:cs typeface="Tahoma" pitchFamily="34" charset="0"/>
                        </a:rPr>
                        <a:t>Description</a:t>
                      </a:r>
                      <a:r>
                        <a:rPr lang="en-US" sz="1400" b="0" dirty="0">
                          <a:solidFill>
                            <a:srgbClr val="333333"/>
                          </a:solidFill>
                          <a:effectLst/>
                          <a:latin typeface="Tahoma" pitchFamily="34" charset="0"/>
                          <a:ea typeface="Tahoma" pitchFamily="34" charset="0"/>
                          <a:cs typeface="Tahoma"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UI(User Interface) Usability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ctr"/>
                      <a:r>
                        <a:rPr lang="en-US" sz="1400" b="0" i="0" u="none" strike="noStrike" dirty="0" smtClean="0">
                          <a:solidFill>
                            <a:srgbClr val="000000"/>
                          </a:solidFill>
                          <a:latin typeface="Tahoma" pitchFamily="34" charset="0"/>
                          <a:ea typeface="Tahoma" pitchFamily="34" charset="0"/>
                          <a:cs typeface="Tahoma" pitchFamily="34" charset="0"/>
                        </a:rPr>
                        <a:t>UI of </a:t>
                      </a:r>
                      <a:r>
                        <a:rPr lang="en-US" sz="1400" b="0" i="0" u="none" strike="noStrike" dirty="0" err="1" smtClean="0">
                          <a:solidFill>
                            <a:srgbClr val="000000"/>
                          </a:solidFill>
                          <a:latin typeface="Tahoma" pitchFamily="34" charset="0"/>
                          <a:ea typeface="Tahoma" pitchFamily="34" charset="0"/>
                          <a:cs typeface="Tahoma" pitchFamily="34" charset="0"/>
                        </a:rPr>
                        <a:t>IoTMS</a:t>
                      </a:r>
                      <a:r>
                        <a:rPr lang="en-US" sz="1400" b="0" i="0" u="none" strike="noStrike" dirty="0" smtClean="0">
                          <a:solidFill>
                            <a:srgbClr val="000000"/>
                          </a:solidFill>
                          <a:latin typeface="Tahoma" pitchFamily="34" charset="0"/>
                          <a:ea typeface="Tahoma" pitchFamily="34" charset="0"/>
                          <a:cs typeface="Tahoma" pitchFamily="34" charset="0"/>
                        </a:rPr>
                        <a:t> </a:t>
                      </a:r>
                      <a:endParaRPr lang="en-US" sz="1400" b="0" i="0" u="none" strike="noStrike" dirty="0">
                        <a:solidFill>
                          <a:srgbClr val="000000"/>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Environmental </a:t>
                      </a:r>
                      <a:r>
                        <a:rPr lang="en-US" sz="1400" b="0" dirty="0" smtClean="0">
                          <a:solidFill>
                            <a:srgbClr val="333333"/>
                          </a:solidFill>
                          <a:effectLst/>
                          <a:latin typeface="Tahoma" pitchFamily="34" charset="0"/>
                          <a:ea typeface="Tahoma" pitchFamily="34" charset="0"/>
                          <a:cs typeface="Tahoma" pitchFamily="34" charset="0"/>
                        </a:rPr>
                        <a:t>Condition</a:t>
                      </a:r>
                      <a:endParaRPr lang="en-US" sz="1400" b="0" dirty="0">
                        <a:solidFill>
                          <a:srgbClr val="333333"/>
                        </a:solidFill>
                        <a:effectLst/>
                        <a:latin typeface="Tahoma" pitchFamily="34" charset="0"/>
                        <a:ea typeface="Tahoma" pitchFamily="34" charset="0"/>
                        <a:cs typeface="Tahoma"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The user has logged into the </a:t>
                      </a:r>
                      <a:r>
                        <a:rPr lang="en-US" sz="1400" b="0" i="0" u="none" strike="noStrike" dirty="0" err="1">
                          <a:solidFill>
                            <a:srgbClr val="333333"/>
                          </a:solidFill>
                          <a:latin typeface="Tahoma" pitchFamily="34" charset="0"/>
                          <a:ea typeface="Tahoma" pitchFamily="34" charset="0"/>
                          <a:cs typeface="Tahoma" pitchFamily="34" charset="0"/>
                        </a:rPr>
                        <a:t>IoTMS</a:t>
                      </a:r>
                      <a:r>
                        <a:rPr lang="en-US" sz="1400" b="0" i="0" u="none" strike="noStrike" dirty="0">
                          <a:solidFill>
                            <a:srgbClr val="333333"/>
                          </a:solidFill>
                          <a:latin typeface="Tahoma" pitchFamily="34" charset="0"/>
                          <a:ea typeface="Tahoma" pitchFamily="34" charset="0"/>
                          <a:cs typeface="Tahoma"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System </a:t>
                      </a:r>
                      <a:r>
                        <a:rPr lang="en-US" sz="1400" b="0" dirty="0" smtClean="0">
                          <a:solidFill>
                            <a:srgbClr val="333333"/>
                          </a:solidFill>
                          <a:effectLst/>
                          <a:latin typeface="Tahoma" pitchFamily="34" charset="0"/>
                          <a:ea typeface="Tahoma" pitchFamily="34" charset="0"/>
                          <a:cs typeface="Tahoma" pitchFamily="34" charset="0"/>
                        </a:rPr>
                        <a:t>Element:</a:t>
                      </a:r>
                      <a:endParaRPr lang="en-US" sz="1400" b="0" dirty="0">
                        <a:solidFill>
                          <a:srgbClr val="333333"/>
                        </a:solidFill>
                        <a:effectLst/>
                        <a:latin typeface="Tahoma" pitchFamily="34" charset="0"/>
                        <a:ea typeface="Tahoma" pitchFamily="34" charset="0"/>
                        <a:cs typeface="Tahoma"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err="1">
                          <a:solidFill>
                            <a:srgbClr val="333333"/>
                          </a:solidFill>
                          <a:latin typeface="Tahoma" pitchFamily="34" charset="0"/>
                          <a:ea typeface="Tahoma" pitchFamily="34" charset="0"/>
                          <a:cs typeface="Tahoma" pitchFamily="34" charset="0"/>
                        </a:rPr>
                        <a:t>IoTMS</a:t>
                      </a:r>
                      <a:endParaRPr lang="en-US" sz="1400" b="0" i="0" u="none" strike="noStrike" dirty="0">
                        <a:solidFill>
                          <a:srgbClr val="333333"/>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When the user wants to change the settings of </a:t>
                      </a:r>
                      <a:r>
                        <a:rPr lang="en-US" sz="1400" b="0" i="0" u="none" strike="noStrike" dirty="0" err="1">
                          <a:solidFill>
                            <a:srgbClr val="333333"/>
                          </a:solidFill>
                          <a:latin typeface="Tahoma" pitchFamily="34" charset="0"/>
                          <a:ea typeface="Tahoma" pitchFamily="34" charset="0"/>
                          <a:cs typeface="Tahoma" pitchFamily="34" charset="0"/>
                        </a:rPr>
                        <a:t>IoTMS</a:t>
                      </a:r>
                      <a:r>
                        <a:rPr lang="en-US" sz="1400" b="0" i="0" u="none" strike="noStrike" dirty="0">
                          <a:solidFill>
                            <a:srgbClr val="333333"/>
                          </a:solidFill>
                          <a:latin typeface="Tahoma" pitchFamily="34" charset="0"/>
                          <a:ea typeface="Tahoma" pitchFamily="34" charset="0"/>
                          <a:cs typeface="Tahoma" pitchFamily="34" charset="0"/>
                        </a:rPr>
                        <a:t> or to get sensor value or to set actuator, the usage of UI should not be complicated.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UI depth is less than 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22</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Scenario(3/8)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4325502"/>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Scalability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SA Nodes Scalability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User(Installer, DIY user ..etc.)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SA Nodes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has one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When the user wants to add two or more SA node to their own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a:t>
                      </a:r>
                      <a:br>
                        <a:rPr lang="en-US" sz="1400" b="0" i="0" u="none" strike="noStrike" dirty="0">
                          <a:solidFill>
                            <a:srgbClr val="333333"/>
                          </a:solidFill>
                          <a:latin typeface="Tahoma"/>
                        </a:rPr>
                      </a:br>
                      <a:r>
                        <a:rPr lang="en-US" sz="1400" b="0" i="0" u="none" strike="noStrike" dirty="0">
                          <a:solidFill>
                            <a:srgbClr val="333333"/>
                          </a:solidFill>
                          <a:latin typeface="Tahoma"/>
                        </a:rPr>
                        <a:t>1. Install additional SA node in the home.</a:t>
                      </a:r>
                      <a:br>
                        <a:rPr lang="en-US" sz="1400" b="0" i="0" u="none" strike="noStrike" dirty="0">
                          <a:solidFill>
                            <a:srgbClr val="333333"/>
                          </a:solidFill>
                          <a:latin typeface="Tahoma"/>
                        </a:rPr>
                      </a:br>
                      <a:r>
                        <a:rPr lang="en-US" sz="1400" b="0" i="0" u="none" strike="noStrike" dirty="0">
                          <a:solidFill>
                            <a:srgbClr val="333333"/>
                          </a:solidFill>
                          <a:latin typeface="Tahoma"/>
                        </a:rPr>
                        <a:t>2.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find &amp; connect additional SA Node on network.</a:t>
                      </a:r>
                      <a:br>
                        <a:rPr lang="en-US" sz="1400" b="0" i="0" u="none" strike="noStrike" dirty="0">
                          <a:solidFill>
                            <a:srgbClr val="333333"/>
                          </a:solidFill>
                          <a:latin typeface="Tahoma"/>
                        </a:rPr>
                      </a:br>
                      <a:r>
                        <a:rPr lang="en-US" sz="1400" b="0" i="0" u="none" strike="noStrike" dirty="0">
                          <a:solidFill>
                            <a:srgbClr val="333333"/>
                          </a:solidFill>
                          <a:latin typeface="Tahoma"/>
                        </a:rPr>
                        <a:t>3. complete.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Scenario(4/8)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Modifiability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communication protocol Modifiability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developer , 3rd party vendor , …etc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communication protocol between </a:t>
                      </a:r>
                      <a:r>
                        <a:rPr lang="en-US" sz="1400" b="0" i="0" u="none" strike="noStrike" dirty="0" err="1">
                          <a:solidFill>
                            <a:srgbClr val="000000"/>
                          </a:solidFill>
                          <a:latin typeface="Tahoma" pitchFamily="34" charset="0"/>
                          <a:ea typeface="Tahoma" pitchFamily="34" charset="0"/>
                          <a:cs typeface="Tahoma" pitchFamily="34" charset="0"/>
                        </a:rPr>
                        <a:t>IoTMS</a:t>
                      </a:r>
                      <a:r>
                        <a:rPr lang="en-US" sz="1400" b="0" i="0" u="none" strike="noStrike" dirty="0">
                          <a:solidFill>
                            <a:srgbClr val="000000"/>
                          </a:solidFill>
                          <a:latin typeface="Tahoma" pitchFamily="34" charset="0"/>
                          <a:ea typeface="Tahoma" pitchFamily="34" charset="0"/>
                          <a:cs typeface="Tahoma" pitchFamily="34" charset="0"/>
                        </a:rPr>
                        <a:t> and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Current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communicate with SA node </a:t>
                      </a:r>
                      <a:r>
                        <a:rPr lang="en-US" sz="1400" b="0" i="0" u="none" strike="noStrike" dirty="0" err="1">
                          <a:solidFill>
                            <a:srgbClr val="333333"/>
                          </a:solidFill>
                          <a:latin typeface="Tahoma"/>
                        </a:rPr>
                        <a:t>unsing</a:t>
                      </a:r>
                      <a:r>
                        <a:rPr lang="en-US" sz="1400" b="0" i="0" u="none" strike="noStrike" dirty="0">
                          <a:solidFill>
                            <a:srgbClr val="333333"/>
                          </a:solidFill>
                          <a:latin typeface="Tahoma"/>
                        </a:rPr>
                        <a:t> </a:t>
                      </a:r>
                      <a:r>
                        <a:rPr lang="en-US" sz="1400" b="0" i="0" u="none" strike="noStrike" dirty="0" err="1">
                          <a:solidFill>
                            <a:srgbClr val="333333"/>
                          </a:solidFill>
                          <a:latin typeface="Tahoma"/>
                        </a:rPr>
                        <a:t>Wifi</a:t>
                      </a:r>
                      <a:r>
                        <a:rPr lang="en-US" sz="1400" b="0" i="0" u="none" strike="noStrike" dirty="0">
                          <a:solidFill>
                            <a:srgbClr val="333333"/>
                          </a:solidFill>
                          <a:latin typeface="Tahoma"/>
                        </a:rPr>
                        <a:t> only.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new communication protocol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Emerging new protocol, SW developer make/test/deploy new communication protocol module.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Scenario(5/8)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Security </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User access Security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unauthorized 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unauthorized user access to </a:t>
                      </a:r>
                      <a:r>
                        <a:rPr lang="en-US" sz="1400" b="0" i="0" u="none" strike="noStrike" dirty="0" err="1">
                          <a:solidFill>
                            <a:srgbClr val="000000"/>
                          </a:solidFill>
                          <a:latin typeface="Tahoma" pitchFamily="34" charset="0"/>
                          <a:ea typeface="Tahoma" pitchFamily="34" charset="0"/>
                          <a:cs typeface="Tahoma" pitchFamily="34" charset="0"/>
                        </a:rPr>
                        <a:t>IoTMS</a:t>
                      </a:r>
                      <a:endParaRPr lang="en-US" sz="1400" b="0" i="0" u="none" strike="noStrike" dirty="0">
                        <a:solidFill>
                          <a:srgbClr val="000000"/>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is online.</a:t>
                      </a:r>
                      <a:br>
                        <a:rPr lang="en-US" sz="1400" b="0" i="0" u="none" strike="noStrike" dirty="0">
                          <a:solidFill>
                            <a:srgbClr val="333333"/>
                          </a:solidFill>
                          <a:latin typeface="Tahoma"/>
                        </a:rPr>
                      </a:br>
                      <a:r>
                        <a:rPr lang="en-US" sz="1400" b="0" i="0" u="none" strike="noStrike" dirty="0" err="1">
                          <a:solidFill>
                            <a:srgbClr val="333333"/>
                          </a:solidFill>
                          <a:latin typeface="Tahoma"/>
                        </a:rPr>
                        <a:t>IoTMS</a:t>
                      </a:r>
                      <a:r>
                        <a:rPr lang="en-US" sz="1400" b="0" i="0" u="none" strike="noStrike" dirty="0">
                          <a:solidFill>
                            <a:srgbClr val="333333"/>
                          </a:solidFill>
                          <a:latin typeface="Tahoma"/>
                        </a:rPr>
                        <a:t> has a list of authorized users.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If the user is not in the list and tries to access to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a:t>
                      </a:r>
                      <a:r>
                        <a:rPr lang="en-US" sz="1400" b="0" i="0" u="none" strike="noStrike" dirty="0" err="1">
                          <a:solidFill>
                            <a:srgbClr val="333333"/>
                          </a:solidFill>
                          <a:latin typeface="Tahoma"/>
                        </a:rPr>
                        <a:t>dosen't</a:t>
                      </a:r>
                      <a:r>
                        <a:rPr lang="en-US" sz="1400" b="0" i="0" u="none" strike="noStrike" dirty="0">
                          <a:solidFill>
                            <a:srgbClr val="333333"/>
                          </a:solidFill>
                          <a:latin typeface="Tahoma"/>
                        </a:rPr>
                        <a:t> allow login.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never allow unauthorized user to access.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Scenario(6/8)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4301281"/>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Testability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a:solidFill>
                            <a:srgbClr val="333333"/>
                          </a:solidFill>
                          <a:latin typeface="Tahoma"/>
                        </a:rPr>
                        <a:t>Scenario ID: QA-06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Testability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Test engineer , Test manager.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SW module Test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development time</a:t>
                      </a:r>
                      <a:br>
                        <a:rPr lang="en-US" sz="1400" b="0" i="0" u="none" strike="noStrike">
                          <a:solidFill>
                            <a:srgbClr val="333333"/>
                          </a:solidFill>
                          <a:latin typeface="Tahoma"/>
                        </a:rPr>
                      </a:br>
                      <a:r>
                        <a:rPr lang="en-US" sz="1400" b="0" i="0" u="none" strike="noStrike">
                          <a:solidFill>
                            <a:srgbClr val="333333"/>
                          </a:solidFill>
                          <a:latin typeface="Tahoma"/>
                        </a:rPr>
                        <a:t>SW module integration time</a:t>
                      </a:r>
                      <a:br>
                        <a:rPr lang="en-US" sz="1400" b="0" i="0" u="none" strike="noStrike">
                          <a:solidFill>
                            <a:srgbClr val="333333"/>
                          </a:solidFill>
                          <a:latin typeface="Tahoma"/>
                        </a:rPr>
                      </a:br>
                      <a:r>
                        <a:rPr lang="en-US" sz="1400" b="0" i="0" u="none" strike="noStrike">
                          <a:solidFill>
                            <a:srgbClr val="333333"/>
                          </a:solidFill>
                          <a:latin typeface="Tahoma"/>
                        </a:rPr>
                        <a:t>SW module deployment time</a:t>
                      </a:r>
                      <a:br>
                        <a:rPr lang="en-US" sz="1400" b="0" i="0" u="none" strike="noStrike">
                          <a:solidFill>
                            <a:srgbClr val="333333"/>
                          </a:solidFill>
                          <a:latin typeface="Tahoma"/>
                        </a:rPr>
                      </a:br>
                      <a:r>
                        <a:rPr lang="en-US" sz="1400" b="0" i="0" u="none" strike="noStrike">
                          <a:solidFill>
                            <a:srgbClr val="333333"/>
                          </a:solidFill>
                          <a:latin typeface="Tahoma"/>
                        </a:rPr>
                        <a:t>SW module run time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of IoTMS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Test engineer test the quality of the software based on the test case.</a:t>
                      </a:r>
                      <a:br>
                        <a:rPr lang="en-US" sz="1400" b="0" i="0" u="none" strike="noStrike" dirty="0">
                          <a:solidFill>
                            <a:srgbClr val="333333"/>
                          </a:solidFill>
                          <a:latin typeface="Tahoma"/>
                        </a:rPr>
                      </a:br>
                      <a:r>
                        <a:rPr lang="en-US" sz="1400" b="0" i="0" u="none" strike="noStrike" dirty="0">
                          <a:solidFill>
                            <a:srgbClr val="333333"/>
                          </a:solidFill>
                          <a:latin typeface="Tahoma"/>
                        </a:rPr>
                        <a:t>, capture the results , feedback to the developers.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26</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Scenario(7/8)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613"/>
          <a:ext cx="8207375" cy="5581441"/>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Performance</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-SA node Response time Performance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User's direct request to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normal operation mode of IoTMS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smtClean="0">
                          <a:solidFill>
                            <a:srgbClr val="333333"/>
                          </a:solidFill>
                          <a:latin typeface="Tahoma"/>
                        </a:rPr>
                        <a:t>IoTMS</a:t>
                      </a:r>
                      <a:endParaRPr lang="en-US" sz="1400" b="0" i="0" u="none" strike="noStrike" dirty="0" smtClean="0">
                        <a:solidFill>
                          <a:srgbClr val="333333"/>
                        </a:solidFill>
                        <a:latin typeface="Tahoma"/>
                      </a:endParaRPr>
                    </a:p>
                    <a:p>
                      <a:pPr marL="0" marR="0" indent="0" algn="l" defTabSz="914400" rtl="0" eaLnBrk="1" fontAlgn="t" latinLnBrk="1" hangingPunct="1">
                        <a:lnSpc>
                          <a:spcPct val="100000"/>
                        </a:lnSpc>
                        <a:spcBef>
                          <a:spcPts val="0"/>
                        </a:spcBef>
                        <a:spcAft>
                          <a:spcPts val="0"/>
                        </a:spcAft>
                        <a:buClrTx/>
                        <a:buSzTx/>
                        <a:buFontTx/>
                        <a:buNone/>
                        <a:tabLst/>
                        <a:defRPr/>
                      </a:pPr>
                      <a:r>
                        <a:rPr lang="en-US" altLang="ko-KR" sz="1400" b="0" i="0" u="none" strike="noStrike" dirty="0" smtClean="0">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400" b="0" i="0" u="none" strike="noStrike" dirty="0" smtClean="0">
                          <a:solidFill>
                            <a:srgbClr val="333333"/>
                          </a:solidFill>
                          <a:latin typeface="Tahoma"/>
                        </a:rPr>
                        <a:t>When the user request to get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1.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send the "get sensor value" message to SA node .</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2. SA node measure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3. SA node send "sensor value" message to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4.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display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When the user request to set actuator status,</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5.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send the "set actuator status" message to SA node.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6. SA node set actuator.</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7. SA node send "complete actuator control" message.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8.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display "actuator status".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The response time of controlling(System Response 5~8) and monitoring(System Response 1~4) SA node is within 10 seconds.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27</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Scenario(8/8)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a:t>
                      </a:r>
                      <a:r>
                        <a:rPr lang="en-US" altLang="ko-KR"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a:t>
                      </a:r>
                      <a:r>
                        <a:rPr lang="en-US" sz="1400" b="1" i="0" u="none" strike="noStrike" dirty="0" smtClean="0">
                          <a:solidFill>
                            <a:srgbClr val="333333"/>
                          </a:solidFill>
                          <a:latin typeface="Tahoma"/>
                        </a:rPr>
                        <a:t>QA-08 </a:t>
                      </a:r>
                      <a:endParaRPr lang="en-US" sz="1400" b="1"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history availability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Disk space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The logging module fails to work when the disk space is full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module is logging history to Disk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Module (SW)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Disk (HW)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detect and notify Disk Full to administrator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28</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t>
            </a:r>
            <a:r>
              <a:rPr lang="en-US" altLang="ko-KR" dirty="0">
                <a:latin typeface="Microsoft Sans Serif" panose="020B0604020202020204" pitchFamily="34" charset="0"/>
                <a:cs typeface="Microsoft Sans Serif" panose="020B0604020202020204" pitchFamily="34" charset="0"/>
              </a:rPr>
              <a:t>Project </a:t>
            </a:r>
            <a:r>
              <a:rPr lang="en-US" altLang="ko-KR" dirty="0" smtClean="0">
                <a:latin typeface="Microsoft Sans Serif" panose="020B0604020202020204" pitchFamily="34" charset="0"/>
                <a:cs typeface="Microsoft Sans Serif" panose="020B0604020202020204" pitchFamily="34" charset="0"/>
              </a:rPr>
              <a:t>Strategy</a:t>
            </a:r>
            <a:endParaRPr lang="ko-KR" altLang="en-US" dirty="0"/>
          </a:p>
        </p:txBody>
      </p:sp>
      <p:sp>
        <p:nvSpPr>
          <p:cNvPr id="3" name="내용 개체 틀 2"/>
          <p:cNvSpPr>
            <a:spLocks noGrp="1"/>
          </p:cNvSpPr>
          <p:nvPr>
            <p:ph type="body" sz="quarter" idx="10"/>
          </p:nvPr>
        </p:nvSpPr>
        <p:spPr>
          <a:xfrm>
            <a:off x="503548" y="1074440"/>
            <a:ext cx="7956884" cy="4586808"/>
          </a:xfrm>
        </p:spPr>
        <p:txBody>
          <a:bodyPr>
            <a:noAutofit/>
          </a:bodyPr>
          <a:lstStyle/>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 Development Process</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4.2. Project Work Break Down</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4.3. Schedule</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4.4. Project Risk</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4.5. Role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&amp;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Responsibility</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4.6. Time Logs &amp; Project Tracking</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4.7. Time Logs</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4.8. Earn Values</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Development Process</a:t>
            </a:r>
            <a:endParaRPr lang="ko-KR" altLang="en-US" dirty="0"/>
          </a:p>
        </p:txBody>
      </p:sp>
      <p:sp>
        <p:nvSpPr>
          <p:cNvPr id="3" name="내용 개체 틀 2"/>
          <p:cNvSpPr>
            <a:spLocks noGrp="1"/>
          </p:cNvSpPr>
          <p:nvPr>
            <p:ph idx="1"/>
          </p:nvPr>
        </p:nvSpPr>
        <p:spPr/>
        <p:txBody>
          <a:bodyPr>
            <a:normAutofit/>
          </a:bodyPr>
          <a:lstStyle/>
          <a:p>
            <a:r>
              <a:rPr lang="en-US" altLang="ko-KR" sz="1600" b="1" dirty="0" smtClean="0"/>
              <a:t>Incremental Process</a:t>
            </a:r>
          </a:p>
          <a:p>
            <a:pPr marL="400050" indent="-285750">
              <a:buFont typeface="Arial" panose="020B0604020202020204" pitchFamily="34" charset="0"/>
              <a:buChar char="•"/>
              <a:tabLst>
                <a:tab pos="363538" algn="l"/>
              </a:tabLst>
            </a:pPr>
            <a:r>
              <a:rPr lang="en-US" altLang="ko-KR" sz="1600" b="1" dirty="0" smtClean="0"/>
              <a:t>Increment 1</a:t>
            </a:r>
          </a:p>
          <a:p>
            <a:pPr lvl="1"/>
            <a:r>
              <a:rPr lang="en-US" altLang="ko-KR" sz="1600" b="1" dirty="0" smtClean="0"/>
              <a:t>Experiment and </a:t>
            </a:r>
            <a:r>
              <a:rPr lang="en-US" altLang="ko-KR" b="1" dirty="0" smtClean="0"/>
              <a:t>implement foundation at this increment</a:t>
            </a:r>
            <a:endParaRPr lang="en-US" altLang="ko-KR" sz="1600" b="1" dirty="0" smtClean="0"/>
          </a:p>
          <a:p>
            <a:pPr lvl="1"/>
            <a:r>
              <a:rPr lang="en-US" altLang="ko-KR" b="1" dirty="0" smtClean="0"/>
              <a:t>Implement follows</a:t>
            </a:r>
            <a:br>
              <a:rPr lang="en-US" altLang="ko-KR" b="1" dirty="0" smtClean="0"/>
            </a:br>
            <a:r>
              <a:rPr lang="en-US" altLang="ko-KR" b="1" dirty="0" smtClean="0"/>
              <a:t>1. To </a:t>
            </a:r>
            <a:r>
              <a:rPr lang="en-US" altLang="ko-KR" b="1" dirty="0"/>
              <a:t>r</a:t>
            </a:r>
            <a:r>
              <a:rPr lang="en-US" altLang="ko-KR" sz="1600" b="1" dirty="0" smtClean="0"/>
              <a:t>egister sensors/actuators with SA node</a:t>
            </a:r>
            <a:br>
              <a:rPr lang="en-US" altLang="ko-KR" sz="1600" b="1" dirty="0" smtClean="0"/>
            </a:br>
            <a:r>
              <a:rPr lang="en-US" altLang="ko-KR" sz="1600" b="1" dirty="0" smtClean="0"/>
              <a:t>2. To </a:t>
            </a:r>
            <a:r>
              <a:rPr lang="en-US" altLang="ko-KR" b="1" dirty="0"/>
              <a:t>b</a:t>
            </a:r>
            <a:r>
              <a:rPr lang="en-US" altLang="ko-KR" b="1" dirty="0" smtClean="0"/>
              <a:t>ring up sensors/actuators</a:t>
            </a:r>
            <a:r>
              <a:rPr lang="en-US" altLang="ko-KR" sz="1600" b="1" dirty="0" smtClean="0"/>
              <a:t/>
            </a:r>
            <a:br>
              <a:rPr lang="en-US" altLang="ko-KR" sz="1600" b="1" dirty="0" smtClean="0"/>
            </a:br>
            <a:r>
              <a:rPr lang="en-US" altLang="ko-KR" sz="1600" b="1" dirty="0" smtClean="0"/>
              <a:t>3. To communicate between SA node and </a:t>
            </a:r>
            <a:r>
              <a:rPr lang="en-US" altLang="ko-KR" sz="1600" b="1" dirty="0" err="1" smtClean="0"/>
              <a:t>IoTMS</a:t>
            </a:r>
            <a:r>
              <a:rPr lang="en-US" altLang="ko-KR" sz="1600" b="1" dirty="0" smtClean="0"/>
              <a:t>.</a:t>
            </a:r>
          </a:p>
          <a:p>
            <a:pPr lvl="3"/>
            <a:endParaRPr lang="en-US" altLang="ko-KR" sz="1600" b="1" dirty="0" smtClean="0"/>
          </a:p>
          <a:p>
            <a:pPr marL="285750" indent="-285750">
              <a:buFont typeface="Arial" panose="020B0604020202020204" pitchFamily="34" charset="0"/>
              <a:buChar char="•"/>
            </a:pPr>
            <a:r>
              <a:rPr lang="en-US" altLang="ko-KR" sz="1600" b="1" dirty="0" smtClean="0"/>
              <a:t>Increment 2</a:t>
            </a:r>
          </a:p>
          <a:p>
            <a:pPr lvl="1"/>
            <a:r>
              <a:rPr lang="en-US" altLang="ko-KR" sz="1600" b="1" dirty="0" smtClean="0"/>
              <a:t>Refine design and implementation remaining design.</a:t>
            </a:r>
          </a:p>
          <a:p>
            <a:pPr lvl="1"/>
            <a:r>
              <a:rPr lang="en-US" altLang="ko-KR" sz="1600" b="1" dirty="0" smtClean="0"/>
              <a:t>Implement follows</a:t>
            </a:r>
            <a:br>
              <a:rPr lang="en-US" altLang="ko-KR" sz="1600" b="1" dirty="0" smtClean="0"/>
            </a:br>
            <a:r>
              <a:rPr lang="en-US" altLang="ko-KR" sz="1600" b="1" dirty="0" smtClean="0"/>
              <a:t>1</a:t>
            </a:r>
            <a:r>
              <a:rPr lang="en-US" altLang="ko-KR" b="1" dirty="0" smtClean="0"/>
              <a:t>. UI</a:t>
            </a:r>
            <a:r>
              <a:rPr lang="en-US" altLang="ko-KR" sz="1600" b="1" dirty="0" smtClean="0"/>
              <a:t/>
            </a:r>
            <a:br>
              <a:rPr lang="en-US" altLang="ko-KR" sz="1600" b="1" dirty="0" smtClean="0"/>
            </a:br>
            <a:r>
              <a:rPr lang="en-US" altLang="ko-KR" sz="1600" b="1" dirty="0" smtClean="0"/>
              <a:t>2. </a:t>
            </a:r>
            <a:r>
              <a:rPr lang="en-US" altLang="ko-KR" b="1" dirty="0" smtClean="0"/>
              <a:t>R</a:t>
            </a:r>
            <a:r>
              <a:rPr lang="en-US" altLang="ko-KR" sz="1600" b="1" dirty="0" smtClean="0"/>
              <a:t>ule management</a:t>
            </a:r>
          </a:p>
          <a:p>
            <a:pPr lvl="1">
              <a:buNone/>
            </a:pPr>
            <a:r>
              <a:rPr lang="en-US" altLang="ko-KR" b="1" dirty="0" smtClean="0"/>
              <a:t>     3. Logger , DB</a:t>
            </a:r>
            <a:r>
              <a:rPr lang="en-US" altLang="ko-KR" sz="1600" b="1" dirty="0" smtClean="0"/>
              <a:t/>
            </a:r>
            <a:br>
              <a:rPr lang="en-US" altLang="ko-KR" sz="1600" b="1" dirty="0" smtClean="0"/>
            </a:br>
            <a:r>
              <a:rPr lang="en-US" altLang="ko-KR" sz="1600" b="1" dirty="0" smtClean="0"/>
              <a:t>4. And so forth… </a:t>
            </a:r>
          </a:p>
        </p:txBody>
      </p:sp>
      <p:sp>
        <p:nvSpPr>
          <p:cNvPr id="4" name="슬라이드 번호 개체 틀 3"/>
          <p:cNvSpPr>
            <a:spLocks noGrp="1"/>
          </p:cNvSpPr>
          <p:nvPr>
            <p:ph type="sldNum" sz="quarter" idx="12"/>
          </p:nvPr>
        </p:nvSpPr>
        <p:spPr/>
        <p:txBody>
          <a:bodyPr/>
          <a:lstStyle/>
          <a:p>
            <a:fld id="{887F5A62-5D57-4BBA-9485-2C5A6728F77D}" type="slidenum">
              <a:rPr lang="ko-KR" altLang="en-US" smtClean="0"/>
              <a:pPr/>
              <a:t>30</a:t>
            </a:fld>
            <a:r>
              <a:rPr lang="en-US" altLang="ko-KR" smtClean="0"/>
              <a:t>/50</a:t>
            </a:r>
            <a:endParaRPr lang="ko-KR" altLang="en-US" dirty="0"/>
          </a:p>
        </p:txBody>
      </p:sp>
    </p:spTree>
    <p:extLst>
      <p:ext uri="{BB962C8B-B14F-4D97-AF65-F5344CB8AC3E}">
        <p14:creationId xmlns:p14="http://schemas.microsoft.com/office/powerpoint/2010/main" val="3102712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4.2 </a:t>
            </a:r>
            <a:r>
              <a:rPr lang="en-US" altLang="ko-KR" dirty="0" smtClean="0"/>
              <a:t>Project Work Break Down</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35592983"/>
              </p:ext>
            </p:extLst>
          </p:nvPr>
        </p:nvGraphicFramePr>
        <p:xfrm>
          <a:off x="468846" y="836712"/>
          <a:ext cx="8216353" cy="5544617"/>
        </p:xfrm>
        <a:graphic>
          <a:graphicData uri="http://schemas.openxmlformats.org/drawingml/2006/table">
            <a:tbl>
              <a:tblPr>
                <a:tableStyleId>{5C22544A-7EE6-4342-B048-85BDC9FD1C3A}</a:tableStyleId>
              </a:tblPr>
              <a:tblGrid>
                <a:gridCol w="1295375"/>
                <a:gridCol w="2159707"/>
                <a:gridCol w="4761271"/>
              </a:tblGrid>
              <a:tr h="382676">
                <a:tc>
                  <a:txBody>
                    <a:bodyPr/>
                    <a:lstStyle/>
                    <a:p>
                      <a:pPr algn="ctr" fontAlgn="ctr"/>
                      <a:r>
                        <a:rPr lang="en-US" sz="1400" b="1"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Stage</a:t>
                      </a:r>
                      <a:endParaRPr lang="en-US" sz="1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ctr" fontAlgn="ctr"/>
                      <a:r>
                        <a:rPr lang="en-US" sz="1400" b="1"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Task</a:t>
                      </a:r>
                      <a:endParaRPr lang="en-US" sz="1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ctr" fontAlgn="ctr"/>
                      <a:r>
                        <a:rPr lang="en-US" altLang="ko-KR" sz="1400" b="1" i="0" u="none" strike="noStrike" dirty="0" smtClean="0">
                          <a:solidFill>
                            <a:srgbClr val="000000"/>
                          </a:solidFill>
                          <a:effectLst/>
                          <a:latin typeface="Tahoma" panose="020B0604030504040204" pitchFamily="34" charset="0"/>
                          <a:cs typeface="Tahoma" panose="020B0604030504040204" pitchFamily="34" charset="0"/>
                        </a:rPr>
                        <a:t>Description</a:t>
                      </a:r>
                      <a:endParaRPr lang="ko-KR" altLang="en-US" sz="1400" b="1"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410359">
                <a:tc rowSpan="9">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Plan &amp;</a:t>
                      </a:r>
                      <a:r>
                        <a:rPr lang="en-US" sz="1200" u="none" strike="noStrike"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analysis</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Project</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scope</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Define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project scope. So find out contexts of market, business, organization, technology.</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Team</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Building</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Confirm</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roles and responsibility of each members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Work</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Break Down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Tear down project work task</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Overall Schedule</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Set</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up a plan of schedule</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requirement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 out functional requirement</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feasibility</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Check spec. of Arduino and IDE</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 case </a:t>
                      </a: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scenario</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 sample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t>
                      </a: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use-case scenarios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quality attribute constraint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 out quality</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attributes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Risk</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analysis</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Analyze and track</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risks of project</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rowSpan="4">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Design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 case description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use case description</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domain model</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 domain</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model</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sequence diagram</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out sequences of system process and make diagram</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class diagram</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Architect</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and design the system.</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rowSpan="10">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Implementation</a:t>
                      </a: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
                      </a:r>
                      <a:br>
                        <a:rPr lang="en-US" sz="1200" u="none" strike="noStrike" dirty="0">
                          <a:effectLst/>
                          <a:latin typeface="Tahoma" panose="020B0604030504040204" pitchFamily="34" charset="0"/>
                          <a:ea typeface="Tahoma" panose="020B0604030504040204" pitchFamily="34" charset="0"/>
                          <a:cs typeface="Tahoma" panose="020B0604030504040204" pitchFamily="34" charset="0"/>
                        </a:rPr>
                      </a:b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&amp;</a:t>
                      </a:r>
                      <a:br>
                        <a:rPr lang="en-US" sz="1200" u="none" strike="noStrike" dirty="0">
                          <a:effectLst/>
                          <a:latin typeface="Tahoma" panose="020B0604030504040204" pitchFamily="34" charset="0"/>
                          <a:ea typeface="Tahoma" panose="020B0604030504040204" pitchFamily="34" charset="0"/>
                          <a:cs typeface="Tahoma" panose="020B0604030504040204" pitchFamily="34" charset="0"/>
                        </a:rPr>
                      </a:b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Testing</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communication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10">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Implement each</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functions with testing units.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logging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user command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rule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application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login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register node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setup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integration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system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31</a:t>
            </a:fld>
            <a:r>
              <a:rPr lang="en-US" altLang="ko-KR" smtClean="0"/>
              <a:t>/50</a:t>
            </a:r>
            <a:endParaRPr lang="ko-KR" altLang="en-US" dirty="0"/>
          </a:p>
        </p:txBody>
      </p:sp>
    </p:spTree>
    <p:extLst>
      <p:ext uri="{BB962C8B-B14F-4D97-AF65-F5344CB8AC3E}">
        <p14:creationId xmlns:p14="http://schemas.microsoft.com/office/powerpoint/2010/main" val="1769589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Overall Project Schedule</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415977490"/>
              </p:ext>
            </p:extLst>
          </p:nvPr>
        </p:nvGraphicFramePr>
        <p:xfrm>
          <a:off x="324294" y="980728"/>
          <a:ext cx="8568186" cy="5184576"/>
        </p:xfrm>
        <a:graphic>
          <a:graphicData uri="http://schemas.openxmlformats.org/drawingml/2006/table">
            <a:tbl>
              <a:tblPr firstRow="1" bandRow="1"/>
              <a:tblGrid>
                <a:gridCol w="1452623"/>
                <a:gridCol w="1016509"/>
                <a:gridCol w="1016509"/>
                <a:gridCol w="1016509"/>
                <a:gridCol w="1016509"/>
                <a:gridCol w="1016509"/>
                <a:gridCol w="1016509"/>
                <a:gridCol w="1016509"/>
              </a:tblGrid>
              <a:tr h="405715">
                <a:tc rowSpan="2">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Activity</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5.2W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5.3W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5.4W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6.1W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6.2W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6.3W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6.4W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r>
              <a:tr h="488719">
                <a:tc vMerge="1">
                  <a:txBody>
                    <a:bodyPr/>
                    <a:lstStyle/>
                    <a:p>
                      <a:pPr latinLnBrk="1"/>
                      <a:endParaRPr lang="ko-KR" altLang="en-US" sz="1400" dirty="0">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endParaRPr lang="en-US" altLang="ko-KR" sz="1200" b="1" dirty="0" smtClean="0">
                        <a:latin typeface="Tahoma" panose="020B0604030504040204" pitchFamily="34" charset="0"/>
                        <a:ea typeface="맑은 고딕" panose="020B0503020000020004" pitchFamily="50" charset="-127"/>
                      </a:endParaRPr>
                    </a:p>
                    <a:p>
                      <a:pPr algn="ctr" latinLnBrk="1"/>
                      <a:r>
                        <a:rPr lang="en-US" altLang="ko-KR" sz="1200" b="0" dirty="0" smtClean="0">
                          <a:latin typeface="Tahoma" panose="020B0604030504040204" pitchFamily="34" charset="0"/>
                          <a:ea typeface="맑은 고딕" panose="020B0503020000020004" pitchFamily="50" charset="-127"/>
                        </a:rPr>
                        <a:t>(in Korea)</a:t>
                      </a:r>
                      <a:endParaRPr lang="ko-KR" altLang="en-US" sz="1200" b="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latinLnBrk="1"/>
                      <a:endParaRPr lang="ko-KR" altLang="en-US" sz="12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latinLnBrk="1"/>
                      <a:endParaRPr lang="en-US" altLang="ko-KR" sz="1200" b="1" dirty="0" smtClean="0">
                        <a:latin typeface="Tahoma" panose="020B0604030504040204" pitchFamily="34" charset="0"/>
                        <a:ea typeface="맑은 고딕" panose="020B0503020000020004" pitchFamily="50" charset="-127"/>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smtClean="0">
                          <a:latin typeface="Tahoma" panose="020B0604030504040204" pitchFamily="34" charset="0"/>
                          <a:ea typeface="맑은 고딕" panose="020B0503020000020004" pitchFamily="50" charset="-127"/>
                        </a:rPr>
                        <a:t>(in CMU)</a:t>
                      </a:r>
                      <a:endParaRPr lang="ko-KR" altLang="en-US" sz="1200" b="0" dirty="0" smtClean="0">
                        <a:latin typeface="Tahoma" panose="020B0604030504040204" pitchFamily="34" charset="0"/>
                        <a:ea typeface="맑은 고딕" panose="020B0503020000020004"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1"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latinLnBrk="1"/>
                      <a:r>
                        <a:rPr lang="en-US" altLang="ko-KR" sz="1200" b="1" dirty="0" smtClean="0">
                          <a:latin typeface="Tahoma" panose="020B0604030504040204" pitchFamily="34" charset="0"/>
                          <a:ea typeface="맑은 고딕" panose="020B0503020000020004" pitchFamily="50" charset="-127"/>
                        </a:rPr>
                        <a:t>Increment 2</a:t>
                      </a:r>
                    </a:p>
                    <a:p>
                      <a:pPr algn="ctr" latinLnBrk="1"/>
                      <a:r>
                        <a:rPr lang="en-US" altLang="ko-KR" sz="1200" b="0" dirty="0" smtClean="0">
                          <a:latin typeface="Tahoma" panose="020B0604030504040204" pitchFamily="34" charset="0"/>
                          <a:ea typeface="맑은 고딕" panose="020B0503020000020004" pitchFamily="50" charset="-127"/>
                        </a:rPr>
                        <a:t>(in CMU)</a:t>
                      </a:r>
                      <a:endParaRPr lang="ko-KR" altLang="en-US" sz="1200" b="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4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53854">
                <a:tc>
                  <a:txBody>
                    <a:bodyPr/>
                    <a:lstStyle/>
                    <a:p>
                      <a:pPr algn="ctr" latinLnBrk="1"/>
                      <a:r>
                        <a:rPr lang="en-US" altLang="ko-KR" sz="1400" b="1" dirty="0" smtClean="0">
                          <a:latin typeface="Tahoma" panose="020B0604030504040204" pitchFamily="34" charset="0"/>
                          <a:ea typeface="맑은 고딕" panose="020B0503020000020004" pitchFamily="50" charset="-127"/>
                        </a:rPr>
                        <a:t>Planning</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Requirement</a:t>
                      </a:r>
                      <a:r>
                        <a:rPr lang="en-US" altLang="ko-KR" sz="1400" b="1" baseline="0" dirty="0" smtClean="0">
                          <a:latin typeface="Tahoma" panose="020B0604030504040204" pitchFamily="34" charset="0"/>
                          <a:ea typeface="맑은 고딕" panose="020B0503020000020004" pitchFamily="50" charset="-127"/>
                        </a:rPr>
                        <a:t> Analysis</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Design</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Implementation</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Testing</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Line 25"/>
          <p:cNvSpPr>
            <a:spLocks noChangeShapeType="1"/>
          </p:cNvSpPr>
          <p:nvPr/>
        </p:nvSpPr>
        <p:spPr bwMode="auto">
          <a:xfrm flipV="1">
            <a:off x="1817093" y="2254748"/>
            <a:ext cx="982328"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 name="Line 26"/>
          <p:cNvSpPr>
            <a:spLocks noChangeShapeType="1"/>
          </p:cNvSpPr>
          <p:nvPr/>
        </p:nvSpPr>
        <p:spPr bwMode="auto">
          <a:xfrm>
            <a:off x="1807230" y="2938170"/>
            <a:ext cx="1464425"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 name="Line 27"/>
          <p:cNvSpPr>
            <a:spLocks noChangeShapeType="1"/>
          </p:cNvSpPr>
          <p:nvPr/>
        </p:nvSpPr>
        <p:spPr bwMode="auto">
          <a:xfrm>
            <a:off x="2824784" y="3929576"/>
            <a:ext cx="2000009"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12" name="Text Box 48"/>
          <p:cNvSpPr txBox="1">
            <a:spLocks noChangeArrowheads="1"/>
          </p:cNvSpPr>
          <p:nvPr/>
        </p:nvSpPr>
        <p:spPr bwMode="auto">
          <a:xfrm>
            <a:off x="2988565" y="26727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5/20</a:t>
            </a:r>
            <a:endParaRPr lang="en-US" altLang="ko-KR" sz="1200" b="1" dirty="0">
              <a:latin typeface="Tahoma" panose="020B0604030504040204" pitchFamily="34" charset="0"/>
              <a:ea typeface="맑은 고딕" panose="020B0503020000020004" pitchFamily="50" charset="-127"/>
            </a:endParaRPr>
          </a:p>
        </p:txBody>
      </p:sp>
      <p:sp>
        <p:nvSpPr>
          <p:cNvPr id="13" name="Text Box 51"/>
          <p:cNvSpPr txBox="1">
            <a:spLocks noChangeArrowheads="1"/>
          </p:cNvSpPr>
          <p:nvPr/>
        </p:nvSpPr>
        <p:spPr bwMode="auto">
          <a:xfrm>
            <a:off x="2327414" y="19748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5/15</a:t>
            </a:r>
            <a:endParaRPr lang="en-US" altLang="ko-KR" sz="1200" b="1" dirty="0">
              <a:latin typeface="Tahoma" panose="020B0604030504040204" pitchFamily="34" charset="0"/>
              <a:ea typeface="맑은 고딕" panose="020B0503020000020004" pitchFamily="50" charset="-127"/>
            </a:endParaRPr>
          </a:p>
        </p:txBody>
      </p:sp>
      <p:sp>
        <p:nvSpPr>
          <p:cNvPr id="14" name="Text Box 53"/>
          <p:cNvSpPr txBox="1">
            <a:spLocks noChangeArrowheads="1"/>
          </p:cNvSpPr>
          <p:nvPr/>
        </p:nvSpPr>
        <p:spPr bwMode="auto">
          <a:xfrm>
            <a:off x="1851929" y="2276669"/>
            <a:ext cx="900759"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Initial Plan</a:t>
            </a:r>
            <a:endParaRPr lang="en-US" altLang="ko-KR" sz="1200" dirty="0">
              <a:latin typeface="Tahoma" panose="020B0604030504040204" pitchFamily="34" charset="0"/>
              <a:ea typeface="맑은 고딕" panose="020B0503020000020004" pitchFamily="50" charset="-127"/>
            </a:endParaRPr>
          </a:p>
        </p:txBody>
      </p:sp>
      <p:sp>
        <p:nvSpPr>
          <p:cNvPr id="55" name="직사각형 54"/>
          <p:cNvSpPr/>
          <p:nvPr/>
        </p:nvSpPr>
        <p:spPr>
          <a:xfrm>
            <a:off x="3224923" y="1409295"/>
            <a:ext cx="1140057" cy="276999"/>
          </a:xfrm>
          <a:prstGeom prst="rect">
            <a:avLst/>
          </a:prstGeom>
        </p:spPr>
        <p:txBody>
          <a:bodyPr wrap="none">
            <a:spAutoFit/>
          </a:bodyPr>
          <a:lstStyle/>
          <a:p>
            <a:pPr lvl="0" algn="ctr" latinLnBrk="1"/>
            <a:r>
              <a:rPr lang="en-US" altLang="ko-KR" sz="1200" b="1" dirty="0" smtClean="0">
                <a:solidFill>
                  <a:prstClr val="black"/>
                </a:solidFill>
                <a:latin typeface="Tahoma" panose="020B0604030504040204" pitchFamily="34" charset="0"/>
                <a:ea typeface="맑은 고딕" panose="020B0503020000020004" pitchFamily="50" charset="-127"/>
              </a:rPr>
              <a:t>Increment 1</a:t>
            </a:r>
            <a:endParaRPr lang="ko-KR" altLang="en-US" sz="1200" b="1" dirty="0">
              <a:solidFill>
                <a:prstClr val="black"/>
              </a:solidFill>
              <a:latin typeface="Tahoma" panose="020B0604030504040204" pitchFamily="34" charset="0"/>
              <a:ea typeface="맑은 고딕" panose="020B0503020000020004" pitchFamily="50" charset="-127"/>
            </a:endParaRPr>
          </a:p>
        </p:txBody>
      </p:sp>
      <p:sp>
        <p:nvSpPr>
          <p:cNvPr id="61" name="이등변 삼각형 60"/>
          <p:cNvSpPr/>
          <p:nvPr/>
        </p:nvSpPr>
        <p:spPr>
          <a:xfrm>
            <a:off x="2714852" y="2938307"/>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62" name="Line 27"/>
          <p:cNvSpPr>
            <a:spLocks noChangeShapeType="1"/>
          </p:cNvSpPr>
          <p:nvPr/>
        </p:nvSpPr>
        <p:spPr bwMode="auto">
          <a:xfrm>
            <a:off x="3824788" y="5613849"/>
            <a:ext cx="5067692"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3" name="Line 27"/>
          <p:cNvSpPr>
            <a:spLocks noChangeShapeType="1"/>
          </p:cNvSpPr>
          <p:nvPr/>
        </p:nvSpPr>
        <p:spPr bwMode="auto">
          <a:xfrm>
            <a:off x="3824788" y="4787173"/>
            <a:ext cx="2012454"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4" name="Line 26"/>
          <p:cNvSpPr>
            <a:spLocks noChangeShapeType="1"/>
          </p:cNvSpPr>
          <p:nvPr/>
        </p:nvSpPr>
        <p:spPr bwMode="auto">
          <a:xfrm>
            <a:off x="5837243" y="2949787"/>
            <a:ext cx="581100"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6" name="Text Box 48"/>
          <p:cNvSpPr txBox="1">
            <a:spLocks noChangeArrowheads="1"/>
          </p:cNvSpPr>
          <p:nvPr/>
        </p:nvSpPr>
        <p:spPr bwMode="auto">
          <a:xfrm>
            <a:off x="4527188" y="363226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5/29</a:t>
            </a:r>
            <a:endParaRPr lang="en-US" altLang="ko-KR" sz="1200" b="1" dirty="0">
              <a:latin typeface="Tahoma" panose="020B0604030504040204" pitchFamily="34" charset="0"/>
              <a:ea typeface="맑은 고딕" panose="020B0503020000020004" pitchFamily="50" charset="-127"/>
            </a:endParaRPr>
          </a:p>
        </p:txBody>
      </p:sp>
      <p:sp>
        <p:nvSpPr>
          <p:cNvPr id="67" name="Text Box 48"/>
          <p:cNvSpPr txBox="1">
            <a:spLocks noChangeArrowheads="1"/>
          </p:cNvSpPr>
          <p:nvPr/>
        </p:nvSpPr>
        <p:spPr bwMode="auto">
          <a:xfrm>
            <a:off x="5472284" y="4506319"/>
            <a:ext cx="468398"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6/5</a:t>
            </a:r>
            <a:endParaRPr lang="en-US" altLang="ko-KR" sz="1200" b="1" dirty="0">
              <a:latin typeface="Tahoma" panose="020B0604030504040204" pitchFamily="34" charset="0"/>
              <a:ea typeface="맑은 고딕" panose="020B0503020000020004" pitchFamily="50" charset="-127"/>
            </a:endParaRPr>
          </a:p>
        </p:txBody>
      </p:sp>
      <p:sp>
        <p:nvSpPr>
          <p:cNvPr id="68" name="Text Box 48"/>
          <p:cNvSpPr txBox="1">
            <a:spLocks noChangeArrowheads="1"/>
          </p:cNvSpPr>
          <p:nvPr/>
        </p:nvSpPr>
        <p:spPr bwMode="auto">
          <a:xfrm>
            <a:off x="6642823" y="36596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6/12</a:t>
            </a:r>
            <a:endParaRPr lang="en-US" altLang="ko-KR" sz="1200" b="1" dirty="0">
              <a:latin typeface="Tahoma" panose="020B0604030504040204" pitchFamily="34" charset="0"/>
              <a:ea typeface="맑은 고딕" panose="020B0503020000020004" pitchFamily="50" charset="-127"/>
            </a:endParaRPr>
          </a:p>
        </p:txBody>
      </p:sp>
      <p:sp>
        <p:nvSpPr>
          <p:cNvPr id="69" name="Text Box 48"/>
          <p:cNvSpPr txBox="1">
            <a:spLocks noChangeArrowheads="1"/>
          </p:cNvSpPr>
          <p:nvPr/>
        </p:nvSpPr>
        <p:spPr bwMode="auto">
          <a:xfrm>
            <a:off x="6076642" y="2655707"/>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6/10</a:t>
            </a:r>
            <a:endParaRPr lang="en-US" altLang="ko-KR" sz="1200" b="1" dirty="0">
              <a:latin typeface="Tahoma" panose="020B0604030504040204" pitchFamily="34" charset="0"/>
              <a:ea typeface="맑은 고딕" panose="020B0503020000020004" pitchFamily="50" charset="-127"/>
            </a:endParaRPr>
          </a:p>
        </p:txBody>
      </p:sp>
      <p:sp>
        <p:nvSpPr>
          <p:cNvPr id="70" name="Line 27"/>
          <p:cNvSpPr>
            <a:spLocks noChangeShapeType="1"/>
          </p:cNvSpPr>
          <p:nvPr/>
        </p:nvSpPr>
        <p:spPr bwMode="auto">
          <a:xfrm>
            <a:off x="6413483" y="4783318"/>
            <a:ext cx="2095625"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1" name="Line 27"/>
          <p:cNvSpPr>
            <a:spLocks noChangeShapeType="1"/>
          </p:cNvSpPr>
          <p:nvPr/>
        </p:nvSpPr>
        <p:spPr bwMode="auto">
          <a:xfrm>
            <a:off x="6428078" y="3957601"/>
            <a:ext cx="424494"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2" name="Text Box 48"/>
          <p:cNvSpPr txBox="1">
            <a:spLocks noChangeArrowheads="1"/>
          </p:cNvSpPr>
          <p:nvPr/>
        </p:nvSpPr>
        <p:spPr bwMode="auto">
          <a:xfrm>
            <a:off x="8127940" y="450631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6/24</a:t>
            </a:r>
            <a:endParaRPr lang="en-US" altLang="ko-KR" sz="1200" b="1" dirty="0">
              <a:latin typeface="Tahoma" panose="020B0604030504040204" pitchFamily="34" charset="0"/>
              <a:ea typeface="맑은 고딕" panose="020B0503020000020004" pitchFamily="50" charset="-127"/>
            </a:endParaRPr>
          </a:p>
        </p:txBody>
      </p:sp>
      <p:sp>
        <p:nvSpPr>
          <p:cNvPr id="73" name="Text Box 48"/>
          <p:cNvSpPr txBox="1">
            <a:spLocks noChangeArrowheads="1"/>
          </p:cNvSpPr>
          <p:nvPr/>
        </p:nvSpPr>
        <p:spPr bwMode="auto">
          <a:xfrm>
            <a:off x="8398869" y="5336850"/>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6/25</a:t>
            </a:r>
            <a:endParaRPr lang="en-US" altLang="ko-KR" sz="1200" b="1" dirty="0">
              <a:latin typeface="Tahoma" panose="020B0604030504040204" pitchFamily="34" charset="0"/>
              <a:ea typeface="맑은 고딕" panose="020B0503020000020004" pitchFamily="50" charset="-127"/>
            </a:endParaRPr>
          </a:p>
        </p:txBody>
      </p:sp>
      <p:sp>
        <p:nvSpPr>
          <p:cNvPr id="74" name="이등변 삼각형 73"/>
          <p:cNvSpPr/>
          <p:nvPr/>
        </p:nvSpPr>
        <p:spPr>
          <a:xfrm>
            <a:off x="5744736" y="5638099"/>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75" name="Text Box 53"/>
          <p:cNvSpPr txBox="1">
            <a:spLocks noChangeArrowheads="1"/>
          </p:cNvSpPr>
          <p:nvPr/>
        </p:nvSpPr>
        <p:spPr bwMode="auto">
          <a:xfrm>
            <a:off x="5241292" y="5816297"/>
            <a:ext cx="1260410"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Integration Test</a:t>
            </a:r>
            <a:endParaRPr lang="en-US" altLang="ko-KR" sz="1200" dirty="0">
              <a:latin typeface="Tahoma" panose="020B0604030504040204" pitchFamily="34" charset="0"/>
              <a:ea typeface="맑은 고딕" panose="020B0503020000020004" pitchFamily="50" charset="-127"/>
            </a:endParaRPr>
          </a:p>
        </p:txBody>
      </p:sp>
      <p:sp>
        <p:nvSpPr>
          <p:cNvPr id="76" name="Text Box 53"/>
          <p:cNvSpPr txBox="1">
            <a:spLocks noChangeArrowheads="1"/>
          </p:cNvSpPr>
          <p:nvPr/>
        </p:nvSpPr>
        <p:spPr bwMode="auto">
          <a:xfrm>
            <a:off x="3909519" y="5640841"/>
            <a:ext cx="78322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Unit Test</a:t>
            </a:r>
            <a:endParaRPr lang="en-US" altLang="ko-KR" sz="1200" dirty="0">
              <a:latin typeface="Tahoma" panose="020B0604030504040204" pitchFamily="34" charset="0"/>
              <a:ea typeface="맑은 고딕" panose="020B0503020000020004" pitchFamily="50" charset="-127"/>
            </a:endParaRPr>
          </a:p>
        </p:txBody>
      </p:sp>
      <p:sp>
        <p:nvSpPr>
          <p:cNvPr id="77" name="이등변 삼각형 76"/>
          <p:cNvSpPr/>
          <p:nvPr/>
        </p:nvSpPr>
        <p:spPr>
          <a:xfrm>
            <a:off x="8344882" y="5638099"/>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78" name="Text Box 53"/>
          <p:cNvSpPr txBox="1">
            <a:spLocks noChangeArrowheads="1"/>
          </p:cNvSpPr>
          <p:nvPr/>
        </p:nvSpPr>
        <p:spPr bwMode="auto">
          <a:xfrm>
            <a:off x="7884368" y="5816297"/>
            <a:ext cx="100033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System Test</a:t>
            </a:r>
            <a:endParaRPr lang="en-US" altLang="ko-KR" sz="1200" dirty="0">
              <a:latin typeface="Tahoma" panose="020B0604030504040204" pitchFamily="34" charset="0"/>
              <a:ea typeface="맑은 고딕" panose="020B0503020000020004" pitchFamily="50" charset="-127"/>
            </a:endParaRPr>
          </a:p>
        </p:txBody>
      </p:sp>
      <p:sp>
        <p:nvSpPr>
          <p:cNvPr id="80" name="Text Box 53"/>
          <p:cNvSpPr txBox="1">
            <a:spLocks noChangeArrowheads="1"/>
          </p:cNvSpPr>
          <p:nvPr/>
        </p:nvSpPr>
        <p:spPr bwMode="auto">
          <a:xfrm>
            <a:off x="6251209" y="4016097"/>
            <a:ext cx="1480726"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Architecture Refine</a:t>
            </a:r>
            <a:endParaRPr lang="en-US" altLang="ko-KR" sz="1200" dirty="0">
              <a:latin typeface="Tahoma" panose="020B0604030504040204" pitchFamily="34" charset="0"/>
              <a:ea typeface="맑은 고딕" panose="020B0503020000020004" pitchFamily="50" charset="-127"/>
            </a:endParaRPr>
          </a:p>
        </p:txBody>
      </p:sp>
      <p:sp>
        <p:nvSpPr>
          <p:cNvPr id="81" name="Text Box 53"/>
          <p:cNvSpPr txBox="1">
            <a:spLocks noChangeArrowheads="1"/>
          </p:cNvSpPr>
          <p:nvPr/>
        </p:nvSpPr>
        <p:spPr bwMode="auto">
          <a:xfrm>
            <a:off x="2986051" y="3974717"/>
            <a:ext cx="1513941"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Architecture Design</a:t>
            </a:r>
            <a:endParaRPr lang="en-US" altLang="ko-KR" sz="1200" dirty="0">
              <a:latin typeface="Tahoma" panose="020B0604030504040204" pitchFamily="34" charset="0"/>
              <a:ea typeface="맑은 고딕" panose="020B0503020000020004" pitchFamily="50" charset="-127"/>
            </a:endParaRPr>
          </a:p>
        </p:txBody>
      </p:sp>
      <p:sp>
        <p:nvSpPr>
          <p:cNvPr id="82" name="Text Box 53"/>
          <p:cNvSpPr txBox="1">
            <a:spLocks noChangeArrowheads="1"/>
          </p:cNvSpPr>
          <p:nvPr/>
        </p:nvSpPr>
        <p:spPr bwMode="auto">
          <a:xfrm>
            <a:off x="1705632" y="2967335"/>
            <a:ext cx="1053173" cy="461665"/>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Requirement</a:t>
            </a:r>
          </a:p>
          <a:p>
            <a:pPr>
              <a:defRPr/>
            </a:pPr>
            <a:r>
              <a:rPr lang="en-US" altLang="ko-KR" sz="1200" dirty="0" smtClean="0">
                <a:latin typeface="Tahoma" panose="020B0604030504040204" pitchFamily="34" charset="0"/>
                <a:ea typeface="맑은 고딕" panose="020B0503020000020004" pitchFamily="50" charset="-127"/>
              </a:rPr>
              <a:t>Analysis</a:t>
            </a:r>
            <a:endParaRPr lang="en-US" altLang="ko-KR" sz="1200" dirty="0">
              <a:latin typeface="Tahoma" panose="020B0604030504040204" pitchFamily="34" charset="0"/>
              <a:ea typeface="맑은 고딕" panose="020B0503020000020004" pitchFamily="50" charset="-127"/>
            </a:endParaRPr>
          </a:p>
        </p:txBody>
      </p:sp>
      <p:sp>
        <p:nvSpPr>
          <p:cNvPr id="83" name="Text Box 53"/>
          <p:cNvSpPr txBox="1">
            <a:spLocks noChangeArrowheads="1"/>
          </p:cNvSpPr>
          <p:nvPr/>
        </p:nvSpPr>
        <p:spPr bwMode="auto">
          <a:xfrm>
            <a:off x="5782568" y="2990812"/>
            <a:ext cx="1655238" cy="276999"/>
          </a:xfrm>
          <a:prstGeom prst="rect">
            <a:avLst/>
          </a:prstGeom>
          <a:noFill/>
          <a:ln w="9525">
            <a:noFill/>
            <a:miter lim="800000"/>
            <a:headEnd/>
            <a:tailEnd/>
          </a:ln>
          <a:effectLst/>
        </p:spPr>
        <p:txBody>
          <a:bodyPr wrap="square">
            <a:spAutoFit/>
          </a:bodyPr>
          <a:lstStyle/>
          <a:p>
            <a:pPr>
              <a:defRPr/>
            </a:pPr>
            <a:r>
              <a:rPr lang="en-US" altLang="ko-KR" sz="1200" dirty="0" smtClean="0">
                <a:latin typeface="Tahoma" panose="020B0604030504040204" pitchFamily="34" charset="0"/>
                <a:ea typeface="맑은 고딕" panose="020B0503020000020004" pitchFamily="50" charset="-127"/>
              </a:rPr>
              <a:t>Requirement Refine</a:t>
            </a:r>
            <a:endParaRPr lang="en-US" altLang="ko-KR" sz="1200" dirty="0">
              <a:latin typeface="Tahoma" panose="020B0604030504040204" pitchFamily="34" charset="0"/>
              <a:ea typeface="맑은 고딕" panose="020B0503020000020004" pitchFamily="50" charset="-127"/>
            </a:endParaRPr>
          </a:p>
        </p:txBody>
      </p:sp>
      <p:sp>
        <p:nvSpPr>
          <p:cNvPr id="84" name="Text Box 53"/>
          <p:cNvSpPr txBox="1">
            <a:spLocks noChangeArrowheads="1"/>
          </p:cNvSpPr>
          <p:nvPr/>
        </p:nvSpPr>
        <p:spPr bwMode="auto">
          <a:xfrm>
            <a:off x="2583629" y="3098825"/>
            <a:ext cx="729687" cy="461665"/>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Analysis</a:t>
            </a:r>
          </a:p>
          <a:p>
            <a:pPr>
              <a:defRPr/>
            </a:pPr>
            <a:r>
              <a:rPr lang="en-US" altLang="ko-KR" sz="1200" dirty="0" smtClean="0">
                <a:latin typeface="Tahoma" panose="020B0604030504040204" pitchFamily="34" charset="0"/>
                <a:ea typeface="맑은 고딕" panose="020B0503020000020004" pitchFamily="50" charset="-127"/>
              </a:rPr>
              <a:t>Review</a:t>
            </a:r>
            <a:endParaRPr lang="en-US" altLang="ko-KR" sz="1200" dirty="0">
              <a:latin typeface="Tahoma" panose="020B0604030504040204" pitchFamily="34" charset="0"/>
              <a:ea typeface="맑은 고딕" panose="020B0503020000020004" pitchFamily="50" charset="-127"/>
            </a:endParaRPr>
          </a:p>
        </p:txBody>
      </p:sp>
      <p:sp>
        <p:nvSpPr>
          <p:cNvPr id="85" name="Text Box 53"/>
          <p:cNvSpPr txBox="1">
            <a:spLocks noChangeArrowheads="1"/>
          </p:cNvSpPr>
          <p:nvPr/>
        </p:nvSpPr>
        <p:spPr bwMode="auto">
          <a:xfrm>
            <a:off x="3824788" y="4791938"/>
            <a:ext cx="139095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Implementation 1</a:t>
            </a:r>
            <a:endParaRPr lang="en-US" altLang="ko-KR" sz="1200" dirty="0">
              <a:latin typeface="Tahoma" panose="020B0604030504040204" pitchFamily="34" charset="0"/>
              <a:ea typeface="맑은 고딕" panose="020B0503020000020004" pitchFamily="50" charset="-127"/>
            </a:endParaRPr>
          </a:p>
        </p:txBody>
      </p:sp>
      <p:sp>
        <p:nvSpPr>
          <p:cNvPr id="87" name="Text Box 53"/>
          <p:cNvSpPr txBox="1">
            <a:spLocks noChangeArrowheads="1"/>
          </p:cNvSpPr>
          <p:nvPr/>
        </p:nvSpPr>
        <p:spPr bwMode="auto">
          <a:xfrm>
            <a:off x="6411322" y="4808185"/>
            <a:ext cx="143904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Implementation 2 </a:t>
            </a:r>
            <a:endParaRPr lang="en-US" altLang="ko-KR" sz="1200" dirty="0">
              <a:latin typeface="Tahoma" panose="020B0604030504040204" pitchFamily="34" charset="0"/>
              <a:ea typeface="맑은 고딕" panose="020B0503020000020004" pitchFamily="50" charset="-127"/>
            </a:endParaRPr>
          </a:p>
        </p:txBody>
      </p:sp>
      <p:sp>
        <p:nvSpPr>
          <p:cNvPr id="35" name="이등변 삼각형 34"/>
          <p:cNvSpPr/>
          <p:nvPr/>
        </p:nvSpPr>
        <p:spPr>
          <a:xfrm flipH="1" flipV="1">
            <a:off x="4572000" y="1333936"/>
            <a:ext cx="183414" cy="130353"/>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cxnSp>
        <p:nvCxnSpPr>
          <p:cNvPr id="8" name="직선 연결선 7"/>
          <p:cNvCxnSpPr>
            <a:stCxn id="35" idx="0"/>
            <a:endCxn id="9" idx="0"/>
          </p:cNvCxnSpPr>
          <p:nvPr/>
        </p:nvCxnSpPr>
        <p:spPr>
          <a:xfrm>
            <a:off x="4663707" y="1464289"/>
            <a:ext cx="27114" cy="47636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직사각형 8"/>
          <p:cNvSpPr/>
          <p:nvPr/>
        </p:nvSpPr>
        <p:spPr>
          <a:xfrm>
            <a:off x="4414423" y="6227984"/>
            <a:ext cx="552795" cy="225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2"/>
          </p:nvPr>
        </p:nvSpPr>
        <p:spPr/>
        <p:txBody>
          <a:bodyPr/>
          <a:lstStyle/>
          <a:p>
            <a:fld id="{887F5A62-5D57-4BBA-9485-2C5A6728F77D}" type="slidenum">
              <a:rPr lang="ko-KR" altLang="en-US" smtClean="0"/>
              <a:pPr/>
              <a:t>32</a:t>
            </a:fld>
            <a:r>
              <a:rPr lang="en-US" altLang="ko-KR" smtClean="0"/>
              <a:t>/50</a:t>
            </a:r>
            <a:endParaRPr lang="ko-KR" altLang="en-US" dirty="0"/>
          </a:p>
        </p:txBody>
      </p:sp>
    </p:spTree>
    <p:extLst>
      <p:ext uri="{BB962C8B-B14F-4D97-AF65-F5344CB8AC3E}">
        <p14:creationId xmlns:p14="http://schemas.microsoft.com/office/powerpoint/2010/main" val="3722553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4.4 Project Risk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805117414"/>
              </p:ext>
            </p:extLst>
          </p:nvPr>
        </p:nvGraphicFramePr>
        <p:xfrm>
          <a:off x="467545" y="980728"/>
          <a:ext cx="8208144" cy="4536504"/>
        </p:xfrm>
        <a:graphic>
          <a:graphicData uri="http://schemas.openxmlformats.org/drawingml/2006/table">
            <a:tbl>
              <a:tblPr firstRow="1" firstCol="1" bandRow="1" bandCol="1">
                <a:effectLst/>
                <a:tableStyleId>{5940675A-B579-460E-94D1-54222C63F5DA}</a:tableStyleId>
              </a:tblPr>
              <a:tblGrid>
                <a:gridCol w="3240359"/>
                <a:gridCol w="3312368"/>
                <a:gridCol w="576064"/>
                <a:gridCol w="504056"/>
                <a:gridCol w="575297"/>
              </a:tblGrid>
              <a:tr h="324036">
                <a:tc>
                  <a:txBody>
                    <a:bodyPr/>
                    <a:lstStyle/>
                    <a:p>
                      <a:pPr algn="ctr">
                        <a:lnSpc>
                          <a:spcPct val="100000"/>
                        </a:lnSpc>
                        <a:spcBef>
                          <a:spcPts val="600"/>
                        </a:spcBef>
                        <a:spcAft>
                          <a:spcPts val="0"/>
                        </a:spcAft>
                      </a:pPr>
                      <a:r>
                        <a:rPr lang="en-US"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rPr>
                        <a:t>Risk</a:t>
                      </a:r>
                      <a:endParaRPr lang="ko-KR"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smtClean="0">
                          <a:effectLst/>
                          <a:latin typeface="Tahoma" panose="020B0604030504040204" pitchFamily="34" charset="0"/>
                          <a:ea typeface="맑은 고딕" panose="020B0503020000020004" pitchFamily="50" charset="-127"/>
                          <a:cs typeface="Arial Unicode MS" panose="020B0604020202020204" pitchFamily="50" charset="-127"/>
                        </a:rPr>
                        <a:t>Mitigation Plan</a:t>
                      </a:r>
                      <a:endParaRPr lang="ko-KR" altLang="ko-KR" sz="1200" b="1"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Impact</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Prob.</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Score</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r>
              <a:tr h="648072">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altLang="ko-KR" sz="1200" baseline="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for sensors/actuators</a:t>
                      </a:r>
                    </a:p>
                  </a:txBody>
                  <a:tcPr marL="68580" marR="68580" marT="0" marB="0" anchor="ctr">
                    <a:solidFill>
                      <a:schemeClr val="bg1"/>
                    </a:solidFill>
                  </a:tcPr>
                </a:tc>
                <a:tc>
                  <a:txBody>
                    <a:bodyPr/>
                    <a:lstStyle/>
                    <a:p>
                      <a:pPr algn="l">
                        <a:lnSpc>
                          <a:spcPct val="100000"/>
                        </a:lnSpc>
                        <a:spcAft>
                          <a:spcPts val="0"/>
                        </a:spcAft>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Try experiments for</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early 2 weeks at CMU</a:t>
                      </a:r>
                      <a:endParaRPr lang="ko-KR" sz="1200" dirty="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sz="120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15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0000"/>
                    </a:solidFill>
                  </a:tcPr>
                </a:tc>
              </a:tr>
              <a:tr h="1296144">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altLang="ko-KR" sz="1200" baseline="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for sensors/actuators</a:t>
                      </a: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Design with r</a:t>
                      </a: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educing Arduino</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side responsibility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(i.e. Arduino is responsible for controlling sensors/actuators and communication.)</a:t>
                      </a: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25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0000"/>
                    </a:solidFill>
                  </a:tcPr>
                </a:tc>
              </a:tr>
              <a:tr h="648072">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Too</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low computation power of Arduino</a:t>
                      </a: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Design with r</a:t>
                      </a: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educing Arduino</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side responsibility</a:t>
                      </a: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r h="972108">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Short development</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time</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Make well scheduled plan and manage tightly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Split</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target goals or features and make partially concurrent development</a:t>
                      </a:r>
                      <a:endParaRPr lang="ko-KR"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6</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r h="648072">
                <a:tc>
                  <a:txBody>
                    <a:bodyPr/>
                    <a:lstStyle/>
                    <a:p>
                      <a:pPr>
                        <a:lnSpc>
                          <a:spcPct val="100000"/>
                        </a:lnSpc>
                        <a:spcAft>
                          <a:spcPts val="0"/>
                        </a:spcAft>
                      </a:pP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Misunderstand stakeholder’s requirement</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Try to query and make sure of meanings of messages</a:t>
                      </a:r>
                      <a:endPar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bl>
          </a:graphicData>
        </a:graphic>
      </p:graphicFrame>
      <p:sp>
        <p:nvSpPr>
          <p:cNvPr id="7" name="Text Box 13"/>
          <p:cNvSpPr txBox="1">
            <a:spLocks noChangeArrowheads="1"/>
          </p:cNvSpPr>
          <p:nvPr/>
        </p:nvSpPr>
        <p:spPr bwMode="auto">
          <a:xfrm>
            <a:off x="3059832" y="5949279"/>
            <a:ext cx="30508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schemeClr val="bg1"/>
                </a:solidFill>
                <a:latin typeface="Tahoma" panose="020B0604030504040204" pitchFamily="34" charset="0"/>
                <a:ea typeface="맑은 고딕" panose="020B0503020000020004" pitchFamily="50" charset="-127"/>
              </a:rPr>
              <a:t>Probability: 5(Imminent) --- 1(Impossible)</a:t>
            </a:r>
            <a:endParaRPr lang="en-US" altLang="ko-KR" sz="1200" dirty="0">
              <a:solidFill>
                <a:schemeClr val="bg1"/>
              </a:solidFill>
              <a:latin typeface="Tahoma" panose="020B0604030504040204" pitchFamily="34" charset="0"/>
              <a:ea typeface="맑은 고딕" panose="020B0503020000020004" pitchFamily="50" charset="-127"/>
            </a:endParaRPr>
          </a:p>
        </p:txBody>
      </p:sp>
      <p:sp>
        <p:nvSpPr>
          <p:cNvPr id="9" name="Text Box 13"/>
          <p:cNvSpPr txBox="1">
            <a:spLocks noChangeArrowheads="1"/>
          </p:cNvSpPr>
          <p:nvPr/>
        </p:nvSpPr>
        <p:spPr bwMode="auto">
          <a:xfrm>
            <a:off x="468313" y="5949280"/>
            <a:ext cx="24629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solidFill>
                  <a:schemeClr val="bg1"/>
                </a:solidFill>
                <a:latin typeface="Tahoma" panose="020B0604030504040204" pitchFamily="34" charset="0"/>
                <a:ea typeface="맑은 고딕" panose="020B0503020000020004" pitchFamily="50" charset="-127"/>
              </a:rPr>
              <a:t>Impact: </a:t>
            </a:r>
            <a:r>
              <a:rPr lang="en-US" altLang="ko-KR" sz="1200" dirty="0" smtClean="0">
                <a:solidFill>
                  <a:schemeClr val="bg1"/>
                </a:solidFill>
                <a:latin typeface="Tahoma" panose="020B0604030504040204" pitchFamily="34" charset="0"/>
                <a:ea typeface="맑은 고딕" panose="020B0503020000020004" pitchFamily="50" charset="-127"/>
              </a:rPr>
              <a:t>5(Critical) --- 1(Marginal)</a:t>
            </a:r>
            <a:endParaRPr lang="en-US" altLang="ko-KR" sz="1200" dirty="0">
              <a:solidFill>
                <a:schemeClr val="bg1"/>
              </a:solidFill>
              <a:latin typeface="Tahoma" panose="020B0604030504040204" pitchFamily="34" charset="0"/>
              <a:ea typeface="맑은 고딕" panose="020B0503020000020004" pitchFamily="50" charset="-127"/>
            </a:endParaRPr>
          </a:p>
        </p:txBody>
      </p:sp>
      <p:sp>
        <p:nvSpPr>
          <p:cNvPr id="10" name="Text Box 13"/>
          <p:cNvSpPr txBox="1">
            <a:spLocks noChangeArrowheads="1"/>
          </p:cNvSpPr>
          <p:nvPr/>
        </p:nvSpPr>
        <p:spPr bwMode="auto">
          <a:xfrm>
            <a:off x="468313" y="6226278"/>
            <a:ext cx="339233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schemeClr val="bg1"/>
                </a:solidFill>
                <a:latin typeface="Tahoma" panose="020B0604030504040204" pitchFamily="34" charset="0"/>
                <a:ea typeface="맑은 고딕" panose="020B0503020000020004" pitchFamily="50" charset="-127"/>
              </a:rPr>
              <a:t>Score: </a:t>
            </a:r>
            <a:r>
              <a:rPr lang="en-US" altLang="ko-KR" sz="1200" dirty="0" smtClean="0">
                <a:solidFill>
                  <a:srgbClr val="00B050"/>
                </a:solidFill>
                <a:latin typeface="Tahoma" panose="020B0604030504040204" pitchFamily="34" charset="0"/>
                <a:ea typeface="맑은 고딕" panose="020B0503020000020004" pitchFamily="50" charset="-127"/>
              </a:rPr>
              <a:t>Green(1~5)</a:t>
            </a:r>
            <a:r>
              <a:rPr lang="en-US" altLang="ko-KR" sz="1200" dirty="0" smtClean="0">
                <a:solidFill>
                  <a:schemeClr val="bg1"/>
                </a:solidFill>
                <a:latin typeface="Tahoma" panose="020B0604030504040204" pitchFamily="34" charset="0"/>
                <a:ea typeface="맑은 고딕" panose="020B0503020000020004" pitchFamily="50" charset="-127"/>
              </a:rPr>
              <a:t>, </a:t>
            </a:r>
            <a:r>
              <a:rPr lang="en-US" altLang="ko-KR" sz="1200" dirty="0" smtClean="0">
                <a:solidFill>
                  <a:srgbClr val="FFFF00"/>
                </a:solidFill>
                <a:latin typeface="Tahoma" panose="020B0604030504040204" pitchFamily="34" charset="0"/>
                <a:ea typeface="맑은 고딕" panose="020B0503020000020004" pitchFamily="50" charset="-127"/>
              </a:rPr>
              <a:t>Yellow(6~12)</a:t>
            </a:r>
            <a:r>
              <a:rPr lang="en-US" altLang="ko-KR" sz="1200" dirty="0" smtClean="0">
                <a:solidFill>
                  <a:schemeClr val="bg1"/>
                </a:solidFill>
                <a:latin typeface="Tahoma" panose="020B0604030504040204" pitchFamily="34" charset="0"/>
                <a:ea typeface="맑은 고딕" panose="020B0503020000020004" pitchFamily="50" charset="-127"/>
              </a:rPr>
              <a:t>, </a:t>
            </a:r>
            <a:r>
              <a:rPr lang="en-US" altLang="ko-KR" sz="1200" dirty="0" smtClean="0">
                <a:solidFill>
                  <a:srgbClr val="FF0000"/>
                </a:solidFill>
                <a:latin typeface="Tahoma" panose="020B0604030504040204" pitchFamily="34" charset="0"/>
                <a:ea typeface="맑은 고딕" panose="020B0503020000020004" pitchFamily="50" charset="-127"/>
              </a:rPr>
              <a:t>Red(13~25)</a:t>
            </a:r>
            <a:endParaRPr lang="en-US" altLang="ko-KR" sz="1200" dirty="0">
              <a:solidFill>
                <a:srgbClr val="FF0000"/>
              </a:solidFill>
              <a:latin typeface="Tahoma" panose="020B0604030504040204" pitchFamily="34" charset="0"/>
              <a:ea typeface="맑은 고딕" panose="020B0503020000020004" pitchFamily="50" charset="-127"/>
            </a:endParaRPr>
          </a:p>
        </p:txBody>
      </p:sp>
      <p:sp>
        <p:nvSpPr>
          <p:cNvPr id="3" name="슬라이드 번호 개체 틀 2"/>
          <p:cNvSpPr>
            <a:spLocks noGrp="1"/>
          </p:cNvSpPr>
          <p:nvPr>
            <p:ph type="sldNum" sz="quarter" idx="12"/>
          </p:nvPr>
        </p:nvSpPr>
        <p:spPr/>
        <p:txBody>
          <a:bodyPr/>
          <a:lstStyle/>
          <a:p>
            <a:fld id="{887F5A62-5D57-4BBA-9485-2C5A6728F77D}"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282689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4.5 Role &amp; Responsibility</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489114875"/>
              </p:ext>
            </p:extLst>
          </p:nvPr>
        </p:nvGraphicFramePr>
        <p:xfrm>
          <a:off x="467544" y="1052736"/>
          <a:ext cx="8208912" cy="5022239"/>
        </p:xfrm>
        <a:graphic>
          <a:graphicData uri="http://schemas.openxmlformats.org/drawingml/2006/table">
            <a:tbl>
              <a:tblPr>
                <a:tableStyleId>{5C22544A-7EE6-4342-B048-85BDC9FD1C3A}</a:tableStyleId>
              </a:tblPr>
              <a:tblGrid>
                <a:gridCol w="2088232"/>
                <a:gridCol w="4392488"/>
                <a:gridCol w="1728192"/>
              </a:tblGrid>
              <a:tr h="531496">
                <a:tc>
                  <a:txBody>
                    <a:body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638911">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Management, Schedule 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8911">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Architect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Analysis, Architecture 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71002">
                <a:tc rowSpan="2">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Detailed Design, Coding, Testing,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Debugging</a:t>
                      </a:r>
                      <a:b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b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Especially </a:t>
                      </a: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Server Side</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64096">
                <a:tc vMerge="1">
                  <a:txBody>
                    <a:bodyPr/>
                    <a:lstStyle/>
                    <a:p>
                      <a:pPr algn="l" fontAlgn="ct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Detailed Design, Coding, Testing, Debugging</a:t>
                      </a:r>
                      <a:b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b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Especially Arduino Side</a:t>
                      </a:r>
                      <a:endPar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9456">
                <a:tc>
                  <a:txBody>
                    <a:body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9456">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Plan, Test 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8911">
                <a:tc>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34</a:t>
            </a:fld>
            <a:r>
              <a:rPr lang="en-US" altLang="ko-KR" smtClean="0"/>
              <a:t>/50</a:t>
            </a:r>
            <a:endParaRPr lang="ko-KR" altLang="en-US" dirty="0"/>
          </a:p>
        </p:txBody>
      </p:sp>
    </p:spTree>
    <p:extLst>
      <p:ext uri="{BB962C8B-B14F-4D97-AF65-F5344CB8AC3E}">
        <p14:creationId xmlns:p14="http://schemas.microsoft.com/office/powerpoint/2010/main" val="2628286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4.6 Time Logs &amp; Project Tracking</a:t>
            </a:r>
            <a:endParaRPr lang="ko-KR" altLang="en-US" dirty="0"/>
          </a:p>
        </p:txBody>
      </p:sp>
      <p:sp>
        <p:nvSpPr>
          <p:cNvPr id="3" name="내용 개체 틀 2"/>
          <p:cNvSpPr>
            <a:spLocks noGrp="1"/>
          </p:cNvSpPr>
          <p:nvPr>
            <p:ph type="body" sz="quarter" idx="10"/>
          </p:nvPr>
        </p:nvSpPr>
        <p:spPr/>
        <p:txBody>
          <a:bodyPr/>
          <a:lstStyle/>
          <a:p>
            <a:r>
              <a:rPr lang="en-US" altLang="ko-KR" dirty="0" smtClean="0"/>
              <a:t>Time log management based on individual</a:t>
            </a:r>
            <a:r>
              <a:rPr lang="ko-KR" altLang="en-US" dirty="0" smtClean="0"/>
              <a:t> </a:t>
            </a:r>
            <a:r>
              <a:rPr lang="en-US" altLang="ko-KR" dirty="0" smtClean="0"/>
              <a:t>activity</a:t>
            </a:r>
          </a:p>
          <a:p>
            <a:pPr lvl="1"/>
            <a:r>
              <a:rPr lang="en-US" altLang="ko-KR" dirty="0" smtClean="0"/>
              <a:t>Time : start time / end time</a:t>
            </a:r>
          </a:p>
          <a:p>
            <a:pPr lvl="1"/>
            <a:r>
              <a:rPr lang="en-US" altLang="ko-KR" dirty="0" smtClean="0"/>
              <a:t>Place</a:t>
            </a:r>
          </a:p>
          <a:p>
            <a:pPr lvl="1"/>
            <a:r>
              <a:rPr lang="en-US" altLang="ko-KR" dirty="0" smtClean="0"/>
              <a:t>Stage : Planning / Requirement / Analysis / Design / Implementation / Testing</a:t>
            </a:r>
          </a:p>
          <a:p>
            <a:pPr lvl="1"/>
            <a:r>
              <a:rPr lang="en-US" altLang="ko-KR" dirty="0" smtClean="0"/>
              <a:t>Task </a:t>
            </a:r>
          </a:p>
          <a:p>
            <a:pPr lvl="1"/>
            <a:r>
              <a:rPr lang="en-US" altLang="ko-KR" dirty="0" smtClean="0"/>
              <a:t>Description</a:t>
            </a:r>
          </a:p>
          <a:p>
            <a:pPr lvl="1"/>
            <a:r>
              <a:rPr lang="en-US" altLang="ko-KR" dirty="0" smtClean="0"/>
              <a:t>Time spent of members</a:t>
            </a:r>
          </a:p>
          <a:p>
            <a:pPr lvl="1"/>
            <a:r>
              <a:rPr lang="en-US" altLang="ko-KR" dirty="0" smtClean="0"/>
              <a:t>Output : document , artifact</a:t>
            </a:r>
          </a:p>
          <a:p>
            <a:pPr lvl="2"/>
            <a:endParaRPr lang="en-US" altLang="ko-KR" dirty="0" smtClean="0"/>
          </a:p>
          <a:p>
            <a:pPr lvl="2"/>
            <a:endParaRPr lang="en-US" altLang="ko-KR" dirty="0"/>
          </a:p>
          <a:p>
            <a:endParaRPr lang="en-US" altLang="ko-KR" dirty="0"/>
          </a:p>
          <a:p>
            <a:r>
              <a:rPr lang="en-US" altLang="ko-KR" dirty="0" smtClean="0"/>
              <a:t>Project tracking using earned value</a:t>
            </a:r>
          </a:p>
          <a:p>
            <a:pPr lvl="1"/>
            <a:r>
              <a:rPr lang="en-US" altLang="ko-KR" dirty="0" smtClean="0"/>
              <a:t>Each developer records the actual time log</a:t>
            </a:r>
          </a:p>
          <a:p>
            <a:pPr lvl="1"/>
            <a:r>
              <a:rPr lang="en-US" altLang="ko-KR" dirty="0" smtClean="0"/>
              <a:t>Estimate earned value  (Planed Value)</a:t>
            </a:r>
          </a:p>
          <a:p>
            <a:pPr lvl="1"/>
            <a:r>
              <a:rPr lang="en-US" altLang="ko-KR" dirty="0" smtClean="0"/>
              <a:t>Tracking project performance (Gap analysis)</a:t>
            </a:r>
          </a:p>
          <a:p>
            <a:pPr lvl="1"/>
            <a:endParaRPr lang="en-US" altLang="ko-KR" dirty="0" smtClean="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2002708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4.7 Time Logs </a:t>
            </a:r>
            <a:endParaRPr lang="ko-KR" altLang="en-US" dirty="0"/>
          </a:p>
        </p:txBody>
      </p:sp>
      <p:pic>
        <p:nvPicPr>
          <p:cNvPr id="1027" name="Picture 3"/>
          <p:cNvPicPr>
            <a:picLocks noChangeAspect="1" noChangeArrowheads="1"/>
          </p:cNvPicPr>
          <p:nvPr/>
        </p:nvPicPr>
        <p:blipFill>
          <a:blip r:embed="rId2" cstate="print"/>
          <a:srcRect/>
          <a:stretch>
            <a:fillRect/>
          </a:stretch>
        </p:blipFill>
        <p:spPr bwMode="auto">
          <a:xfrm>
            <a:off x="431728" y="835025"/>
            <a:ext cx="8243960" cy="3688718"/>
          </a:xfrm>
          <a:prstGeom prst="rect">
            <a:avLst/>
          </a:prstGeom>
          <a:noFill/>
          <a:ln w="9525">
            <a:noFill/>
            <a:miter lim="800000"/>
            <a:headEnd/>
            <a:tailEnd/>
          </a:ln>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20027081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4.8 Earn Value</a:t>
            </a:r>
            <a:endParaRPr lang="ko-KR" altLang="en-US" dirty="0"/>
          </a:p>
        </p:txBody>
      </p:sp>
      <p:sp>
        <p:nvSpPr>
          <p:cNvPr id="5" name="슬라이드 번호 개체 틀 4"/>
          <p:cNvSpPr>
            <a:spLocks noGrp="1"/>
          </p:cNvSpPr>
          <p:nvPr>
            <p:ph type="sldNum" sz="quarter" idx="11"/>
          </p:nvPr>
        </p:nvSpPr>
        <p:spPr/>
        <p:txBody>
          <a:bodyPr/>
          <a:lstStyle/>
          <a:p>
            <a:fld id="{887F5A62-5D57-4BBA-9485-2C5A6728F77D}" type="slidenum">
              <a:rPr lang="ko-KR" altLang="en-US" smtClean="0"/>
              <a:pPr/>
              <a:t>37</a:t>
            </a:fld>
            <a:r>
              <a:rPr lang="en-US" altLang="ko-KR" smtClean="0"/>
              <a:t>/50</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035" y="1124742"/>
            <a:ext cx="8126413" cy="393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36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 </a:t>
            </a:r>
            <a:r>
              <a:rPr lang="en-US" altLang="ko-KR" dirty="0" smtClean="0">
                <a:latin typeface="Microsoft Sans Serif" panose="020B0604020202020204" pitchFamily="34" charset="0"/>
                <a:cs typeface="Microsoft Sans Serif" panose="020B0604020202020204" pitchFamily="34" charset="0"/>
              </a:rPr>
              <a:t>Design</a:t>
            </a:r>
            <a:endParaRPr lang="ko-KR" altLang="en-US" dirty="0"/>
          </a:p>
        </p:txBody>
      </p:sp>
      <p:sp>
        <p:nvSpPr>
          <p:cNvPr id="3" name="내용 개체 틀 2"/>
          <p:cNvSpPr>
            <a:spLocks noGrp="1"/>
          </p:cNvSpPr>
          <p:nvPr>
            <p:ph type="body" sz="quarter" idx="10"/>
          </p:nvPr>
        </p:nvSpPr>
        <p:spPr>
          <a:xfrm>
            <a:off x="503548" y="1074440"/>
            <a:ext cx="7956884" cy="4586808"/>
          </a:xfrm>
        </p:spPr>
        <p:txBody>
          <a:bodyPr>
            <a:noAutofit/>
          </a:bodyPr>
          <a:lstStyle/>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 System Context Diagram</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Module View</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38</a:t>
            </a:fld>
            <a:r>
              <a:rPr lang="en-US" altLang="ko-KR" smtClean="0"/>
              <a:t>/50</a:t>
            </a:r>
            <a:endParaRPr lang="ko-KR" altLang="en-US" dirty="0"/>
          </a:p>
        </p:txBody>
      </p:sp>
    </p:spTree>
    <p:extLst>
      <p:ext uri="{BB962C8B-B14F-4D97-AF65-F5344CB8AC3E}">
        <p14:creationId xmlns:p14="http://schemas.microsoft.com/office/powerpoint/2010/main" val="3023093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39</a:t>
            </a:fld>
            <a:r>
              <a:rPr lang="en-US" altLang="ko-KR" smtClean="0"/>
              <a:t>/50</a:t>
            </a:r>
            <a:endParaRPr lang="ko-KR" altLang="en-US" dirty="0"/>
          </a:p>
        </p:txBody>
      </p:sp>
      <p:sp>
        <p:nvSpPr>
          <p:cNvPr id="21" name="모서리가 둥근 직사각형 20"/>
          <p:cNvSpPr/>
          <p:nvPr/>
        </p:nvSpPr>
        <p:spPr>
          <a:xfrm>
            <a:off x="3980582" y="1772816"/>
            <a:ext cx="1167482" cy="2373456"/>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323528" y="1772816"/>
            <a:ext cx="1152128" cy="237626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915816" y="5229200"/>
            <a:ext cx="5760640" cy="12241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24" name="모서리가 둥근 직사각형 23"/>
          <p:cNvSpPr/>
          <p:nvPr/>
        </p:nvSpPr>
        <p:spPr>
          <a:xfrm>
            <a:off x="3275856" y="5517232"/>
            <a:ext cx="504056" cy="288032"/>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204718" y="3068960"/>
            <a:ext cx="2376264"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7664" y="3100898"/>
            <a:ext cx="2232248" cy="707886"/>
          </a:xfrm>
          <a:prstGeom prst="rect">
            <a:avLst/>
          </a:prstGeom>
          <a:noFill/>
        </p:spPr>
        <p:txBody>
          <a:bodyPr wrap="square" rtlCol="0">
            <a:spAutoFit/>
          </a:bodyPr>
          <a:lstStyle/>
          <a:p>
            <a:pPr>
              <a:buFontTx/>
              <a:buChar char="-"/>
            </a:pPr>
            <a:r>
              <a:rPr lang="en-US" altLang="ko-KR" sz="1000" dirty="0" smtClean="0"/>
              <a:t> Command  :</a:t>
            </a:r>
          </a:p>
          <a:p>
            <a:r>
              <a:rPr lang="en-US" altLang="ko-KR" sz="1000" dirty="0" smtClean="0"/>
              <a:t>  Door on/off, light on/off,</a:t>
            </a:r>
          </a:p>
          <a:p>
            <a:r>
              <a:rPr lang="en-US" altLang="ko-KR" sz="1000" dirty="0" smtClean="0"/>
              <a:t>  alarm on/off</a:t>
            </a:r>
          </a:p>
          <a:p>
            <a:r>
              <a:rPr lang="en-US" altLang="ko-KR" sz="1000" dirty="0" smtClean="0"/>
              <a:t>- Register node</a:t>
            </a:r>
          </a:p>
        </p:txBody>
      </p:sp>
      <p:sp>
        <p:nvSpPr>
          <p:cNvPr id="30" name="TextBox 29"/>
          <p:cNvSpPr txBox="1"/>
          <p:nvPr/>
        </p:nvSpPr>
        <p:spPr>
          <a:xfrm>
            <a:off x="1547664" y="2145050"/>
            <a:ext cx="2592288" cy="707886"/>
          </a:xfrm>
          <a:prstGeom prst="rect">
            <a:avLst/>
          </a:prstGeom>
          <a:noFill/>
        </p:spPr>
        <p:txBody>
          <a:bodyPr wrap="square" rtlCol="0">
            <a:spAutoFit/>
          </a:bodyPr>
          <a:lstStyle/>
          <a:p>
            <a:r>
              <a:rPr lang="en-US" altLang="ko-KR" sz="1000" dirty="0" smtClean="0"/>
              <a:t>- Node information for registration</a:t>
            </a:r>
          </a:p>
          <a:p>
            <a:pPr>
              <a:buFontTx/>
              <a:buChar char="-"/>
            </a:pPr>
            <a:r>
              <a:rPr lang="en-US" altLang="ko-KR" sz="1000" dirty="0" smtClean="0"/>
              <a:t> Sensing Data : </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/Presence(proximity)/Mail Box</a:t>
            </a:r>
          </a:p>
        </p:txBody>
      </p:sp>
      <p:sp>
        <p:nvSpPr>
          <p:cNvPr id="31" name="TextBox 30"/>
          <p:cNvSpPr txBox="1"/>
          <p:nvPr/>
        </p:nvSpPr>
        <p:spPr>
          <a:xfrm>
            <a:off x="3995936" y="5517232"/>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32" name="직선 화살표 연결선 31"/>
          <p:cNvCxnSpPr/>
          <p:nvPr/>
        </p:nvCxnSpPr>
        <p:spPr>
          <a:xfrm>
            <a:off x="3203848" y="6021288"/>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850969"/>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34" name="TextBox 33"/>
          <p:cNvSpPr txBox="1"/>
          <p:nvPr/>
        </p:nvSpPr>
        <p:spPr>
          <a:xfrm>
            <a:off x="5274828" y="3051537"/>
            <a:ext cx="2465524" cy="1323439"/>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 (Secure / Unsecure)</a:t>
            </a:r>
          </a:p>
          <a:p>
            <a:pPr>
              <a:buFontTx/>
              <a:buChar char="-"/>
            </a:pPr>
            <a:r>
              <a:rPr lang="en-US" altLang="ko-KR" sz="1000" dirty="0" smtClean="0"/>
              <a:t> Door on/off</a:t>
            </a:r>
          </a:p>
          <a:p>
            <a:r>
              <a:rPr lang="en-US" altLang="ko-KR" sz="1000" dirty="0" smtClean="0"/>
              <a:t>- Light on/off</a:t>
            </a:r>
          </a:p>
        </p:txBody>
      </p:sp>
      <p:sp>
        <p:nvSpPr>
          <p:cNvPr id="35" name="TextBox 34"/>
          <p:cNvSpPr txBox="1"/>
          <p:nvPr/>
        </p:nvSpPr>
        <p:spPr>
          <a:xfrm>
            <a:off x="5276726" y="1844824"/>
            <a:ext cx="2247602" cy="1015663"/>
          </a:xfrm>
          <a:prstGeom prst="rect">
            <a:avLst/>
          </a:prstGeom>
          <a:noFill/>
        </p:spPr>
        <p:txBody>
          <a:bodyPr wrap="square" rtlCol="0">
            <a:spAutoFit/>
          </a:bodyPr>
          <a:lstStyle/>
          <a:p>
            <a:pPr algn="ctr"/>
            <a:r>
              <a:rPr lang="en-US" altLang="ko-KR" sz="1000" dirty="0" smtClean="0"/>
              <a:t>&lt;&lt; Display  information &gt;&gt;</a:t>
            </a:r>
          </a:p>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a:p>
            <a:r>
              <a:rPr lang="en-US" altLang="ko-KR" sz="1000" dirty="0" smtClean="0"/>
              <a:t>- Node information</a:t>
            </a:r>
          </a:p>
        </p:txBody>
      </p:sp>
      <p:sp>
        <p:nvSpPr>
          <p:cNvPr id="36" name="타원 35"/>
          <p:cNvSpPr/>
          <p:nvPr/>
        </p:nvSpPr>
        <p:spPr>
          <a:xfrm>
            <a:off x="7884368" y="2276872"/>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8100392" y="2780928"/>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7850106" y="2809806"/>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rot="1698687">
            <a:off x="7999534" y="3060880"/>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rot="19364333">
            <a:off x="8225125" y="3061001"/>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6012160" y="5517232"/>
            <a:ext cx="207122" cy="339739"/>
            <a:chOff x="2161474" y="4725144"/>
            <a:chExt cx="584448" cy="1216177"/>
          </a:xfrm>
        </p:grpSpPr>
        <p:sp>
          <p:nvSpPr>
            <p:cNvPr id="42" name="타원 41"/>
            <p:cNvSpPr/>
            <p:nvPr/>
          </p:nvSpPr>
          <p:spPr>
            <a:xfrm>
              <a:off x="2195736" y="4725144"/>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2411760" y="5229200"/>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2161474" y="5258078"/>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rot="1698687">
              <a:off x="2310902" y="5509152"/>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rot="19364333">
              <a:off x="2536493" y="5509273"/>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6588224" y="5490761"/>
            <a:ext cx="1440160" cy="276999"/>
          </a:xfrm>
          <a:prstGeom prst="rect">
            <a:avLst/>
          </a:prstGeom>
          <a:noFill/>
        </p:spPr>
        <p:txBody>
          <a:bodyPr wrap="square" rtlCol="0">
            <a:spAutoFit/>
          </a:bodyPr>
          <a:lstStyle/>
          <a:p>
            <a:r>
              <a:rPr lang="en-US" altLang="ko-KR" sz="1200" dirty="0" smtClean="0"/>
              <a:t>: User</a:t>
            </a:r>
            <a:endParaRPr lang="ko-KR" altLang="en-US" sz="1200" dirty="0"/>
          </a:p>
        </p:txBody>
      </p:sp>
      <p:cxnSp>
        <p:nvCxnSpPr>
          <p:cNvPr id="48" name="직선 화살표 연결선 47"/>
          <p:cNvCxnSpPr/>
          <p:nvPr/>
        </p:nvCxnSpPr>
        <p:spPr>
          <a:xfrm>
            <a:off x="5804762" y="6021288"/>
            <a:ext cx="78346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88224" y="5871053"/>
            <a:ext cx="1871440" cy="461665"/>
          </a:xfrm>
          <a:prstGeom prst="rect">
            <a:avLst/>
          </a:prstGeom>
          <a:noFill/>
        </p:spPr>
        <p:txBody>
          <a:bodyPr wrap="square" rtlCol="0">
            <a:spAutoFit/>
          </a:bodyPr>
          <a:lstStyle/>
          <a:p>
            <a:r>
              <a:rPr lang="en-US" altLang="ko-KR" sz="1200" dirty="0" smtClean="0"/>
              <a:t>: User action(Event) </a:t>
            </a:r>
            <a:br>
              <a:rPr lang="en-US" altLang="ko-KR" sz="1200" dirty="0" smtClean="0"/>
            </a:br>
            <a:r>
              <a:rPr lang="en-US" altLang="ko-KR" sz="1200" dirty="0" smtClean="0"/>
              <a:t>  to IoTMS</a:t>
            </a:r>
            <a:endParaRPr lang="ko-KR" altLang="en-US" sz="1200" dirty="0"/>
          </a:p>
        </p:txBody>
      </p:sp>
    </p:spTree>
    <p:extLst>
      <p:ext uri="{BB962C8B-B14F-4D97-AF65-F5344CB8AC3E}">
        <p14:creationId xmlns:p14="http://schemas.microsoft.com/office/powerpoint/2010/main" val="767411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Decomposition Style of </a:t>
            </a:r>
            <a:r>
              <a:rPr lang="en-US" altLang="ko-KR" b="1" i="1" dirty="0" err="1" smtClean="0"/>
              <a:t>IoTMS</a:t>
            </a:r>
            <a:endParaRPr lang="en-US" altLang="ko-KR" b="1" i="1" dirty="0" smtClean="0"/>
          </a:p>
          <a:p>
            <a:pPr lvl="1"/>
            <a:r>
              <a:rPr lang="en-US" altLang="ko-KR" dirty="0" err="1" smtClean="0"/>
              <a:t>IoTMS</a:t>
            </a:r>
            <a:r>
              <a:rPr lang="en-US" altLang="ko-KR" dirty="0" smtClean="0"/>
              <a:t> has 5 modules as following</a:t>
            </a:r>
          </a:p>
          <a:p>
            <a:pPr lvl="2"/>
            <a:r>
              <a:rPr lang="en-US" altLang="ko-KR" dirty="0" smtClean="0"/>
              <a:t>View : Display User Interface</a:t>
            </a:r>
          </a:p>
          <a:p>
            <a:pPr lvl="2"/>
            <a:r>
              <a:rPr lang="en-US" altLang="ko-KR" dirty="0" smtClean="0"/>
              <a:t>UI Controller : Control user command and include logic</a:t>
            </a:r>
          </a:p>
          <a:p>
            <a:pPr lvl="2"/>
            <a:r>
              <a:rPr lang="en-US" altLang="ko-KR" dirty="0" smtClean="0"/>
              <a:t>Model : Logic implementation</a:t>
            </a:r>
          </a:p>
          <a:p>
            <a:pPr lvl="2"/>
            <a:r>
              <a:rPr lang="en-US" altLang="ko-KR" dirty="0" err="1" smtClean="0"/>
              <a:t>EventBus</a:t>
            </a:r>
            <a:r>
              <a:rPr lang="en-US" altLang="ko-KR" dirty="0" smtClean="0"/>
              <a:t> : Communicate between</a:t>
            </a:r>
          </a:p>
          <a:p>
            <a:pPr marL="363537" lvl="2" indent="0">
              <a:buNone/>
            </a:pPr>
            <a:r>
              <a:rPr lang="en-US" altLang="ko-KR" dirty="0" smtClean="0"/>
              <a:t>    UI Controller and Model</a:t>
            </a:r>
          </a:p>
          <a:p>
            <a:pPr lvl="2"/>
            <a:r>
              <a:rPr lang="en-US" altLang="ko-KR" dirty="0" smtClean="0"/>
              <a:t>Communication : Communicate </a:t>
            </a:r>
            <a:r>
              <a:rPr lang="en-US" altLang="ko-KR" dirty="0" err="1" smtClean="0"/>
              <a:t>betw</a:t>
            </a:r>
            <a:r>
              <a:rPr lang="en-US" altLang="ko-KR" dirty="0" smtClean="0"/>
              <a:t>-</a:t>
            </a:r>
          </a:p>
          <a:p>
            <a:pPr marL="363537" lvl="2" indent="0">
              <a:buNone/>
            </a:pPr>
            <a:r>
              <a:rPr lang="en-US" altLang="ko-KR" dirty="0"/>
              <a:t> </a:t>
            </a:r>
            <a:r>
              <a:rPr lang="en-US" altLang="ko-KR" dirty="0" smtClean="0"/>
              <a:t>   </a:t>
            </a:r>
            <a:r>
              <a:rPr lang="en-US" altLang="ko-KR" dirty="0" err="1" smtClean="0"/>
              <a:t>een</a:t>
            </a:r>
            <a:r>
              <a:rPr lang="en-US" altLang="ko-KR" dirty="0" smtClean="0"/>
              <a:t> Model and SA Node</a:t>
            </a:r>
          </a:p>
        </p:txBody>
      </p:sp>
      <p:pic>
        <p:nvPicPr>
          <p:cNvPr id="3" name="그림 2"/>
          <p:cNvPicPr>
            <a:picLocks noChangeAspect="1"/>
          </p:cNvPicPr>
          <p:nvPr/>
        </p:nvPicPr>
        <p:blipFill>
          <a:blip r:embed="rId2" cstate="print"/>
          <a:stretch>
            <a:fillRect/>
          </a:stretch>
        </p:blipFill>
        <p:spPr>
          <a:xfrm>
            <a:off x="4757234" y="2743844"/>
            <a:ext cx="3312368" cy="3256631"/>
          </a:xfrm>
          <a:prstGeom prst="rect">
            <a:avLst/>
          </a:prstGeom>
        </p:spPr>
      </p:pic>
      <p:sp>
        <p:nvSpPr>
          <p:cNvPr id="8" name="직사각형 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40</a:t>
            </a:fld>
            <a:r>
              <a:rPr lang="en-US" altLang="ko-KR" smtClean="0"/>
              <a:t>/50</a:t>
            </a:r>
            <a:endParaRPr lang="ko-KR" altLang="en-US" dirty="0"/>
          </a:p>
        </p:txBody>
      </p:sp>
      <p:grpSp>
        <p:nvGrpSpPr>
          <p:cNvPr id="16" name="그룹 15"/>
          <p:cNvGrpSpPr/>
          <p:nvPr/>
        </p:nvGrpSpPr>
        <p:grpSpPr>
          <a:xfrm>
            <a:off x="7236296" y="5878238"/>
            <a:ext cx="1089803" cy="327788"/>
            <a:chOff x="7236296" y="5878238"/>
            <a:chExt cx="1089803" cy="327788"/>
          </a:xfrm>
        </p:grpSpPr>
        <p:sp>
          <p:nvSpPr>
            <p:cNvPr id="13" name="직사각형 12"/>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15" name="그룹 14"/>
            <p:cNvGrpSpPr/>
            <p:nvPr/>
          </p:nvGrpSpPr>
          <p:grpSpPr>
            <a:xfrm>
              <a:off x="7308304" y="5943080"/>
              <a:ext cx="316208" cy="209938"/>
              <a:chOff x="1672072" y="5085184"/>
              <a:chExt cx="432048" cy="360040"/>
            </a:xfrm>
          </p:grpSpPr>
          <p:sp>
            <p:nvSpPr>
              <p:cNvPr id="5" name="직사각형 4"/>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627381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Model module</a:t>
            </a:r>
          </a:p>
          <a:p>
            <a:pPr lvl="1"/>
            <a:r>
              <a:rPr lang="en-US" altLang="ko-KR" dirty="0" smtClean="0"/>
              <a:t>Model module has 5 sub-modules as following</a:t>
            </a:r>
          </a:p>
          <a:p>
            <a:pPr lvl="2"/>
            <a:r>
              <a:rPr lang="en-US" altLang="ko-KR" dirty="0" smtClean="0"/>
              <a:t>Logger : Logging user command or sensor values</a:t>
            </a:r>
          </a:p>
          <a:p>
            <a:pPr lvl="2"/>
            <a:r>
              <a:rPr lang="en-US" altLang="ko-KR" dirty="0" smtClean="0"/>
              <a:t>Rule Manager : Manage pre-defined rule and custom rule defined by user</a:t>
            </a:r>
          </a:p>
          <a:p>
            <a:pPr lvl="2"/>
            <a:r>
              <a:rPr lang="en-US" altLang="ko-KR" dirty="0" smtClean="0"/>
              <a:t>Node Manager : Manage nodes and things</a:t>
            </a:r>
          </a:p>
          <a:p>
            <a:pPr lvl="2"/>
            <a:r>
              <a:rPr lang="en-US" altLang="ko-KR" dirty="0" smtClean="0"/>
              <a:t>Message : E-mail and SMS object for</a:t>
            </a:r>
          </a:p>
          <a:p>
            <a:pPr marL="363537" lvl="2" indent="0">
              <a:buNone/>
            </a:pPr>
            <a:r>
              <a:rPr lang="en-US" altLang="ko-KR" dirty="0"/>
              <a:t> </a:t>
            </a:r>
            <a:r>
              <a:rPr lang="en-US" altLang="ko-KR" dirty="0" smtClean="0"/>
              <a:t>   sending emergency messages</a:t>
            </a:r>
          </a:p>
          <a:p>
            <a:pPr lvl="2"/>
            <a:endParaRPr lang="en-US" altLang="ko-KR" dirty="0" smtClean="0"/>
          </a:p>
        </p:txBody>
      </p:sp>
      <p:pic>
        <p:nvPicPr>
          <p:cNvPr id="9" name="그림 8"/>
          <p:cNvPicPr>
            <a:picLocks noChangeAspect="1"/>
          </p:cNvPicPr>
          <p:nvPr/>
        </p:nvPicPr>
        <p:blipFill>
          <a:blip r:embed="rId2" cstate="print"/>
          <a:stretch>
            <a:fillRect/>
          </a:stretch>
        </p:blipFill>
        <p:spPr>
          <a:xfrm>
            <a:off x="4993035" y="3327449"/>
            <a:ext cx="3067050" cy="2219325"/>
          </a:xfrm>
          <a:prstGeom prst="rect">
            <a:avLst/>
          </a:prstGeom>
        </p:spPr>
      </p:pic>
      <p:pic>
        <p:nvPicPr>
          <p:cNvPr id="10" name="그림 9"/>
          <p:cNvPicPr>
            <a:picLocks noChangeAspect="1"/>
          </p:cNvPicPr>
          <p:nvPr/>
        </p:nvPicPr>
        <p:blipFill>
          <a:blip r:embed="rId3" cstate="print"/>
          <a:stretch>
            <a:fillRect/>
          </a:stretch>
        </p:blipFill>
        <p:spPr>
          <a:xfrm>
            <a:off x="564724" y="3212976"/>
            <a:ext cx="2685192" cy="2640008"/>
          </a:xfrm>
          <a:prstGeom prst="rect">
            <a:avLst/>
          </a:prstGeom>
        </p:spPr>
      </p:pic>
      <p:cxnSp>
        <p:nvCxnSpPr>
          <p:cNvPr id="12" name="직선 연결선 11"/>
          <p:cNvCxnSpPr/>
          <p:nvPr/>
        </p:nvCxnSpPr>
        <p:spPr>
          <a:xfrm flipV="1">
            <a:off x="1907320" y="3434430"/>
            <a:ext cx="3085715" cy="85866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1907320" y="4984698"/>
            <a:ext cx="3085715" cy="56207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827584" y="429309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41</a:t>
            </a:fld>
            <a:r>
              <a:rPr lang="en-US" altLang="ko-KR" smtClean="0"/>
              <a:t>/50</a:t>
            </a:r>
            <a:endParaRPr lang="ko-KR" altLang="en-US" dirty="0"/>
          </a:p>
        </p:txBody>
      </p:sp>
      <p:grpSp>
        <p:nvGrpSpPr>
          <p:cNvPr id="30" name="그룹 29"/>
          <p:cNvGrpSpPr/>
          <p:nvPr/>
        </p:nvGrpSpPr>
        <p:grpSpPr>
          <a:xfrm>
            <a:off x="7236296" y="5878238"/>
            <a:ext cx="1089803" cy="327788"/>
            <a:chOff x="7236296" y="5878238"/>
            <a:chExt cx="1089803" cy="327788"/>
          </a:xfrm>
        </p:grpSpPr>
        <p:sp>
          <p:nvSpPr>
            <p:cNvPr id="31" name="직사각형 30"/>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2" name="그룹 31"/>
            <p:cNvGrpSpPr/>
            <p:nvPr/>
          </p:nvGrpSpPr>
          <p:grpSpPr>
            <a:xfrm>
              <a:off x="7308304" y="5943080"/>
              <a:ext cx="316208" cy="209938"/>
              <a:chOff x="1672072" y="5085184"/>
              <a:chExt cx="432048" cy="360040"/>
            </a:xfrm>
          </p:grpSpPr>
          <p:sp>
            <p:nvSpPr>
              <p:cNvPr id="33" name="직사각형 32"/>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18493245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Communication module</a:t>
            </a:r>
          </a:p>
          <a:p>
            <a:pPr lvl="1"/>
            <a:r>
              <a:rPr lang="en-US" altLang="ko-KR" dirty="0" smtClean="0"/>
              <a:t>Communication module has 4 sub-modules as following</a:t>
            </a:r>
          </a:p>
          <a:p>
            <a:pPr lvl="2"/>
            <a:r>
              <a:rPr lang="en-US" altLang="ko-KR" dirty="0" smtClean="0"/>
              <a:t>Security for Network : Security Library for communicating</a:t>
            </a:r>
          </a:p>
          <a:p>
            <a:pPr lvl="2"/>
            <a:r>
              <a:rPr lang="en-US" altLang="ko-KR" dirty="0" smtClean="0"/>
              <a:t>Modbus : to support Modbus</a:t>
            </a:r>
          </a:p>
          <a:p>
            <a:pPr lvl="2"/>
            <a:r>
              <a:rPr lang="en-US" altLang="ko-KR" dirty="0" err="1" smtClean="0"/>
              <a:t>Zigbee</a:t>
            </a:r>
            <a:r>
              <a:rPr lang="en-US" altLang="ko-KR" dirty="0" smtClean="0"/>
              <a:t> : to support </a:t>
            </a:r>
            <a:r>
              <a:rPr lang="en-US" altLang="ko-KR" dirty="0" err="1" smtClean="0"/>
              <a:t>Zigbee</a:t>
            </a:r>
            <a:endParaRPr lang="en-US" altLang="ko-KR" dirty="0" smtClean="0"/>
          </a:p>
          <a:p>
            <a:pPr lvl="2"/>
            <a:r>
              <a:rPr lang="en-US" altLang="ko-KR" dirty="0" smtClean="0"/>
              <a:t>Custom(BT and </a:t>
            </a:r>
            <a:r>
              <a:rPr lang="en-US" altLang="ko-KR" dirty="0" err="1" smtClean="0"/>
              <a:t>WiFi</a:t>
            </a:r>
            <a:r>
              <a:rPr lang="en-US" altLang="ko-KR" dirty="0" smtClean="0"/>
              <a:t>) : to support </a:t>
            </a:r>
          </a:p>
          <a:p>
            <a:pPr marL="363537" lvl="2" indent="0">
              <a:buNone/>
            </a:pPr>
            <a:r>
              <a:rPr lang="en-US" altLang="ko-KR" dirty="0"/>
              <a:t> </a:t>
            </a:r>
            <a:r>
              <a:rPr lang="en-US" altLang="ko-KR" dirty="0" smtClean="0"/>
              <a:t>   Bluetooth and </a:t>
            </a:r>
            <a:r>
              <a:rPr lang="en-US" altLang="ko-KR" dirty="0" err="1" smtClean="0"/>
              <a:t>WiFi</a:t>
            </a:r>
            <a:endParaRPr lang="en-US" altLang="ko-KR" dirty="0" smtClean="0"/>
          </a:p>
          <a:p>
            <a:pPr lvl="2"/>
            <a:endParaRPr lang="en-US" altLang="ko-KR" dirty="0" smtClean="0"/>
          </a:p>
        </p:txBody>
      </p:sp>
      <p:pic>
        <p:nvPicPr>
          <p:cNvPr id="6" name="그림 5"/>
          <p:cNvPicPr>
            <a:picLocks noChangeAspect="1"/>
          </p:cNvPicPr>
          <p:nvPr/>
        </p:nvPicPr>
        <p:blipFill>
          <a:blip r:embed="rId2" cstate="print"/>
          <a:stretch>
            <a:fillRect/>
          </a:stretch>
        </p:blipFill>
        <p:spPr>
          <a:xfrm>
            <a:off x="4720952" y="3251867"/>
            <a:ext cx="3505200" cy="2562225"/>
          </a:xfrm>
          <a:prstGeom prst="rect">
            <a:avLst/>
          </a:prstGeom>
        </p:spPr>
      </p:pic>
      <p:pic>
        <p:nvPicPr>
          <p:cNvPr id="9" name="그림 8"/>
          <p:cNvPicPr>
            <a:picLocks noChangeAspect="1"/>
          </p:cNvPicPr>
          <p:nvPr/>
        </p:nvPicPr>
        <p:blipFill>
          <a:blip r:embed="rId3" cstate="print"/>
          <a:stretch>
            <a:fillRect/>
          </a:stretch>
        </p:blipFill>
        <p:spPr>
          <a:xfrm>
            <a:off x="564724" y="3212976"/>
            <a:ext cx="2685192" cy="2640008"/>
          </a:xfrm>
          <a:prstGeom prst="rect">
            <a:avLst/>
          </a:prstGeom>
        </p:spPr>
      </p:pic>
      <p:cxnSp>
        <p:nvCxnSpPr>
          <p:cNvPr id="10" name="직선 연결선 9"/>
          <p:cNvCxnSpPr/>
          <p:nvPr/>
        </p:nvCxnSpPr>
        <p:spPr>
          <a:xfrm flipV="1">
            <a:off x="1907320" y="3251867"/>
            <a:ext cx="2952712" cy="1732831"/>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907320" y="5704780"/>
            <a:ext cx="2952712" cy="2847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827584" y="501317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42</a:t>
            </a:fld>
            <a:r>
              <a:rPr lang="en-US" altLang="ko-KR" smtClean="0"/>
              <a:t>/50</a:t>
            </a:r>
            <a:endParaRPr lang="ko-KR" altLang="en-US" dirty="0"/>
          </a:p>
        </p:txBody>
      </p:sp>
      <p:sp>
        <p:nvSpPr>
          <p:cNvPr id="14" name="직사각형 13"/>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grpSp>
        <p:nvGrpSpPr>
          <p:cNvPr id="26" name="그룹 25"/>
          <p:cNvGrpSpPr/>
          <p:nvPr/>
        </p:nvGrpSpPr>
        <p:grpSpPr>
          <a:xfrm>
            <a:off x="7236296" y="5878238"/>
            <a:ext cx="1089803" cy="327788"/>
            <a:chOff x="7236296" y="5878238"/>
            <a:chExt cx="1089803" cy="327788"/>
          </a:xfrm>
        </p:grpSpPr>
        <p:sp>
          <p:nvSpPr>
            <p:cNvPr id="27" name="직사각형 26"/>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28" name="그룹 27"/>
            <p:cNvGrpSpPr/>
            <p:nvPr/>
          </p:nvGrpSpPr>
          <p:grpSpPr>
            <a:xfrm>
              <a:off x="7308304" y="5943080"/>
              <a:ext cx="316208" cy="209938"/>
              <a:chOff x="1672072" y="5085184"/>
              <a:chExt cx="432048" cy="360040"/>
            </a:xfrm>
          </p:grpSpPr>
          <p:sp>
            <p:nvSpPr>
              <p:cNvPr id="29" name="직사각형 28"/>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1451756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View module</a:t>
            </a:r>
          </a:p>
          <a:p>
            <a:pPr lvl="1"/>
            <a:r>
              <a:rPr lang="en-US" altLang="ko-KR" dirty="0" smtClean="0"/>
              <a:t>View module has 3 sub-modules as following</a:t>
            </a:r>
          </a:p>
          <a:p>
            <a:pPr lvl="2"/>
            <a:r>
              <a:rPr lang="en-US" altLang="ko-KR" dirty="0" smtClean="0"/>
              <a:t>User View : Display user log-in and management view </a:t>
            </a:r>
          </a:p>
          <a:p>
            <a:pPr lvl="2"/>
            <a:r>
              <a:rPr lang="en-US" altLang="ko-KR" dirty="0" smtClean="0"/>
              <a:t>Rule View : Display rule management view</a:t>
            </a:r>
          </a:p>
          <a:p>
            <a:pPr lvl="2"/>
            <a:r>
              <a:rPr lang="en-US" altLang="ko-KR" dirty="0" smtClean="0"/>
              <a:t>Node View : Display node control/monitoring </a:t>
            </a:r>
            <a:r>
              <a:rPr lang="en-US" altLang="ko-KR" dirty="0"/>
              <a:t>v</a:t>
            </a:r>
            <a:r>
              <a:rPr lang="en-US" altLang="ko-KR" dirty="0" smtClean="0"/>
              <a:t>iew</a:t>
            </a:r>
          </a:p>
          <a:p>
            <a:pPr lvl="2"/>
            <a:endParaRPr lang="en-US" altLang="ko-KR" dirty="0" smtClean="0"/>
          </a:p>
        </p:txBody>
      </p:sp>
      <p:sp>
        <p:nvSpPr>
          <p:cNvPr id="9" name="Rectangle 16"/>
          <p:cNvSpPr>
            <a:spLocks noChangeArrowheads="1"/>
          </p:cNvSpPr>
          <p:nvPr/>
        </p:nvSpPr>
        <p:spPr bwMode="auto">
          <a:xfrm>
            <a:off x="4847796" y="3285503"/>
            <a:ext cx="3478303" cy="2478088"/>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0" name="Rectangle 20"/>
          <p:cNvSpPr>
            <a:spLocks noChangeArrowheads="1"/>
          </p:cNvSpPr>
          <p:nvPr/>
        </p:nvSpPr>
        <p:spPr bwMode="auto">
          <a:xfrm>
            <a:off x="4849866" y="2930349"/>
            <a:ext cx="1438275" cy="3587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1" name="Rectangle 21"/>
          <p:cNvSpPr>
            <a:spLocks noChangeArrowheads="1"/>
          </p:cNvSpPr>
          <p:nvPr/>
        </p:nvSpPr>
        <p:spPr bwMode="auto">
          <a:xfrm>
            <a:off x="5004048" y="397765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User View</a:t>
            </a:r>
          </a:p>
        </p:txBody>
      </p:sp>
      <p:sp>
        <p:nvSpPr>
          <p:cNvPr id="12" name="Rectangle 22"/>
          <p:cNvSpPr>
            <a:spLocks noChangeArrowheads="1"/>
          </p:cNvSpPr>
          <p:nvPr/>
        </p:nvSpPr>
        <p:spPr bwMode="auto">
          <a:xfrm>
            <a:off x="5004048" y="3798266"/>
            <a:ext cx="584200"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3" name="Rectangle 23"/>
          <p:cNvSpPr>
            <a:spLocks noChangeArrowheads="1"/>
          </p:cNvSpPr>
          <p:nvPr/>
        </p:nvSpPr>
        <p:spPr bwMode="auto">
          <a:xfrm>
            <a:off x="5004048" y="494920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Node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4" name="Rectangle 24"/>
          <p:cNvSpPr>
            <a:spLocks noChangeArrowheads="1"/>
          </p:cNvSpPr>
          <p:nvPr/>
        </p:nvSpPr>
        <p:spPr bwMode="auto">
          <a:xfrm>
            <a:off x="5004048" y="4769816"/>
            <a:ext cx="584200"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5" name="Rectangle 25"/>
          <p:cNvSpPr>
            <a:spLocks noChangeArrowheads="1"/>
          </p:cNvSpPr>
          <p:nvPr/>
        </p:nvSpPr>
        <p:spPr bwMode="auto">
          <a:xfrm>
            <a:off x="6659811" y="397765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Rule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6" name="Rectangle 26"/>
          <p:cNvSpPr>
            <a:spLocks noChangeArrowheads="1"/>
          </p:cNvSpPr>
          <p:nvPr/>
        </p:nvSpPr>
        <p:spPr bwMode="auto">
          <a:xfrm>
            <a:off x="6659811" y="3798266"/>
            <a:ext cx="582612"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pic>
        <p:nvPicPr>
          <p:cNvPr id="17" name="그림 16"/>
          <p:cNvPicPr>
            <a:picLocks noChangeAspect="1"/>
          </p:cNvPicPr>
          <p:nvPr/>
        </p:nvPicPr>
        <p:blipFill>
          <a:blip r:embed="rId2" cstate="print"/>
          <a:stretch>
            <a:fillRect/>
          </a:stretch>
        </p:blipFill>
        <p:spPr>
          <a:xfrm>
            <a:off x="564724" y="3212976"/>
            <a:ext cx="2685192" cy="2640008"/>
          </a:xfrm>
          <a:prstGeom prst="rect">
            <a:avLst/>
          </a:prstGeom>
        </p:spPr>
      </p:pic>
      <p:cxnSp>
        <p:nvCxnSpPr>
          <p:cNvPr id="18" name="직선 연결선 17"/>
          <p:cNvCxnSpPr/>
          <p:nvPr/>
        </p:nvCxnSpPr>
        <p:spPr>
          <a:xfrm flipV="1">
            <a:off x="1907320" y="2930349"/>
            <a:ext cx="2940476" cy="642667"/>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1907320" y="4264618"/>
            <a:ext cx="2952265" cy="1498973"/>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827584" y="357301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43</a:t>
            </a:fld>
            <a:r>
              <a:rPr lang="en-US" altLang="ko-KR" smtClean="0"/>
              <a:t>/50</a:t>
            </a:r>
            <a:endParaRPr lang="ko-KR" altLang="en-US" dirty="0"/>
          </a:p>
        </p:txBody>
      </p:sp>
      <p:grpSp>
        <p:nvGrpSpPr>
          <p:cNvPr id="49" name="그룹 48"/>
          <p:cNvGrpSpPr/>
          <p:nvPr/>
        </p:nvGrpSpPr>
        <p:grpSpPr>
          <a:xfrm>
            <a:off x="7236296" y="5878238"/>
            <a:ext cx="1089803" cy="327788"/>
            <a:chOff x="7236296" y="5878238"/>
            <a:chExt cx="1089803" cy="327788"/>
          </a:xfrm>
        </p:grpSpPr>
        <p:sp>
          <p:nvSpPr>
            <p:cNvPr id="50" name="직사각형 49"/>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51" name="그룹 50"/>
            <p:cNvGrpSpPr/>
            <p:nvPr/>
          </p:nvGrpSpPr>
          <p:grpSpPr>
            <a:xfrm>
              <a:off x="7308304" y="5943080"/>
              <a:ext cx="316208" cy="209938"/>
              <a:chOff x="1672072" y="5085184"/>
              <a:chExt cx="432048" cy="360040"/>
            </a:xfrm>
          </p:grpSpPr>
          <p:sp>
            <p:nvSpPr>
              <p:cNvPr id="52" name="직사각형 51"/>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4265823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UI Controller module</a:t>
            </a:r>
          </a:p>
          <a:p>
            <a:pPr lvl="1"/>
            <a:r>
              <a:rPr lang="en-US" altLang="ko-KR" dirty="0" smtClean="0"/>
              <a:t>UI Controller module has 3 sub-modules as following</a:t>
            </a:r>
          </a:p>
          <a:p>
            <a:pPr lvl="2"/>
            <a:r>
              <a:rPr lang="en-US" altLang="ko-KR" dirty="0" smtClean="0"/>
              <a:t>User Controller : is mediator between user </a:t>
            </a:r>
            <a:r>
              <a:rPr lang="en-US" altLang="ko-KR" dirty="0"/>
              <a:t>v</a:t>
            </a:r>
            <a:r>
              <a:rPr lang="en-US" altLang="ko-KR" dirty="0" smtClean="0"/>
              <a:t>iew and database</a:t>
            </a:r>
          </a:p>
          <a:p>
            <a:pPr lvl="2"/>
            <a:r>
              <a:rPr lang="en-US" altLang="ko-KR" dirty="0" smtClean="0"/>
              <a:t>Rule Controller </a:t>
            </a:r>
            <a:r>
              <a:rPr lang="en-US" altLang="ko-KR" dirty="0"/>
              <a:t>: is mediator between </a:t>
            </a:r>
            <a:r>
              <a:rPr lang="en-US" altLang="ko-KR" dirty="0" smtClean="0"/>
              <a:t>rule </a:t>
            </a:r>
            <a:r>
              <a:rPr lang="en-US" altLang="ko-KR" dirty="0"/>
              <a:t>view and </a:t>
            </a:r>
            <a:r>
              <a:rPr lang="en-US" altLang="ko-KR" dirty="0" smtClean="0"/>
              <a:t>rule manager</a:t>
            </a:r>
          </a:p>
          <a:p>
            <a:pPr lvl="2"/>
            <a:r>
              <a:rPr lang="en-US" altLang="ko-KR" dirty="0" smtClean="0"/>
              <a:t>Node Controller </a:t>
            </a:r>
            <a:r>
              <a:rPr lang="en-US" altLang="ko-KR" dirty="0"/>
              <a:t>: is mediator between </a:t>
            </a:r>
            <a:r>
              <a:rPr lang="en-US" altLang="ko-KR" dirty="0" smtClean="0"/>
              <a:t>node view </a:t>
            </a:r>
            <a:r>
              <a:rPr lang="en-US" altLang="ko-KR" dirty="0"/>
              <a:t>and </a:t>
            </a:r>
            <a:r>
              <a:rPr lang="en-US" altLang="ko-KR" dirty="0" smtClean="0"/>
              <a:t>node manager</a:t>
            </a:r>
          </a:p>
          <a:p>
            <a:pPr lvl="2"/>
            <a:endParaRPr lang="en-US" altLang="ko-KR" dirty="0" smtClean="0"/>
          </a:p>
        </p:txBody>
      </p:sp>
      <p:sp>
        <p:nvSpPr>
          <p:cNvPr id="18" name="Rectangle 4"/>
          <p:cNvSpPr>
            <a:spLocks noChangeArrowheads="1"/>
          </p:cNvSpPr>
          <p:nvPr/>
        </p:nvSpPr>
        <p:spPr bwMode="auto">
          <a:xfrm>
            <a:off x="4716016" y="3310321"/>
            <a:ext cx="3509443" cy="2478088"/>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UI Controller</a:t>
            </a:r>
          </a:p>
        </p:txBody>
      </p:sp>
      <p:sp>
        <p:nvSpPr>
          <p:cNvPr id="19" name="Rectangle 5"/>
          <p:cNvSpPr>
            <a:spLocks noChangeArrowheads="1"/>
          </p:cNvSpPr>
          <p:nvPr/>
        </p:nvSpPr>
        <p:spPr bwMode="auto">
          <a:xfrm>
            <a:off x="4720778" y="2953686"/>
            <a:ext cx="1438275" cy="360362"/>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0" name="Rectangle 8"/>
          <p:cNvSpPr>
            <a:spLocks noChangeArrowheads="1"/>
          </p:cNvSpPr>
          <p:nvPr/>
        </p:nvSpPr>
        <p:spPr bwMode="auto">
          <a:xfrm>
            <a:off x="4913091" y="400247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User Controller</a:t>
            </a:r>
          </a:p>
        </p:txBody>
      </p:sp>
      <p:sp>
        <p:nvSpPr>
          <p:cNvPr id="21" name="Rectangle 9"/>
          <p:cNvSpPr>
            <a:spLocks noChangeArrowheads="1"/>
          </p:cNvSpPr>
          <p:nvPr/>
        </p:nvSpPr>
        <p:spPr bwMode="auto">
          <a:xfrm>
            <a:off x="4913091" y="3821496"/>
            <a:ext cx="584200"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2" name="Rectangle 10"/>
          <p:cNvSpPr>
            <a:spLocks noChangeArrowheads="1"/>
          </p:cNvSpPr>
          <p:nvPr/>
        </p:nvSpPr>
        <p:spPr bwMode="auto">
          <a:xfrm>
            <a:off x="4913091" y="497402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Node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23" name="Rectangle 11"/>
          <p:cNvSpPr>
            <a:spLocks noChangeArrowheads="1"/>
          </p:cNvSpPr>
          <p:nvPr/>
        </p:nvSpPr>
        <p:spPr bwMode="auto">
          <a:xfrm>
            <a:off x="4913091" y="4793046"/>
            <a:ext cx="584200"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4" name="Rectangle 12"/>
          <p:cNvSpPr>
            <a:spLocks noChangeArrowheads="1"/>
          </p:cNvSpPr>
          <p:nvPr/>
        </p:nvSpPr>
        <p:spPr bwMode="auto">
          <a:xfrm>
            <a:off x="6568853" y="400247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Rule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25" name="Rectangle 13"/>
          <p:cNvSpPr>
            <a:spLocks noChangeArrowheads="1"/>
          </p:cNvSpPr>
          <p:nvPr/>
        </p:nvSpPr>
        <p:spPr bwMode="auto">
          <a:xfrm>
            <a:off x="6568853" y="3821496"/>
            <a:ext cx="582613"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pic>
        <p:nvPicPr>
          <p:cNvPr id="26" name="그림 25"/>
          <p:cNvPicPr>
            <a:picLocks noChangeAspect="1"/>
          </p:cNvPicPr>
          <p:nvPr/>
        </p:nvPicPr>
        <p:blipFill>
          <a:blip r:embed="rId2" cstate="print"/>
          <a:stretch>
            <a:fillRect/>
          </a:stretch>
        </p:blipFill>
        <p:spPr>
          <a:xfrm>
            <a:off x="564724" y="3212976"/>
            <a:ext cx="2685192" cy="2640008"/>
          </a:xfrm>
          <a:prstGeom prst="rect">
            <a:avLst/>
          </a:prstGeom>
        </p:spPr>
      </p:pic>
      <p:cxnSp>
        <p:nvCxnSpPr>
          <p:cNvPr id="27" name="직선 연결선 26"/>
          <p:cNvCxnSpPr/>
          <p:nvPr/>
        </p:nvCxnSpPr>
        <p:spPr>
          <a:xfrm flipV="1">
            <a:off x="3059832" y="2953686"/>
            <a:ext cx="1656184" cy="619332"/>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3059832" y="4264618"/>
            <a:ext cx="1656184" cy="1523791"/>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1980096" y="357301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44</a:t>
            </a:fld>
            <a:r>
              <a:rPr lang="en-US" altLang="ko-KR" smtClean="0"/>
              <a:t>/50</a:t>
            </a:r>
            <a:endParaRPr lang="ko-KR" altLang="en-US" dirty="0"/>
          </a:p>
        </p:txBody>
      </p:sp>
      <p:grpSp>
        <p:nvGrpSpPr>
          <p:cNvPr id="44" name="그룹 43"/>
          <p:cNvGrpSpPr/>
          <p:nvPr/>
        </p:nvGrpSpPr>
        <p:grpSpPr>
          <a:xfrm>
            <a:off x="7236296" y="5878238"/>
            <a:ext cx="1089803" cy="327788"/>
            <a:chOff x="7236296" y="5878238"/>
            <a:chExt cx="1089803" cy="327788"/>
          </a:xfrm>
        </p:grpSpPr>
        <p:sp>
          <p:nvSpPr>
            <p:cNvPr id="45" name="직사각형 44"/>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46" name="그룹 45"/>
            <p:cNvGrpSpPr/>
            <p:nvPr/>
          </p:nvGrpSpPr>
          <p:grpSpPr>
            <a:xfrm>
              <a:off x="7308304" y="5943080"/>
              <a:ext cx="316208" cy="209938"/>
              <a:chOff x="1672072" y="5085184"/>
              <a:chExt cx="432048" cy="360040"/>
            </a:xfrm>
          </p:grpSpPr>
          <p:sp>
            <p:nvSpPr>
              <p:cNvPr id="47" name="직사각형 46"/>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2848114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4" name="그림 13"/>
          <p:cNvPicPr>
            <a:picLocks noChangeAspect="1"/>
          </p:cNvPicPr>
          <p:nvPr/>
        </p:nvPicPr>
        <p:blipFill>
          <a:blip r:embed="rId2" cstate="print"/>
          <a:stretch>
            <a:fillRect/>
          </a:stretch>
        </p:blipFill>
        <p:spPr>
          <a:xfrm>
            <a:off x="559489" y="3554016"/>
            <a:ext cx="2402034" cy="1738118"/>
          </a:xfrm>
          <a:prstGeom prst="rect">
            <a:avLst/>
          </a:prstGeom>
        </p:spPr>
      </p:pic>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2</a:t>
            </a:r>
            <a:r>
              <a:rPr lang="en-US" altLang="ko-KR" baseline="30000" dirty="0" smtClean="0"/>
              <a:t>nd</a:t>
            </a:r>
            <a:r>
              <a:rPr lang="en-US" altLang="ko-KR" dirty="0" smtClean="0"/>
              <a:t> decomposition of </a:t>
            </a:r>
            <a:r>
              <a:rPr lang="en-US" altLang="ko-KR" b="1" i="1" dirty="0" err="1" smtClean="0"/>
              <a:t>NodeManager</a:t>
            </a:r>
            <a:r>
              <a:rPr lang="en-US" altLang="ko-KR" b="1" i="1" dirty="0" smtClean="0"/>
              <a:t> module</a:t>
            </a:r>
          </a:p>
          <a:p>
            <a:pPr lvl="1"/>
            <a:r>
              <a:rPr lang="en-US" altLang="ko-KR" dirty="0" err="1" smtClean="0"/>
              <a:t>NodeManager</a:t>
            </a:r>
            <a:r>
              <a:rPr lang="en-US" altLang="ko-KR" dirty="0" smtClean="0"/>
              <a:t> module has 2 sub-modules as following</a:t>
            </a:r>
          </a:p>
          <a:p>
            <a:pPr lvl="2"/>
            <a:r>
              <a:rPr lang="en-US" altLang="ko-KR" dirty="0" smtClean="0"/>
              <a:t>Node : Manage nodes. Node can be none or one more.</a:t>
            </a:r>
          </a:p>
          <a:p>
            <a:pPr lvl="2"/>
            <a:r>
              <a:rPr lang="en-US" altLang="ko-KR" dirty="0" smtClean="0"/>
              <a:t>Thing : Manage Things which is included Node. Things can be none or one more.</a:t>
            </a:r>
          </a:p>
        </p:txBody>
      </p:sp>
      <p:pic>
        <p:nvPicPr>
          <p:cNvPr id="3" name="그림 2"/>
          <p:cNvPicPr>
            <a:picLocks noChangeAspect="1"/>
          </p:cNvPicPr>
          <p:nvPr/>
        </p:nvPicPr>
        <p:blipFill>
          <a:blip r:embed="rId3" cstate="print"/>
          <a:stretch>
            <a:fillRect/>
          </a:stretch>
        </p:blipFill>
        <p:spPr>
          <a:xfrm>
            <a:off x="4572000" y="3190960"/>
            <a:ext cx="3752850" cy="2638425"/>
          </a:xfrm>
          <a:prstGeom prst="rect">
            <a:avLst/>
          </a:prstGeom>
        </p:spPr>
      </p:pic>
      <p:cxnSp>
        <p:nvCxnSpPr>
          <p:cNvPr id="11" name="직선 연결선 10"/>
          <p:cNvCxnSpPr/>
          <p:nvPr/>
        </p:nvCxnSpPr>
        <p:spPr>
          <a:xfrm flipV="1">
            <a:off x="2699792" y="3190960"/>
            <a:ext cx="1872208" cy="1411850"/>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699792" y="4939988"/>
            <a:ext cx="1872208" cy="889397"/>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1835696" y="4594380"/>
            <a:ext cx="864096" cy="337178"/>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45</a:t>
            </a:fld>
            <a:r>
              <a:rPr lang="en-US" altLang="ko-KR" smtClean="0"/>
              <a:t>/50</a:t>
            </a:r>
            <a:endParaRPr lang="ko-KR" altLang="en-US" dirty="0"/>
          </a:p>
        </p:txBody>
      </p:sp>
      <p:grpSp>
        <p:nvGrpSpPr>
          <p:cNvPr id="30" name="그룹 29"/>
          <p:cNvGrpSpPr/>
          <p:nvPr/>
        </p:nvGrpSpPr>
        <p:grpSpPr>
          <a:xfrm>
            <a:off x="7236296" y="5878238"/>
            <a:ext cx="1089803" cy="327788"/>
            <a:chOff x="7236296" y="5878238"/>
            <a:chExt cx="1089803" cy="327788"/>
          </a:xfrm>
        </p:grpSpPr>
        <p:sp>
          <p:nvSpPr>
            <p:cNvPr id="31" name="직사각형 30"/>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2" name="그룹 31"/>
            <p:cNvGrpSpPr/>
            <p:nvPr/>
          </p:nvGrpSpPr>
          <p:grpSpPr>
            <a:xfrm>
              <a:off x="7308304" y="5943080"/>
              <a:ext cx="316208" cy="209938"/>
              <a:chOff x="1672072" y="5085184"/>
              <a:chExt cx="432048" cy="360040"/>
            </a:xfrm>
          </p:grpSpPr>
          <p:sp>
            <p:nvSpPr>
              <p:cNvPr id="33" name="직사각형 32"/>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821154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직사각형 124"/>
          <p:cNvSpPr/>
          <p:nvPr/>
        </p:nvSpPr>
        <p:spPr>
          <a:xfrm>
            <a:off x="836290" y="2060848"/>
            <a:ext cx="7840166" cy="38884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style of </a:t>
            </a:r>
            <a:r>
              <a:rPr lang="en-US" altLang="ko-KR" b="1" i="1" dirty="0" err="1" smtClean="0"/>
              <a:t>NodeManager</a:t>
            </a:r>
            <a:r>
              <a:rPr lang="en-US" altLang="ko-KR" b="1" i="1" dirty="0" smtClean="0"/>
              <a:t> module</a:t>
            </a:r>
          </a:p>
          <a:p>
            <a:pPr lvl="1"/>
            <a:r>
              <a:rPr lang="en-US" altLang="ko-KR" dirty="0" err="1" smtClean="0"/>
              <a:t>NodeManager</a:t>
            </a:r>
            <a:endParaRPr lang="en-US" altLang="ko-KR" dirty="0" smtClean="0"/>
          </a:p>
        </p:txBody>
      </p:sp>
      <p:sp>
        <p:nvSpPr>
          <p:cNvPr id="8" name="직사각형 7"/>
          <p:cNvSpPr/>
          <p:nvPr/>
        </p:nvSpPr>
        <p:spPr>
          <a:xfrm>
            <a:off x="836290" y="1772816"/>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0" name="그림 9"/>
          <p:cNvPicPr>
            <a:picLocks noChangeAspect="1"/>
          </p:cNvPicPr>
          <p:nvPr/>
        </p:nvPicPr>
        <p:blipFill>
          <a:blip r:embed="rId2" cstate="print"/>
          <a:stretch>
            <a:fillRect/>
          </a:stretch>
        </p:blipFill>
        <p:spPr>
          <a:xfrm>
            <a:off x="7083500" y="2310781"/>
            <a:ext cx="1324070" cy="864095"/>
          </a:xfrm>
          <a:prstGeom prst="rect">
            <a:avLst/>
          </a:prstGeom>
          <a:ln w="3175">
            <a:solidFill>
              <a:schemeClr val="bg1">
                <a:lumMod val="75000"/>
                <a:lumOff val="25000"/>
              </a:schemeClr>
            </a:solidFill>
          </a:ln>
        </p:spPr>
      </p:pic>
      <p:pic>
        <p:nvPicPr>
          <p:cNvPr id="123" name="그림 122"/>
          <p:cNvPicPr>
            <a:picLocks noChangeAspect="1"/>
          </p:cNvPicPr>
          <p:nvPr/>
        </p:nvPicPr>
        <p:blipFill>
          <a:blip r:embed="rId3" cstate="print"/>
          <a:stretch>
            <a:fillRect/>
          </a:stretch>
        </p:blipFill>
        <p:spPr>
          <a:xfrm>
            <a:off x="2950184" y="2348880"/>
            <a:ext cx="3864430" cy="3312368"/>
          </a:xfrm>
          <a:prstGeom prst="rect">
            <a:avLst/>
          </a:prstGeom>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46</a:t>
            </a:fld>
            <a:r>
              <a:rPr lang="en-US" altLang="ko-KR" smtClean="0"/>
              <a:t>/50</a:t>
            </a:r>
            <a:endParaRPr lang="ko-KR" altLang="en-US" dirty="0"/>
          </a:p>
        </p:txBody>
      </p:sp>
    </p:spTree>
    <p:extLst>
      <p:ext uri="{BB962C8B-B14F-4D97-AF65-F5344CB8AC3E}">
        <p14:creationId xmlns:p14="http://schemas.microsoft.com/office/powerpoint/2010/main" val="32794116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2</a:t>
            </a:r>
            <a:r>
              <a:rPr lang="en-US" altLang="ko-KR" baseline="30000" dirty="0" smtClean="0"/>
              <a:t>nd</a:t>
            </a:r>
            <a:r>
              <a:rPr lang="en-US" altLang="ko-KR" dirty="0" smtClean="0"/>
              <a:t> decomposition of </a:t>
            </a:r>
            <a:r>
              <a:rPr lang="en-US" altLang="ko-KR" b="1" i="1" dirty="0" err="1" smtClean="0"/>
              <a:t>RuleManager</a:t>
            </a:r>
            <a:r>
              <a:rPr lang="en-US" altLang="ko-KR" b="1" i="1" dirty="0" smtClean="0"/>
              <a:t> module</a:t>
            </a:r>
          </a:p>
          <a:p>
            <a:pPr lvl="1"/>
            <a:r>
              <a:rPr lang="en-US" altLang="ko-KR" dirty="0" err="1" smtClean="0"/>
              <a:t>RuleManager</a:t>
            </a:r>
            <a:r>
              <a:rPr lang="en-US" altLang="ko-KR" dirty="0" smtClean="0"/>
              <a:t> module has 3 sub-modules as following</a:t>
            </a:r>
          </a:p>
          <a:p>
            <a:pPr lvl="2"/>
            <a:r>
              <a:rPr lang="en-US" altLang="ko-KR" sz="1400" dirty="0"/>
              <a:t>Event : Manage events from other modules and </a:t>
            </a:r>
            <a:r>
              <a:rPr lang="en-US" altLang="ko-KR" sz="1400" dirty="0" err="1"/>
              <a:t>tirgger</a:t>
            </a:r>
            <a:r>
              <a:rPr lang="en-US" altLang="ko-KR" sz="1400" dirty="0"/>
              <a:t> changes on </a:t>
            </a:r>
            <a:r>
              <a:rPr lang="en-US" altLang="ko-KR" sz="1400" dirty="0" err="1"/>
              <a:t>RuleSet</a:t>
            </a:r>
            <a:r>
              <a:rPr lang="en-US" altLang="ko-KR" sz="1400" dirty="0"/>
              <a:t>.</a:t>
            </a:r>
          </a:p>
          <a:p>
            <a:pPr lvl="2"/>
            <a:r>
              <a:rPr lang="en-US" altLang="ko-KR" sz="1400" dirty="0" err="1"/>
              <a:t>RuleSet</a:t>
            </a:r>
            <a:r>
              <a:rPr lang="en-US" altLang="ko-KR" sz="1400" dirty="0"/>
              <a:t> : Set of rule.  Manage changes on rules; add/delete/search rules and active/de-active .</a:t>
            </a:r>
          </a:p>
          <a:p>
            <a:pPr lvl="2"/>
            <a:r>
              <a:rPr lang="en-US" altLang="ko-KR" sz="1400" dirty="0"/>
              <a:t>Scheduler : Manage delayed actions which bind time condition. Delayed actions can be canceled.</a:t>
            </a:r>
            <a:endParaRPr lang="en-US" altLang="ko-KR" sz="1400" dirty="0" smtClean="0"/>
          </a:p>
        </p:txBody>
      </p:sp>
      <p:pic>
        <p:nvPicPr>
          <p:cNvPr id="3" name="그림 2"/>
          <p:cNvPicPr>
            <a:picLocks noChangeAspect="1"/>
          </p:cNvPicPr>
          <p:nvPr/>
        </p:nvPicPr>
        <p:blipFill>
          <a:blip r:embed="rId2" cstate="print"/>
          <a:stretch>
            <a:fillRect/>
          </a:stretch>
        </p:blipFill>
        <p:spPr>
          <a:xfrm>
            <a:off x="4644008" y="3200400"/>
            <a:ext cx="3663523" cy="2543348"/>
          </a:xfrm>
          <a:prstGeom prst="rect">
            <a:avLst/>
          </a:prstGeom>
        </p:spPr>
      </p:pic>
      <p:pic>
        <p:nvPicPr>
          <p:cNvPr id="17" name="그림 16"/>
          <p:cNvPicPr>
            <a:picLocks noChangeAspect="1"/>
          </p:cNvPicPr>
          <p:nvPr/>
        </p:nvPicPr>
        <p:blipFill>
          <a:blip r:embed="rId3" cstate="print"/>
          <a:stretch>
            <a:fillRect/>
          </a:stretch>
        </p:blipFill>
        <p:spPr>
          <a:xfrm>
            <a:off x="559489" y="3554016"/>
            <a:ext cx="2402034" cy="1738118"/>
          </a:xfrm>
          <a:prstGeom prst="rect">
            <a:avLst/>
          </a:prstGeom>
        </p:spPr>
      </p:pic>
      <p:cxnSp>
        <p:nvCxnSpPr>
          <p:cNvPr id="26" name="직선 연결선 25"/>
          <p:cNvCxnSpPr/>
          <p:nvPr/>
        </p:nvCxnSpPr>
        <p:spPr>
          <a:xfrm flipV="1">
            <a:off x="2699792" y="3200400"/>
            <a:ext cx="1944216" cy="89953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699792" y="4437112"/>
            <a:ext cx="1944216" cy="130663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1835696" y="4099934"/>
            <a:ext cx="864096" cy="337178"/>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47</a:t>
            </a:fld>
            <a:r>
              <a:rPr lang="en-US" altLang="ko-KR" smtClean="0"/>
              <a:t>/50</a:t>
            </a:r>
            <a:endParaRPr lang="ko-KR" altLang="en-US" dirty="0"/>
          </a:p>
        </p:txBody>
      </p:sp>
      <p:grpSp>
        <p:nvGrpSpPr>
          <p:cNvPr id="31" name="그룹 30"/>
          <p:cNvGrpSpPr/>
          <p:nvPr/>
        </p:nvGrpSpPr>
        <p:grpSpPr>
          <a:xfrm>
            <a:off x="7236296" y="5878238"/>
            <a:ext cx="1089803" cy="327788"/>
            <a:chOff x="7236296" y="5878238"/>
            <a:chExt cx="1089803" cy="327788"/>
          </a:xfrm>
        </p:grpSpPr>
        <p:sp>
          <p:nvSpPr>
            <p:cNvPr id="32" name="직사각형 31"/>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3" name="그룹 32"/>
            <p:cNvGrpSpPr/>
            <p:nvPr/>
          </p:nvGrpSpPr>
          <p:grpSpPr>
            <a:xfrm>
              <a:off x="7308304" y="5943080"/>
              <a:ext cx="316208" cy="209938"/>
              <a:chOff x="1672072" y="5085184"/>
              <a:chExt cx="432048" cy="360040"/>
            </a:xfrm>
          </p:grpSpPr>
          <p:sp>
            <p:nvSpPr>
              <p:cNvPr id="34" name="직사각형 33"/>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14122164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6290" y="2203225"/>
            <a:ext cx="7840166" cy="3600400"/>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of </a:t>
            </a:r>
            <a:r>
              <a:rPr lang="en-US" altLang="ko-KR" b="1" i="1" dirty="0" err="1" smtClean="0"/>
              <a:t>RuleManager</a:t>
            </a:r>
            <a:r>
              <a:rPr lang="en-US" altLang="ko-KR" b="1" i="1" dirty="0" smtClean="0"/>
              <a:t> module</a:t>
            </a:r>
          </a:p>
          <a:p>
            <a:pPr lvl="1"/>
            <a:r>
              <a:rPr lang="en-US" altLang="ko-KR" dirty="0" err="1" smtClean="0"/>
              <a:t>RuleManager</a:t>
            </a:r>
            <a:endParaRPr lang="en-US" altLang="ko-KR" dirty="0" smtClean="0"/>
          </a:p>
        </p:txBody>
      </p:sp>
      <p:sp>
        <p:nvSpPr>
          <p:cNvPr id="8" name="직사각형 7"/>
          <p:cNvSpPr/>
          <p:nvPr/>
        </p:nvSpPr>
        <p:spPr>
          <a:xfrm>
            <a:off x="836290" y="1916832"/>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0" name="그림 9"/>
          <p:cNvPicPr>
            <a:picLocks noChangeAspect="1"/>
          </p:cNvPicPr>
          <p:nvPr/>
        </p:nvPicPr>
        <p:blipFill>
          <a:blip r:embed="rId2" cstate="print"/>
          <a:stretch>
            <a:fillRect/>
          </a:stretch>
        </p:blipFill>
        <p:spPr>
          <a:xfrm>
            <a:off x="1054438" y="2665073"/>
            <a:ext cx="7613312" cy="2976398"/>
          </a:xfrm>
          <a:prstGeom prst="rect">
            <a:avLst/>
          </a:prstGeom>
        </p:spPr>
      </p:pic>
      <p:pic>
        <p:nvPicPr>
          <p:cNvPr id="155" name="그림 154"/>
          <p:cNvPicPr>
            <a:picLocks noChangeAspect="1"/>
          </p:cNvPicPr>
          <p:nvPr/>
        </p:nvPicPr>
        <p:blipFill>
          <a:blip r:embed="rId3" cstate="print"/>
          <a:stretch>
            <a:fillRect/>
          </a:stretch>
        </p:blipFill>
        <p:spPr>
          <a:xfrm>
            <a:off x="7164288" y="2347241"/>
            <a:ext cx="1324070" cy="864095"/>
          </a:xfrm>
          <a:prstGeom prst="rect">
            <a:avLst/>
          </a:prstGeom>
          <a:ln w="3175">
            <a:solidFill>
              <a:schemeClr val="bg1">
                <a:lumMod val="75000"/>
                <a:lumOff val="25000"/>
              </a:schemeClr>
            </a:solidFill>
          </a:ln>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48</a:t>
            </a:fld>
            <a:r>
              <a:rPr lang="en-US" altLang="ko-KR" smtClean="0"/>
              <a:t>/50</a:t>
            </a:r>
            <a:endParaRPr lang="ko-KR" altLang="en-US" dirty="0"/>
          </a:p>
        </p:txBody>
      </p:sp>
    </p:spTree>
    <p:extLst>
      <p:ext uri="{BB962C8B-B14F-4D97-AF65-F5344CB8AC3E}">
        <p14:creationId xmlns:p14="http://schemas.microsoft.com/office/powerpoint/2010/main" val="7395351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6290" y="1700808"/>
            <a:ext cx="7840166" cy="460851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of </a:t>
            </a:r>
            <a:r>
              <a:rPr lang="en-US" altLang="ko-KR" b="1" i="1" dirty="0" smtClean="0"/>
              <a:t>Communication module</a:t>
            </a:r>
          </a:p>
          <a:p>
            <a:pPr lvl="1"/>
            <a:r>
              <a:rPr lang="en-US" altLang="ko-KR" dirty="0" smtClean="0"/>
              <a:t>Communication</a:t>
            </a:r>
            <a:endParaRPr lang="en-US" altLang="ko-KR" dirty="0"/>
          </a:p>
          <a:p>
            <a:pPr lvl="2"/>
            <a:endParaRPr lang="en-US" altLang="ko-KR" dirty="0" smtClean="0"/>
          </a:p>
        </p:txBody>
      </p:sp>
      <p:sp>
        <p:nvSpPr>
          <p:cNvPr id="8" name="직사각형 7"/>
          <p:cNvSpPr/>
          <p:nvPr/>
        </p:nvSpPr>
        <p:spPr>
          <a:xfrm>
            <a:off x="836290" y="1412776"/>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55" name="그림 154"/>
          <p:cNvPicPr>
            <a:picLocks noChangeAspect="1"/>
          </p:cNvPicPr>
          <p:nvPr/>
        </p:nvPicPr>
        <p:blipFill>
          <a:blip r:embed="rId2" cstate="print"/>
          <a:stretch>
            <a:fillRect/>
          </a:stretch>
        </p:blipFill>
        <p:spPr>
          <a:xfrm>
            <a:off x="7205263" y="2780928"/>
            <a:ext cx="1324070" cy="864095"/>
          </a:xfrm>
          <a:prstGeom prst="rect">
            <a:avLst/>
          </a:prstGeom>
          <a:ln w="3175">
            <a:solidFill>
              <a:schemeClr val="bg1">
                <a:lumMod val="75000"/>
                <a:lumOff val="25000"/>
              </a:schemeClr>
            </a:solidFill>
          </a:ln>
        </p:spPr>
      </p:pic>
      <p:pic>
        <p:nvPicPr>
          <p:cNvPr id="3" name="그림 2"/>
          <p:cNvPicPr>
            <a:picLocks noChangeAspect="1"/>
          </p:cNvPicPr>
          <p:nvPr/>
        </p:nvPicPr>
        <p:blipFill>
          <a:blip r:embed="rId3" cstate="print"/>
          <a:stretch>
            <a:fillRect/>
          </a:stretch>
        </p:blipFill>
        <p:spPr>
          <a:xfrm>
            <a:off x="1657722" y="1879749"/>
            <a:ext cx="5872278" cy="4177906"/>
          </a:xfrm>
          <a:prstGeom prst="rect">
            <a:avLst/>
          </a:prstGeom>
        </p:spPr>
      </p:pic>
      <p:sp>
        <p:nvSpPr>
          <p:cNvPr id="6" name="슬라이드 번호 개체 틀 5"/>
          <p:cNvSpPr>
            <a:spLocks noGrp="1"/>
          </p:cNvSpPr>
          <p:nvPr>
            <p:ph type="sldNum" sz="quarter" idx="11"/>
          </p:nvPr>
        </p:nvSpPr>
        <p:spPr/>
        <p:txBody>
          <a:bodyPr/>
          <a:lstStyle/>
          <a:p>
            <a:fld id="{887F5A62-5D57-4BBA-9485-2C5A6728F77D}" type="slidenum">
              <a:rPr lang="ko-KR" altLang="en-US" smtClean="0"/>
              <a:pPr/>
              <a:t>49</a:t>
            </a:fld>
            <a:r>
              <a:rPr lang="en-US" altLang="ko-KR" smtClean="0"/>
              <a:t>/50</a:t>
            </a:r>
            <a:endParaRPr lang="ko-KR" altLang="en-US" dirty="0"/>
          </a:p>
        </p:txBody>
      </p:sp>
    </p:spTree>
    <p:extLst>
      <p:ext uri="{BB962C8B-B14F-4D97-AF65-F5344CB8AC3E}">
        <p14:creationId xmlns:p14="http://schemas.microsoft.com/office/powerpoint/2010/main" val="1933598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2. Project </a:t>
            </a:r>
            <a:r>
              <a:rPr lang="en-US" altLang="ko-KR" dirty="0"/>
              <a:t>Scope</a:t>
            </a:r>
            <a:endParaRPr lang="ko-KR" altLang="en-US" dirty="0"/>
          </a:p>
        </p:txBody>
      </p:sp>
      <p:sp>
        <p:nvSpPr>
          <p:cNvPr id="3" name="텍스트 개체 틀 2"/>
          <p:cNvSpPr>
            <a:spLocks noGrp="1"/>
          </p:cNvSpPr>
          <p:nvPr>
            <p:ph type="body" sz="quarter" idx="10"/>
          </p:nvPr>
        </p:nvSpPr>
        <p:spPr/>
        <p:txBody>
          <a:bodyPr/>
          <a:lstStyle/>
          <a:p>
            <a:pPr>
              <a:lnSpc>
                <a:spcPct val="150000"/>
              </a:lnSpc>
            </a:pPr>
            <a:r>
              <a:rPr lang="en-US" altLang="ko-KR" dirty="0" smtClean="0"/>
              <a:t>2.1. Context </a:t>
            </a:r>
          </a:p>
          <a:p>
            <a:pPr>
              <a:lnSpc>
                <a:spcPct val="150000"/>
              </a:lnSpc>
            </a:pPr>
            <a:r>
              <a:rPr lang="en-US" altLang="ko-KR" dirty="0" smtClean="0"/>
              <a:t>2.2. Stakeholders</a:t>
            </a:r>
          </a:p>
          <a:p>
            <a:pPr>
              <a:lnSpc>
                <a:spcPct val="150000"/>
              </a:lnSpc>
            </a:pPr>
            <a:r>
              <a:rPr lang="en-US" altLang="ko-KR" dirty="0" smtClean="0"/>
              <a:t>2.3</a:t>
            </a:r>
            <a:r>
              <a:rPr lang="en-US" altLang="ko-KR" dirty="0"/>
              <a:t>. System Context Diagram</a:t>
            </a:r>
          </a:p>
          <a:p>
            <a:pPr>
              <a:lnSpc>
                <a:spcPct val="150000"/>
              </a:lnSpc>
            </a:pP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extLst>
      <p:ext uri="{BB962C8B-B14F-4D97-AF65-F5344CB8AC3E}">
        <p14:creationId xmlns:p14="http://schemas.microsoft.com/office/powerpoint/2010/main" val="20078419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90" y="925960"/>
            <a:ext cx="7085420" cy="5356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50</a:t>
            </a:fld>
            <a:r>
              <a:rPr lang="en-US" altLang="ko-KR" smtClean="0"/>
              <a:t>/50</a:t>
            </a:r>
            <a:endParaRPr lang="ko-KR" altLang="en-US" dirty="0"/>
          </a:p>
        </p:txBody>
      </p:sp>
    </p:spTree>
    <p:extLst>
      <p:ext uri="{BB962C8B-B14F-4D97-AF65-F5344CB8AC3E}">
        <p14:creationId xmlns:p14="http://schemas.microsoft.com/office/powerpoint/2010/main" val="347198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1518819713"/>
              </p:ext>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ext uri="{D42A27DB-BD31-4B8C-83A1-F6EECF244321}">
                <p14:modId xmlns:p14="http://schemas.microsoft.com/office/powerpoint/2010/main" val="4205130865"/>
              </p:ext>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val="1323278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680251028"/>
              </p:ext>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val="853905644"/>
              </p:ext>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737098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257896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p:cNvSpPr/>
          <p:nvPr/>
        </p:nvSpPr>
        <p:spPr>
          <a:xfrm>
            <a:off x="454048" y="1679697"/>
            <a:ext cx="8173170" cy="4653731"/>
          </a:xfrm>
          <a:prstGeom prst="roundRect">
            <a:avLst>
              <a:gd name="adj" fmla="val 2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2" descr="http://openexhibits.org/wp-content/themes/openexhibits/images/z-redux/userTypeIcon-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512" y="5006106"/>
            <a:ext cx="983757" cy="76799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normAutofit fontScale="90000"/>
          </a:bodyPr>
          <a:lstStyle/>
          <a:p>
            <a:r>
              <a:rPr lang="en-US" altLang="ko-KR" dirty="0" smtClean="0"/>
              <a:t>2.3 System Context Diagram</a:t>
            </a:r>
            <a:endParaRPr lang="ko-KR" altLang="en-US" dirty="0"/>
          </a:p>
        </p:txBody>
      </p:sp>
      <p:sp>
        <p:nvSpPr>
          <p:cNvPr id="3" name="내용 개체 틀 2"/>
          <p:cNvSpPr>
            <a:spLocks noGrp="1"/>
          </p:cNvSpPr>
          <p:nvPr>
            <p:ph idx="1"/>
          </p:nvPr>
        </p:nvSpPr>
        <p:spPr>
          <a:xfrm>
            <a:off x="179512" y="908720"/>
            <a:ext cx="8712968" cy="864096"/>
          </a:xfrm>
        </p:spPr>
        <p:txBody>
          <a:bodyPr>
            <a:normAutofit/>
          </a:bodyPr>
          <a:lstStyle/>
          <a:p>
            <a:r>
              <a:rPr lang="en-US" altLang="ko-KR" dirty="0" smtClean="0"/>
              <a:t>System Context</a:t>
            </a:r>
          </a:p>
          <a:p>
            <a:pPr lvl="1"/>
            <a:r>
              <a:rPr lang="en-US" altLang="ko-KR" dirty="0" smtClean="0"/>
              <a:t>Interaction between key stakeholders and the </a:t>
            </a:r>
            <a:r>
              <a:rPr lang="en-US" altLang="ko-KR" dirty="0" err="1" smtClean="0"/>
              <a:t>IoT</a:t>
            </a:r>
            <a:r>
              <a:rPr lang="en-US" altLang="ko-KR" dirty="0" smtClean="0"/>
              <a:t> Management System (</a:t>
            </a:r>
            <a:r>
              <a:rPr lang="en-US" altLang="ko-KR" dirty="0" err="1" smtClean="0"/>
              <a:t>IoTMS</a:t>
            </a:r>
            <a:r>
              <a:rPr lang="en-US" altLang="ko-KR" dirty="0" smtClean="0"/>
              <a:t>)</a:t>
            </a:r>
            <a:endParaRPr lang="ko-KR" altLang="en-US" dirty="0"/>
          </a:p>
        </p:txBody>
      </p:sp>
      <p:pic>
        <p:nvPicPr>
          <p:cNvPr id="2079" name="Picture 31" descr="http://www.inovacijos.lt/cms/2851l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7118" y="4066232"/>
            <a:ext cx="1160437" cy="10588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9" descr="D:\My Document\My Pictures\Icon-us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4991" y="1849772"/>
            <a:ext cx="747176" cy="7471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thumbs.dreamstime.com/z/dwelling-house-18047266.jpg"/>
          <p:cNvPicPr>
            <a:picLocks noChangeAspect="1" noChangeArrowheads="1"/>
          </p:cNvPicPr>
          <p:nvPr/>
        </p:nvPicPr>
        <p:blipFill rotWithShape="1">
          <a:blip r:embed="rId6" cstate="print">
            <a:duotone>
              <a:schemeClr val="bg2">
                <a:shade val="45000"/>
                <a:satMod val="135000"/>
              </a:schemeClr>
              <a:prstClr val="white"/>
            </a:duotone>
            <a:extLst>
              <a:ext uri="{28A0092B-C50C-407E-A947-70E740481C1C}">
                <a14:useLocalDpi xmlns:a14="http://schemas.microsoft.com/office/drawing/2010/main" val="0"/>
              </a:ext>
            </a:extLst>
          </a:blip>
          <a:srcRect b="9253"/>
          <a:stretch/>
        </p:blipFill>
        <p:spPr bwMode="auto">
          <a:xfrm>
            <a:off x="1045975" y="3486157"/>
            <a:ext cx="3084632" cy="243747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arthurschmitt.com/wp-content/uploads/2012/10/Arduino-vector-isometric.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1582" y="4233331"/>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www.clipartbest.com/cliparts/niB/XKz/niBXKzRq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6170" y="4981816"/>
            <a:ext cx="829169" cy="82916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gigabitport.com/assets/img/coloc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54870" y="4504544"/>
            <a:ext cx="1028722" cy="1028721"/>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www.zilogic.com/blog/images/temperature-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43528" y="4190530"/>
            <a:ext cx="661905" cy="66190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www.ontruimingen-klokken-versterkers.nl/wp-content/uploads/open_geslot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14207" y="4987560"/>
            <a:ext cx="850988" cy="387198"/>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http://onthehouse.com/wp-content/uploads/2015/02/WEB_Icon_Motion-Sensor-with-caption-e1423749584126.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56570" y="3609287"/>
            <a:ext cx="510834" cy="636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54663" y="5443663"/>
            <a:ext cx="569927"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Server</a:t>
            </a:r>
            <a:endParaRPr lang="ko-KR" altLang="en-US" sz="1200" b="1" dirty="0">
              <a:latin typeface="Tahoma" panose="020B0604030504040204" pitchFamily="34" charset="0"/>
              <a:ea typeface="맑은 고딕" panose="020B0503020000020004" pitchFamily="50" charset="-127"/>
            </a:endParaRPr>
          </a:p>
        </p:txBody>
      </p:sp>
      <p:sp>
        <p:nvSpPr>
          <p:cNvPr id="26" name="TextBox 25"/>
          <p:cNvSpPr txBox="1"/>
          <p:nvPr/>
        </p:nvSpPr>
        <p:spPr>
          <a:xfrm>
            <a:off x="2367404" y="5779596"/>
            <a:ext cx="551380"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router</a:t>
            </a:r>
            <a:endParaRPr lang="ko-KR" altLang="en-US" sz="1200" b="1" dirty="0">
              <a:latin typeface="Tahoma" panose="020B0604030504040204" pitchFamily="34" charset="0"/>
              <a:ea typeface="맑은 고딕" panose="020B0503020000020004" pitchFamily="50" charset="-127"/>
            </a:endParaRPr>
          </a:p>
        </p:txBody>
      </p:sp>
      <p:sp>
        <p:nvSpPr>
          <p:cNvPr id="27" name="TextBox 26"/>
          <p:cNvSpPr txBox="1"/>
          <p:nvPr/>
        </p:nvSpPr>
        <p:spPr>
          <a:xfrm>
            <a:off x="904715" y="5360149"/>
            <a:ext cx="1212453"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Sensor/Actuator</a:t>
            </a:r>
            <a:endParaRPr lang="ko-KR" altLang="en-US" sz="1200" b="1" dirty="0">
              <a:latin typeface="Tahoma" panose="020B0604030504040204" pitchFamily="34" charset="0"/>
              <a:ea typeface="맑은 고딕" panose="020B0503020000020004" pitchFamily="50" charset="-127"/>
            </a:endParaRPr>
          </a:p>
        </p:txBody>
      </p:sp>
      <p:sp>
        <p:nvSpPr>
          <p:cNvPr id="28" name="TextBox 27"/>
          <p:cNvSpPr txBox="1"/>
          <p:nvPr/>
        </p:nvSpPr>
        <p:spPr>
          <a:xfrm>
            <a:off x="2150504" y="4777181"/>
            <a:ext cx="689160"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SA Node</a:t>
            </a:r>
            <a:endParaRPr lang="ko-KR" altLang="en-US" sz="1200" b="1" dirty="0">
              <a:latin typeface="Tahoma" panose="020B0604030504040204" pitchFamily="34" charset="0"/>
              <a:ea typeface="맑은 고딕" panose="020B0503020000020004" pitchFamily="50" charset="-127"/>
            </a:endParaRPr>
          </a:p>
        </p:txBody>
      </p:sp>
      <p:sp>
        <p:nvSpPr>
          <p:cNvPr id="29" name="TextBox 28"/>
          <p:cNvSpPr txBox="1"/>
          <p:nvPr/>
        </p:nvSpPr>
        <p:spPr>
          <a:xfrm>
            <a:off x="5265075" y="2548914"/>
            <a:ext cx="1007007" cy="46166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Customer</a:t>
            </a:r>
            <a:br>
              <a:rPr lang="en-US" altLang="ko-KR" sz="1200" b="1" dirty="0" smtClean="0">
                <a:latin typeface="Tahoma" panose="020B0604030504040204" pitchFamily="34" charset="0"/>
                <a:ea typeface="맑은 고딕" panose="020B0503020000020004" pitchFamily="50" charset="-127"/>
              </a:rPr>
            </a:br>
            <a:r>
              <a:rPr lang="en-US" altLang="ko-KR" sz="1200" b="1" dirty="0" smtClean="0">
                <a:latin typeface="Tahoma" panose="020B0604030504040204" pitchFamily="34" charset="0"/>
                <a:ea typeface="맑은 고딕" panose="020B0503020000020004" pitchFamily="50" charset="-127"/>
              </a:rPr>
              <a:t>/ End-user</a:t>
            </a:r>
            <a:endParaRPr lang="ko-KR" altLang="en-US" sz="1200" b="1" dirty="0">
              <a:latin typeface="Tahoma" panose="020B0604030504040204" pitchFamily="34" charset="0"/>
              <a:ea typeface="맑은 고딕" panose="020B0503020000020004" pitchFamily="50" charset="-127"/>
            </a:endParaRPr>
          </a:p>
        </p:txBody>
      </p:sp>
      <p:sp>
        <p:nvSpPr>
          <p:cNvPr id="30" name="TextBox 29"/>
          <p:cNvSpPr txBox="1"/>
          <p:nvPr/>
        </p:nvSpPr>
        <p:spPr>
          <a:xfrm>
            <a:off x="6510214" y="5044824"/>
            <a:ext cx="1454244"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System Installer</a:t>
            </a:r>
            <a:endParaRPr lang="ko-KR" altLang="en-US" sz="1200" b="1" dirty="0">
              <a:latin typeface="Tahoma" panose="020B0604030504040204" pitchFamily="34" charset="0"/>
              <a:ea typeface="맑은 고딕" panose="020B0503020000020004" pitchFamily="50" charset="-127"/>
            </a:endParaRPr>
          </a:p>
        </p:txBody>
      </p:sp>
      <p:sp>
        <p:nvSpPr>
          <p:cNvPr id="31" name="TextBox 30"/>
          <p:cNvSpPr txBox="1"/>
          <p:nvPr/>
        </p:nvSpPr>
        <p:spPr>
          <a:xfrm>
            <a:off x="6264561" y="5562158"/>
            <a:ext cx="970137"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Developer</a:t>
            </a:r>
            <a:endParaRPr lang="ko-KR" altLang="en-US" sz="1200" b="1" dirty="0">
              <a:latin typeface="Tahoma" panose="020B0604030504040204" pitchFamily="34" charset="0"/>
              <a:ea typeface="맑은 고딕" panose="020B0503020000020004" pitchFamily="50" charset="-127"/>
            </a:endParaRPr>
          </a:p>
        </p:txBody>
      </p:sp>
      <p:sp>
        <p:nvSpPr>
          <p:cNvPr id="32" name="TextBox 31"/>
          <p:cNvSpPr txBox="1"/>
          <p:nvPr/>
        </p:nvSpPr>
        <p:spPr>
          <a:xfrm>
            <a:off x="3358759" y="3897885"/>
            <a:ext cx="1488582" cy="554004"/>
          </a:xfrm>
          <a:prstGeom prst="rect">
            <a:avLst/>
          </a:prstGeom>
          <a:solidFill>
            <a:schemeClr val="bg1"/>
          </a:solidFill>
          <a:ln>
            <a:solidFill>
              <a:schemeClr val="bg1">
                <a:lumMod val="85000"/>
              </a:schemeClr>
            </a:solidFill>
          </a:ln>
        </p:spPr>
        <p:txBody>
          <a:bodyPr wrap="none" rtlCol="0" anchor="ctr">
            <a:noAutofit/>
          </a:bodyPr>
          <a:lstStyle/>
          <a:p>
            <a:pPr algn="ctr"/>
            <a:r>
              <a:rPr lang="en-US" altLang="ko-KR" sz="1600" b="1" dirty="0" err="1" smtClean="0">
                <a:latin typeface="Tahoma" panose="020B0604030504040204" pitchFamily="34" charset="0"/>
                <a:ea typeface="맑은 고딕" panose="020B0503020000020004" pitchFamily="50" charset="-127"/>
              </a:rPr>
              <a:t>IoTMS</a:t>
            </a:r>
            <a:endParaRPr lang="ko-KR" altLang="en-US" sz="1600" b="1" dirty="0">
              <a:latin typeface="Tahoma" panose="020B0604030504040204" pitchFamily="34" charset="0"/>
              <a:ea typeface="맑은 고딕" panose="020B0503020000020004" pitchFamily="50" charset="-127"/>
            </a:endParaRPr>
          </a:p>
        </p:txBody>
      </p:sp>
      <p:pic>
        <p:nvPicPr>
          <p:cNvPr id="23" name="Picture 31" descr="http://www.inovacijos.lt/cms/2851l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39894" y="2710486"/>
            <a:ext cx="1160437" cy="105889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711800" y="3711248"/>
            <a:ext cx="1016625"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Maintainer</a:t>
            </a:r>
            <a:endParaRPr lang="ko-KR" altLang="en-US" sz="1200" b="1" dirty="0">
              <a:latin typeface="Tahoma" panose="020B0604030504040204" pitchFamily="34" charset="0"/>
              <a:ea typeface="맑은 고딕" panose="020B0503020000020004" pitchFamily="50" charset="-127"/>
            </a:endParaRPr>
          </a:p>
        </p:txBody>
      </p:sp>
      <p:sp>
        <p:nvSpPr>
          <p:cNvPr id="33" name="TextBox 32"/>
          <p:cNvSpPr txBox="1"/>
          <p:nvPr/>
        </p:nvSpPr>
        <p:spPr>
          <a:xfrm>
            <a:off x="3639157" y="2746078"/>
            <a:ext cx="585417" cy="276999"/>
          </a:xfrm>
          <a:prstGeom prst="rect">
            <a:avLst/>
          </a:prstGeom>
          <a:noFill/>
        </p:spPr>
        <p:txBody>
          <a:bodyPr wrap="none" rtlCol="0">
            <a:spAutoFit/>
          </a:bodyPr>
          <a:lstStyle/>
          <a:p>
            <a:pPr algn="ctr"/>
            <a:r>
              <a:rPr lang="en-US" altLang="ko-KR" sz="1200" b="1" dirty="0" smtClean="0">
                <a:latin typeface="Tahoma" panose="020B0604030504040204" pitchFamily="34" charset="0"/>
                <a:ea typeface="맑은 고딕" panose="020B0503020000020004" pitchFamily="50" charset="-127"/>
              </a:rPr>
              <a:t>VARs</a:t>
            </a:r>
          </a:p>
        </p:txBody>
      </p:sp>
      <p:pic>
        <p:nvPicPr>
          <p:cNvPr id="1026" name="Picture 2" descr="http://www.elastix.com/wp-content/uploads/2014/12/reseller_icon02-197x300.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8064" y="1733039"/>
            <a:ext cx="875367" cy="111365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직선 화살표 연결선 8"/>
          <p:cNvCxnSpPr/>
          <p:nvPr/>
        </p:nvCxnSpPr>
        <p:spPr>
          <a:xfrm>
            <a:off x="4083592" y="3058612"/>
            <a:ext cx="405188" cy="72472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flipH="1">
            <a:off x="4788024" y="3058612"/>
            <a:ext cx="649199" cy="667132"/>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flipH="1">
            <a:off x="5018148" y="3640046"/>
            <a:ext cx="1638970" cy="25783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flipH="1" flipV="1">
            <a:off x="4992440" y="4113057"/>
            <a:ext cx="1592772" cy="482624"/>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p:nvPr/>
        </p:nvCxnSpPr>
        <p:spPr>
          <a:xfrm flipH="1" flipV="1">
            <a:off x="4788024" y="4521483"/>
            <a:ext cx="477051" cy="523341"/>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13099" y="3254787"/>
            <a:ext cx="514885" cy="246221"/>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Resell</a:t>
            </a:r>
            <a:endParaRPr lang="ko-KR" altLang="en-US" sz="1000" dirty="0">
              <a:latin typeface="Tahoma" panose="020B0604030504040204" pitchFamily="34" charset="0"/>
              <a:ea typeface="맑은 고딕" panose="020B0503020000020004" pitchFamily="50" charset="-127"/>
            </a:endParaRPr>
          </a:p>
        </p:txBody>
      </p:sp>
      <p:sp>
        <p:nvSpPr>
          <p:cNvPr id="48" name="TextBox 47"/>
          <p:cNvSpPr txBox="1"/>
          <p:nvPr/>
        </p:nvSpPr>
        <p:spPr>
          <a:xfrm>
            <a:off x="4559808" y="3104392"/>
            <a:ext cx="676788" cy="400110"/>
          </a:xfrm>
          <a:prstGeom prst="rect">
            <a:avLst/>
          </a:prstGeom>
          <a:solidFill>
            <a:schemeClr val="bg1"/>
          </a:solidFill>
        </p:spPr>
        <p:txBody>
          <a:bodyPr wrap="none" rtlCol="0">
            <a:spAutoFit/>
          </a:bodyPr>
          <a:lstStyle/>
          <a:p>
            <a:r>
              <a:rPr lang="en-US" altLang="ko-KR" sz="1000" dirty="0">
                <a:latin typeface="Tahoma" panose="020B0604030504040204" pitchFamily="34" charset="0"/>
                <a:ea typeface="맑은 고딕" panose="020B0503020000020004" pitchFamily="50" charset="-127"/>
              </a:rPr>
              <a:t>C</a:t>
            </a:r>
            <a:r>
              <a:rPr lang="en-US" altLang="ko-KR" sz="1000" dirty="0" smtClean="0">
                <a:latin typeface="Tahoma" panose="020B0604030504040204" pitchFamily="34" charset="0"/>
                <a:ea typeface="맑은 고딕" panose="020B0503020000020004" pitchFamily="50" charset="-127"/>
              </a:rPr>
              <a:t>ontrol&amp;</a:t>
            </a:r>
          </a:p>
          <a:p>
            <a:r>
              <a:rPr lang="en-US" altLang="ko-KR" sz="1000" dirty="0" smtClean="0">
                <a:latin typeface="Tahoma" panose="020B0604030504040204" pitchFamily="34" charset="0"/>
                <a:ea typeface="맑은 고딕" panose="020B0503020000020004" pitchFamily="50" charset="-127"/>
              </a:rPr>
              <a:t>monitor</a:t>
            </a:r>
            <a:endParaRPr lang="ko-KR" altLang="en-US" sz="1000" dirty="0">
              <a:latin typeface="Tahoma" panose="020B0604030504040204" pitchFamily="34" charset="0"/>
              <a:ea typeface="맑은 고딕" panose="020B0503020000020004" pitchFamily="50" charset="-127"/>
            </a:endParaRPr>
          </a:p>
        </p:txBody>
      </p:sp>
      <p:cxnSp>
        <p:nvCxnSpPr>
          <p:cNvPr id="49" name="직선 화살표 연결선 48"/>
          <p:cNvCxnSpPr/>
          <p:nvPr/>
        </p:nvCxnSpPr>
        <p:spPr>
          <a:xfrm flipV="1">
            <a:off x="4952446" y="3133178"/>
            <a:ext cx="569205" cy="585894"/>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209509" y="3239936"/>
            <a:ext cx="899605"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Serve </a:t>
            </a:r>
            <a:r>
              <a:rPr lang="en-US" altLang="ko-KR" sz="1000" dirty="0" err="1" smtClean="0">
                <a:latin typeface="Tahoma" panose="020B0604030504040204" pitchFamily="34" charset="0"/>
                <a:ea typeface="맑은 고딕" panose="020B0503020000020004" pitchFamily="50" charset="-127"/>
              </a:rPr>
              <a:t>IoT</a:t>
            </a:r>
            <a:endParaRPr lang="en-US" altLang="ko-KR" sz="1000" dirty="0" smtClean="0">
              <a:latin typeface="Tahoma" panose="020B0604030504040204" pitchFamily="34" charset="0"/>
              <a:ea typeface="맑은 고딕" panose="020B0503020000020004" pitchFamily="50" charset="-127"/>
            </a:endParaRPr>
          </a:p>
          <a:p>
            <a:r>
              <a:rPr lang="en-US" altLang="ko-KR" sz="1000" dirty="0" smtClean="0">
                <a:latin typeface="Tahoma" panose="020B0604030504040204" pitchFamily="34" charset="0"/>
                <a:ea typeface="맑은 고딕" panose="020B0503020000020004" pitchFamily="50" charset="-127"/>
              </a:rPr>
              <a:t>Environment</a:t>
            </a:r>
            <a:endParaRPr lang="ko-KR" altLang="en-US" sz="1000" dirty="0">
              <a:latin typeface="Tahoma" panose="020B0604030504040204" pitchFamily="34" charset="0"/>
              <a:ea typeface="맑은 고딕" panose="020B0503020000020004" pitchFamily="50" charset="-127"/>
            </a:endParaRPr>
          </a:p>
        </p:txBody>
      </p:sp>
      <p:sp>
        <p:nvSpPr>
          <p:cNvPr id="64" name="TextBox 63"/>
          <p:cNvSpPr txBox="1"/>
          <p:nvPr/>
        </p:nvSpPr>
        <p:spPr>
          <a:xfrm>
            <a:off x="5802522" y="3676371"/>
            <a:ext cx="663964"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Maintain</a:t>
            </a:r>
          </a:p>
          <a:p>
            <a:r>
              <a:rPr lang="en-US" altLang="ko-KR" sz="1000" dirty="0" smtClean="0">
                <a:latin typeface="Tahoma" panose="020B0604030504040204" pitchFamily="34" charset="0"/>
                <a:ea typeface="맑은 고딕" panose="020B0503020000020004" pitchFamily="50" charset="-127"/>
              </a:rPr>
              <a:t>System</a:t>
            </a:r>
            <a:endParaRPr lang="ko-KR" altLang="en-US" sz="1000" dirty="0">
              <a:latin typeface="Tahoma" panose="020B0604030504040204" pitchFamily="34" charset="0"/>
              <a:ea typeface="맑은 고딕" panose="020B0503020000020004" pitchFamily="50" charset="-127"/>
            </a:endParaRPr>
          </a:p>
        </p:txBody>
      </p:sp>
      <p:sp>
        <p:nvSpPr>
          <p:cNvPr id="65" name="TextBox 64"/>
          <p:cNvSpPr txBox="1"/>
          <p:nvPr/>
        </p:nvSpPr>
        <p:spPr>
          <a:xfrm>
            <a:off x="5744632" y="4244339"/>
            <a:ext cx="596638"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Install</a:t>
            </a:r>
          </a:p>
          <a:p>
            <a:r>
              <a:rPr lang="en-US" altLang="ko-KR" sz="1000" dirty="0" smtClean="0">
                <a:latin typeface="Tahoma" panose="020B0604030504040204" pitchFamily="34" charset="0"/>
                <a:ea typeface="맑은 고딕" panose="020B0503020000020004" pitchFamily="50" charset="-127"/>
              </a:rPr>
              <a:t>System</a:t>
            </a:r>
            <a:endParaRPr lang="ko-KR" altLang="en-US" sz="1000" dirty="0">
              <a:latin typeface="Tahoma" panose="020B0604030504040204" pitchFamily="34" charset="0"/>
              <a:ea typeface="맑은 고딕" panose="020B0503020000020004" pitchFamily="50" charset="-127"/>
            </a:endParaRPr>
          </a:p>
        </p:txBody>
      </p:sp>
      <p:sp>
        <p:nvSpPr>
          <p:cNvPr id="66" name="TextBox 65"/>
          <p:cNvSpPr txBox="1"/>
          <p:nvPr/>
        </p:nvSpPr>
        <p:spPr>
          <a:xfrm>
            <a:off x="4860032" y="4725144"/>
            <a:ext cx="638316" cy="246221"/>
          </a:xfrm>
          <a:prstGeom prst="rect">
            <a:avLst/>
          </a:prstGeom>
          <a:no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Develop</a:t>
            </a:r>
          </a:p>
        </p:txBody>
      </p:sp>
      <p:pic>
        <p:nvPicPr>
          <p:cNvPr id="39" name="Picture 33" descr="http://pd-digital.de/img/patrick_daether_avatar.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346575" y="5373216"/>
            <a:ext cx="766048" cy="91282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직선 화살표 연결선 40"/>
          <p:cNvCxnSpPr/>
          <p:nvPr/>
        </p:nvCxnSpPr>
        <p:spPr>
          <a:xfrm flipV="1">
            <a:off x="4427984" y="4581129"/>
            <a:ext cx="1" cy="792087"/>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64108" y="5923628"/>
            <a:ext cx="1449436"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Service Provider</a:t>
            </a:r>
          </a:p>
        </p:txBody>
      </p:sp>
      <p:sp>
        <p:nvSpPr>
          <p:cNvPr id="44" name="TextBox 43"/>
          <p:cNvSpPr txBox="1"/>
          <p:nvPr/>
        </p:nvSpPr>
        <p:spPr>
          <a:xfrm>
            <a:off x="4271696" y="5197091"/>
            <a:ext cx="1032655" cy="246221"/>
          </a:xfrm>
          <a:prstGeom prst="rect">
            <a:avLst/>
          </a:prstGeom>
          <a:no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Provide service</a:t>
            </a:r>
          </a:p>
        </p:txBody>
      </p:sp>
      <p:sp>
        <p:nvSpPr>
          <p:cNvPr id="7" name="슬라이드 번호 개체 틀 6"/>
          <p:cNvSpPr>
            <a:spLocks noGrp="1"/>
          </p:cNvSpPr>
          <p:nvPr>
            <p:ph type="sldNum" sz="quarter" idx="12"/>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1665792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661</TotalTime>
  <Words>5037</Words>
  <Application>Microsoft Office PowerPoint</Application>
  <PresentationFormat>화면 슬라이드 쇼(4:3)</PresentationFormat>
  <Paragraphs>942</Paragraphs>
  <Slides>50</Slides>
  <Notes>28</Notes>
  <HiddenSlides>0</HiddenSlides>
  <MMClips>0</MMClips>
  <ScaleCrop>false</ScaleCrop>
  <HeadingPairs>
    <vt:vector size="4" baseType="variant">
      <vt:variant>
        <vt:lpstr>테마</vt:lpstr>
      </vt:variant>
      <vt:variant>
        <vt:i4>1</vt:i4>
      </vt:variant>
      <vt:variant>
        <vt:lpstr>슬라이드 제목</vt:lpstr>
      </vt:variant>
      <vt:variant>
        <vt:i4>50</vt:i4>
      </vt:variant>
    </vt:vector>
  </HeadingPairs>
  <TitlesOfParts>
    <vt:vector size="51" baseType="lpstr">
      <vt:lpstr>디자인 사용자 지정</vt:lpstr>
      <vt:lpstr>IoT Management System (Initial Presentation)</vt:lpstr>
      <vt:lpstr>PowerPoint 프레젠테이션</vt:lpstr>
      <vt:lpstr>1. Project Overview</vt:lpstr>
      <vt:lpstr>1. Project Overview</vt:lpstr>
      <vt:lpstr>2. Project Scope</vt:lpstr>
      <vt:lpstr>2.1  Context - Market, Organizational</vt:lpstr>
      <vt:lpstr>2.1 Context - Business, Technical</vt:lpstr>
      <vt:lpstr>2.2 Stakeholders </vt:lpstr>
      <vt:lpstr>2.3 System Context Diagram</vt:lpstr>
      <vt:lpstr>3. Architectural Drivers</vt:lpstr>
      <vt:lpstr>3.1 Functional Requirement </vt:lpstr>
      <vt:lpstr>3.1 Functional Requirement </vt:lpstr>
      <vt:lpstr>3.2 Use case text</vt:lpstr>
      <vt:lpstr>3.2  Example of Use Case Scenario </vt:lpstr>
      <vt:lpstr>3.2  Example of Use Case Scenario</vt:lpstr>
      <vt:lpstr>3.2  Example of Use Case Scenario</vt:lpstr>
      <vt:lpstr>3.2  Example of Use Case Scenario</vt:lpstr>
      <vt:lpstr>3.2  Example of Use Case Scenario</vt:lpstr>
      <vt:lpstr>3.3 Constraints</vt:lpstr>
      <vt:lpstr>3.4 Quality Attributes</vt:lpstr>
      <vt:lpstr>3.4 Quality Attribute Scenario(1/8)</vt:lpstr>
      <vt:lpstr>3.4 Quality Attribute Scenario(2/8)</vt:lpstr>
      <vt:lpstr>3.4 Quality Attribute Scenario(3/8)</vt:lpstr>
      <vt:lpstr>3.4 Quality Attribute Scenario(4/8)</vt:lpstr>
      <vt:lpstr>3.4 Quality Attribute Scenario(5/8)</vt:lpstr>
      <vt:lpstr>3.4 Quality Attribute Scenario(6/8)</vt:lpstr>
      <vt:lpstr>3.4 Quality Attribute Scenario(7/8)</vt:lpstr>
      <vt:lpstr>3.4 Quality Attribute Scenario(8/8)</vt:lpstr>
      <vt:lpstr>4. Project Strategy</vt:lpstr>
      <vt:lpstr>4.1. Development Process</vt:lpstr>
      <vt:lpstr>4.2 Project Work Break Down</vt:lpstr>
      <vt:lpstr>4.3 Overall Project Schedule</vt:lpstr>
      <vt:lpstr>4.4 Project Risk </vt:lpstr>
      <vt:lpstr>4.5 Role &amp; Responsibility</vt:lpstr>
      <vt:lpstr>4.6 Time Logs &amp; Project Tracking</vt:lpstr>
      <vt:lpstr>4.7 Time Logs </vt:lpstr>
      <vt:lpstr>4.8 Earn Value</vt:lpstr>
      <vt:lpstr>5. Design</vt:lpstr>
      <vt:lpstr>5.1 System Context Diagram</vt:lpstr>
      <vt:lpstr>5.2 Module View</vt:lpstr>
      <vt:lpstr>5.2 Module View</vt:lpstr>
      <vt:lpstr>5.2 Module View</vt:lpstr>
      <vt:lpstr>5.2 Module View</vt:lpstr>
      <vt:lpstr>5.2 Module View</vt:lpstr>
      <vt:lpstr>5.2 Module View</vt:lpstr>
      <vt:lpstr>5.2 Module View</vt:lpstr>
      <vt:lpstr>5.2 Module View</vt:lpstr>
      <vt:lpstr>5.2 Module View</vt:lpstr>
      <vt:lpstr>5.2 Module View</vt:lpstr>
      <vt:lpstr>Questions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663</cp:revision>
  <dcterms:created xsi:type="dcterms:W3CDTF">2014-05-28T02:15:30Z</dcterms:created>
  <dcterms:modified xsi:type="dcterms:W3CDTF">2015-06-10T15:45:28Z</dcterms:modified>
</cp:coreProperties>
</file>