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60" r:id="rId2"/>
    <p:sldId id="276" r:id="rId3"/>
    <p:sldId id="272" r:id="rId4"/>
    <p:sldId id="273" r:id="rId5"/>
    <p:sldId id="274" r:id="rId6"/>
    <p:sldId id="275" r:id="rId7"/>
    <p:sldId id="271" r:id="rId8"/>
    <p:sldId id="262" r:id="rId9"/>
    <p:sldId id="261" r:id="rId10"/>
    <p:sldId id="263" r:id="rId11"/>
    <p:sldId id="269" r:id="rId12"/>
    <p:sldId id="264" r:id="rId13"/>
    <p:sldId id="265" r:id="rId14"/>
    <p:sldId id="266" r:id="rId15"/>
    <p:sldId id="267" r:id="rId16"/>
    <p:sldId id="268" r:id="rId17"/>
    <p:sldId id="270"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7" autoAdjust="0"/>
    <p:restoredTop sz="94660"/>
  </p:normalViewPr>
  <p:slideViewPr>
    <p:cSldViewPr showGuides="1">
      <p:cViewPr>
        <p:scale>
          <a:sx n="100" d="100"/>
          <a:sy n="100" d="100"/>
        </p:scale>
        <p:origin x="444"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C60BA-6AE8-4123-9CD8-E9C0881F394F}" type="datetimeFigureOut">
              <a:rPr lang="ko-KR" altLang="en-US" smtClean="0"/>
              <a:pPr/>
              <a:t>2015-06-24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AED08-386C-4D31-A4F4-B025F4EC92F3}" type="slidenum">
              <a:rPr lang="ko-KR" altLang="en-US" smtClean="0"/>
              <a:pPr/>
              <a:t>‹#›</a:t>
            </a:fld>
            <a:endParaRPr lang="ko-KR" altLang="en-US"/>
          </a:p>
        </p:txBody>
      </p:sp>
    </p:spTree>
    <p:extLst>
      <p:ext uri="{BB962C8B-B14F-4D97-AF65-F5344CB8AC3E}">
        <p14:creationId xmlns:p14="http://schemas.microsoft.com/office/powerpoint/2010/main" val="30403212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4B6AED08-386C-4D31-A4F4-B025F4EC92F3}" type="slidenum">
              <a:rPr lang="ko-KR" altLang="en-US" smtClean="0"/>
              <a:pPr/>
              <a:t>1</a:t>
            </a:fld>
            <a:endParaRPr lang="ko-KR" altLang="en-US"/>
          </a:p>
        </p:txBody>
      </p:sp>
    </p:spTree>
    <p:extLst>
      <p:ext uri="{BB962C8B-B14F-4D97-AF65-F5344CB8AC3E}">
        <p14:creationId xmlns:p14="http://schemas.microsoft.com/office/powerpoint/2010/main" val="369691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4B6AED08-386C-4D31-A4F4-B025F4EC92F3}" type="slidenum">
              <a:rPr lang="ko-KR" altLang="en-US" smtClean="0"/>
              <a:pPr/>
              <a:t>2</a:t>
            </a:fld>
            <a:endParaRPr lang="ko-KR" altLang="en-US"/>
          </a:p>
        </p:txBody>
      </p:sp>
    </p:spTree>
    <p:extLst>
      <p:ext uri="{BB962C8B-B14F-4D97-AF65-F5344CB8AC3E}">
        <p14:creationId xmlns:p14="http://schemas.microsoft.com/office/powerpoint/2010/main" val="388649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4B6AED08-386C-4D31-A4F4-B025F4EC92F3}" type="slidenum">
              <a:rPr lang="ko-KR" altLang="en-US" smtClean="0"/>
              <a:pPr/>
              <a:t>7</a:t>
            </a:fld>
            <a:endParaRPr lang="ko-KR" altLang="en-US"/>
          </a:p>
        </p:txBody>
      </p:sp>
    </p:spTree>
    <p:extLst>
      <p:ext uri="{BB962C8B-B14F-4D97-AF65-F5344CB8AC3E}">
        <p14:creationId xmlns:p14="http://schemas.microsoft.com/office/powerpoint/2010/main" val="197558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4B6AED08-386C-4D31-A4F4-B025F4EC92F3}" type="slidenum">
              <a:rPr lang="ko-KR" altLang="en-US" smtClean="0"/>
              <a:pPr/>
              <a:t>9</a:t>
            </a:fld>
            <a:endParaRPr lang="ko-KR" altLang="en-US"/>
          </a:p>
        </p:txBody>
      </p:sp>
    </p:spTree>
    <p:extLst>
      <p:ext uri="{BB962C8B-B14F-4D97-AF65-F5344CB8AC3E}">
        <p14:creationId xmlns:p14="http://schemas.microsoft.com/office/powerpoint/2010/main" val="247913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10ED969-FE9F-4AE1-BB8D-555C42FDEB06}" type="datetimeFigureOut">
              <a:rPr lang="ko-KR" altLang="en-US" smtClean="0"/>
              <a:pPr/>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B7DFE28-708F-4830-BCB6-E5BA8E3075D6}"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ED969-FE9F-4AE1-BB8D-555C42FDEB06}" type="datetimeFigureOut">
              <a:rPr lang="ko-KR" altLang="en-US" smtClean="0"/>
              <a:pPr/>
              <a:t>2015-06-24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DFE28-708F-4830-BCB6-E5BA8E3075D6}"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그룹 27"/>
          <p:cNvGrpSpPr/>
          <p:nvPr/>
        </p:nvGrpSpPr>
        <p:grpSpPr>
          <a:xfrm>
            <a:off x="4932040" y="2708920"/>
            <a:ext cx="432048" cy="720080"/>
            <a:chOff x="5400092" y="1124744"/>
            <a:chExt cx="432048" cy="720080"/>
          </a:xfrm>
        </p:grpSpPr>
        <p:sp>
          <p:nvSpPr>
            <p:cNvPr id="9" name="타원 8"/>
            <p:cNvSpPr/>
            <p:nvPr/>
          </p:nvSpPr>
          <p:spPr>
            <a:xfrm>
              <a:off x="5508104" y="1124744"/>
              <a:ext cx="216024" cy="21602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p:cNvCxnSpPr/>
            <p:nvPr/>
          </p:nvCxnSpPr>
          <p:spPr>
            <a:xfrm>
              <a:off x="5400092" y="1412776"/>
              <a:ext cx="43204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9" idx="4"/>
            </p:cNvCxnSpPr>
            <p:nvPr/>
          </p:nvCxnSpPr>
          <p:spPr>
            <a:xfrm>
              <a:off x="5616116" y="1340768"/>
              <a:ext cx="4291" cy="204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flipH="1">
              <a:off x="5472100"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5616116"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직사각형 28"/>
          <p:cNvSpPr/>
          <p:nvPr/>
        </p:nvSpPr>
        <p:spPr>
          <a:xfrm>
            <a:off x="5508104" y="1988840"/>
            <a:ext cx="2880320" cy="396044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:System</a:t>
            </a:r>
            <a:endParaRPr lang="ko-KR" altLang="en-US" sz="1000" dirty="0">
              <a:solidFill>
                <a:schemeClr val="tx1"/>
              </a:solidFill>
            </a:endParaRPr>
          </a:p>
        </p:txBody>
      </p:sp>
      <p:pic>
        <p:nvPicPr>
          <p:cNvPr id="15361" name="Picture 2" descr="http://collab.lge.com/main/download/attachments/234630023/image2014-5-20+22%3A42%3A52.png?version=1&amp;modificationDate=1400593371000"/>
          <p:cNvPicPr>
            <a:picLocks noChangeAspect="1" noChangeArrowheads="1"/>
          </p:cNvPicPr>
          <p:nvPr/>
        </p:nvPicPr>
        <p:blipFill>
          <a:blip r:embed="rId3" cstate="print"/>
          <a:srcRect l="2168" t="5624" r="1347" b="3876"/>
          <a:stretch>
            <a:fillRect/>
          </a:stretch>
        </p:blipFill>
        <p:spPr bwMode="auto">
          <a:xfrm>
            <a:off x="467544" y="4437112"/>
            <a:ext cx="3369431" cy="2232248"/>
          </a:xfrm>
          <a:prstGeom prst="rect">
            <a:avLst/>
          </a:prstGeom>
          <a:noFill/>
          <a:ln w="9525">
            <a:noFill/>
            <a:miter lim="800000"/>
            <a:headEnd/>
            <a:tailEnd/>
          </a:ln>
        </p:spPr>
      </p:pic>
      <p:graphicFrame>
        <p:nvGraphicFramePr>
          <p:cNvPr id="35" name="표 34"/>
          <p:cNvGraphicFramePr>
            <a:graphicFrameLocks noGrp="1"/>
          </p:cNvGraphicFramePr>
          <p:nvPr/>
        </p:nvGraphicFramePr>
        <p:xfrm>
          <a:off x="251520" y="404664"/>
          <a:ext cx="3456384" cy="3312368"/>
        </p:xfrm>
        <a:graphic>
          <a:graphicData uri="http://schemas.openxmlformats.org/drawingml/2006/table">
            <a:tbl>
              <a:tblPr/>
              <a:tblGrid>
                <a:gridCol w="3456384"/>
              </a:tblGrid>
              <a:tr h="311142">
                <a:tc>
                  <a:txBody>
                    <a:bodyPr/>
                    <a:lstStyle/>
                    <a:p>
                      <a:pPr indent="63500">
                        <a:spcAft>
                          <a:spcPts val="200"/>
                        </a:spcAft>
                        <a:tabLst>
                          <a:tab pos="3355340" algn="l"/>
                        </a:tabLst>
                      </a:pPr>
                      <a:r>
                        <a:rPr lang="en-US" sz="1000" b="1" kern="100">
                          <a:latin typeface="맑은 고딕"/>
                          <a:ea typeface="맑은 고딕"/>
                          <a:cs typeface="바탕"/>
                        </a:rPr>
                        <a:t>Use case text</a:t>
                      </a:r>
                      <a:endParaRPr lang="ko-KR" sz="1000" kern="100">
                        <a:latin typeface="맑은 고딕"/>
                        <a:ea typeface="맑은 고딕"/>
                        <a:cs typeface="바탕"/>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3001226">
                <a:tc>
                  <a:txBody>
                    <a:bodyPr/>
                    <a:lstStyle/>
                    <a:p>
                      <a:pPr indent="63500">
                        <a:spcAft>
                          <a:spcPts val="200"/>
                        </a:spcAft>
                        <a:tabLst>
                          <a:tab pos="3355340" algn="l"/>
                        </a:tabLst>
                      </a:pPr>
                      <a:r>
                        <a:rPr lang="en-US" sz="1000" kern="100" dirty="0">
                          <a:latin typeface="맑은 고딕"/>
                          <a:ea typeface="맑은 고딕"/>
                          <a:cs typeface="바탕"/>
                        </a:rPr>
                        <a:t>Do-It-Yourself(DIY) User buys </a:t>
                      </a:r>
                      <a:r>
                        <a:rPr lang="en-US" sz="1000" kern="100" dirty="0" err="1">
                          <a:latin typeface="맑은 고딕"/>
                          <a:ea typeface="맑은 고딕"/>
                          <a:cs typeface="바탕"/>
                        </a:rPr>
                        <a:t>IoT</a:t>
                      </a:r>
                      <a:r>
                        <a:rPr lang="en-US" sz="1000" kern="100" dirty="0">
                          <a:latin typeface="맑은 고딕"/>
                          <a:ea typeface="맑은 고딕"/>
                          <a:cs typeface="바탕"/>
                        </a:rPr>
                        <a:t> System and </a:t>
                      </a:r>
                      <a:r>
                        <a:rPr lang="en-US" sz="1000" kern="100" dirty="0" err="1">
                          <a:latin typeface="맑은 고딕"/>
                          <a:ea typeface="맑은 고딕"/>
                          <a:cs typeface="바탕"/>
                        </a:rPr>
                        <a:t>IoT</a:t>
                      </a:r>
                      <a:r>
                        <a:rPr lang="en-US" sz="1000" kern="100" dirty="0">
                          <a:latin typeface="맑은 고딕"/>
                          <a:ea typeface="맑은 고딕"/>
                          <a:cs typeface="바탕"/>
                        </a:rPr>
                        <a:t> products at Home Depot.</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The user installs sensors and actuators at the proper place such like door, room, terrace and so on. Although the user doesn’t have any experience installing such devices, the user can install following user-manual.</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 And user installs </a:t>
                      </a:r>
                      <a:r>
                        <a:rPr lang="en-US" sz="1000" kern="100" dirty="0" err="1">
                          <a:latin typeface="맑은 고딕"/>
                          <a:ea typeface="맑은 고딕"/>
                          <a:cs typeface="바탕"/>
                        </a:rPr>
                        <a:t>IoT</a:t>
                      </a:r>
                      <a:r>
                        <a:rPr lang="en-US" sz="1000" kern="100" dirty="0">
                          <a:latin typeface="맑은 고딕"/>
                          <a:ea typeface="맑은 고딕"/>
                          <a:cs typeface="바탕"/>
                        </a:rPr>
                        <a:t> software in own PC. And then user connects SA Node to Internet router and registers the node in </a:t>
                      </a:r>
                      <a:r>
                        <a:rPr lang="en-US" sz="1000" kern="100" dirty="0" err="1">
                          <a:latin typeface="맑은 고딕"/>
                          <a:ea typeface="맑은 고딕"/>
                          <a:cs typeface="바탕"/>
                        </a:rPr>
                        <a:t>IoT</a:t>
                      </a:r>
                      <a:r>
                        <a:rPr lang="en-US" sz="1000" kern="100" dirty="0">
                          <a:latin typeface="맑은 고딕"/>
                          <a:ea typeface="맑은 고딕"/>
                          <a:cs typeface="바탕"/>
                        </a:rPr>
                        <a:t> Software after log-in.</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After the registration, user checks sensors and actuators if they works or not.</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In addition, user makes a custom rule and puts it into </a:t>
                      </a:r>
                      <a:r>
                        <a:rPr lang="en-US" sz="1000" kern="100" dirty="0" err="1">
                          <a:latin typeface="맑은 고딕"/>
                          <a:ea typeface="맑은 고딕"/>
                          <a:cs typeface="바탕"/>
                        </a:rPr>
                        <a:t>IoT</a:t>
                      </a:r>
                      <a:r>
                        <a:rPr lang="en-US" sz="1000" kern="100" dirty="0">
                          <a:latin typeface="맑은 고딕"/>
                          <a:ea typeface="맑은 고딕"/>
                          <a:cs typeface="바탕"/>
                        </a:rPr>
                        <a:t> system.</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Times New Roman"/>
                        </a:rPr>
                        <a:t>After all, user reviews sensors and command history.</a:t>
                      </a:r>
                      <a:endParaRPr lang="ko-KR" sz="1000" kern="100" dirty="0">
                        <a:latin typeface="맑은 고딕"/>
                        <a:ea typeface="맑은 고딕"/>
                        <a:cs typeface="바탕"/>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6" name="TextBox 35"/>
          <p:cNvSpPr txBox="1"/>
          <p:nvPr/>
        </p:nvSpPr>
        <p:spPr>
          <a:xfrm>
            <a:off x="5148064" y="548680"/>
            <a:ext cx="3240360" cy="369332"/>
          </a:xfrm>
          <a:prstGeom prst="rect">
            <a:avLst/>
          </a:prstGeom>
          <a:noFill/>
        </p:spPr>
        <p:txBody>
          <a:bodyPr wrap="square" rtlCol="0">
            <a:spAutoFit/>
          </a:bodyPr>
          <a:lstStyle/>
          <a:p>
            <a:r>
              <a:rPr lang="en-US" altLang="ko-KR" dirty="0" smtClean="0"/>
              <a:t>??????????????</a:t>
            </a:r>
            <a:endParaRPr lang="ko-KR"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467544" y="188640"/>
          <a:ext cx="5671185" cy="3162935"/>
        </p:xfrm>
        <a:graphic>
          <a:graphicData uri="http://schemas.openxmlformats.org/drawingml/2006/table">
            <a:tbl>
              <a:tblPr/>
              <a:tblGrid>
                <a:gridCol w="1923415"/>
                <a:gridCol w="3747770"/>
              </a:tblGrid>
              <a:tr h="369570">
                <a:tc>
                  <a:txBody>
                    <a:bodyPr/>
                    <a:lstStyle/>
                    <a:p>
                      <a:pPr>
                        <a:spcAft>
                          <a:spcPts val="0"/>
                        </a:spcAft>
                      </a:pPr>
                      <a:r>
                        <a:rPr lang="en-US" sz="1000" b="1" dirty="0">
                          <a:latin typeface="+mn-ea"/>
                          <a:ea typeface="+mn-ea"/>
                          <a:cs typeface="Times New Roman"/>
                        </a:rPr>
                        <a:t>Scenario Title: </a:t>
                      </a:r>
                      <a:endParaRPr lang="ko-KR" sz="1000" dirty="0">
                        <a:latin typeface="+mn-ea"/>
                        <a:ea typeface="+mn-ea"/>
                        <a:cs typeface="Times New Roman"/>
                      </a:endParaRPr>
                    </a:p>
                    <a:p>
                      <a:pPr>
                        <a:spcAft>
                          <a:spcPts val="0"/>
                        </a:spcAft>
                      </a:pPr>
                      <a:r>
                        <a:rPr lang="en-US" sz="1000" b="1" dirty="0">
                          <a:latin typeface="+mn-ea"/>
                          <a:ea typeface="+mn-ea"/>
                          <a:cs typeface="Times New Roman"/>
                        </a:rPr>
                        <a:t>Availability</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spcAft>
                          <a:spcPts val="0"/>
                        </a:spcAft>
                      </a:pPr>
                      <a:r>
                        <a:rPr lang="en-US" sz="1000" b="1">
                          <a:latin typeface="+mn-ea"/>
                          <a:ea typeface="+mn-ea"/>
                          <a:cs typeface="Times New Roman"/>
                        </a:rPr>
                        <a:t>Scenario ID: QA-01</a:t>
                      </a:r>
                      <a:endParaRPr lang="ko-KR" sz="100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0">
                <a:tc>
                  <a:txBody>
                    <a:bodyPr/>
                    <a:lstStyle/>
                    <a:p>
                      <a:pPr>
                        <a:spcAft>
                          <a:spcPts val="0"/>
                        </a:spcAft>
                      </a:pPr>
                      <a:r>
                        <a:rPr lang="en-US" sz="1000" dirty="0">
                          <a:latin typeface="+mn-ea"/>
                          <a:ea typeface="+mn-ea"/>
                          <a:cs typeface="Times New Roman"/>
                        </a:rPr>
                        <a:t>Raw Quality Attribute </a:t>
                      </a:r>
                      <a:endParaRPr lang="ko-KR" sz="1000" dirty="0">
                        <a:latin typeface="+mn-ea"/>
                        <a:ea typeface="+mn-ea"/>
                        <a:cs typeface="Times New Roman"/>
                      </a:endParaRPr>
                    </a:p>
                    <a:p>
                      <a:pPr>
                        <a:spcAft>
                          <a:spcPts val="0"/>
                        </a:spcAft>
                      </a:pPr>
                      <a:r>
                        <a:rPr lang="en-US" sz="1000" dirty="0">
                          <a:latin typeface="+mn-ea"/>
                          <a:ea typeface="+mn-ea"/>
                          <a:cs typeface="Times New Roman"/>
                        </a:rPr>
                        <a:t>Description:</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mn-ea"/>
                          <a:ea typeface="+mn-ea"/>
                          <a:cs typeface="Times New Roman"/>
                        </a:rPr>
                        <a:t>Sensors availability</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000" dirty="0">
                          <a:latin typeface="+mn-ea"/>
                          <a:ea typeface="+mn-ea"/>
                          <a:cs typeface="Times New Roman"/>
                        </a:rPr>
                        <a:t>Source of Stimulus: </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mn-ea"/>
                          <a:ea typeface="+mn-ea"/>
                          <a:cs typeface="Times New Roman"/>
                        </a:rPr>
                        <a:t>Sensors</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000" dirty="0">
                          <a:latin typeface="+mn-ea"/>
                          <a:ea typeface="+mn-ea"/>
                          <a:cs typeface="Times New Roman"/>
                        </a:rPr>
                        <a:t>Stimulus:</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mn-ea"/>
                          <a:ea typeface="+mn-ea"/>
                          <a:cs typeface="Times New Roman"/>
                        </a:rPr>
                        <a:t>Sensor </a:t>
                      </a:r>
                      <a:r>
                        <a:rPr lang="en-US" sz="1000" dirty="0" smtClean="0">
                          <a:latin typeface="+mn-ea"/>
                          <a:ea typeface="+mn-ea"/>
                          <a:cs typeface="Times New Roman"/>
                        </a:rPr>
                        <a:t>failure</a:t>
                      </a:r>
                      <a:r>
                        <a:rPr lang="en-US" sz="1000" baseline="0" dirty="0" smtClean="0">
                          <a:latin typeface="+mn-ea"/>
                          <a:ea typeface="+mn-ea"/>
                          <a:cs typeface="Times New Roman"/>
                        </a:rPr>
                        <a:t> </a:t>
                      </a:r>
                      <a:r>
                        <a:rPr lang="en-US" sz="1000" baseline="0" dirty="0" smtClean="0">
                          <a:solidFill>
                            <a:srgbClr val="FF0000"/>
                          </a:solidFill>
                          <a:latin typeface="+mn-ea"/>
                          <a:ea typeface="+mn-ea"/>
                          <a:cs typeface="Times New Roman"/>
                        </a:rPr>
                        <a:t>, sensor malfunction</a:t>
                      </a:r>
                      <a:r>
                        <a:rPr lang="en-US" sz="1000" dirty="0" smtClean="0">
                          <a:latin typeface="+mn-ea"/>
                          <a:ea typeface="+mn-ea"/>
                          <a:cs typeface="Times New Roman"/>
                        </a:rPr>
                        <a:t> </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000" dirty="0">
                          <a:latin typeface="+mn-ea"/>
                          <a:ea typeface="+mn-ea"/>
                          <a:cs typeface="Times New Roman"/>
                        </a:rPr>
                        <a:t>Environmental Condition</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smtClean="0">
                          <a:solidFill>
                            <a:srgbClr val="FF0000"/>
                          </a:solidFill>
                          <a:latin typeface="+mn-ea"/>
                          <a:ea typeface="+mn-ea"/>
                          <a:cs typeface="Times New Roman"/>
                        </a:rPr>
                        <a:t>Normal</a:t>
                      </a:r>
                      <a:r>
                        <a:rPr lang="en-US" sz="1000" baseline="0" dirty="0" smtClean="0">
                          <a:solidFill>
                            <a:srgbClr val="FF0000"/>
                          </a:solidFill>
                          <a:latin typeface="+mn-ea"/>
                          <a:ea typeface="+mn-ea"/>
                          <a:cs typeface="Times New Roman"/>
                        </a:rPr>
                        <a:t> operation ,</a:t>
                      </a:r>
                      <a:endParaRPr lang="en-US" sz="1000" dirty="0" smtClean="0">
                        <a:solidFill>
                          <a:srgbClr val="FF0000"/>
                        </a:solidFill>
                        <a:latin typeface="+mn-ea"/>
                        <a:ea typeface="+mn-ea"/>
                        <a:cs typeface="Times New Roman"/>
                      </a:endParaRPr>
                    </a:p>
                    <a:p>
                      <a:pPr>
                        <a:spcAft>
                          <a:spcPts val="0"/>
                        </a:spcAft>
                      </a:pPr>
                      <a:r>
                        <a:rPr lang="en-US" sz="1000" dirty="0" smtClean="0">
                          <a:latin typeface="+mn-ea"/>
                          <a:ea typeface="+mn-ea"/>
                          <a:cs typeface="Times New Roman"/>
                        </a:rPr>
                        <a:t>The </a:t>
                      </a:r>
                      <a:r>
                        <a:rPr lang="en-US" sz="1000" dirty="0" err="1">
                          <a:latin typeface="+mn-ea"/>
                          <a:ea typeface="+mn-ea"/>
                          <a:cs typeface="Times New Roman"/>
                        </a:rPr>
                        <a:t>IoTMS</a:t>
                      </a:r>
                      <a:r>
                        <a:rPr lang="en-US" sz="1000" dirty="0">
                          <a:latin typeface="+mn-ea"/>
                          <a:ea typeface="+mn-ea"/>
                          <a:cs typeface="Times New Roman"/>
                        </a:rPr>
                        <a:t> </a:t>
                      </a:r>
                      <a:r>
                        <a:rPr lang="en-US" sz="1000" dirty="0" smtClean="0">
                          <a:latin typeface="+mn-ea"/>
                          <a:ea typeface="+mn-ea"/>
                          <a:cs typeface="Times New Roman"/>
                        </a:rPr>
                        <a:t>has </a:t>
                      </a:r>
                      <a:r>
                        <a:rPr lang="en-US" sz="1000" dirty="0">
                          <a:latin typeface="+mn-ea"/>
                          <a:ea typeface="+mn-ea"/>
                          <a:cs typeface="Times New Roman"/>
                        </a:rPr>
                        <a:t>been installed and it works.</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000" dirty="0" smtClean="0">
                          <a:latin typeface="+mn-ea"/>
                          <a:ea typeface="+mn-ea"/>
                          <a:cs typeface="Times New Roman"/>
                        </a:rPr>
                        <a:t>System Element:</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mn-ea"/>
                          <a:ea typeface="+mn-ea"/>
                          <a:cs typeface="Times New Roman"/>
                        </a:rPr>
                        <a:t>• Sensors </a:t>
                      </a:r>
                      <a:endParaRPr lang="ko-KR" sz="1000" dirty="0">
                        <a:latin typeface="+mn-ea"/>
                        <a:ea typeface="+mn-ea"/>
                        <a:cs typeface="Times New Roman"/>
                      </a:endParaRPr>
                    </a:p>
                    <a:p>
                      <a:pPr>
                        <a:spcAft>
                          <a:spcPts val="0"/>
                        </a:spcAft>
                      </a:pPr>
                      <a:r>
                        <a:rPr lang="en-US" sz="1000" dirty="0">
                          <a:latin typeface="+mn-ea"/>
                          <a:ea typeface="+mn-ea"/>
                          <a:cs typeface="Times New Roman"/>
                        </a:rPr>
                        <a:t>• </a:t>
                      </a:r>
                      <a:r>
                        <a:rPr lang="en-US" sz="1000" dirty="0" err="1">
                          <a:latin typeface="+mn-ea"/>
                          <a:ea typeface="+mn-ea"/>
                          <a:cs typeface="Times New Roman"/>
                        </a:rPr>
                        <a:t>IoTMS</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065">
                <a:tc>
                  <a:txBody>
                    <a:bodyPr/>
                    <a:lstStyle/>
                    <a:p>
                      <a:pPr>
                        <a:spcAft>
                          <a:spcPts val="0"/>
                        </a:spcAft>
                      </a:pPr>
                      <a:r>
                        <a:rPr lang="en-US" sz="1000" dirty="0">
                          <a:latin typeface="+mn-ea"/>
                          <a:ea typeface="+mn-ea"/>
                          <a:cs typeface="Times New Roman"/>
                        </a:rPr>
                        <a:t>System Response: </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mn-ea"/>
                          <a:ea typeface="+mn-ea"/>
                          <a:cs typeface="Times New Roman"/>
                        </a:rPr>
                        <a:t> If a sensor value is not between normal range, the </a:t>
                      </a:r>
                      <a:r>
                        <a:rPr lang="en-US" sz="1000" dirty="0" err="1">
                          <a:latin typeface="+mn-ea"/>
                          <a:ea typeface="+mn-ea"/>
                          <a:cs typeface="Times New Roman"/>
                        </a:rPr>
                        <a:t>IoTMS</a:t>
                      </a:r>
                      <a:r>
                        <a:rPr lang="en-US" sz="1000" dirty="0">
                          <a:latin typeface="+mn-ea"/>
                          <a:ea typeface="+mn-ea"/>
                          <a:cs typeface="Times New Roman"/>
                        </a:rPr>
                        <a:t> recognizes malfunction or fault of sensors. And then the </a:t>
                      </a:r>
                      <a:r>
                        <a:rPr lang="en-US" sz="1000" dirty="0" err="1">
                          <a:latin typeface="+mn-ea"/>
                          <a:ea typeface="+mn-ea"/>
                          <a:cs typeface="Times New Roman"/>
                        </a:rPr>
                        <a:t>IoTMS</a:t>
                      </a:r>
                      <a:r>
                        <a:rPr lang="en-US" sz="1000" dirty="0">
                          <a:latin typeface="+mn-ea"/>
                          <a:ea typeface="+mn-ea"/>
                          <a:cs typeface="Times New Roman"/>
                        </a:rPr>
                        <a:t> sends alarm message to user. (The normal values ranges are configured according to sensor </a:t>
                      </a:r>
                      <a:r>
                        <a:rPr lang="en-US" sz="1000" dirty="0" smtClean="0">
                          <a:latin typeface="+mn-ea"/>
                          <a:ea typeface="+mn-ea"/>
                          <a:cs typeface="Times New Roman"/>
                        </a:rPr>
                        <a:t>datasheet</a:t>
                      </a:r>
                      <a:r>
                        <a:rPr lang="en-US" sz="1000" dirty="0">
                          <a:latin typeface="+mn-ea"/>
                          <a:ea typeface="+mn-ea"/>
                          <a:cs typeface="Times New Roman"/>
                        </a:rPr>
                        <a:t>.)</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935">
                <a:tc>
                  <a:txBody>
                    <a:bodyPr/>
                    <a:lstStyle/>
                    <a:p>
                      <a:pPr>
                        <a:spcAft>
                          <a:spcPts val="0"/>
                        </a:spcAft>
                      </a:pPr>
                      <a:r>
                        <a:rPr lang="en-US" sz="1000" dirty="0">
                          <a:latin typeface="+mn-ea"/>
                          <a:ea typeface="+mn-ea"/>
                          <a:cs typeface="Times New Roman"/>
                        </a:rPr>
                        <a:t>Significant Measures:</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mn-ea"/>
                          <a:ea typeface="+mn-ea"/>
                          <a:cs typeface="Times New Roman"/>
                        </a:rPr>
                        <a:t> The </a:t>
                      </a:r>
                      <a:r>
                        <a:rPr lang="en-US" sz="1000" dirty="0" err="1">
                          <a:latin typeface="+mn-ea"/>
                          <a:ea typeface="+mn-ea"/>
                          <a:cs typeface="Times New Roman"/>
                        </a:rPr>
                        <a:t>IoTMS</a:t>
                      </a:r>
                      <a:r>
                        <a:rPr lang="en-US" sz="1000" dirty="0">
                          <a:latin typeface="+mn-ea"/>
                          <a:ea typeface="+mn-ea"/>
                          <a:cs typeface="Times New Roman"/>
                        </a:rPr>
                        <a:t> sends alarm message to user in 10 seconds after recognizing  malfunction or fault of sensors in 3 times consecutively</a:t>
                      </a:r>
                      <a:r>
                        <a:rPr lang="en-US" sz="1000" dirty="0" smtClean="0">
                          <a:latin typeface="+mn-ea"/>
                          <a:ea typeface="+mn-ea"/>
                          <a:cs typeface="Times New Roman"/>
                        </a:rPr>
                        <a:t>.</a:t>
                      </a:r>
                      <a:endParaRPr lang="ko-KR" sz="1000" dirty="0">
                        <a:latin typeface="+mn-ea"/>
                        <a:ea typeface="+mn-ea"/>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9457" name="Picture 1"/>
          <p:cNvPicPr>
            <a:picLocks noChangeAspect="1" noChangeArrowheads="1"/>
          </p:cNvPicPr>
          <p:nvPr/>
        </p:nvPicPr>
        <p:blipFill>
          <a:blip r:embed="rId2" cstate="print"/>
          <a:srcRect/>
          <a:stretch>
            <a:fillRect/>
          </a:stretch>
        </p:blipFill>
        <p:spPr bwMode="auto">
          <a:xfrm>
            <a:off x="467544" y="3429000"/>
            <a:ext cx="3675813" cy="299370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323528" y="260648"/>
          <a:ext cx="5670550" cy="2670810"/>
        </p:xfrm>
        <a:graphic>
          <a:graphicData uri="http://schemas.openxmlformats.org/drawingml/2006/table">
            <a:tbl>
              <a:tblPr/>
              <a:tblGrid>
                <a:gridCol w="1971040"/>
                <a:gridCol w="3699510"/>
              </a:tblGrid>
              <a:tr h="369570">
                <a:tc>
                  <a:txBody>
                    <a:bodyPr/>
                    <a:lstStyle/>
                    <a:p>
                      <a:pPr indent="63500">
                        <a:spcAft>
                          <a:spcPts val="200"/>
                        </a:spcAft>
                        <a:tabLst>
                          <a:tab pos="3355340" algn="l"/>
                        </a:tabLst>
                      </a:pPr>
                      <a:r>
                        <a:rPr lang="en-US" sz="1000" b="1" dirty="0">
                          <a:latin typeface="맑은 고딕"/>
                          <a:cs typeface="바탕"/>
                        </a:rPr>
                        <a:t>Scenario Title:  </a:t>
                      </a:r>
                      <a:endParaRPr lang="ko-KR" sz="1000" dirty="0">
                        <a:latin typeface="맑은 고딕"/>
                        <a:cs typeface="바탕"/>
                      </a:endParaRPr>
                    </a:p>
                    <a:p>
                      <a:pPr indent="63500">
                        <a:spcAft>
                          <a:spcPts val="200"/>
                        </a:spcAft>
                        <a:tabLst>
                          <a:tab pos="3355340" algn="l"/>
                        </a:tabLst>
                      </a:pPr>
                      <a:r>
                        <a:rPr lang="en-US" sz="1000" b="1" dirty="0">
                          <a:latin typeface="맑은 고딕"/>
                          <a:cs typeface="바탕"/>
                        </a:rPr>
                        <a:t> Usability</a:t>
                      </a:r>
                      <a:endParaRPr lang="ko-KR" sz="1000" dirty="0">
                        <a:latin typeface="맑은 고딕"/>
                        <a:cs typeface="바탕"/>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63500">
                        <a:spcAft>
                          <a:spcPts val="200"/>
                        </a:spcAft>
                        <a:tabLst>
                          <a:tab pos="3355340" algn="l"/>
                        </a:tabLst>
                      </a:pPr>
                      <a:r>
                        <a:rPr lang="en-US" sz="1000" b="1">
                          <a:latin typeface="맑은 고딕"/>
                          <a:cs typeface="바탕"/>
                        </a:rPr>
                        <a:t>Scenario ID: QA-02 </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22885">
                <a:tc>
                  <a:txBody>
                    <a:bodyPr/>
                    <a:lstStyle/>
                    <a:p>
                      <a:pPr indent="63500">
                        <a:spcAft>
                          <a:spcPts val="200"/>
                        </a:spcAft>
                        <a:tabLst>
                          <a:tab pos="3355340" algn="l"/>
                        </a:tabLst>
                      </a:pPr>
                      <a:r>
                        <a:rPr lang="en-US" sz="1000" dirty="0">
                          <a:latin typeface="맑은 고딕"/>
                          <a:cs typeface="바탕"/>
                        </a:rPr>
                        <a:t>Raw Quality Attribute </a:t>
                      </a:r>
                      <a:endParaRPr lang="ko-KR" sz="1000" dirty="0">
                        <a:latin typeface="맑은 고딕"/>
                        <a:cs typeface="바탕"/>
                      </a:endParaRPr>
                    </a:p>
                    <a:p>
                      <a:pPr indent="63500">
                        <a:spcAft>
                          <a:spcPts val="200"/>
                        </a:spcAft>
                        <a:tabLst>
                          <a:tab pos="3355340" algn="l"/>
                        </a:tabLst>
                      </a:pPr>
                      <a:r>
                        <a:rPr lang="en-US" sz="1000" dirty="0">
                          <a:latin typeface="맑은 고딕"/>
                          <a:cs typeface="바탕"/>
                        </a:rPr>
                        <a:t>Description:</a:t>
                      </a:r>
                      <a:endParaRPr lang="ko-KR" sz="1000" dirty="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UI(User Interface) Usability</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dirty="0">
                          <a:latin typeface="맑은 고딕"/>
                          <a:cs typeface="바탕"/>
                        </a:rPr>
                        <a:t>Source of Stimulus: </a:t>
                      </a:r>
                      <a:endParaRPr lang="ko-KR" sz="1000" dirty="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smtClean="0">
                          <a:latin typeface="맑은 고딕"/>
                          <a:cs typeface="바탕"/>
                        </a:rPr>
                        <a:t>User</a:t>
                      </a:r>
                      <a:endParaRPr lang="ko-KR" sz="1000" dirty="0">
                        <a:solidFill>
                          <a:srgbClr val="FF0000"/>
                        </a:solidFill>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dirty="0">
                          <a:latin typeface="맑은 고딕"/>
                          <a:cs typeface="바탕"/>
                        </a:rPr>
                        <a:t>Stimulus:</a:t>
                      </a:r>
                      <a:endParaRPr lang="ko-KR" sz="1000" dirty="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altLang="ko-KR" sz="1000" dirty="0" smtClean="0">
                          <a:latin typeface="+mn-lt"/>
                          <a:cs typeface="바탕"/>
                        </a:rPr>
                        <a:t>User </a:t>
                      </a:r>
                      <a:r>
                        <a:rPr lang="en-US" altLang="ko-KR" sz="1000" dirty="0" smtClean="0">
                          <a:solidFill>
                            <a:srgbClr val="FF0000"/>
                          </a:solidFill>
                          <a:latin typeface="+mn-lt"/>
                          <a:cs typeface="바탕"/>
                        </a:rPr>
                        <a:t>tries to use </a:t>
                      </a:r>
                      <a:r>
                        <a:rPr lang="en-US" altLang="ko-KR" sz="1000" dirty="0" err="1" smtClean="0">
                          <a:solidFill>
                            <a:srgbClr val="FF0000"/>
                          </a:solidFill>
                          <a:latin typeface="+mn-lt"/>
                          <a:cs typeface="바탕"/>
                        </a:rPr>
                        <a:t>IoTMS</a:t>
                      </a:r>
                      <a:r>
                        <a:rPr lang="en-US" altLang="ko-KR" sz="1000" baseline="0" dirty="0" smtClean="0">
                          <a:solidFill>
                            <a:srgbClr val="FF0000"/>
                          </a:solidFill>
                          <a:latin typeface="+mn-lt"/>
                          <a:cs typeface="바탕"/>
                        </a:rPr>
                        <a:t>.</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dirty="0">
                          <a:latin typeface="맑은 고딕"/>
                          <a:cs typeface="바탕"/>
                        </a:rPr>
                        <a:t>Environmental Condition</a:t>
                      </a:r>
                      <a:endParaRPr lang="ko-KR" sz="1000" dirty="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smtClean="0">
                          <a:solidFill>
                            <a:srgbClr val="FF0000"/>
                          </a:solidFill>
                          <a:latin typeface="맑은 고딕"/>
                          <a:cs typeface="바탕"/>
                        </a:rPr>
                        <a:t>User configuration</a:t>
                      </a:r>
                      <a:r>
                        <a:rPr lang="en-US" sz="1000" baseline="0" dirty="0" smtClean="0">
                          <a:solidFill>
                            <a:srgbClr val="FF0000"/>
                          </a:solidFill>
                          <a:latin typeface="맑은 고딕"/>
                          <a:cs typeface="바탕"/>
                        </a:rPr>
                        <a:t> time</a:t>
                      </a:r>
                    </a:p>
                    <a:p>
                      <a:pPr indent="63500">
                        <a:spcAft>
                          <a:spcPts val="200"/>
                        </a:spcAft>
                        <a:tabLst>
                          <a:tab pos="3355340" algn="l"/>
                        </a:tabLst>
                      </a:pPr>
                      <a:r>
                        <a:rPr lang="en-US" sz="1000" baseline="0" dirty="0" err="1" smtClean="0">
                          <a:solidFill>
                            <a:srgbClr val="FF0000"/>
                          </a:solidFill>
                          <a:latin typeface="맑은 고딕"/>
                          <a:cs typeface="바탕"/>
                        </a:rPr>
                        <a:t>IoTMS</a:t>
                      </a:r>
                      <a:r>
                        <a:rPr lang="en-US" sz="1000" baseline="0" dirty="0" smtClean="0">
                          <a:solidFill>
                            <a:srgbClr val="FF0000"/>
                          </a:solidFill>
                          <a:latin typeface="맑은 고딕"/>
                          <a:cs typeface="바탕"/>
                        </a:rPr>
                        <a:t> run time</a:t>
                      </a:r>
                      <a:endParaRPr lang="en-US" sz="1000" dirty="0" smtClean="0">
                        <a:solidFill>
                          <a:srgbClr val="FF0000"/>
                        </a:solidFill>
                        <a:latin typeface="맑은 고딕"/>
                        <a:cs typeface="바탕"/>
                      </a:endParaRPr>
                    </a:p>
                    <a:p>
                      <a:pPr indent="63500">
                        <a:spcAft>
                          <a:spcPts val="200"/>
                        </a:spcAft>
                        <a:tabLst>
                          <a:tab pos="3355340" algn="l"/>
                        </a:tabLst>
                      </a:pPr>
                      <a:r>
                        <a:rPr lang="en-US" sz="1000" dirty="0" smtClean="0">
                          <a:latin typeface="맑은 고딕"/>
                          <a:cs typeface="바탕"/>
                        </a:rPr>
                        <a:t>The </a:t>
                      </a:r>
                      <a:r>
                        <a:rPr lang="en-US" sz="1000" dirty="0">
                          <a:latin typeface="맑은 고딕"/>
                          <a:cs typeface="바탕"/>
                        </a:rPr>
                        <a:t>user has logged into the </a:t>
                      </a:r>
                      <a:r>
                        <a:rPr lang="en-US" sz="1000" dirty="0" err="1">
                          <a:latin typeface="맑은 고딕"/>
                          <a:cs typeface="바탕"/>
                        </a:rPr>
                        <a:t>IoTMS</a:t>
                      </a:r>
                      <a:r>
                        <a:rPr lang="en-US" sz="1000" dirty="0">
                          <a:latin typeface="맑은 고딕"/>
                          <a:cs typeface="바탕"/>
                        </a:rPr>
                        <a:t>.</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dirty="0">
                          <a:latin typeface="맑은 고딕"/>
                          <a:cs typeface="바탕"/>
                        </a:rPr>
                        <a:t>System Element:</a:t>
                      </a:r>
                      <a:endParaRPr lang="ko-KR" sz="1000" dirty="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altLang="ko-KR" sz="1000" dirty="0" smtClean="0">
                          <a:solidFill>
                            <a:srgbClr val="FF0000"/>
                          </a:solidFill>
                          <a:latin typeface="+mn-lt"/>
                          <a:cs typeface="바탕"/>
                        </a:rPr>
                        <a:t>UI of </a:t>
                      </a:r>
                      <a:r>
                        <a:rPr lang="en-US" altLang="ko-KR" sz="1000" dirty="0" err="1" smtClean="0">
                          <a:solidFill>
                            <a:srgbClr val="FF0000"/>
                          </a:solidFill>
                          <a:latin typeface="+mn-lt"/>
                          <a:cs typeface="바탕"/>
                        </a:rPr>
                        <a:t>IoTMS</a:t>
                      </a:r>
                      <a:r>
                        <a:rPr lang="en-US" altLang="ko-KR" sz="1000" dirty="0" smtClean="0">
                          <a:solidFill>
                            <a:srgbClr val="FF0000"/>
                          </a:solidFill>
                          <a:latin typeface="+mn-lt"/>
                          <a:cs typeface="바탕"/>
                        </a:rPr>
                        <a:t> </a:t>
                      </a:r>
                      <a:endParaRPr lang="ko-KR" altLang="ko-KR" sz="1000" dirty="0">
                        <a:solidFill>
                          <a:srgbClr val="FF0000"/>
                        </a:solidFill>
                        <a:latin typeface="+mn-lt"/>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indent="63500">
                        <a:spcAft>
                          <a:spcPts val="200"/>
                        </a:spcAft>
                        <a:tabLst>
                          <a:tab pos="3355340" algn="l"/>
                        </a:tabLst>
                      </a:pPr>
                      <a:r>
                        <a:rPr lang="en-US" sz="1000">
                          <a:latin typeface="맑은 고딕"/>
                          <a:cs typeface="바탕"/>
                        </a:rPr>
                        <a:t>System Response: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When the user wants to change the settings of </a:t>
                      </a:r>
                      <a:r>
                        <a:rPr lang="en-US" sz="1000" dirty="0" err="1">
                          <a:latin typeface="맑은 고딕"/>
                          <a:cs typeface="바탕"/>
                        </a:rPr>
                        <a:t>IoTMS</a:t>
                      </a:r>
                      <a:r>
                        <a:rPr lang="en-US" sz="1000" dirty="0">
                          <a:latin typeface="맑은 고딕"/>
                          <a:cs typeface="바탕"/>
                        </a:rPr>
                        <a:t> or to get sensor value or to set actuator, the usage of UI should not be complicated.</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Significant Measures: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UI depth is less than 3.</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0481" name="Picture 1"/>
          <p:cNvPicPr>
            <a:picLocks noChangeAspect="1" noChangeArrowheads="1"/>
          </p:cNvPicPr>
          <p:nvPr/>
        </p:nvPicPr>
        <p:blipFill>
          <a:blip r:embed="rId2" cstate="print"/>
          <a:srcRect/>
          <a:stretch>
            <a:fillRect/>
          </a:stretch>
        </p:blipFill>
        <p:spPr bwMode="auto">
          <a:xfrm>
            <a:off x="395536" y="3140968"/>
            <a:ext cx="6381750" cy="31051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395536" y="404664"/>
          <a:ext cx="5670550" cy="3049102"/>
        </p:xfrm>
        <a:graphic>
          <a:graphicData uri="http://schemas.openxmlformats.org/drawingml/2006/table">
            <a:tbl>
              <a:tblPr/>
              <a:tblGrid>
                <a:gridCol w="1971040"/>
                <a:gridCol w="3699510"/>
              </a:tblGrid>
              <a:tr h="261853">
                <a:tc>
                  <a:txBody>
                    <a:bodyPr/>
                    <a:lstStyle/>
                    <a:p>
                      <a:pPr>
                        <a:spcAft>
                          <a:spcPts val="0"/>
                        </a:spcAft>
                      </a:pPr>
                      <a:r>
                        <a:rPr lang="en-US" sz="1000" b="1" dirty="0">
                          <a:latin typeface="맑은 고딕"/>
                          <a:ea typeface="굴림"/>
                          <a:cs typeface="Times New Roman"/>
                        </a:rPr>
                        <a:t>Scenario Title:  </a:t>
                      </a:r>
                      <a:endParaRPr lang="ko-KR" sz="1000" dirty="0">
                        <a:latin typeface="Trebuchet MS"/>
                        <a:ea typeface="굴림"/>
                        <a:cs typeface="Times New Roman"/>
                      </a:endParaRPr>
                    </a:p>
                    <a:p>
                      <a:pPr>
                        <a:spcAft>
                          <a:spcPts val="0"/>
                        </a:spcAft>
                      </a:pPr>
                      <a:r>
                        <a:rPr lang="en-US" sz="1000" b="1" dirty="0">
                          <a:latin typeface="맑은 고딕"/>
                          <a:ea typeface="굴림"/>
                          <a:cs typeface="Times New Roman"/>
                        </a:rPr>
                        <a:t> Scalability</a:t>
                      </a:r>
                      <a:endParaRPr lang="ko-KR" sz="1000" dirty="0">
                        <a:latin typeface="Trebuchet MS"/>
                        <a:ea typeface="굴림"/>
                        <a:cs typeface="Times New Roman"/>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spcAft>
                          <a:spcPts val="0"/>
                        </a:spcAft>
                      </a:pPr>
                      <a:r>
                        <a:rPr lang="en-US" sz="1000" b="1" dirty="0">
                          <a:latin typeface="맑은 고딕"/>
                          <a:ea typeface="굴림"/>
                          <a:cs typeface="Times New Roman"/>
                        </a:rPr>
                        <a:t>Scenario ID: QA-03</a:t>
                      </a:r>
                      <a:endParaRPr lang="ko-KR" sz="1000" dirty="0">
                        <a:latin typeface="Trebuchet MS"/>
                        <a:ea typeface="굴림"/>
                        <a:cs typeface="Times New Roman"/>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319332">
                <a:tc>
                  <a:txBody>
                    <a:bodyPr/>
                    <a:lstStyle/>
                    <a:p>
                      <a:pPr>
                        <a:spcAft>
                          <a:spcPts val="0"/>
                        </a:spcAft>
                      </a:pPr>
                      <a:r>
                        <a:rPr lang="en-US" sz="1000">
                          <a:latin typeface="맑은 고딕"/>
                          <a:ea typeface="굴림"/>
                          <a:cs typeface="Times New Roman"/>
                        </a:rPr>
                        <a:t>Raw Quality Attribute </a:t>
                      </a:r>
                      <a:endParaRPr lang="ko-KR" sz="1000">
                        <a:latin typeface="Trebuchet MS"/>
                        <a:ea typeface="굴림"/>
                        <a:cs typeface="Times New Roman"/>
                      </a:endParaRPr>
                    </a:p>
                    <a:p>
                      <a:pPr>
                        <a:spcAft>
                          <a:spcPts val="0"/>
                        </a:spcAft>
                      </a:pPr>
                      <a:r>
                        <a:rPr lang="en-US" sz="1000">
                          <a:latin typeface="맑은 고딕"/>
                          <a:ea typeface="굴림"/>
                          <a:cs typeface="Times New Roman"/>
                        </a:rPr>
                        <a:t>Description:</a:t>
                      </a:r>
                      <a:endParaRPr lang="ko-KR" sz="1000">
                        <a:latin typeface="Trebuchet MS"/>
                        <a:ea typeface="굴림"/>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맑은 고딕"/>
                          <a:ea typeface="굴림"/>
                          <a:cs typeface="Times New Roman"/>
                        </a:rPr>
                        <a:t>SA Nodes Scalability</a:t>
                      </a:r>
                      <a:endParaRPr lang="ko-KR" sz="1000" dirty="0">
                        <a:latin typeface="Trebuchet MS"/>
                        <a:ea typeface="굴림"/>
                        <a:cs typeface="Times New Roman"/>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599">
                <a:tc>
                  <a:txBody>
                    <a:bodyPr/>
                    <a:lstStyle/>
                    <a:p>
                      <a:pPr>
                        <a:spcAft>
                          <a:spcPts val="0"/>
                        </a:spcAft>
                      </a:pPr>
                      <a:r>
                        <a:rPr lang="en-US" sz="1000">
                          <a:latin typeface="맑은 고딕"/>
                          <a:ea typeface="굴림"/>
                          <a:cs typeface="Times New Roman"/>
                        </a:rPr>
                        <a:t>Source of Stimulus: </a:t>
                      </a:r>
                      <a:endParaRPr lang="ko-KR" sz="1000">
                        <a:latin typeface="Trebuchet MS"/>
                        <a:ea typeface="굴림"/>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맑은 고딕"/>
                          <a:ea typeface="굴림"/>
                          <a:cs typeface="Times New Roman"/>
                        </a:rPr>
                        <a:t>User</a:t>
                      </a:r>
                      <a:r>
                        <a:rPr lang="en-US" sz="1000" dirty="0" smtClean="0">
                          <a:latin typeface="맑은 고딕"/>
                          <a:ea typeface="굴림"/>
                          <a:cs typeface="Times New Roman"/>
                        </a:rPr>
                        <a:t>( Installer</a:t>
                      </a:r>
                      <a:r>
                        <a:rPr lang="en-US" sz="1000" dirty="0">
                          <a:latin typeface="맑은 고딕"/>
                          <a:ea typeface="굴림"/>
                          <a:cs typeface="Times New Roman"/>
                        </a:rPr>
                        <a:t>, DIY user ..etc</a:t>
                      </a:r>
                      <a:r>
                        <a:rPr lang="en-US" sz="1000" dirty="0" smtClean="0">
                          <a:latin typeface="맑은 고딕"/>
                          <a:ea typeface="굴림"/>
                          <a:cs typeface="Times New Roman"/>
                        </a:rPr>
                        <a:t>. )</a:t>
                      </a:r>
                      <a:endParaRPr lang="ko-KR" sz="1000" dirty="0">
                        <a:latin typeface="Trebuchet MS"/>
                        <a:ea typeface="굴림"/>
                        <a:cs typeface="Times New Roman"/>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599">
                <a:tc>
                  <a:txBody>
                    <a:bodyPr/>
                    <a:lstStyle/>
                    <a:p>
                      <a:pPr>
                        <a:spcAft>
                          <a:spcPts val="0"/>
                        </a:spcAft>
                      </a:pPr>
                      <a:r>
                        <a:rPr lang="en-US" sz="1000">
                          <a:latin typeface="맑은 고딕"/>
                          <a:ea typeface="굴림"/>
                          <a:cs typeface="Times New Roman"/>
                        </a:rPr>
                        <a:t>Stimulus:</a:t>
                      </a:r>
                      <a:endParaRPr lang="ko-KR" sz="1000">
                        <a:latin typeface="Trebuchet MS"/>
                        <a:ea typeface="굴림"/>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smtClean="0">
                          <a:solidFill>
                            <a:srgbClr val="FF0000"/>
                          </a:solidFill>
                          <a:latin typeface="맑은 고딕"/>
                          <a:ea typeface="굴림"/>
                          <a:cs typeface="Times New Roman"/>
                        </a:rPr>
                        <a:t>Add another </a:t>
                      </a:r>
                      <a:r>
                        <a:rPr lang="en-US" sz="1000" dirty="0" smtClean="0">
                          <a:latin typeface="맑은 고딕"/>
                          <a:ea typeface="굴림"/>
                          <a:cs typeface="Times New Roman"/>
                        </a:rPr>
                        <a:t>SA </a:t>
                      </a:r>
                      <a:r>
                        <a:rPr lang="en-US" sz="1000" dirty="0">
                          <a:latin typeface="맑은 고딕"/>
                          <a:ea typeface="굴림"/>
                          <a:cs typeface="Times New Roman"/>
                        </a:rPr>
                        <a:t>Nodes</a:t>
                      </a:r>
                      <a:endParaRPr lang="ko-KR" sz="1000" dirty="0">
                        <a:latin typeface="Trebuchet MS"/>
                        <a:ea typeface="굴림"/>
                        <a:cs typeface="Times New Roman"/>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599">
                <a:tc>
                  <a:txBody>
                    <a:bodyPr/>
                    <a:lstStyle/>
                    <a:p>
                      <a:pPr>
                        <a:spcAft>
                          <a:spcPts val="0"/>
                        </a:spcAft>
                      </a:pPr>
                      <a:r>
                        <a:rPr lang="en-US" sz="1000">
                          <a:latin typeface="맑은 고딕"/>
                          <a:ea typeface="굴림"/>
                          <a:cs typeface="Times New Roman"/>
                        </a:rPr>
                        <a:t>Environmental Condition</a:t>
                      </a:r>
                      <a:endParaRPr lang="ko-KR" sz="1000">
                        <a:latin typeface="Trebuchet MS"/>
                        <a:ea typeface="굴림"/>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err="1">
                          <a:latin typeface="맑은 고딕"/>
                          <a:ea typeface="굴림"/>
                          <a:cs typeface="Times New Roman"/>
                        </a:rPr>
                        <a:t>IoTMS</a:t>
                      </a:r>
                      <a:r>
                        <a:rPr lang="en-US" sz="1000" dirty="0">
                          <a:latin typeface="맑은 고딕"/>
                          <a:ea typeface="굴림"/>
                          <a:cs typeface="Times New Roman"/>
                        </a:rPr>
                        <a:t> has one SA node.</a:t>
                      </a:r>
                      <a:endParaRPr lang="ko-KR" sz="1000" dirty="0">
                        <a:latin typeface="Trebuchet MS"/>
                        <a:ea typeface="굴림"/>
                        <a:cs typeface="Times New Roman"/>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599">
                <a:tc>
                  <a:txBody>
                    <a:bodyPr/>
                    <a:lstStyle/>
                    <a:p>
                      <a:pPr>
                        <a:spcAft>
                          <a:spcPts val="0"/>
                        </a:spcAft>
                      </a:pPr>
                      <a:r>
                        <a:rPr lang="en-US" sz="1000">
                          <a:latin typeface="맑은 고딕"/>
                          <a:ea typeface="굴림"/>
                          <a:cs typeface="Times New Roman"/>
                        </a:rPr>
                        <a:t>System Element:</a:t>
                      </a:r>
                      <a:endParaRPr lang="ko-KR" sz="1000">
                        <a:latin typeface="Trebuchet MS"/>
                        <a:ea typeface="굴림"/>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err="1" smtClean="0">
                          <a:latin typeface="맑은 고딕"/>
                          <a:ea typeface="굴림"/>
                          <a:cs typeface="Times New Roman"/>
                        </a:rPr>
                        <a:t>IoTMS</a:t>
                      </a:r>
                      <a:r>
                        <a:rPr lang="en-US" sz="1000" dirty="0" smtClean="0">
                          <a:latin typeface="맑은 고딕"/>
                          <a:ea typeface="굴림"/>
                          <a:cs typeface="Times New Roman"/>
                        </a:rPr>
                        <a:t> , </a:t>
                      </a:r>
                      <a:r>
                        <a:rPr lang="en-US" sz="1000" dirty="0" smtClean="0">
                          <a:solidFill>
                            <a:srgbClr val="FF0000"/>
                          </a:solidFill>
                          <a:latin typeface="맑은 고딕"/>
                          <a:ea typeface="굴림"/>
                          <a:cs typeface="Times New Roman"/>
                        </a:rPr>
                        <a:t>SA node</a:t>
                      </a:r>
                      <a:endParaRPr lang="ko-KR" sz="1000" dirty="0">
                        <a:solidFill>
                          <a:srgbClr val="FF0000"/>
                        </a:solidFill>
                        <a:latin typeface="Trebuchet MS"/>
                        <a:ea typeface="굴림"/>
                        <a:cs typeface="Times New Roman"/>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5051">
                <a:tc>
                  <a:txBody>
                    <a:bodyPr/>
                    <a:lstStyle/>
                    <a:p>
                      <a:pPr>
                        <a:spcAft>
                          <a:spcPts val="0"/>
                        </a:spcAft>
                      </a:pPr>
                      <a:r>
                        <a:rPr lang="en-US" sz="1000">
                          <a:latin typeface="맑은 고딕"/>
                          <a:ea typeface="굴림"/>
                          <a:cs typeface="Times New Roman"/>
                        </a:rPr>
                        <a:t>System Response: </a:t>
                      </a:r>
                      <a:endParaRPr lang="ko-KR" sz="1000">
                        <a:latin typeface="Trebuchet MS"/>
                        <a:ea typeface="굴림"/>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ko-KR" sz="1000" dirty="0" smtClean="0">
                          <a:solidFill>
                            <a:srgbClr val="FF0000"/>
                          </a:solidFill>
                          <a:latin typeface="+mn-lt"/>
                          <a:ea typeface="굴림"/>
                          <a:cs typeface="Times New Roman"/>
                        </a:rPr>
                        <a:t>When the user wants to add two or more SA node to their own </a:t>
                      </a:r>
                      <a:r>
                        <a:rPr lang="en-US" altLang="ko-KR" sz="1000" dirty="0" err="1" smtClean="0">
                          <a:solidFill>
                            <a:srgbClr val="FF0000"/>
                          </a:solidFill>
                          <a:latin typeface="+mn-lt"/>
                          <a:ea typeface="굴림"/>
                          <a:cs typeface="Times New Roman"/>
                        </a:rPr>
                        <a:t>IoTMS</a:t>
                      </a:r>
                      <a:r>
                        <a:rPr lang="en-US" altLang="ko-KR" sz="1000" dirty="0" smtClean="0">
                          <a:solidFill>
                            <a:srgbClr val="FF0000"/>
                          </a:solidFill>
                          <a:latin typeface="+mn-lt"/>
                          <a:ea typeface="굴림"/>
                          <a:cs typeface="Times New Roman"/>
                        </a:rPr>
                        <a:t>, </a:t>
                      </a:r>
                      <a:br>
                        <a:rPr lang="en-US" altLang="ko-KR" sz="1000" dirty="0" smtClean="0">
                          <a:solidFill>
                            <a:srgbClr val="FF0000"/>
                          </a:solidFill>
                          <a:latin typeface="+mn-lt"/>
                          <a:ea typeface="굴림"/>
                          <a:cs typeface="Times New Roman"/>
                        </a:rPr>
                      </a:br>
                      <a:r>
                        <a:rPr lang="en-US" altLang="ko-KR" sz="1000" dirty="0" smtClean="0">
                          <a:solidFill>
                            <a:srgbClr val="FF0000"/>
                          </a:solidFill>
                          <a:latin typeface="+mn-lt"/>
                          <a:ea typeface="굴림"/>
                          <a:cs typeface="Times New Roman"/>
                        </a:rPr>
                        <a:t>1. Install additional SA node at the home.</a:t>
                      </a:r>
                      <a:br>
                        <a:rPr lang="en-US" altLang="ko-KR" sz="1000" dirty="0" smtClean="0">
                          <a:solidFill>
                            <a:srgbClr val="FF0000"/>
                          </a:solidFill>
                          <a:latin typeface="+mn-lt"/>
                          <a:ea typeface="굴림"/>
                          <a:cs typeface="Times New Roman"/>
                        </a:rPr>
                      </a:br>
                      <a:r>
                        <a:rPr lang="en-US" altLang="ko-KR" sz="1000" dirty="0" smtClean="0">
                          <a:solidFill>
                            <a:srgbClr val="FF0000"/>
                          </a:solidFill>
                          <a:latin typeface="+mn-lt"/>
                          <a:ea typeface="굴림"/>
                          <a:cs typeface="Times New Roman"/>
                        </a:rPr>
                        <a:t>2. </a:t>
                      </a:r>
                      <a:r>
                        <a:rPr lang="en-US" altLang="ko-KR" sz="1000" dirty="0" err="1" smtClean="0">
                          <a:solidFill>
                            <a:srgbClr val="FF0000"/>
                          </a:solidFill>
                          <a:latin typeface="+mn-lt"/>
                          <a:ea typeface="굴림"/>
                          <a:cs typeface="Times New Roman"/>
                        </a:rPr>
                        <a:t>IoTMS</a:t>
                      </a:r>
                      <a:r>
                        <a:rPr lang="en-US" altLang="ko-KR" sz="1000" dirty="0" smtClean="0">
                          <a:solidFill>
                            <a:srgbClr val="FF0000"/>
                          </a:solidFill>
                          <a:latin typeface="+mn-lt"/>
                          <a:ea typeface="굴림"/>
                          <a:cs typeface="Times New Roman"/>
                        </a:rPr>
                        <a:t> find &amp; connect additional SA Node on network.</a:t>
                      </a:r>
                      <a:br>
                        <a:rPr lang="en-US" altLang="ko-KR" sz="1000" dirty="0" smtClean="0">
                          <a:solidFill>
                            <a:srgbClr val="FF0000"/>
                          </a:solidFill>
                          <a:latin typeface="+mn-lt"/>
                          <a:ea typeface="굴림"/>
                          <a:cs typeface="Times New Roman"/>
                        </a:rPr>
                      </a:br>
                      <a:r>
                        <a:rPr lang="en-US" altLang="ko-KR" sz="1000" dirty="0" smtClean="0">
                          <a:solidFill>
                            <a:srgbClr val="FF0000"/>
                          </a:solidFill>
                          <a:latin typeface="+mn-lt"/>
                          <a:ea typeface="굴림"/>
                          <a:cs typeface="Times New Roman"/>
                        </a:rPr>
                        <a:t>3. complete.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662">
                <a:tc>
                  <a:txBody>
                    <a:bodyPr/>
                    <a:lstStyle/>
                    <a:p>
                      <a:pPr>
                        <a:spcAft>
                          <a:spcPts val="0"/>
                        </a:spcAft>
                      </a:pPr>
                      <a:r>
                        <a:rPr lang="en-US" sz="1000">
                          <a:latin typeface="맑은 고딕"/>
                          <a:ea typeface="굴림"/>
                          <a:cs typeface="Times New Roman"/>
                        </a:rPr>
                        <a:t>Significant Measures:</a:t>
                      </a:r>
                      <a:endParaRPr lang="ko-KR" sz="1000">
                        <a:latin typeface="Trebuchet MS"/>
                        <a:ea typeface="굴림"/>
                        <a:cs typeface="Times New Roman"/>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err="1" smtClean="0">
                          <a:solidFill>
                            <a:srgbClr val="FF0000"/>
                          </a:solidFill>
                          <a:latin typeface="+mn-ea"/>
                          <a:ea typeface="+mn-ea"/>
                          <a:cs typeface="Times New Roman"/>
                        </a:rPr>
                        <a:t>IoTMS</a:t>
                      </a:r>
                      <a:r>
                        <a:rPr lang="en-US" altLang="ko-KR" sz="1000" dirty="0" smtClean="0">
                          <a:solidFill>
                            <a:srgbClr val="FF0000"/>
                          </a:solidFill>
                          <a:latin typeface="+mn-ea"/>
                          <a:ea typeface="+mn-ea"/>
                          <a:cs typeface="Times New Roman"/>
                        </a:rPr>
                        <a:t> allow up to 50 SA Nodes. </a:t>
                      </a:r>
                      <a:endParaRPr lang="ko-KR" sz="1000" dirty="0">
                        <a:solidFill>
                          <a:srgbClr val="FF0000"/>
                        </a:solidFill>
                        <a:latin typeface="+mn-ea"/>
                        <a:ea typeface="+mn-ea"/>
                        <a:cs typeface="Times New Roman"/>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251520" y="260648"/>
          <a:ext cx="5671185" cy="2513965"/>
        </p:xfrm>
        <a:graphic>
          <a:graphicData uri="http://schemas.openxmlformats.org/drawingml/2006/table">
            <a:tbl>
              <a:tblPr/>
              <a:tblGrid>
                <a:gridCol w="1955800"/>
                <a:gridCol w="3715385"/>
              </a:tblGrid>
              <a:tr h="369570">
                <a:tc>
                  <a:txBody>
                    <a:bodyPr/>
                    <a:lstStyle/>
                    <a:p>
                      <a:pPr indent="63500">
                        <a:spcAft>
                          <a:spcPts val="200"/>
                        </a:spcAft>
                        <a:tabLst>
                          <a:tab pos="3355340" algn="l"/>
                        </a:tabLst>
                      </a:pPr>
                      <a:r>
                        <a:rPr lang="en-US" sz="1000" b="1" dirty="0">
                          <a:latin typeface="맑은 고딕"/>
                          <a:cs typeface="바탕"/>
                        </a:rPr>
                        <a:t>Scenario Title:  </a:t>
                      </a:r>
                      <a:endParaRPr lang="ko-KR" sz="1000" dirty="0">
                        <a:latin typeface="맑은 고딕"/>
                        <a:cs typeface="바탕"/>
                      </a:endParaRPr>
                    </a:p>
                    <a:p>
                      <a:pPr indent="63500">
                        <a:spcAft>
                          <a:spcPts val="200"/>
                        </a:spcAft>
                        <a:tabLst>
                          <a:tab pos="3355340" algn="l"/>
                        </a:tabLst>
                      </a:pPr>
                      <a:r>
                        <a:rPr lang="en-US" sz="1000" b="1" dirty="0">
                          <a:latin typeface="맑은 고딕"/>
                          <a:cs typeface="바탕"/>
                        </a:rPr>
                        <a:t> Modifiability</a:t>
                      </a:r>
                      <a:endParaRPr lang="ko-KR" sz="1000" dirty="0">
                        <a:latin typeface="맑은 고딕"/>
                        <a:cs typeface="바탕"/>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63500">
                        <a:spcAft>
                          <a:spcPts val="200"/>
                        </a:spcAft>
                        <a:tabLst>
                          <a:tab pos="3355340" algn="l"/>
                        </a:tabLst>
                      </a:pPr>
                      <a:r>
                        <a:rPr lang="en-US" sz="1000" b="1" dirty="0">
                          <a:latin typeface="맑은 고딕"/>
                          <a:cs typeface="바탕"/>
                        </a:rPr>
                        <a:t>Scenario ID: QA-04</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495935">
                <a:tc>
                  <a:txBody>
                    <a:bodyPr/>
                    <a:lstStyle/>
                    <a:p>
                      <a:pPr indent="63500">
                        <a:spcAft>
                          <a:spcPts val="200"/>
                        </a:spcAft>
                        <a:tabLst>
                          <a:tab pos="3355340" algn="l"/>
                        </a:tabLst>
                      </a:pPr>
                      <a:r>
                        <a:rPr lang="en-US" sz="1000">
                          <a:latin typeface="맑은 고딕"/>
                          <a:cs typeface="바탕"/>
                        </a:rPr>
                        <a:t>Raw Quality Attribute </a:t>
                      </a:r>
                      <a:endParaRPr lang="ko-KR" sz="1000">
                        <a:latin typeface="맑은 고딕"/>
                        <a:cs typeface="바탕"/>
                      </a:endParaRPr>
                    </a:p>
                    <a:p>
                      <a:pPr indent="63500">
                        <a:spcAft>
                          <a:spcPts val="200"/>
                        </a:spcAft>
                        <a:tabLst>
                          <a:tab pos="3355340" algn="l"/>
                        </a:tabLst>
                      </a:pPr>
                      <a:r>
                        <a:rPr lang="en-US" sz="1000">
                          <a:latin typeface="맑은 고딕"/>
                          <a:cs typeface="바탕"/>
                        </a:rPr>
                        <a:t>Description: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communication protocol Modifiability</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Source of Stimulus: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developer , 3rd party vendor , …etc</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690">
                <a:tc>
                  <a:txBody>
                    <a:bodyPr/>
                    <a:lstStyle/>
                    <a:p>
                      <a:pPr indent="63500">
                        <a:spcAft>
                          <a:spcPts val="200"/>
                        </a:spcAft>
                        <a:tabLst>
                          <a:tab pos="3355340" algn="l"/>
                        </a:tabLst>
                      </a:pPr>
                      <a:r>
                        <a:rPr lang="en-US" sz="1000">
                          <a:latin typeface="맑은 고딕"/>
                          <a:cs typeface="바탕"/>
                        </a:rPr>
                        <a:t>Stimulus: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altLang="ko-KR" sz="1000" dirty="0" smtClean="0">
                          <a:latin typeface="+mn-lt"/>
                          <a:cs typeface="바탕"/>
                        </a:rPr>
                        <a:t>new  </a:t>
                      </a:r>
                      <a:r>
                        <a:rPr lang="en-US" sz="1000" dirty="0" smtClean="0">
                          <a:latin typeface="맑은 고딕"/>
                          <a:cs typeface="바탕"/>
                        </a:rPr>
                        <a:t>communication </a:t>
                      </a:r>
                      <a:r>
                        <a:rPr lang="en-US" sz="1000" dirty="0">
                          <a:latin typeface="맑은 고딕"/>
                          <a:cs typeface="바탕"/>
                        </a:rPr>
                        <a:t>protocol between </a:t>
                      </a:r>
                      <a:r>
                        <a:rPr lang="en-US" sz="1000" dirty="0" err="1">
                          <a:latin typeface="맑은 고딕"/>
                          <a:cs typeface="바탕"/>
                        </a:rPr>
                        <a:t>IoTMS</a:t>
                      </a:r>
                      <a:r>
                        <a:rPr lang="en-US" sz="1000" dirty="0">
                          <a:latin typeface="맑은 고딕"/>
                          <a:cs typeface="바탕"/>
                        </a:rPr>
                        <a:t> and SA node</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80">
                <a:tc>
                  <a:txBody>
                    <a:bodyPr/>
                    <a:lstStyle/>
                    <a:p>
                      <a:pPr indent="63500">
                        <a:spcAft>
                          <a:spcPts val="200"/>
                        </a:spcAft>
                        <a:tabLst>
                          <a:tab pos="3355340" algn="l"/>
                        </a:tabLst>
                      </a:pPr>
                      <a:r>
                        <a:rPr lang="en-US" sz="1000">
                          <a:latin typeface="맑은 고딕"/>
                          <a:cs typeface="바탕"/>
                        </a:rPr>
                        <a:t>Environmental Condition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smtClean="0">
                          <a:latin typeface="맑은 고딕"/>
                          <a:cs typeface="바탕"/>
                        </a:rPr>
                        <a:t>Current </a:t>
                      </a:r>
                      <a:r>
                        <a:rPr lang="en-US" sz="1000" dirty="0" err="1">
                          <a:latin typeface="맑은 고딕"/>
                          <a:cs typeface="바탕"/>
                        </a:rPr>
                        <a:t>IoTMS</a:t>
                      </a:r>
                      <a:r>
                        <a:rPr lang="en-US" sz="1000" dirty="0">
                          <a:latin typeface="맑은 고딕"/>
                          <a:cs typeface="바탕"/>
                        </a:rPr>
                        <a:t> communicate with SA node </a:t>
                      </a:r>
                      <a:r>
                        <a:rPr lang="en-US" sz="1000" dirty="0" smtClean="0">
                          <a:latin typeface="맑은 고딕"/>
                          <a:cs typeface="바탕"/>
                        </a:rPr>
                        <a:t>using </a:t>
                      </a:r>
                      <a:r>
                        <a:rPr lang="en-US" sz="1000" dirty="0" err="1" smtClean="0">
                          <a:latin typeface="맑은 고딕"/>
                          <a:cs typeface="바탕"/>
                        </a:rPr>
                        <a:t>WiFi</a:t>
                      </a:r>
                      <a:r>
                        <a:rPr lang="en-US" sz="1000" dirty="0" smtClean="0">
                          <a:latin typeface="맑은 고딕"/>
                          <a:cs typeface="바탕"/>
                        </a:rPr>
                        <a:t> </a:t>
                      </a:r>
                      <a:r>
                        <a:rPr lang="en-US" sz="1000" dirty="0">
                          <a:latin typeface="맑은 고딕"/>
                          <a:cs typeface="바탕"/>
                        </a:rPr>
                        <a:t>only</a:t>
                      </a:r>
                      <a:r>
                        <a:rPr lang="en-US" sz="1000" dirty="0" smtClean="0">
                          <a:latin typeface="맑은 고딕"/>
                          <a:cs typeface="바탕"/>
                        </a:rPr>
                        <a:t>.</a:t>
                      </a:r>
                    </a:p>
                    <a:p>
                      <a:pPr indent="63500">
                        <a:spcAft>
                          <a:spcPts val="200"/>
                        </a:spcAft>
                        <a:tabLst>
                          <a:tab pos="3355340" algn="l"/>
                        </a:tabLst>
                      </a:pPr>
                      <a:r>
                        <a:rPr lang="en-US" altLang="ko-KR" sz="1000" dirty="0" smtClean="0">
                          <a:solidFill>
                            <a:srgbClr val="FF0000"/>
                          </a:solidFill>
                          <a:latin typeface="맑은 고딕"/>
                          <a:cs typeface="바탕"/>
                        </a:rPr>
                        <a:t>New communication </a:t>
                      </a:r>
                      <a:r>
                        <a:rPr lang="en-US" altLang="ko-KR" sz="1000" dirty="0" err="1" smtClean="0">
                          <a:solidFill>
                            <a:srgbClr val="FF0000"/>
                          </a:solidFill>
                          <a:latin typeface="맑은 고딕"/>
                          <a:cs typeface="바탕"/>
                        </a:rPr>
                        <a:t>moldule’s</a:t>
                      </a:r>
                      <a:r>
                        <a:rPr lang="en-US" altLang="ko-KR" sz="1000" dirty="0" smtClean="0">
                          <a:solidFill>
                            <a:srgbClr val="FF0000"/>
                          </a:solidFill>
                          <a:latin typeface="맑은 고딕"/>
                          <a:cs typeface="바탕"/>
                        </a:rPr>
                        <a:t> compile time , build time</a:t>
                      </a:r>
                      <a:endParaRPr lang="ko-KR" sz="1000" dirty="0">
                        <a:solidFill>
                          <a:srgbClr val="FF0000"/>
                        </a:solidFill>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dirty="0">
                          <a:latin typeface="맑은 고딕"/>
                          <a:cs typeface="바탕"/>
                        </a:rPr>
                        <a:t>System Element:</a:t>
                      </a:r>
                      <a:endParaRPr lang="ko-KR" sz="1000" dirty="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smtClean="0">
                          <a:solidFill>
                            <a:srgbClr val="FF0000"/>
                          </a:solidFill>
                          <a:latin typeface="맑은 고딕"/>
                          <a:cs typeface="바탕"/>
                        </a:rPr>
                        <a:t>Communication manager of </a:t>
                      </a:r>
                      <a:r>
                        <a:rPr lang="en-US" sz="1000" dirty="0" err="1" smtClean="0">
                          <a:latin typeface="맑은 고딕"/>
                          <a:cs typeface="바탕"/>
                        </a:rPr>
                        <a:t>IoTMS</a:t>
                      </a:r>
                      <a:r>
                        <a:rPr lang="en-US" sz="1000" dirty="0" smtClean="0">
                          <a:latin typeface="맑은 고딕"/>
                          <a:cs typeface="바탕"/>
                        </a:rPr>
                        <a:t> </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System Response: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altLang="ko-KR" sz="1000" dirty="0" smtClean="0">
                          <a:solidFill>
                            <a:srgbClr val="FF0000"/>
                          </a:solidFill>
                          <a:latin typeface="+mn-lt"/>
                          <a:cs typeface="바탕"/>
                        </a:rPr>
                        <a:t>Emerging new protocol, SW developer make/test/deploy new communication protocol module.</a:t>
                      </a:r>
                      <a:endParaRPr lang="ko-KR" altLang="ko-KR" sz="1000" dirty="0">
                        <a:solidFill>
                          <a:srgbClr val="FF0000"/>
                        </a:solidFill>
                        <a:latin typeface="+mn-lt"/>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045">
                <a:tc>
                  <a:txBody>
                    <a:bodyPr/>
                    <a:lstStyle/>
                    <a:p>
                      <a:pPr indent="63500">
                        <a:spcAft>
                          <a:spcPts val="200"/>
                        </a:spcAft>
                        <a:tabLst>
                          <a:tab pos="3355340" algn="l"/>
                        </a:tabLst>
                      </a:pPr>
                      <a:r>
                        <a:rPr lang="en-US" sz="1000">
                          <a:latin typeface="맑은 고딕"/>
                          <a:cs typeface="바탕"/>
                        </a:rPr>
                        <a:t>Significant Measures: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63500" algn="l" defTabSz="914400" rtl="0" eaLnBrk="1" fontAlgn="auto" latinLnBrk="1" hangingPunct="1">
                        <a:lnSpc>
                          <a:spcPct val="100000"/>
                        </a:lnSpc>
                        <a:spcBef>
                          <a:spcPts val="0"/>
                        </a:spcBef>
                        <a:spcAft>
                          <a:spcPts val="200"/>
                        </a:spcAft>
                        <a:buClrTx/>
                        <a:buSzTx/>
                        <a:buFontTx/>
                        <a:buNone/>
                        <a:tabLst>
                          <a:tab pos="3355340" algn="l"/>
                        </a:tabLst>
                        <a:defRPr/>
                      </a:pPr>
                      <a:r>
                        <a:rPr lang="en-US" altLang="ko-KR" sz="1000" dirty="0" smtClean="0">
                          <a:solidFill>
                            <a:srgbClr val="FF0000"/>
                          </a:solidFill>
                          <a:latin typeface="+mn-lt"/>
                          <a:cs typeface="바탕"/>
                        </a:rPr>
                        <a:t>Emerging new protocol, it is possible to be developed in 2 man-months.</a:t>
                      </a:r>
                      <a:endParaRPr lang="ko-KR" sz="1000" dirty="0">
                        <a:solidFill>
                          <a:srgbClr val="FF0000"/>
                        </a:solidFill>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4577" name="Picture 1"/>
          <p:cNvPicPr>
            <a:picLocks noChangeAspect="1" noChangeArrowheads="1"/>
          </p:cNvPicPr>
          <p:nvPr/>
        </p:nvPicPr>
        <p:blipFill>
          <a:blip r:embed="rId2" cstate="print"/>
          <a:srcRect/>
          <a:stretch>
            <a:fillRect/>
          </a:stretch>
        </p:blipFill>
        <p:spPr bwMode="auto">
          <a:xfrm>
            <a:off x="323528" y="3356992"/>
            <a:ext cx="5176096" cy="335662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251520" y="188640"/>
          <a:ext cx="5671185" cy="2315210"/>
        </p:xfrm>
        <a:graphic>
          <a:graphicData uri="http://schemas.openxmlformats.org/drawingml/2006/table">
            <a:tbl>
              <a:tblPr/>
              <a:tblGrid>
                <a:gridCol w="1955800"/>
                <a:gridCol w="3715385"/>
              </a:tblGrid>
              <a:tr h="369570">
                <a:tc>
                  <a:txBody>
                    <a:bodyPr/>
                    <a:lstStyle/>
                    <a:p>
                      <a:pPr indent="63500">
                        <a:spcAft>
                          <a:spcPts val="200"/>
                        </a:spcAft>
                        <a:tabLst>
                          <a:tab pos="3355340" algn="l"/>
                        </a:tabLst>
                      </a:pPr>
                      <a:r>
                        <a:rPr lang="en-US" sz="1000" b="1" dirty="0">
                          <a:latin typeface="맑은 고딕"/>
                          <a:cs typeface="바탕"/>
                        </a:rPr>
                        <a:t>Scenario Title:  </a:t>
                      </a:r>
                      <a:endParaRPr lang="ko-KR" sz="1000" dirty="0">
                        <a:latin typeface="맑은 고딕"/>
                        <a:cs typeface="바탕"/>
                      </a:endParaRPr>
                    </a:p>
                    <a:p>
                      <a:pPr indent="63500">
                        <a:spcAft>
                          <a:spcPts val="200"/>
                        </a:spcAft>
                        <a:tabLst>
                          <a:tab pos="3355340" algn="l"/>
                        </a:tabLst>
                      </a:pPr>
                      <a:r>
                        <a:rPr lang="en-US" sz="1000" b="1" dirty="0">
                          <a:latin typeface="맑은 고딕"/>
                          <a:cs typeface="바탕"/>
                        </a:rPr>
                        <a:t> Security </a:t>
                      </a:r>
                      <a:endParaRPr lang="ko-KR" sz="1000" dirty="0">
                        <a:latin typeface="맑은 고딕"/>
                        <a:cs typeface="바탕"/>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63500">
                        <a:spcAft>
                          <a:spcPts val="200"/>
                        </a:spcAft>
                        <a:tabLst>
                          <a:tab pos="3355340" algn="l"/>
                        </a:tabLst>
                      </a:pPr>
                      <a:r>
                        <a:rPr lang="en-US" sz="1000" b="1" dirty="0">
                          <a:latin typeface="맑은 고딕"/>
                          <a:cs typeface="바탕"/>
                        </a:rPr>
                        <a:t>Scenario ID: QA-05</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34315">
                <a:tc>
                  <a:txBody>
                    <a:bodyPr/>
                    <a:lstStyle/>
                    <a:p>
                      <a:pPr indent="63500">
                        <a:spcAft>
                          <a:spcPts val="200"/>
                        </a:spcAft>
                        <a:tabLst>
                          <a:tab pos="3355340" algn="l"/>
                        </a:tabLst>
                      </a:pPr>
                      <a:r>
                        <a:rPr lang="en-US" sz="1000">
                          <a:latin typeface="맑은 고딕"/>
                          <a:cs typeface="바탕"/>
                        </a:rPr>
                        <a:t>Raw Quality Attribute </a:t>
                      </a:r>
                      <a:endParaRPr lang="ko-KR" sz="1000">
                        <a:latin typeface="맑은 고딕"/>
                        <a:cs typeface="바탕"/>
                      </a:endParaRPr>
                    </a:p>
                    <a:p>
                      <a:pPr indent="63500">
                        <a:spcAft>
                          <a:spcPts val="200"/>
                        </a:spcAft>
                        <a:tabLst>
                          <a:tab pos="3355340" algn="l"/>
                        </a:tabLst>
                      </a:pPr>
                      <a:r>
                        <a:rPr lang="en-US" sz="1000">
                          <a:latin typeface="맑은 고딕"/>
                          <a:cs typeface="바탕"/>
                        </a:rPr>
                        <a:t>Description: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User access Security</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Source of Stimulus: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unauthorized user</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Stimulus: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solidFill>
                            <a:srgbClr val="FF0000"/>
                          </a:solidFill>
                          <a:latin typeface="맑은 고딕"/>
                          <a:cs typeface="바탕"/>
                        </a:rPr>
                        <a:t>unauthorized </a:t>
                      </a:r>
                      <a:r>
                        <a:rPr lang="en-US" sz="1000" dirty="0" smtClean="0">
                          <a:solidFill>
                            <a:srgbClr val="FF0000"/>
                          </a:solidFill>
                          <a:latin typeface="맑은 고딕"/>
                          <a:cs typeface="바탕"/>
                        </a:rPr>
                        <a:t>user tries to access </a:t>
                      </a:r>
                      <a:r>
                        <a:rPr lang="en-US" sz="1000" dirty="0" err="1">
                          <a:solidFill>
                            <a:srgbClr val="FF0000"/>
                          </a:solidFill>
                          <a:latin typeface="맑은 고딕"/>
                          <a:cs typeface="바탕"/>
                        </a:rPr>
                        <a:t>IoTMS</a:t>
                      </a:r>
                      <a:endParaRPr lang="ko-KR" sz="1000" dirty="0">
                        <a:solidFill>
                          <a:srgbClr val="FF0000"/>
                        </a:solidFill>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Environmental Condition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err="1">
                          <a:latin typeface="맑은 고딕"/>
                          <a:cs typeface="바탕"/>
                        </a:rPr>
                        <a:t>IoTMS</a:t>
                      </a:r>
                      <a:r>
                        <a:rPr lang="en-US" sz="1000" dirty="0">
                          <a:latin typeface="맑은 고딕"/>
                          <a:cs typeface="바탕"/>
                        </a:rPr>
                        <a:t> is online.</a:t>
                      </a:r>
                      <a:br>
                        <a:rPr lang="en-US" sz="1000" dirty="0">
                          <a:latin typeface="맑은 고딕"/>
                          <a:cs typeface="바탕"/>
                        </a:rPr>
                      </a:br>
                      <a:r>
                        <a:rPr lang="en-US" sz="1000" dirty="0" smtClean="0">
                          <a:latin typeface="맑은 고딕"/>
                          <a:cs typeface="바탕"/>
                        </a:rPr>
                        <a:t>  </a:t>
                      </a:r>
                      <a:r>
                        <a:rPr lang="en-US" sz="1000" dirty="0" err="1" smtClean="0">
                          <a:latin typeface="맑은 고딕"/>
                          <a:cs typeface="바탕"/>
                        </a:rPr>
                        <a:t>IoTMS</a:t>
                      </a:r>
                      <a:r>
                        <a:rPr lang="en-US" sz="1000" dirty="0" smtClean="0">
                          <a:latin typeface="맑은 고딕"/>
                          <a:cs typeface="바탕"/>
                        </a:rPr>
                        <a:t> </a:t>
                      </a:r>
                      <a:r>
                        <a:rPr lang="en-US" sz="1000" dirty="0">
                          <a:latin typeface="맑은 고딕"/>
                          <a:cs typeface="바탕"/>
                        </a:rPr>
                        <a:t>has a list of authorized users.</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30">
                <a:tc>
                  <a:txBody>
                    <a:bodyPr/>
                    <a:lstStyle/>
                    <a:p>
                      <a:pPr indent="63500">
                        <a:spcAft>
                          <a:spcPts val="200"/>
                        </a:spcAft>
                        <a:tabLst>
                          <a:tab pos="3355340" algn="l"/>
                        </a:tabLst>
                      </a:pPr>
                      <a:r>
                        <a:rPr lang="en-US" sz="1000">
                          <a:latin typeface="맑은 고딕"/>
                          <a:cs typeface="바탕"/>
                        </a:rPr>
                        <a:t>System Element:</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IoTMS</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7955">
                <a:tc>
                  <a:txBody>
                    <a:bodyPr/>
                    <a:lstStyle/>
                    <a:p>
                      <a:pPr indent="63500">
                        <a:spcAft>
                          <a:spcPts val="200"/>
                        </a:spcAft>
                        <a:tabLst>
                          <a:tab pos="3355340" algn="l"/>
                        </a:tabLst>
                      </a:pPr>
                      <a:r>
                        <a:rPr lang="en-US" sz="1000">
                          <a:latin typeface="맑은 고딕"/>
                          <a:cs typeface="바탕"/>
                        </a:rPr>
                        <a:t>System Response: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If the user is not in the list and tries to access to </a:t>
                      </a:r>
                      <a:r>
                        <a:rPr lang="en-US" sz="1000" dirty="0" err="1">
                          <a:latin typeface="맑은 고딕"/>
                          <a:cs typeface="바탕"/>
                        </a:rPr>
                        <a:t>IoTMS</a:t>
                      </a:r>
                      <a:r>
                        <a:rPr lang="en-US" sz="1000" dirty="0">
                          <a:latin typeface="맑은 고딕"/>
                          <a:cs typeface="바탕"/>
                        </a:rPr>
                        <a:t> , </a:t>
                      </a:r>
                      <a:r>
                        <a:rPr lang="en-US" sz="1000" dirty="0" err="1">
                          <a:latin typeface="맑은 고딕"/>
                          <a:cs typeface="바탕"/>
                        </a:rPr>
                        <a:t>IoTMS</a:t>
                      </a:r>
                      <a:r>
                        <a:rPr lang="en-US" sz="1000" dirty="0">
                          <a:latin typeface="맑은 고딕"/>
                          <a:cs typeface="바탕"/>
                        </a:rPr>
                        <a:t> </a:t>
                      </a:r>
                      <a:r>
                        <a:rPr lang="en-US" sz="1000" dirty="0" err="1">
                          <a:latin typeface="맑은 고딕"/>
                          <a:cs typeface="바탕"/>
                        </a:rPr>
                        <a:t>dosen't</a:t>
                      </a:r>
                      <a:r>
                        <a:rPr lang="en-US" sz="1000" dirty="0">
                          <a:latin typeface="맑은 고딕"/>
                          <a:cs typeface="바탕"/>
                        </a:rPr>
                        <a:t> allow login.</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Significant Measures: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err="1">
                          <a:latin typeface="맑은 고딕"/>
                          <a:cs typeface="바탕"/>
                        </a:rPr>
                        <a:t>IoTMS</a:t>
                      </a:r>
                      <a:r>
                        <a:rPr lang="en-US" sz="1000" dirty="0">
                          <a:latin typeface="맑은 고딕"/>
                          <a:cs typeface="바탕"/>
                        </a:rPr>
                        <a:t> never allow unauthorized user to access.</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3553" name="Picture 1"/>
          <p:cNvPicPr>
            <a:picLocks noChangeAspect="1" noChangeArrowheads="1"/>
          </p:cNvPicPr>
          <p:nvPr/>
        </p:nvPicPr>
        <p:blipFill>
          <a:blip r:embed="rId2" cstate="print"/>
          <a:srcRect/>
          <a:stretch>
            <a:fillRect/>
          </a:stretch>
        </p:blipFill>
        <p:spPr bwMode="auto">
          <a:xfrm>
            <a:off x="467544" y="2780928"/>
            <a:ext cx="3579731" cy="378904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251520" y="260649"/>
          <a:ext cx="5670550" cy="3071017"/>
        </p:xfrm>
        <a:graphic>
          <a:graphicData uri="http://schemas.openxmlformats.org/drawingml/2006/table">
            <a:tbl>
              <a:tblPr/>
              <a:tblGrid>
                <a:gridCol w="1971040"/>
                <a:gridCol w="3699510"/>
              </a:tblGrid>
              <a:tr h="323432">
                <a:tc>
                  <a:txBody>
                    <a:bodyPr/>
                    <a:lstStyle/>
                    <a:p>
                      <a:pPr indent="63500">
                        <a:spcAft>
                          <a:spcPts val="200"/>
                        </a:spcAft>
                        <a:tabLst>
                          <a:tab pos="3355340" algn="l"/>
                        </a:tabLst>
                      </a:pPr>
                      <a:r>
                        <a:rPr lang="en-US" sz="1000" b="1" dirty="0">
                          <a:latin typeface="맑은 고딕"/>
                          <a:cs typeface="바탕"/>
                        </a:rPr>
                        <a:t>Scenario Title:  </a:t>
                      </a:r>
                      <a:endParaRPr lang="ko-KR" sz="1000" dirty="0">
                        <a:latin typeface="맑은 고딕"/>
                        <a:cs typeface="바탕"/>
                      </a:endParaRPr>
                    </a:p>
                    <a:p>
                      <a:pPr indent="63500">
                        <a:spcAft>
                          <a:spcPts val="200"/>
                        </a:spcAft>
                        <a:tabLst>
                          <a:tab pos="3355340" algn="l"/>
                        </a:tabLst>
                      </a:pPr>
                      <a:r>
                        <a:rPr lang="en-US" sz="1000" b="1" dirty="0">
                          <a:latin typeface="맑은 고딕"/>
                          <a:cs typeface="바탕"/>
                        </a:rPr>
                        <a:t> Testability</a:t>
                      </a:r>
                      <a:endParaRPr lang="ko-KR" sz="1000" dirty="0">
                        <a:latin typeface="맑은 고딕"/>
                        <a:cs typeface="바탕"/>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63500">
                        <a:spcAft>
                          <a:spcPts val="200"/>
                        </a:spcAft>
                        <a:tabLst>
                          <a:tab pos="3355340" algn="l"/>
                        </a:tabLst>
                      </a:pPr>
                      <a:r>
                        <a:rPr lang="en-US" sz="1000" b="1">
                          <a:latin typeface="맑은 고딕"/>
                          <a:cs typeface="바탕"/>
                        </a:rPr>
                        <a:t>Scenario ID: QA-06</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434021">
                <a:tc>
                  <a:txBody>
                    <a:bodyPr/>
                    <a:lstStyle/>
                    <a:p>
                      <a:pPr indent="63500">
                        <a:spcAft>
                          <a:spcPts val="200"/>
                        </a:spcAft>
                        <a:tabLst>
                          <a:tab pos="3355340" algn="l"/>
                        </a:tabLst>
                      </a:pPr>
                      <a:r>
                        <a:rPr lang="en-US" sz="1000">
                          <a:latin typeface="맑은 고딕"/>
                          <a:cs typeface="바탕"/>
                        </a:rPr>
                        <a:t>Raw Quality Attribute </a:t>
                      </a:r>
                      <a:endParaRPr lang="ko-KR" sz="1000">
                        <a:latin typeface="맑은 고딕"/>
                        <a:cs typeface="바탕"/>
                      </a:endParaRPr>
                    </a:p>
                    <a:p>
                      <a:pPr indent="63500">
                        <a:spcAft>
                          <a:spcPts val="200"/>
                        </a:spcAft>
                        <a:tabLst>
                          <a:tab pos="3355340" algn="l"/>
                        </a:tabLst>
                      </a:pPr>
                      <a:r>
                        <a:rPr lang="en-US" sz="1000">
                          <a:latin typeface="맑은 고딕"/>
                          <a:cs typeface="바탕"/>
                        </a:rPr>
                        <a:t>Description: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SW module Testability</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61">
                <a:tc>
                  <a:txBody>
                    <a:bodyPr/>
                    <a:lstStyle/>
                    <a:p>
                      <a:pPr indent="63500">
                        <a:spcAft>
                          <a:spcPts val="200"/>
                        </a:spcAft>
                        <a:tabLst>
                          <a:tab pos="3355340" algn="l"/>
                        </a:tabLst>
                      </a:pPr>
                      <a:r>
                        <a:rPr lang="en-US" sz="1000">
                          <a:latin typeface="맑은 고딕"/>
                          <a:cs typeface="바탕"/>
                        </a:rPr>
                        <a:t>Source of Stimulus: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Test engineer , Test manager.</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61">
                <a:tc>
                  <a:txBody>
                    <a:bodyPr/>
                    <a:lstStyle/>
                    <a:p>
                      <a:pPr indent="63500">
                        <a:spcAft>
                          <a:spcPts val="200"/>
                        </a:spcAft>
                        <a:tabLst>
                          <a:tab pos="3355340" algn="l"/>
                        </a:tabLst>
                      </a:pPr>
                      <a:r>
                        <a:rPr lang="en-US" sz="1000">
                          <a:latin typeface="맑은 고딕"/>
                          <a:cs typeface="바탕"/>
                        </a:rPr>
                        <a:t>Stimulus: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SW module Test</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164">
                <a:tc>
                  <a:txBody>
                    <a:bodyPr/>
                    <a:lstStyle/>
                    <a:p>
                      <a:pPr indent="63500">
                        <a:spcAft>
                          <a:spcPts val="200"/>
                        </a:spcAft>
                        <a:tabLst>
                          <a:tab pos="3355340" algn="l"/>
                        </a:tabLst>
                      </a:pPr>
                      <a:r>
                        <a:rPr lang="en-US" sz="1000">
                          <a:latin typeface="맑은 고딕"/>
                          <a:cs typeface="바탕"/>
                        </a:rPr>
                        <a:t>Environmental Condition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indent="63500">
                        <a:spcAft>
                          <a:spcPts val="200"/>
                        </a:spcAft>
                        <a:tabLst>
                          <a:tab pos="3355340" algn="l"/>
                        </a:tabLst>
                      </a:pPr>
                      <a:r>
                        <a:rPr lang="en-US" sz="1000" dirty="0" smtClean="0">
                          <a:latin typeface="맑은 고딕"/>
                          <a:cs typeface="바탕"/>
                        </a:rPr>
                        <a:t>SW </a:t>
                      </a:r>
                      <a:r>
                        <a:rPr lang="en-US" sz="1000" dirty="0">
                          <a:latin typeface="맑은 고딕"/>
                          <a:cs typeface="바탕"/>
                        </a:rPr>
                        <a:t>module development time</a:t>
                      </a:r>
                      <a:br>
                        <a:rPr lang="en-US" sz="1000" dirty="0">
                          <a:latin typeface="맑은 고딕"/>
                          <a:cs typeface="바탕"/>
                        </a:rPr>
                      </a:br>
                      <a:r>
                        <a:rPr lang="en-US" sz="1000" dirty="0" smtClean="0">
                          <a:latin typeface="맑은 고딕"/>
                          <a:cs typeface="바탕"/>
                        </a:rPr>
                        <a:t>SW </a:t>
                      </a:r>
                      <a:r>
                        <a:rPr lang="en-US" sz="1000" dirty="0">
                          <a:latin typeface="맑은 고딕"/>
                          <a:cs typeface="바탕"/>
                        </a:rPr>
                        <a:t>module integration time</a:t>
                      </a:r>
                      <a:br>
                        <a:rPr lang="en-US" sz="1000" dirty="0">
                          <a:latin typeface="맑은 고딕"/>
                          <a:cs typeface="바탕"/>
                        </a:rPr>
                      </a:br>
                      <a:r>
                        <a:rPr lang="en-US" sz="1000" dirty="0">
                          <a:latin typeface="맑은 고딕"/>
                          <a:cs typeface="바탕"/>
                        </a:rPr>
                        <a:t>SW module deployment time</a:t>
                      </a:r>
                      <a:br>
                        <a:rPr lang="en-US" sz="1000" dirty="0">
                          <a:latin typeface="맑은 고딕"/>
                          <a:cs typeface="바탕"/>
                        </a:rPr>
                      </a:br>
                      <a:r>
                        <a:rPr lang="en-US" sz="1000" dirty="0">
                          <a:latin typeface="맑은 고딕"/>
                          <a:cs typeface="바탕"/>
                        </a:rPr>
                        <a:t>SW module run time</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45">
                <a:tc>
                  <a:txBody>
                    <a:bodyPr/>
                    <a:lstStyle/>
                    <a:p>
                      <a:pPr indent="63500">
                        <a:spcAft>
                          <a:spcPts val="200"/>
                        </a:spcAft>
                        <a:tabLst>
                          <a:tab pos="3355340" algn="l"/>
                        </a:tabLst>
                      </a:pPr>
                      <a:r>
                        <a:rPr lang="en-US" sz="1000">
                          <a:latin typeface="맑은 고딕"/>
                          <a:cs typeface="바탕"/>
                        </a:rPr>
                        <a:t>System Element:</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SW module  of </a:t>
                      </a:r>
                      <a:r>
                        <a:rPr lang="en-US" sz="1000" dirty="0" err="1" smtClean="0">
                          <a:latin typeface="맑은 고딕"/>
                          <a:cs typeface="바탕"/>
                        </a:rPr>
                        <a:t>IoTMS</a:t>
                      </a:r>
                      <a:endParaRPr lang="en-US" sz="1000" dirty="0" smtClean="0">
                        <a:latin typeface="맑은 고딕"/>
                        <a:cs typeface="바탕"/>
                      </a:endParaRPr>
                    </a:p>
                    <a:p>
                      <a:pPr marL="0" marR="0" indent="63500" algn="l" defTabSz="914400" rtl="0" eaLnBrk="1" fontAlgn="auto" latinLnBrk="1" hangingPunct="1">
                        <a:lnSpc>
                          <a:spcPct val="100000"/>
                        </a:lnSpc>
                        <a:spcBef>
                          <a:spcPts val="0"/>
                        </a:spcBef>
                        <a:spcAft>
                          <a:spcPts val="200"/>
                        </a:spcAft>
                        <a:buClrTx/>
                        <a:buSzTx/>
                        <a:buFontTx/>
                        <a:buNone/>
                        <a:tabLst>
                          <a:tab pos="3355340" algn="l"/>
                        </a:tabLst>
                        <a:defRPr/>
                      </a:pPr>
                      <a:r>
                        <a:rPr lang="en-US" altLang="ko-KR" sz="1000" dirty="0" smtClean="0">
                          <a:solidFill>
                            <a:srgbClr val="FF0000"/>
                          </a:solidFill>
                          <a:latin typeface="+mn-lt"/>
                          <a:cs typeface="바탕"/>
                        </a:rPr>
                        <a:t>SA node</a:t>
                      </a:r>
                      <a:endParaRPr lang="ko-KR" altLang="ko-KR" sz="1000" dirty="0" smtClean="0">
                        <a:solidFill>
                          <a:srgbClr val="FF0000"/>
                        </a:solidFill>
                        <a:latin typeface="+mn-lt"/>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790">
                <a:tc>
                  <a:txBody>
                    <a:bodyPr/>
                    <a:lstStyle/>
                    <a:p>
                      <a:pPr indent="63500">
                        <a:spcAft>
                          <a:spcPts val="200"/>
                        </a:spcAft>
                        <a:tabLst>
                          <a:tab pos="3355340" algn="l"/>
                        </a:tabLst>
                      </a:pPr>
                      <a:r>
                        <a:rPr lang="en-US" sz="1000">
                          <a:latin typeface="맑은 고딕"/>
                          <a:cs typeface="바탕"/>
                        </a:rPr>
                        <a:t>System Response: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63500" algn="l" defTabSz="914400" rtl="0" eaLnBrk="1" fontAlgn="auto" latinLnBrk="1" hangingPunct="1">
                        <a:lnSpc>
                          <a:spcPct val="100000"/>
                        </a:lnSpc>
                        <a:spcBef>
                          <a:spcPts val="0"/>
                        </a:spcBef>
                        <a:spcAft>
                          <a:spcPts val="200"/>
                        </a:spcAft>
                        <a:buClrTx/>
                        <a:buSzTx/>
                        <a:buFontTx/>
                        <a:buNone/>
                        <a:tabLst>
                          <a:tab pos="3355340" algn="l"/>
                        </a:tabLst>
                        <a:defRPr/>
                      </a:pPr>
                      <a:r>
                        <a:rPr lang="en-US" altLang="ko-KR" sz="1000" dirty="0" smtClean="0">
                          <a:solidFill>
                            <a:srgbClr val="FF0000"/>
                          </a:solidFill>
                          <a:latin typeface="+mn-lt"/>
                          <a:cs typeface="바탕"/>
                        </a:rPr>
                        <a:t>Test engineer test the quality of the software based on the test case</a:t>
                      </a:r>
                      <a:r>
                        <a:rPr lang="en-US" altLang="ko-KR" sz="1000" baseline="0" dirty="0" smtClean="0">
                          <a:solidFill>
                            <a:srgbClr val="FF0000"/>
                          </a:solidFill>
                          <a:latin typeface="+mn-lt"/>
                          <a:cs typeface="바탕"/>
                        </a:rPr>
                        <a:t> , </a:t>
                      </a:r>
                      <a:r>
                        <a:rPr lang="en-US" altLang="ko-KR" sz="1000" dirty="0" smtClean="0">
                          <a:solidFill>
                            <a:srgbClr val="FF0000"/>
                          </a:solidFill>
                          <a:latin typeface="+mn-lt"/>
                          <a:cs typeface="바탕"/>
                        </a:rPr>
                        <a:t>capture the results , feedback to the developers.</a:t>
                      </a:r>
                      <a:endParaRPr lang="ko-KR" altLang="ko-KR" sz="1000" dirty="0" smtClean="0">
                        <a:solidFill>
                          <a:srgbClr val="FF0000"/>
                        </a:solidFill>
                        <a:latin typeface="+mn-lt"/>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146">
                <a:tc>
                  <a:txBody>
                    <a:bodyPr/>
                    <a:lstStyle/>
                    <a:p>
                      <a:pPr indent="63500">
                        <a:spcAft>
                          <a:spcPts val="200"/>
                        </a:spcAft>
                        <a:tabLst>
                          <a:tab pos="3355340" algn="l"/>
                        </a:tabLst>
                      </a:pPr>
                      <a:r>
                        <a:rPr lang="en-US" sz="1000">
                          <a:latin typeface="맑은 고딕"/>
                          <a:cs typeface="바탕"/>
                        </a:rPr>
                        <a:t>Significant Measures: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altLang="ko-KR" sz="1000" dirty="0" smtClean="0">
                          <a:solidFill>
                            <a:srgbClr val="FF0000"/>
                          </a:solidFill>
                          <a:latin typeface="+mn-lt"/>
                          <a:cs typeface="바탕"/>
                        </a:rPr>
                        <a:t>The 80% of test cases can be tested within 1 day. </a:t>
                      </a:r>
                      <a:endParaRPr lang="ko-KR" sz="1000" dirty="0">
                        <a:solidFill>
                          <a:srgbClr val="FF0000"/>
                        </a:solidFill>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2529" name="Picture 1"/>
          <p:cNvPicPr>
            <a:picLocks noChangeAspect="1" noChangeArrowheads="1"/>
          </p:cNvPicPr>
          <p:nvPr/>
        </p:nvPicPr>
        <p:blipFill>
          <a:blip r:embed="rId2" cstate="print"/>
          <a:srcRect/>
          <a:stretch>
            <a:fillRect/>
          </a:stretch>
        </p:blipFill>
        <p:spPr bwMode="auto">
          <a:xfrm>
            <a:off x="395536" y="3498972"/>
            <a:ext cx="4536504" cy="311710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179512" y="332656"/>
          <a:ext cx="5670550" cy="3827145"/>
        </p:xfrm>
        <a:graphic>
          <a:graphicData uri="http://schemas.openxmlformats.org/drawingml/2006/table">
            <a:tbl>
              <a:tblPr/>
              <a:tblGrid>
                <a:gridCol w="1971040"/>
                <a:gridCol w="3699510"/>
              </a:tblGrid>
              <a:tr h="369570">
                <a:tc>
                  <a:txBody>
                    <a:bodyPr/>
                    <a:lstStyle/>
                    <a:p>
                      <a:pPr indent="63500">
                        <a:spcAft>
                          <a:spcPts val="200"/>
                        </a:spcAft>
                        <a:tabLst>
                          <a:tab pos="3355340" algn="l"/>
                        </a:tabLst>
                      </a:pPr>
                      <a:r>
                        <a:rPr lang="en-US" sz="1000" b="1" dirty="0">
                          <a:latin typeface="맑은 고딕"/>
                          <a:cs typeface="바탕"/>
                        </a:rPr>
                        <a:t>Scenario Title:  </a:t>
                      </a:r>
                      <a:endParaRPr lang="ko-KR" sz="1000" dirty="0">
                        <a:latin typeface="맑은 고딕"/>
                        <a:cs typeface="바탕"/>
                      </a:endParaRPr>
                    </a:p>
                    <a:p>
                      <a:pPr indent="63500">
                        <a:spcAft>
                          <a:spcPts val="200"/>
                        </a:spcAft>
                        <a:tabLst>
                          <a:tab pos="3355340" algn="l"/>
                        </a:tabLst>
                      </a:pPr>
                      <a:r>
                        <a:rPr lang="en-US" sz="1000" b="1" dirty="0">
                          <a:latin typeface="맑은 고딕"/>
                          <a:cs typeface="바탕"/>
                        </a:rPr>
                        <a:t> Performance</a:t>
                      </a:r>
                      <a:endParaRPr lang="ko-KR" sz="1000" dirty="0">
                        <a:latin typeface="맑은 고딕"/>
                        <a:cs typeface="바탕"/>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63500">
                        <a:spcAft>
                          <a:spcPts val="200"/>
                        </a:spcAft>
                        <a:tabLst>
                          <a:tab pos="3355340" algn="l"/>
                        </a:tabLst>
                      </a:pPr>
                      <a:r>
                        <a:rPr lang="en-US" sz="1000" b="1">
                          <a:latin typeface="맑은 고딕"/>
                          <a:cs typeface="바탕"/>
                        </a:rPr>
                        <a:t>Scenario ID: QA-07</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194310">
                <a:tc>
                  <a:txBody>
                    <a:bodyPr/>
                    <a:lstStyle/>
                    <a:p>
                      <a:pPr indent="63500">
                        <a:spcAft>
                          <a:spcPts val="200"/>
                        </a:spcAft>
                        <a:tabLst>
                          <a:tab pos="3355340" algn="l"/>
                        </a:tabLst>
                      </a:pPr>
                      <a:r>
                        <a:rPr lang="en-US" sz="1000">
                          <a:latin typeface="맑은 고딕"/>
                          <a:cs typeface="바탕"/>
                        </a:rPr>
                        <a:t>Raw Quality Attribute </a:t>
                      </a:r>
                      <a:endParaRPr lang="ko-KR" sz="1000">
                        <a:latin typeface="맑은 고딕"/>
                        <a:cs typeface="바탕"/>
                      </a:endParaRPr>
                    </a:p>
                    <a:p>
                      <a:pPr indent="63500">
                        <a:spcAft>
                          <a:spcPts val="200"/>
                        </a:spcAft>
                        <a:tabLst>
                          <a:tab pos="3355340" algn="l"/>
                        </a:tabLst>
                      </a:pPr>
                      <a:r>
                        <a:rPr lang="en-US" sz="1000">
                          <a:latin typeface="맑은 고딕"/>
                          <a:cs typeface="바탕"/>
                        </a:rPr>
                        <a:t>Description: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IoTMS-SA node Response time Performance</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Source of Stimulus: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User</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Stimulus: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User's direct request to SA node.</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030">
                <a:tc>
                  <a:txBody>
                    <a:bodyPr/>
                    <a:lstStyle/>
                    <a:p>
                      <a:pPr indent="63500">
                        <a:spcAft>
                          <a:spcPts val="200"/>
                        </a:spcAft>
                        <a:tabLst>
                          <a:tab pos="3355340" algn="l"/>
                        </a:tabLst>
                      </a:pPr>
                      <a:r>
                        <a:rPr lang="en-US" sz="1000">
                          <a:latin typeface="맑은 고딕"/>
                          <a:cs typeface="바탕"/>
                        </a:rPr>
                        <a:t>Environmental Condition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normal operation mode of IoTMS</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315">
                <a:tc>
                  <a:txBody>
                    <a:bodyPr/>
                    <a:lstStyle/>
                    <a:p>
                      <a:pPr indent="63500">
                        <a:spcAft>
                          <a:spcPts val="200"/>
                        </a:spcAft>
                        <a:tabLst>
                          <a:tab pos="3355340" algn="l"/>
                        </a:tabLst>
                      </a:pPr>
                      <a:r>
                        <a:rPr lang="en-US" sz="1000">
                          <a:latin typeface="맑은 고딕"/>
                          <a:cs typeface="바탕"/>
                        </a:rPr>
                        <a:t>System Element:</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IoTMS</a:t>
                      </a:r>
                      <a:endParaRPr lang="ko-KR" sz="1000">
                        <a:latin typeface="맑은 고딕"/>
                        <a:cs typeface="바탕"/>
                      </a:endParaRPr>
                    </a:p>
                    <a:p>
                      <a:pPr indent="63500">
                        <a:spcAft>
                          <a:spcPts val="200"/>
                        </a:spcAft>
                        <a:tabLst>
                          <a:tab pos="3355340" algn="l"/>
                        </a:tabLst>
                      </a:pPr>
                      <a:r>
                        <a:rPr lang="en-US" sz="1000">
                          <a:latin typeface="맑은 고딕"/>
                          <a:cs typeface="바탕"/>
                        </a:rPr>
                        <a:t>SA node</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065">
                <a:tc>
                  <a:txBody>
                    <a:bodyPr/>
                    <a:lstStyle/>
                    <a:p>
                      <a:pPr indent="63500">
                        <a:spcAft>
                          <a:spcPts val="200"/>
                        </a:spcAft>
                        <a:tabLst>
                          <a:tab pos="3355340" algn="l"/>
                        </a:tabLst>
                      </a:pPr>
                      <a:r>
                        <a:rPr lang="en-US" sz="1000">
                          <a:latin typeface="맑은 고딕"/>
                          <a:cs typeface="바탕"/>
                        </a:rPr>
                        <a:t>System Response: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a:latin typeface="맑은 고딕"/>
                          <a:cs typeface="바탕"/>
                        </a:rPr>
                        <a:t>When the user request to get sensor value,</a:t>
                      </a:r>
                      <a:br>
                        <a:rPr lang="en-US" sz="1000">
                          <a:latin typeface="맑은 고딕"/>
                          <a:cs typeface="바탕"/>
                        </a:rPr>
                      </a:br>
                      <a:r>
                        <a:rPr lang="en-US" sz="1000">
                          <a:latin typeface="맑은 고딕"/>
                          <a:cs typeface="바탕"/>
                        </a:rPr>
                        <a:t>1. IoTMS send the "get sensor value" message to SA node .</a:t>
                      </a:r>
                      <a:br>
                        <a:rPr lang="en-US" sz="1000">
                          <a:latin typeface="맑은 고딕"/>
                          <a:cs typeface="바탕"/>
                        </a:rPr>
                      </a:br>
                      <a:r>
                        <a:rPr lang="en-US" sz="1000">
                          <a:latin typeface="맑은 고딕"/>
                          <a:cs typeface="바탕"/>
                        </a:rPr>
                        <a:t>2. SA node measure sensor value.</a:t>
                      </a:r>
                      <a:br>
                        <a:rPr lang="en-US" sz="1000">
                          <a:latin typeface="맑은 고딕"/>
                          <a:cs typeface="바탕"/>
                        </a:rPr>
                      </a:br>
                      <a:r>
                        <a:rPr lang="en-US" sz="1000">
                          <a:latin typeface="맑은 고딕"/>
                          <a:cs typeface="바탕"/>
                        </a:rPr>
                        <a:t>3. SA node send "sensor value" message to IoTMS.</a:t>
                      </a:r>
                      <a:br>
                        <a:rPr lang="en-US" sz="1000">
                          <a:latin typeface="맑은 고딕"/>
                          <a:cs typeface="바탕"/>
                        </a:rPr>
                      </a:br>
                      <a:r>
                        <a:rPr lang="en-US" sz="1000">
                          <a:latin typeface="맑은 고딕"/>
                          <a:cs typeface="바탕"/>
                        </a:rPr>
                        <a:t>4. IoTMS display "sensor value".</a:t>
                      </a:r>
                      <a:br>
                        <a:rPr lang="en-US" sz="1000">
                          <a:latin typeface="맑은 고딕"/>
                          <a:cs typeface="바탕"/>
                        </a:rPr>
                      </a:br>
                      <a:r>
                        <a:rPr lang="en-US" sz="1000">
                          <a:latin typeface="맑은 고딕"/>
                          <a:cs typeface="바탕"/>
                        </a:rPr>
                        <a:t>When the user request to set actuator status,</a:t>
                      </a:r>
                      <a:br>
                        <a:rPr lang="en-US" sz="1000">
                          <a:latin typeface="맑은 고딕"/>
                          <a:cs typeface="바탕"/>
                        </a:rPr>
                      </a:br>
                      <a:r>
                        <a:rPr lang="en-US" sz="1000">
                          <a:latin typeface="맑은 고딕"/>
                          <a:cs typeface="바탕"/>
                        </a:rPr>
                        <a:t>5. IoTMS send the "set actuator status" message to SA node.</a:t>
                      </a:r>
                      <a:br>
                        <a:rPr lang="en-US" sz="1000">
                          <a:latin typeface="맑은 고딕"/>
                          <a:cs typeface="바탕"/>
                        </a:rPr>
                      </a:br>
                      <a:r>
                        <a:rPr lang="en-US" sz="1000">
                          <a:latin typeface="맑은 고딕"/>
                          <a:cs typeface="바탕"/>
                        </a:rPr>
                        <a:t>6. SA node set actuator.</a:t>
                      </a:r>
                      <a:br>
                        <a:rPr lang="en-US" sz="1000">
                          <a:latin typeface="맑은 고딕"/>
                          <a:cs typeface="바탕"/>
                        </a:rPr>
                      </a:br>
                      <a:r>
                        <a:rPr lang="en-US" sz="1000">
                          <a:latin typeface="맑은 고딕"/>
                          <a:cs typeface="바탕"/>
                        </a:rPr>
                        <a:t>7. SA node send "complete actuator control" message.</a:t>
                      </a:r>
                      <a:br>
                        <a:rPr lang="en-US" sz="1000">
                          <a:latin typeface="맑은 고딕"/>
                          <a:cs typeface="바탕"/>
                        </a:rPr>
                      </a:br>
                      <a:r>
                        <a:rPr lang="en-US" sz="1000">
                          <a:latin typeface="맑은 고딕"/>
                          <a:cs typeface="바탕"/>
                        </a:rPr>
                        <a:t>8. IoTMS display "actuator status".</a:t>
                      </a:r>
                      <a:r>
                        <a:rPr lang="en-US" sz="800">
                          <a:latin typeface="맑은 고딕"/>
                          <a:cs typeface="Times New Roman"/>
                        </a:rPr>
                        <a:t> </a:t>
                      </a:r>
                      <a:endParaRPr lang="ko-KR" sz="100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935">
                <a:tc>
                  <a:txBody>
                    <a:bodyPr/>
                    <a:lstStyle/>
                    <a:p>
                      <a:pPr indent="63500">
                        <a:spcAft>
                          <a:spcPts val="200"/>
                        </a:spcAft>
                        <a:tabLst>
                          <a:tab pos="3355340" algn="l"/>
                        </a:tabLst>
                      </a:pPr>
                      <a:r>
                        <a:rPr lang="en-US" sz="1000">
                          <a:latin typeface="맑은 고딕"/>
                          <a:cs typeface="바탕"/>
                        </a:rPr>
                        <a:t>Significant Measures: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The response time of controlling(System Response 5~8) and monitoring(System Response 1~4) SA node is within 10 seconds.</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505" name="Rectangle 1"/>
          <p:cNvSpPr>
            <a:spLocks noChangeArrowheads="1"/>
          </p:cNvSpPr>
          <p:nvPr/>
        </p:nvSpPr>
        <p:spPr bwMode="auto">
          <a:xfrm>
            <a:off x="0" y="0"/>
            <a:ext cx="3017838" cy="31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1506" name="Rectangle 2"/>
          <p:cNvSpPr>
            <a:spLocks noChangeArrowheads="1"/>
          </p:cNvSpPr>
          <p:nvPr/>
        </p:nvSpPr>
        <p:spPr bwMode="auto">
          <a:xfrm>
            <a:off x="0" y="3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Arial"/>
                <a:ea typeface="굴림" pitchFamily="50" charset="-127"/>
                <a:cs typeface="Times New Roman" pitchFamily="18" charset="0"/>
              </a:rPr>
              <a:t> </a:t>
            </a:r>
            <a:r>
              <a:rPr kumimoji="1" lang="en-US" altLang="ko-KR" sz="800" b="0" i="0" u="none" strike="noStrike" cap="none" normalizeH="0" baseline="0" dirty="0" smtClean="0">
                <a:ln>
                  <a:noFill/>
                </a:ln>
                <a:solidFill>
                  <a:schemeClr val="tx1"/>
                </a:solidFill>
                <a:effectLst/>
                <a:latin typeface="굴림" pitchFamily="50" charset="-127"/>
                <a:ea typeface="굴림" pitchFamily="50" charset="-127"/>
                <a:cs typeface="Times New Roman" pitchFamily="18" charset="0"/>
                <a:hlinkClick r:id=""/>
              </a:rPr>
              <a:t>[</a:t>
            </a:r>
            <a:r>
              <a:rPr kumimoji="1" lang="ko-KR" altLang="en-US" sz="800" b="0" i="0" u="none" strike="noStrike" cap="none" normalizeH="0" baseline="0" dirty="0" err="1" smtClean="0">
                <a:ln>
                  <a:noFill/>
                </a:ln>
                <a:solidFill>
                  <a:schemeClr val="tx1"/>
                </a:solidFill>
                <a:effectLst/>
                <a:latin typeface="굴림" pitchFamily="50" charset="-127"/>
                <a:ea typeface="굴림" pitchFamily="50" charset="-127"/>
                <a:cs typeface="Times New Roman" pitchFamily="18" charset="0"/>
                <a:hlinkClick r:id=""/>
              </a:rPr>
              <a:t>민연</a:t>
            </a:r>
            <a:r>
              <a:rPr kumimoji="1" lang="en-US" altLang="ko-KR" sz="800" b="0" i="0" u="none" strike="noStrike" cap="none" normalizeH="0" baseline="0" dirty="0" smtClean="0">
                <a:ln>
                  <a:noFill/>
                </a:ln>
                <a:solidFill>
                  <a:schemeClr val="tx1"/>
                </a:solidFill>
                <a:effectLst/>
                <a:latin typeface="굴림" pitchFamily="50" charset="-127"/>
                <a:ea typeface="굴림" pitchFamily="50" charset="-127"/>
                <a:cs typeface="Times New Roman" pitchFamily="18" charset="0"/>
                <a:hlinkClick r:id=""/>
              </a:rPr>
              <a:t>P511]</a:t>
            </a:r>
            <a:r>
              <a:rPr kumimoji="1" lang="en-US" altLang="ko-KR" sz="1000" b="0" i="0" u="none" strike="noStrike" cap="none" normalizeH="0" baseline="0" dirty="0" smtClean="0">
                <a:ln>
                  <a:noFill/>
                </a:ln>
                <a:solidFill>
                  <a:schemeClr val="tx1"/>
                </a:solidFill>
                <a:effectLst/>
                <a:latin typeface="Trebuchet MS" pitchFamily="34" charset="0"/>
                <a:ea typeface="굴림" pitchFamily="50" charset="-127"/>
                <a:cs typeface="Times New Roman" pitchFamily="18" charset="0"/>
              </a:rPr>
              <a:t>???</a:t>
            </a:r>
            <a:endParaRPr kumimoji="1" lang="en-US"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pic>
        <p:nvPicPr>
          <p:cNvPr id="21507" name="Picture 3"/>
          <p:cNvPicPr>
            <a:picLocks noChangeAspect="1" noChangeArrowheads="1"/>
          </p:cNvPicPr>
          <p:nvPr/>
        </p:nvPicPr>
        <p:blipFill>
          <a:blip r:embed="rId2" cstate="print"/>
          <a:srcRect/>
          <a:stretch>
            <a:fillRect/>
          </a:stretch>
        </p:blipFill>
        <p:spPr bwMode="auto">
          <a:xfrm>
            <a:off x="107504" y="4509120"/>
            <a:ext cx="638175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107504" y="260648"/>
          <a:ext cx="5671185" cy="2455545"/>
        </p:xfrm>
        <a:graphic>
          <a:graphicData uri="http://schemas.openxmlformats.org/drawingml/2006/table">
            <a:tbl>
              <a:tblPr/>
              <a:tblGrid>
                <a:gridCol w="1955800"/>
                <a:gridCol w="3715385"/>
              </a:tblGrid>
              <a:tr h="369570">
                <a:tc>
                  <a:txBody>
                    <a:bodyPr/>
                    <a:lstStyle/>
                    <a:p>
                      <a:pPr indent="63500">
                        <a:spcAft>
                          <a:spcPts val="200"/>
                        </a:spcAft>
                        <a:tabLst>
                          <a:tab pos="3355340" algn="l"/>
                        </a:tabLst>
                      </a:pPr>
                      <a:r>
                        <a:rPr lang="en-US" sz="1000" b="1" dirty="0">
                          <a:latin typeface="맑은 고딕"/>
                          <a:cs typeface="바탕"/>
                        </a:rPr>
                        <a:t>Scenario Title:  </a:t>
                      </a:r>
                      <a:endParaRPr lang="ko-KR" sz="1000" dirty="0">
                        <a:latin typeface="맑은 고딕"/>
                        <a:cs typeface="바탕"/>
                      </a:endParaRPr>
                    </a:p>
                    <a:p>
                      <a:pPr indent="63500">
                        <a:spcAft>
                          <a:spcPts val="200"/>
                        </a:spcAft>
                        <a:tabLst>
                          <a:tab pos="3355340" algn="l"/>
                        </a:tabLst>
                      </a:pPr>
                      <a:r>
                        <a:rPr lang="en-US" sz="1000" b="1" dirty="0">
                          <a:latin typeface="맑은 고딕"/>
                          <a:cs typeface="바탕"/>
                        </a:rPr>
                        <a:t> Availability</a:t>
                      </a:r>
                      <a:endParaRPr lang="ko-KR" sz="1000" dirty="0">
                        <a:latin typeface="맑은 고딕"/>
                        <a:cs typeface="바탕"/>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63500">
                        <a:spcAft>
                          <a:spcPts val="200"/>
                        </a:spcAft>
                        <a:tabLst>
                          <a:tab pos="3355340" algn="l"/>
                        </a:tabLst>
                      </a:pPr>
                      <a:r>
                        <a:rPr lang="en-US" sz="1000" b="1" dirty="0">
                          <a:latin typeface="맑은 고딕"/>
                          <a:cs typeface="바탕"/>
                        </a:rPr>
                        <a:t>Scenario ID: QA-08 </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495935">
                <a:tc>
                  <a:txBody>
                    <a:bodyPr/>
                    <a:lstStyle/>
                    <a:p>
                      <a:pPr indent="63500">
                        <a:spcAft>
                          <a:spcPts val="200"/>
                        </a:spcAft>
                        <a:tabLst>
                          <a:tab pos="3355340" algn="l"/>
                        </a:tabLst>
                      </a:pPr>
                      <a:r>
                        <a:rPr lang="en-US" sz="1000">
                          <a:latin typeface="맑은 고딕"/>
                          <a:cs typeface="바탕"/>
                        </a:rPr>
                        <a:t>Raw Quality Attribute </a:t>
                      </a:r>
                      <a:endParaRPr lang="ko-KR" sz="1000">
                        <a:latin typeface="맑은 고딕"/>
                        <a:cs typeface="바탕"/>
                      </a:endParaRPr>
                    </a:p>
                    <a:p>
                      <a:pPr indent="63500">
                        <a:spcAft>
                          <a:spcPts val="200"/>
                        </a:spcAft>
                        <a:tabLst>
                          <a:tab pos="3355340" algn="l"/>
                        </a:tabLst>
                      </a:pPr>
                      <a:r>
                        <a:rPr lang="en-US" sz="1000">
                          <a:latin typeface="맑은 고딕"/>
                          <a:cs typeface="바탕"/>
                        </a:rPr>
                        <a:t>Description: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Logging history availability</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Source of Stimulus: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Disk space </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Stimulus: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a:latin typeface="맑은 고딕"/>
                          <a:cs typeface="바탕"/>
                        </a:rPr>
                        <a:t>The logging module fails to work when the disk space is full .</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Environmental Condition</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smtClean="0">
                          <a:latin typeface="맑은 고딕"/>
                          <a:cs typeface="바탕"/>
                        </a:rPr>
                        <a:t>Normal operation : </a:t>
                      </a:r>
                    </a:p>
                    <a:p>
                      <a:pPr indent="63500">
                        <a:spcAft>
                          <a:spcPts val="200"/>
                        </a:spcAft>
                        <a:tabLst>
                          <a:tab pos="3355340" algn="l"/>
                        </a:tabLst>
                      </a:pPr>
                      <a:r>
                        <a:rPr lang="en-US" sz="1000" dirty="0" smtClean="0">
                          <a:latin typeface="맑은 고딕"/>
                          <a:cs typeface="바탕"/>
                        </a:rPr>
                        <a:t>Logging </a:t>
                      </a:r>
                      <a:r>
                        <a:rPr lang="en-US" sz="1000" dirty="0">
                          <a:latin typeface="맑은 고딕"/>
                          <a:cs typeface="바탕"/>
                        </a:rPr>
                        <a:t>module is logging history to Disk .</a:t>
                      </a:r>
                      <a:endParaRPr lang="ko-KR" sz="1000" dirty="0">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System Element:</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sz="1000" dirty="0" smtClean="0">
                          <a:solidFill>
                            <a:srgbClr val="FF0000"/>
                          </a:solidFill>
                          <a:latin typeface="맑은 고딕"/>
                          <a:cs typeface="바탕"/>
                        </a:rPr>
                        <a:t>Log Manager </a:t>
                      </a:r>
                      <a:r>
                        <a:rPr lang="en-US" sz="1000" dirty="0">
                          <a:solidFill>
                            <a:srgbClr val="FF0000"/>
                          </a:solidFill>
                          <a:latin typeface="맑은 고딕"/>
                          <a:cs typeface="바탕"/>
                        </a:rPr>
                        <a:t>(SW</a:t>
                      </a:r>
                      <a:r>
                        <a:rPr lang="en-US" sz="1000" dirty="0" smtClean="0">
                          <a:solidFill>
                            <a:srgbClr val="FF0000"/>
                          </a:solidFill>
                          <a:latin typeface="맑은 고딕"/>
                          <a:cs typeface="바탕"/>
                        </a:rPr>
                        <a:t>)</a:t>
                      </a:r>
                    </a:p>
                    <a:p>
                      <a:pPr marL="0" marR="0" indent="63500" algn="l" defTabSz="914400" rtl="0" eaLnBrk="1" fontAlgn="auto" latinLnBrk="1" hangingPunct="1">
                        <a:lnSpc>
                          <a:spcPct val="100000"/>
                        </a:lnSpc>
                        <a:spcBef>
                          <a:spcPts val="0"/>
                        </a:spcBef>
                        <a:spcAft>
                          <a:spcPts val="200"/>
                        </a:spcAft>
                        <a:buClrTx/>
                        <a:buSzTx/>
                        <a:buFontTx/>
                        <a:buNone/>
                        <a:tabLst>
                          <a:tab pos="3355340" algn="l"/>
                        </a:tabLst>
                        <a:defRPr/>
                      </a:pPr>
                      <a:r>
                        <a:rPr lang="en-US" altLang="ko-KR" sz="1000" dirty="0" smtClean="0">
                          <a:solidFill>
                            <a:srgbClr val="FF0000"/>
                          </a:solidFill>
                          <a:latin typeface="+mn-lt"/>
                          <a:cs typeface="바탕"/>
                        </a:rPr>
                        <a:t>Disk (HW) </a:t>
                      </a:r>
                      <a:endParaRPr lang="ko-KR" altLang="ko-KR" sz="1000" dirty="0" smtClean="0">
                        <a:solidFill>
                          <a:srgbClr val="FF0000"/>
                        </a:solidFill>
                        <a:latin typeface="+mn-lt"/>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System Response: </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63500" algn="l" defTabSz="914400" rtl="0" eaLnBrk="1" fontAlgn="auto" latinLnBrk="1" hangingPunct="1">
                        <a:lnSpc>
                          <a:spcPct val="100000"/>
                        </a:lnSpc>
                        <a:spcBef>
                          <a:spcPts val="0"/>
                        </a:spcBef>
                        <a:spcAft>
                          <a:spcPts val="200"/>
                        </a:spcAft>
                        <a:buClrTx/>
                        <a:buSzTx/>
                        <a:buFontTx/>
                        <a:buNone/>
                        <a:tabLst>
                          <a:tab pos="3355340" algn="l"/>
                        </a:tabLst>
                        <a:defRPr/>
                      </a:pPr>
                      <a:r>
                        <a:rPr lang="en-US" altLang="ko-KR" sz="1000" dirty="0" err="1" smtClean="0">
                          <a:solidFill>
                            <a:srgbClr val="FF0000"/>
                          </a:solidFill>
                          <a:latin typeface="+mn-lt"/>
                          <a:cs typeface="바탕"/>
                        </a:rPr>
                        <a:t>IoTMS</a:t>
                      </a:r>
                      <a:r>
                        <a:rPr lang="en-US" altLang="ko-KR" sz="1000" dirty="0" smtClean="0">
                          <a:solidFill>
                            <a:srgbClr val="FF0000"/>
                          </a:solidFill>
                          <a:latin typeface="+mn-lt"/>
                          <a:cs typeface="바탕"/>
                        </a:rPr>
                        <a:t> detect and notify Disk Full to administrator</a:t>
                      </a:r>
                      <a:endParaRPr lang="ko-KR" altLang="ko-KR" sz="1000" dirty="0" smtClean="0">
                        <a:solidFill>
                          <a:srgbClr val="FF0000"/>
                        </a:solidFill>
                        <a:latin typeface="+mn-lt"/>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63500">
                        <a:spcAft>
                          <a:spcPts val="200"/>
                        </a:spcAft>
                        <a:tabLst>
                          <a:tab pos="3355340" algn="l"/>
                        </a:tabLst>
                      </a:pPr>
                      <a:r>
                        <a:rPr lang="en-US" sz="1000">
                          <a:latin typeface="맑은 고딕"/>
                          <a:cs typeface="바탕"/>
                        </a:rPr>
                        <a:t>Significant Measures:</a:t>
                      </a:r>
                      <a:endParaRPr lang="ko-KR" sz="1000">
                        <a:latin typeface="맑은 고딕"/>
                        <a:cs typeface="바탕"/>
                      </a:endParaRPr>
                    </a:p>
                  </a:txBody>
                  <a:tcPr marL="40005" marR="40005"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00">
                        <a:spcAft>
                          <a:spcPts val="200"/>
                        </a:spcAft>
                        <a:tabLst>
                          <a:tab pos="3355340" algn="l"/>
                        </a:tabLst>
                      </a:pPr>
                      <a:r>
                        <a:rPr lang="en-US" altLang="ko-KR" sz="1000" dirty="0" smtClean="0">
                          <a:solidFill>
                            <a:srgbClr val="FF0000"/>
                          </a:solidFill>
                          <a:latin typeface="+mn-lt"/>
                          <a:cs typeface="바탕"/>
                        </a:rPr>
                        <a:t>Detect and notify Logging failure in 30 seconds by </a:t>
                      </a:r>
                      <a:r>
                        <a:rPr lang="en-US" altLang="ko-KR" sz="1000" dirty="0" err="1" smtClean="0">
                          <a:solidFill>
                            <a:srgbClr val="FF0000"/>
                          </a:solidFill>
                          <a:latin typeface="+mn-lt"/>
                          <a:cs typeface="바탕"/>
                        </a:rPr>
                        <a:t>IoTMS</a:t>
                      </a:r>
                      <a:r>
                        <a:rPr lang="en-US" altLang="ko-KR" sz="1000" dirty="0" smtClean="0">
                          <a:solidFill>
                            <a:srgbClr val="FF0000"/>
                          </a:solidFill>
                          <a:latin typeface="+mn-lt"/>
                          <a:cs typeface="바탕"/>
                        </a:rPr>
                        <a:t> </a:t>
                      </a:r>
                      <a:endParaRPr lang="ko-KR" sz="1000" dirty="0">
                        <a:solidFill>
                          <a:srgbClr val="FF0000"/>
                        </a:solidFill>
                        <a:latin typeface="맑은 고딕"/>
                        <a:cs typeface="바탕"/>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1"/>
          <p:cNvPicPr>
            <a:picLocks noChangeAspect="1" noChangeArrowheads="1"/>
          </p:cNvPicPr>
          <p:nvPr/>
        </p:nvPicPr>
        <p:blipFill>
          <a:blip r:embed="rId2" cstate="print"/>
          <a:srcRect/>
          <a:stretch>
            <a:fillRect/>
          </a:stretch>
        </p:blipFill>
        <p:spPr bwMode="auto">
          <a:xfrm>
            <a:off x="467544" y="3429000"/>
            <a:ext cx="3675813" cy="299370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표 7"/>
          <p:cNvGraphicFramePr>
            <a:graphicFrameLocks noGrp="1"/>
          </p:cNvGraphicFramePr>
          <p:nvPr/>
        </p:nvGraphicFramePr>
        <p:xfrm>
          <a:off x="251520" y="332656"/>
          <a:ext cx="3744416" cy="4799866"/>
        </p:xfrm>
        <a:graphic>
          <a:graphicData uri="http://schemas.openxmlformats.org/drawingml/2006/table">
            <a:tbl>
              <a:tblPr/>
              <a:tblGrid>
                <a:gridCol w="2778170"/>
                <a:gridCol w="966246"/>
              </a:tblGrid>
              <a:tr h="210661">
                <a:tc>
                  <a:txBody>
                    <a:bodyPr/>
                    <a:lstStyle/>
                    <a:p>
                      <a:pPr indent="63500">
                        <a:spcAft>
                          <a:spcPts val="200"/>
                        </a:spcAft>
                        <a:tabLst>
                          <a:tab pos="3355340" algn="l"/>
                        </a:tabLst>
                      </a:pPr>
                      <a:r>
                        <a:rPr lang="en-US" sz="900" b="1" kern="100" dirty="0">
                          <a:latin typeface="맑은 고딕"/>
                          <a:ea typeface="맑은 고딕"/>
                          <a:cs typeface="바탕"/>
                        </a:rPr>
                        <a:t>Use Case Title : Query nodes and sensor/actuators</a:t>
                      </a:r>
                      <a:endParaRPr lang="ko-KR" sz="900" kern="100" dirty="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63500">
                        <a:spcAft>
                          <a:spcPts val="200"/>
                        </a:spcAft>
                        <a:tabLst>
                          <a:tab pos="3355340" algn="l"/>
                        </a:tabLst>
                      </a:pPr>
                      <a:r>
                        <a:rPr lang="en-US" sz="900" b="1" kern="100" dirty="0">
                          <a:latin typeface="맑은 고딕"/>
                          <a:ea typeface="맑은 고딕"/>
                          <a:cs typeface="바탕"/>
                        </a:rPr>
                        <a:t>Use Case ID : UC-01</a:t>
                      </a:r>
                      <a:endParaRPr lang="ko-KR" sz="900" kern="100" dirty="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95931">
                <a:tc gridSpan="2">
                  <a:txBody>
                    <a:bodyPr/>
                    <a:lstStyle/>
                    <a:p>
                      <a:pPr indent="63500">
                        <a:spcAft>
                          <a:spcPts val="200"/>
                        </a:spcAft>
                        <a:tabLst>
                          <a:tab pos="3355340" algn="l"/>
                        </a:tabLst>
                      </a:pPr>
                      <a:r>
                        <a:rPr lang="en-US" sz="900" b="1" kern="100" dirty="0">
                          <a:latin typeface="맑은 고딕"/>
                          <a:ea typeface="맑은 고딕"/>
                          <a:cs typeface="바탕"/>
                        </a:rPr>
                        <a:t>General use case description: </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This use case describes how to query nodes and sensors/actuators on each node information by user in a secure way</a:t>
                      </a:r>
                      <a:endParaRPr lang="ko-KR" sz="900" kern="100" dirty="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64268">
                <a:tc gridSpan="2">
                  <a:txBody>
                    <a:bodyPr/>
                    <a:lstStyle/>
                    <a:p>
                      <a:pPr indent="63500">
                        <a:spcAft>
                          <a:spcPts val="200"/>
                        </a:spcAft>
                        <a:tabLst>
                          <a:tab pos="3355340" algn="l"/>
                        </a:tabLst>
                      </a:pPr>
                      <a:r>
                        <a:rPr lang="en-US" sz="900" b="1" kern="100" dirty="0">
                          <a:latin typeface="맑은 고딕"/>
                          <a:ea typeface="맑은 고딕"/>
                          <a:cs typeface="바탕"/>
                        </a:rPr>
                        <a:t>Entities involved:</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User / </a:t>
                      </a:r>
                      <a:r>
                        <a:rPr lang="en-US" sz="900" kern="100" dirty="0" err="1">
                          <a:latin typeface="맑은 고딕"/>
                          <a:ea typeface="맑은 고딕"/>
                          <a:cs typeface="바탕"/>
                        </a:rPr>
                        <a:t>IoT</a:t>
                      </a:r>
                      <a:r>
                        <a:rPr lang="en-US" sz="900" kern="100" dirty="0">
                          <a:latin typeface="맑은 고딕"/>
                          <a:ea typeface="맑은 고딕"/>
                          <a:cs typeface="바탕"/>
                        </a:rPr>
                        <a:t> Management System</a:t>
                      </a:r>
                      <a:r>
                        <a:rPr lang="en-US" sz="900" b="1" kern="100" dirty="0">
                          <a:latin typeface="맑은 고딕"/>
                          <a:ea typeface="맑은 고딕"/>
                          <a:cs typeface="바탕"/>
                        </a:rPr>
                        <a:t>(</a:t>
                      </a:r>
                      <a:r>
                        <a:rPr lang="en-US" sz="900" b="1" kern="100" dirty="0" err="1">
                          <a:latin typeface="맑은 고딕"/>
                          <a:ea typeface="맑은 고딕"/>
                          <a:cs typeface="바탕"/>
                        </a:rPr>
                        <a:t>IoTMS</a:t>
                      </a:r>
                      <a:r>
                        <a:rPr lang="en-US" sz="900" b="1" kern="100" dirty="0">
                          <a:latin typeface="맑은 고딕"/>
                          <a:ea typeface="맑은 고딕"/>
                          <a:cs typeface="바탕"/>
                        </a:rPr>
                        <a:t>)</a:t>
                      </a:r>
                      <a:endParaRPr lang="ko-KR" sz="900" kern="100" dirty="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64268">
                <a:tc gridSpan="2">
                  <a:txBody>
                    <a:bodyPr/>
                    <a:lstStyle/>
                    <a:p>
                      <a:pPr indent="63500">
                        <a:spcAft>
                          <a:spcPts val="200"/>
                        </a:spcAft>
                        <a:tabLst>
                          <a:tab pos="3355340" algn="l"/>
                        </a:tabLst>
                      </a:pPr>
                      <a:r>
                        <a:rPr lang="en-US" sz="900" b="1" kern="100">
                          <a:latin typeface="맑은 고딕"/>
                          <a:ea typeface="맑은 고딕"/>
                          <a:cs typeface="바탕"/>
                        </a:rPr>
                        <a:t>Preconditions</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User has registered in IoTMS using register menu</a:t>
                      </a:r>
                      <a:endParaRPr lang="ko-KR" sz="900" kern="10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1900337">
                <a:tc gridSpan="2">
                  <a:txBody>
                    <a:bodyPr/>
                    <a:lstStyle/>
                    <a:p>
                      <a:pPr indent="63500">
                        <a:spcAft>
                          <a:spcPts val="200"/>
                        </a:spcAft>
                        <a:tabLst>
                          <a:tab pos="3355340" algn="l"/>
                        </a:tabLst>
                      </a:pPr>
                      <a:r>
                        <a:rPr lang="en-US" sz="900" b="1" kern="100" dirty="0">
                          <a:latin typeface="맑은 고딕"/>
                          <a:ea typeface="맑은 고딕"/>
                          <a:cs typeface="바탕"/>
                        </a:rPr>
                        <a:t>Primary use case flow of events: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1. User logs in </a:t>
                      </a:r>
                      <a:r>
                        <a:rPr lang="en-US" sz="900" kern="100" dirty="0" err="1">
                          <a:latin typeface="맑은 고딕"/>
                          <a:ea typeface="맑은 고딕"/>
                          <a:cs typeface="바탕"/>
                        </a:rPr>
                        <a:t>IoTMS</a:t>
                      </a:r>
                      <a:r>
                        <a:rPr lang="en-US" sz="900" kern="100" dirty="0">
                          <a:latin typeface="맑은 고딕"/>
                          <a:ea typeface="맑은 고딕"/>
                          <a:cs typeface="바탕"/>
                        </a:rPr>
                        <a:t> using by user’s ID and Password</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2. </a:t>
                      </a:r>
                      <a:r>
                        <a:rPr lang="en-US" sz="900" kern="100" dirty="0" err="1">
                          <a:latin typeface="맑은 고딕"/>
                          <a:ea typeface="맑은 고딕"/>
                          <a:cs typeface="바탕"/>
                        </a:rPr>
                        <a:t>IoTMS</a:t>
                      </a:r>
                      <a:r>
                        <a:rPr lang="en-US" sz="900" kern="100" dirty="0">
                          <a:latin typeface="맑은 고딕"/>
                          <a:ea typeface="맑은 고딕"/>
                          <a:cs typeface="바탕"/>
                        </a:rPr>
                        <a:t> allows user to access System</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3-1. User queries nodes information to </a:t>
                      </a:r>
                      <a:r>
                        <a:rPr lang="en-US" sz="900" kern="100" dirty="0" err="1">
                          <a:latin typeface="맑은 고딕"/>
                          <a:ea typeface="맑은 고딕"/>
                          <a:cs typeface="바탕"/>
                        </a:rPr>
                        <a:t>IoTMS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  A. </a:t>
                      </a:r>
                      <a:r>
                        <a:rPr lang="en-US" sz="900" kern="100" dirty="0" err="1">
                          <a:latin typeface="맑은 고딕"/>
                          <a:ea typeface="맑은 고딕"/>
                          <a:cs typeface="바탕"/>
                        </a:rPr>
                        <a:t>IoTMS</a:t>
                      </a:r>
                      <a:r>
                        <a:rPr lang="en-US" sz="900" kern="100" dirty="0">
                          <a:latin typeface="맑은 고딕"/>
                          <a:ea typeface="맑은 고딕"/>
                          <a:cs typeface="바탕"/>
                        </a:rPr>
                        <a:t> returns number of nodes to User. </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  B. User selects a node which user wants to know detailed information.</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  C . </a:t>
                      </a:r>
                      <a:r>
                        <a:rPr lang="en-US" sz="900" kern="100" dirty="0" err="1">
                          <a:latin typeface="맑은 고딕"/>
                          <a:ea typeface="맑은 고딕"/>
                          <a:cs typeface="바탕"/>
                        </a:rPr>
                        <a:t>IoTMS</a:t>
                      </a:r>
                      <a:r>
                        <a:rPr lang="en-US" sz="900" kern="100" dirty="0">
                          <a:latin typeface="맑은 고딕"/>
                          <a:ea typeface="맑은 고딕"/>
                          <a:cs typeface="바탕"/>
                        </a:rPr>
                        <a:t> returns sensors/actuators information in the node to User.</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  D. repeat B-C </a:t>
                      </a:r>
                      <a:r>
                        <a:rPr lang="en-US" altLang="ko-KR" sz="900" kern="100" dirty="0" smtClean="0">
                          <a:latin typeface="+mn-lt"/>
                          <a:ea typeface="+mn-ea"/>
                          <a:cs typeface="바탕"/>
                        </a:rPr>
                        <a:t>until user ends detailed query</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3-2. User queries whole nodes information to </a:t>
                      </a:r>
                      <a:r>
                        <a:rPr lang="en-US" sz="900" kern="100" dirty="0" err="1">
                          <a:latin typeface="맑은 고딕"/>
                          <a:ea typeface="맑은 고딕"/>
                          <a:cs typeface="바탕"/>
                        </a:rPr>
                        <a:t>IoTMS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  A. </a:t>
                      </a:r>
                      <a:r>
                        <a:rPr lang="en-US" sz="900" kern="100" dirty="0" err="1">
                          <a:latin typeface="맑은 고딕"/>
                          <a:ea typeface="맑은 고딕"/>
                          <a:cs typeface="바탕"/>
                        </a:rPr>
                        <a:t>IoTMS</a:t>
                      </a:r>
                      <a:r>
                        <a:rPr lang="en-US" sz="900" kern="100" dirty="0">
                          <a:latin typeface="맑은 고딕"/>
                          <a:ea typeface="맑은 고딕"/>
                          <a:cs typeface="바탕"/>
                        </a:rPr>
                        <a:t> makes list of nodes and sensor/actuators within node </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  B. </a:t>
                      </a:r>
                      <a:r>
                        <a:rPr lang="en-US" sz="900" kern="100" dirty="0" err="1">
                          <a:latin typeface="맑은 고딕"/>
                          <a:ea typeface="맑은 고딕"/>
                          <a:cs typeface="바탕"/>
                        </a:rPr>
                        <a:t>IoTMS</a:t>
                      </a:r>
                      <a:r>
                        <a:rPr lang="en-US" sz="900" kern="100" dirty="0">
                          <a:latin typeface="맑은 고딕"/>
                          <a:ea typeface="맑은 고딕"/>
                          <a:cs typeface="바탕"/>
                        </a:rPr>
                        <a:t> returns list to User.</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4. User logs out from </a:t>
                      </a:r>
                      <a:r>
                        <a:rPr lang="en-US" sz="900" kern="100" dirty="0" err="1">
                          <a:latin typeface="맑은 고딕"/>
                          <a:ea typeface="맑은 고딕"/>
                          <a:cs typeface="바탕"/>
                        </a:rPr>
                        <a:t>IoTMS</a:t>
                      </a:r>
                      <a:r>
                        <a:rPr lang="en-US" sz="900" kern="100" dirty="0">
                          <a:latin typeface="맑은 고딕"/>
                          <a:ea typeface="맑은 고딕"/>
                          <a:cs typeface="바탕"/>
                        </a:rPr>
                        <a:t> . </a:t>
                      </a:r>
                      <a:endParaRPr lang="ko-KR" sz="900" kern="100" dirty="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64268">
                <a:tc gridSpan="2">
                  <a:txBody>
                    <a:bodyPr/>
                    <a:lstStyle/>
                    <a:p>
                      <a:pPr indent="63500">
                        <a:spcAft>
                          <a:spcPts val="200"/>
                        </a:spcAft>
                        <a:tabLst>
                          <a:tab pos="3355340" algn="l"/>
                        </a:tabLst>
                      </a:pPr>
                      <a:r>
                        <a:rPr lang="en-US" sz="900" b="1" kern="100">
                          <a:latin typeface="맑은 고딕"/>
                          <a:ea typeface="맑은 고딕"/>
                          <a:cs typeface="바탕"/>
                        </a:rPr>
                        <a:t>Primary use case post-conditions:</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User querying is completed</a:t>
                      </a:r>
                      <a:endParaRPr lang="ko-KR" sz="900" kern="10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64268">
                <a:tc gridSpan="2">
                  <a:txBody>
                    <a:bodyPr/>
                    <a:lstStyle/>
                    <a:p>
                      <a:pPr indent="63500">
                        <a:spcAft>
                          <a:spcPts val="200"/>
                        </a:spcAft>
                        <a:tabLst>
                          <a:tab pos="3355340" algn="l"/>
                        </a:tabLst>
                      </a:pPr>
                      <a:r>
                        <a:rPr lang="en-US" sz="900" b="1" kern="100" dirty="0">
                          <a:latin typeface="맑은 고딕"/>
                          <a:ea typeface="맑은 고딕"/>
                          <a:cs typeface="바탕"/>
                        </a:rPr>
                        <a:t>Alternate use case #3-1</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1. It is possible to query malfunction nodes and sensors/actuators each node.</a:t>
                      </a:r>
                      <a:endParaRPr lang="ko-KR" sz="900" kern="100" dirty="0">
                        <a:latin typeface="맑은 고딕"/>
                        <a:ea typeface="맑은 고딕"/>
                        <a:cs typeface="바탕"/>
                      </a:endParaRPr>
                    </a:p>
                  </a:txBody>
                  <a:tcPr marL="59248" marR="59248" marT="39499" marB="394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grpSp>
        <p:nvGrpSpPr>
          <p:cNvPr id="2" name="그룹 27"/>
          <p:cNvGrpSpPr/>
          <p:nvPr/>
        </p:nvGrpSpPr>
        <p:grpSpPr>
          <a:xfrm>
            <a:off x="5292080" y="764704"/>
            <a:ext cx="288032" cy="432048"/>
            <a:chOff x="5400092" y="1124744"/>
            <a:chExt cx="432048" cy="720080"/>
          </a:xfrm>
        </p:grpSpPr>
        <p:sp>
          <p:nvSpPr>
            <p:cNvPr id="9" name="타원 8"/>
            <p:cNvSpPr/>
            <p:nvPr/>
          </p:nvSpPr>
          <p:spPr>
            <a:xfrm>
              <a:off x="5508104" y="1124744"/>
              <a:ext cx="216024" cy="21602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p:cNvCxnSpPr/>
            <p:nvPr/>
          </p:nvCxnSpPr>
          <p:spPr>
            <a:xfrm>
              <a:off x="5400092" y="1412776"/>
              <a:ext cx="43204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9" idx="4"/>
            </p:cNvCxnSpPr>
            <p:nvPr/>
          </p:nvCxnSpPr>
          <p:spPr>
            <a:xfrm>
              <a:off x="5616116" y="1340768"/>
              <a:ext cx="4291" cy="204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flipH="1">
              <a:off x="5472100"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5616116"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직사각형 28"/>
          <p:cNvSpPr/>
          <p:nvPr/>
        </p:nvSpPr>
        <p:spPr>
          <a:xfrm>
            <a:off x="7164288" y="836712"/>
            <a:ext cx="1008112"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a:t>
            </a:r>
            <a:r>
              <a:rPr lang="en-US" altLang="ko-KR" sz="1000" dirty="0" err="1" smtClean="0">
                <a:solidFill>
                  <a:schemeClr val="tx1"/>
                </a:solidFill>
              </a:rPr>
              <a:t>IoTMS</a:t>
            </a:r>
            <a:endParaRPr lang="ko-KR" altLang="en-US" sz="1000" dirty="0">
              <a:solidFill>
                <a:schemeClr val="tx1"/>
              </a:solidFill>
            </a:endParaRPr>
          </a:p>
        </p:txBody>
      </p:sp>
      <p:cxnSp>
        <p:nvCxnSpPr>
          <p:cNvPr id="31" name="직선 연결선 30"/>
          <p:cNvCxnSpPr/>
          <p:nvPr/>
        </p:nvCxnSpPr>
        <p:spPr>
          <a:xfrm>
            <a:off x="5436096" y="1484784"/>
            <a:ext cx="0" cy="38164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7668344" y="1484784"/>
            <a:ext cx="0" cy="38164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a:off x="5436096" y="1772816"/>
            <a:ext cx="2232248"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52120" y="1556792"/>
            <a:ext cx="1800200" cy="246221"/>
          </a:xfrm>
          <a:prstGeom prst="rect">
            <a:avLst/>
          </a:prstGeom>
          <a:noFill/>
          <a:ln>
            <a:noFill/>
          </a:ln>
        </p:spPr>
        <p:txBody>
          <a:bodyPr wrap="square" rtlCol="0">
            <a:spAutoFit/>
          </a:bodyPr>
          <a:lstStyle/>
          <a:p>
            <a:pPr algn="ctr"/>
            <a:r>
              <a:rPr lang="en-US" altLang="ko-KR" sz="1000" dirty="0" err="1" smtClean="0"/>
              <a:t>LogIn</a:t>
            </a:r>
            <a:r>
              <a:rPr lang="en-US" altLang="ko-KR" sz="1000" dirty="0" smtClean="0"/>
              <a:t>( </a:t>
            </a:r>
            <a:r>
              <a:rPr lang="en-US" altLang="ko-KR" sz="1000" dirty="0" err="1" smtClean="0"/>
              <a:t>ID,vPassword</a:t>
            </a:r>
            <a:r>
              <a:rPr lang="en-US" altLang="ko-KR" sz="1000" dirty="0" smtClean="0"/>
              <a:t>)</a:t>
            </a:r>
            <a:endParaRPr lang="ko-KR" altLang="en-US" sz="1000" dirty="0"/>
          </a:p>
        </p:txBody>
      </p:sp>
      <p:cxnSp>
        <p:nvCxnSpPr>
          <p:cNvPr id="17" name="직선 화살표 연결선 16"/>
          <p:cNvCxnSpPr/>
          <p:nvPr/>
        </p:nvCxnSpPr>
        <p:spPr>
          <a:xfrm rot="10800000">
            <a:off x="5436096" y="2204864"/>
            <a:ext cx="223224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2160" y="1988840"/>
            <a:ext cx="1008112" cy="246221"/>
          </a:xfrm>
          <a:prstGeom prst="rect">
            <a:avLst/>
          </a:prstGeom>
          <a:noFill/>
          <a:ln>
            <a:noFill/>
          </a:ln>
        </p:spPr>
        <p:txBody>
          <a:bodyPr wrap="square" rtlCol="0">
            <a:spAutoFit/>
          </a:bodyPr>
          <a:lstStyle/>
          <a:p>
            <a:pPr algn="ctr"/>
            <a:r>
              <a:rPr lang="en-US" altLang="ko-KR" sz="1000" dirty="0" smtClean="0"/>
              <a:t>Allow access</a:t>
            </a:r>
            <a:endParaRPr lang="ko-KR" altLang="en-US" sz="1000" dirty="0"/>
          </a:p>
        </p:txBody>
      </p:sp>
      <p:cxnSp>
        <p:nvCxnSpPr>
          <p:cNvPr id="19" name="직선 화살표 연결선 18"/>
          <p:cNvCxnSpPr/>
          <p:nvPr/>
        </p:nvCxnSpPr>
        <p:spPr>
          <a:xfrm rot="10800000">
            <a:off x="5436096" y="3068960"/>
            <a:ext cx="223224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5436096" y="2636912"/>
            <a:ext cx="2232248"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52120" y="2390691"/>
            <a:ext cx="1800200" cy="246221"/>
          </a:xfrm>
          <a:prstGeom prst="rect">
            <a:avLst/>
          </a:prstGeom>
          <a:noFill/>
          <a:ln>
            <a:noFill/>
          </a:ln>
        </p:spPr>
        <p:txBody>
          <a:bodyPr wrap="square" rtlCol="0">
            <a:spAutoFit/>
          </a:bodyPr>
          <a:lstStyle/>
          <a:p>
            <a:pPr algn="ctr"/>
            <a:r>
              <a:rPr lang="en-US" altLang="ko-KR" sz="1000" kern="100" dirty="0" smtClean="0">
                <a:cs typeface="바탕"/>
              </a:rPr>
              <a:t>Queries nodes information</a:t>
            </a:r>
            <a:endParaRPr lang="ko-KR" altLang="en-US" sz="1000" dirty="0"/>
          </a:p>
        </p:txBody>
      </p:sp>
      <p:sp>
        <p:nvSpPr>
          <p:cNvPr id="23" name="TextBox 22"/>
          <p:cNvSpPr txBox="1"/>
          <p:nvPr/>
        </p:nvSpPr>
        <p:spPr>
          <a:xfrm>
            <a:off x="5652120" y="2822739"/>
            <a:ext cx="1800200" cy="246221"/>
          </a:xfrm>
          <a:prstGeom prst="rect">
            <a:avLst/>
          </a:prstGeom>
          <a:noFill/>
          <a:ln>
            <a:noFill/>
          </a:ln>
        </p:spPr>
        <p:txBody>
          <a:bodyPr wrap="square" rtlCol="0">
            <a:spAutoFit/>
          </a:bodyPr>
          <a:lstStyle/>
          <a:p>
            <a:pPr algn="ctr"/>
            <a:r>
              <a:rPr lang="en-US" altLang="ko-KR" sz="1000" kern="100" dirty="0" smtClean="0"/>
              <a:t>Number  of nodes</a:t>
            </a:r>
            <a:endParaRPr lang="ko-KR" altLang="en-US" sz="1000" dirty="0"/>
          </a:p>
        </p:txBody>
      </p:sp>
      <p:cxnSp>
        <p:nvCxnSpPr>
          <p:cNvPr id="27" name="직선 화살표 연결선 26"/>
          <p:cNvCxnSpPr/>
          <p:nvPr/>
        </p:nvCxnSpPr>
        <p:spPr>
          <a:xfrm rot="10800000">
            <a:off x="5436097" y="4181018"/>
            <a:ext cx="223224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5436097" y="3748970"/>
            <a:ext cx="2232248"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52121" y="3502749"/>
            <a:ext cx="1800200" cy="246221"/>
          </a:xfrm>
          <a:prstGeom prst="rect">
            <a:avLst/>
          </a:prstGeom>
          <a:noFill/>
          <a:ln>
            <a:noFill/>
          </a:ln>
        </p:spPr>
        <p:txBody>
          <a:bodyPr wrap="square" rtlCol="0">
            <a:spAutoFit/>
          </a:bodyPr>
          <a:lstStyle/>
          <a:p>
            <a:pPr algn="ctr"/>
            <a:r>
              <a:rPr lang="en-US" altLang="ko-KR" sz="1000" kern="100" dirty="0" smtClean="0">
                <a:cs typeface="바탕"/>
              </a:rPr>
              <a:t>Selects a node</a:t>
            </a:r>
            <a:endParaRPr lang="ko-KR" altLang="en-US" sz="1000" dirty="0"/>
          </a:p>
        </p:txBody>
      </p:sp>
      <p:sp>
        <p:nvSpPr>
          <p:cNvPr id="32" name="TextBox 31"/>
          <p:cNvSpPr txBox="1"/>
          <p:nvPr/>
        </p:nvSpPr>
        <p:spPr>
          <a:xfrm>
            <a:off x="5508104" y="3820978"/>
            <a:ext cx="2160239" cy="400110"/>
          </a:xfrm>
          <a:prstGeom prst="rect">
            <a:avLst/>
          </a:prstGeom>
          <a:noFill/>
          <a:ln>
            <a:noFill/>
          </a:ln>
        </p:spPr>
        <p:txBody>
          <a:bodyPr wrap="square" rtlCol="0">
            <a:spAutoFit/>
          </a:bodyPr>
          <a:lstStyle/>
          <a:p>
            <a:pPr algn="ctr"/>
            <a:r>
              <a:rPr lang="en-US" altLang="ko-KR" sz="1000" kern="100" dirty="0" smtClean="0">
                <a:cs typeface="바탕"/>
              </a:rPr>
              <a:t>sensors/actuators information</a:t>
            </a:r>
          </a:p>
          <a:p>
            <a:pPr algn="ctr"/>
            <a:r>
              <a:rPr lang="en-US" altLang="ko-KR" sz="1000" kern="100" dirty="0" smtClean="0"/>
              <a:t>of selected node</a:t>
            </a:r>
            <a:endParaRPr lang="ko-KR" altLang="en-US" sz="1000" dirty="0"/>
          </a:p>
        </p:txBody>
      </p:sp>
      <p:sp>
        <p:nvSpPr>
          <p:cNvPr id="34" name="직사각형 33"/>
          <p:cNvSpPr/>
          <p:nvPr/>
        </p:nvSpPr>
        <p:spPr>
          <a:xfrm>
            <a:off x="4788024" y="3284984"/>
            <a:ext cx="3672408" cy="11521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한쪽 모서리가 잘린 사각형 35"/>
          <p:cNvSpPr/>
          <p:nvPr/>
        </p:nvSpPr>
        <p:spPr>
          <a:xfrm flipV="1">
            <a:off x="4788024" y="3284984"/>
            <a:ext cx="504056" cy="216024"/>
          </a:xfrm>
          <a:prstGeom prst="snip1Rect">
            <a:avLst>
              <a:gd name="adj" fmla="val 5000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4644008" y="3254787"/>
            <a:ext cx="720080" cy="246221"/>
          </a:xfrm>
          <a:prstGeom prst="rect">
            <a:avLst/>
          </a:prstGeom>
          <a:noFill/>
          <a:ln>
            <a:noFill/>
          </a:ln>
        </p:spPr>
        <p:txBody>
          <a:bodyPr wrap="square" rtlCol="0">
            <a:spAutoFit/>
          </a:bodyPr>
          <a:lstStyle/>
          <a:p>
            <a:pPr algn="ctr"/>
            <a:r>
              <a:rPr lang="en-US" altLang="ko-KR" sz="1000" kern="100" dirty="0" smtClean="0"/>
              <a:t>loop</a:t>
            </a:r>
            <a:endParaRPr lang="ko-KR" altLang="en-US" sz="1000" dirty="0"/>
          </a:p>
        </p:txBody>
      </p:sp>
      <p:sp>
        <p:nvSpPr>
          <p:cNvPr id="38" name="직사각형 37"/>
          <p:cNvSpPr/>
          <p:nvPr/>
        </p:nvSpPr>
        <p:spPr>
          <a:xfrm>
            <a:off x="5292080" y="3254787"/>
            <a:ext cx="2012089" cy="246221"/>
          </a:xfrm>
          <a:prstGeom prst="rect">
            <a:avLst/>
          </a:prstGeom>
          <a:ln>
            <a:noFill/>
          </a:ln>
        </p:spPr>
        <p:txBody>
          <a:bodyPr wrap="none">
            <a:spAutoFit/>
          </a:bodyPr>
          <a:lstStyle/>
          <a:p>
            <a:r>
              <a:rPr lang="en-US" altLang="ko-KR" sz="1000" dirty="0" smtClean="0">
                <a:latin typeface="+mn-ea"/>
              </a:rPr>
              <a:t>[until user ends detailed query]</a:t>
            </a:r>
            <a:endParaRPr lang="ko-KR" altLang="en-US" sz="1000" dirty="0">
              <a:latin typeface="+mn-ea"/>
            </a:endParaRPr>
          </a:p>
        </p:txBody>
      </p:sp>
      <p:cxnSp>
        <p:nvCxnSpPr>
          <p:cNvPr id="41" name="직선 화살표 연결선 40"/>
          <p:cNvCxnSpPr/>
          <p:nvPr/>
        </p:nvCxnSpPr>
        <p:spPr>
          <a:xfrm>
            <a:off x="5436096" y="4755341"/>
            <a:ext cx="2232248"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652120" y="4509120"/>
            <a:ext cx="1800200" cy="246221"/>
          </a:xfrm>
          <a:prstGeom prst="rect">
            <a:avLst/>
          </a:prstGeom>
          <a:noFill/>
          <a:ln>
            <a:noFill/>
          </a:ln>
        </p:spPr>
        <p:txBody>
          <a:bodyPr wrap="square" rtlCol="0">
            <a:spAutoFit/>
          </a:bodyPr>
          <a:lstStyle/>
          <a:p>
            <a:pPr algn="ctr"/>
            <a:r>
              <a:rPr lang="en-US" altLang="ko-KR" sz="1000" kern="100" dirty="0" smtClean="0">
                <a:cs typeface="바탕"/>
              </a:rPr>
              <a:t>Request log out</a:t>
            </a:r>
            <a:endParaRPr lang="ko-KR" altLang="en-US" sz="1000" dirty="0"/>
          </a:p>
        </p:txBody>
      </p:sp>
      <p:sp>
        <p:nvSpPr>
          <p:cNvPr id="48" name="직사각형 47"/>
          <p:cNvSpPr/>
          <p:nvPr/>
        </p:nvSpPr>
        <p:spPr>
          <a:xfrm>
            <a:off x="5220072" y="1196752"/>
            <a:ext cx="473206" cy="246221"/>
          </a:xfrm>
          <a:prstGeom prst="rect">
            <a:avLst/>
          </a:prstGeom>
        </p:spPr>
        <p:txBody>
          <a:bodyPr wrap="none">
            <a:spAutoFit/>
          </a:bodyPr>
          <a:lstStyle/>
          <a:p>
            <a:r>
              <a:rPr lang="en-US" altLang="ko-KR" sz="1000" dirty="0" smtClean="0">
                <a:latin typeface="+mn-ea"/>
              </a:rPr>
              <a:t>:User</a:t>
            </a:r>
            <a:endParaRPr lang="en-US" altLang="ko-KR" sz="1000" dirty="0">
              <a:latin typeface="+mn-ea"/>
            </a:endParaRPr>
          </a:p>
        </p:txBody>
      </p:sp>
      <p:cxnSp>
        <p:nvCxnSpPr>
          <p:cNvPr id="49" name="직선 화살표 연결선 48"/>
          <p:cNvCxnSpPr/>
          <p:nvPr/>
        </p:nvCxnSpPr>
        <p:spPr>
          <a:xfrm rot="10800000">
            <a:off x="5436096" y="5157191"/>
            <a:ext cx="223224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52120" y="4910970"/>
            <a:ext cx="1800200" cy="246221"/>
          </a:xfrm>
          <a:prstGeom prst="rect">
            <a:avLst/>
          </a:prstGeom>
          <a:noFill/>
          <a:ln>
            <a:noFill/>
          </a:ln>
        </p:spPr>
        <p:txBody>
          <a:bodyPr wrap="square" rtlCol="0">
            <a:spAutoFit/>
          </a:bodyPr>
          <a:lstStyle/>
          <a:p>
            <a:pPr algn="ctr"/>
            <a:r>
              <a:rPr lang="en-US" altLang="ko-KR" sz="1000" kern="100" dirty="0" smtClean="0"/>
              <a:t>log out</a:t>
            </a:r>
            <a:endParaRPr lang="ko-KR" altLang="en-US" sz="1000" dirty="0"/>
          </a:p>
        </p:txBody>
      </p:sp>
      <p:sp>
        <p:nvSpPr>
          <p:cNvPr id="52" name="직사각형 51"/>
          <p:cNvSpPr/>
          <p:nvPr/>
        </p:nvSpPr>
        <p:spPr>
          <a:xfrm>
            <a:off x="4572000" y="404664"/>
            <a:ext cx="4104456" cy="518457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4572000" y="404664"/>
            <a:ext cx="4104456" cy="246221"/>
          </a:xfrm>
          <a:prstGeom prst="rect">
            <a:avLst/>
          </a:prstGeom>
        </p:spPr>
        <p:txBody>
          <a:bodyPr wrap="square">
            <a:spAutoFit/>
          </a:bodyPr>
          <a:lstStyle/>
          <a:p>
            <a:pPr algn="ctr"/>
            <a:r>
              <a:rPr lang="en-US" altLang="ko-KR" sz="1000" b="1" u="sng" kern="100" dirty="0" smtClean="0">
                <a:cs typeface="바탕"/>
              </a:rPr>
              <a:t>UC-01 Scenario: Query nodes and sensor/actuators</a:t>
            </a:r>
            <a:endParaRPr lang="en-US" altLang="ko-KR" sz="1000" u="sng"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251520" y="836712"/>
          <a:ext cx="4032448" cy="4246880"/>
        </p:xfrm>
        <a:graphic>
          <a:graphicData uri="http://schemas.openxmlformats.org/drawingml/2006/table">
            <a:tbl>
              <a:tblPr/>
              <a:tblGrid>
                <a:gridCol w="2991757"/>
                <a:gridCol w="1040691"/>
              </a:tblGrid>
              <a:tr h="0">
                <a:tc>
                  <a:txBody>
                    <a:bodyPr/>
                    <a:lstStyle/>
                    <a:p>
                      <a:pPr indent="63500">
                        <a:spcAft>
                          <a:spcPts val="200"/>
                        </a:spcAft>
                        <a:tabLst>
                          <a:tab pos="3355340" algn="l"/>
                        </a:tabLst>
                      </a:pPr>
                      <a:r>
                        <a:rPr lang="en-US" sz="1000" b="1" kern="100" dirty="0">
                          <a:latin typeface="맑은 고딕"/>
                          <a:ea typeface="맑은 고딕"/>
                          <a:cs typeface="바탕"/>
                        </a:rPr>
                        <a:t>Use Case Title : Add new rule</a:t>
                      </a:r>
                      <a:endParaRPr lang="ko-KR" sz="1000" kern="100" dirty="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63500">
                        <a:spcAft>
                          <a:spcPts val="200"/>
                        </a:spcAft>
                        <a:tabLst>
                          <a:tab pos="3355340" algn="l"/>
                        </a:tabLst>
                      </a:pPr>
                      <a:r>
                        <a:rPr lang="en-US" sz="1000" b="1" kern="100" dirty="0">
                          <a:latin typeface="맑은 고딕"/>
                          <a:ea typeface="맑은 고딕"/>
                          <a:cs typeface="바탕"/>
                        </a:rPr>
                        <a:t>Use Case ID : UC-02</a:t>
                      </a:r>
                      <a:endParaRPr lang="ko-KR" sz="1000" kern="100" dirty="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370840">
                <a:tc gridSpan="2">
                  <a:txBody>
                    <a:bodyPr/>
                    <a:lstStyle/>
                    <a:p>
                      <a:pPr indent="63500">
                        <a:spcAft>
                          <a:spcPts val="200"/>
                        </a:spcAft>
                        <a:tabLst>
                          <a:tab pos="3355340" algn="l"/>
                        </a:tabLst>
                      </a:pPr>
                      <a:r>
                        <a:rPr lang="en-US" sz="1000" b="1" kern="100">
                          <a:latin typeface="맑은 고딕"/>
                          <a:ea typeface="맑은 고딕"/>
                          <a:cs typeface="바탕"/>
                        </a:rPr>
                        <a:t>General use case description: </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This use case describes how the system reacts by conditions previously defined</a:t>
                      </a:r>
                      <a:endParaRPr lang="ko-KR" sz="1000" kern="10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a:latin typeface="맑은 고딕"/>
                          <a:ea typeface="맑은 고딕"/>
                          <a:cs typeface="바탕"/>
                        </a:rPr>
                        <a:t>Entities involved:</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IoT Management System(IoTMS)</a:t>
                      </a:r>
                      <a:endParaRPr lang="ko-KR" sz="1000" kern="10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a:latin typeface="맑은 고딕"/>
                          <a:ea typeface="맑은 고딕"/>
                          <a:cs typeface="바탕"/>
                        </a:rPr>
                        <a:t>Preconditions</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User has logged in IoTMS .</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IoTMS manages the list of predefined rule sets.</a:t>
                      </a:r>
                      <a:endParaRPr lang="ko-KR" sz="1000" kern="10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dirty="0">
                          <a:latin typeface="맑은 고딕"/>
                          <a:ea typeface="맑은 고딕"/>
                          <a:cs typeface="바탕"/>
                        </a:rPr>
                        <a:t>Primary use case flow of events:</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1. User adds a new rule with conditions and actions to </a:t>
                      </a:r>
                      <a:r>
                        <a:rPr lang="en-US" sz="1000" kern="100" dirty="0" err="1">
                          <a:latin typeface="맑은 고딕"/>
                          <a:ea typeface="맑은 고딕"/>
                          <a:cs typeface="바탕"/>
                        </a:rPr>
                        <a:t>IoTMS</a:t>
                      </a:r>
                      <a:r>
                        <a:rPr lang="en-US" sz="1000" kern="100" dirty="0">
                          <a:latin typeface="맑은 고딕"/>
                          <a:ea typeface="맑은 고딕"/>
                          <a:cs typeface="바탕"/>
                        </a:rPr>
                        <a:t>.</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2. Check whether the condition is unique and no collision with registered conditions.</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3. If no issue on the condition, </a:t>
                      </a:r>
                      <a:r>
                        <a:rPr lang="en-US" sz="1000" kern="100" dirty="0" err="1">
                          <a:latin typeface="맑은 고딕"/>
                          <a:ea typeface="맑은 고딕"/>
                          <a:cs typeface="바탕"/>
                        </a:rPr>
                        <a:t>IoTMS</a:t>
                      </a:r>
                      <a:r>
                        <a:rPr lang="en-US" sz="1000" kern="100" dirty="0">
                          <a:latin typeface="맑은 고딕"/>
                          <a:ea typeface="맑은 고딕"/>
                          <a:cs typeface="바탕"/>
                        </a:rPr>
                        <a:t> accepts and applies the rule to predefined rule set.</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4. </a:t>
                      </a:r>
                      <a:r>
                        <a:rPr lang="en-US" sz="1000" kern="100" dirty="0" err="1">
                          <a:latin typeface="맑은 고딕"/>
                          <a:ea typeface="맑은 고딕"/>
                          <a:cs typeface="바탕"/>
                        </a:rPr>
                        <a:t>IoTMS</a:t>
                      </a:r>
                      <a:r>
                        <a:rPr lang="en-US" sz="1000" kern="100" dirty="0">
                          <a:latin typeface="맑은 고딕"/>
                          <a:ea typeface="맑은 고딕"/>
                          <a:cs typeface="바탕"/>
                        </a:rPr>
                        <a:t> displays added rule set to User. </a:t>
                      </a:r>
                      <a:endParaRPr lang="ko-KR" sz="1000" kern="100" dirty="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a:latin typeface="맑은 고딕"/>
                          <a:ea typeface="맑은 고딕"/>
                          <a:cs typeface="바탕"/>
                        </a:rPr>
                        <a:t>Primary use case post-conditions:</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It is completed that new rule is inserted into predefined rules set.</a:t>
                      </a:r>
                      <a:endParaRPr lang="ko-KR" sz="1000" kern="10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dirty="0">
                          <a:latin typeface="맑은 고딕"/>
                          <a:ea typeface="맑은 고딕"/>
                          <a:cs typeface="바탕"/>
                        </a:rPr>
                        <a:t>Alternate use case #3-1</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3.1. If the given condition is already existing or collision with other rules, </a:t>
                      </a:r>
                      <a:r>
                        <a:rPr lang="en-US" sz="1000" kern="100" dirty="0" err="1">
                          <a:latin typeface="맑은 고딕"/>
                          <a:ea typeface="맑은 고딕"/>
                          <a:cs typeface="바탕"/>
                        </a:rPr>
                        <a:t>IoTMS</a:t>
                      </a:r>
                      <a:r>
                        <a:rPr lang="en-US" sz="1000" kern="100" dirty="0">
                          <a:latin typeface="맑은 고딕"/>
                          <a:ea typeface="맑은 고딕"/>
                          <a:cs typeface="바탕"/>
                        </a:rPr>
                        <a:t> invokes error message with the reason.</a:t>
                      </a:r>
                      <a:endParaRPr lang="ko-KR" sz="1000" kern="100" dirty="0">
                        <a:latin typeface="맑은 고딕"/>
                        <a:ea typeface="맑은 고딕"/>
                        <a:cs typeface="바탕"/>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grpSp>
        <p:nvGrpSpPr>
          <p:cNvPr id="37" name="그룹 27"/>
          <p:cNvGrpSpPr/>
          <p:nvPr/>
        </p:nvGrpSpPr>
        <p:grpSpPr>
          <a:xfrm>
            <a:off x="5076056" y="980728"/>
            <a:ext cx="288032" cy="432048"/>
            <a:chOff x="5400092" y="1124744"/>
            <a:chExt cx="432048" cy="720080"/>
          </a:xfrm>
        </p:grpSpPr>
        <p:sp>
          <p:nvSpPr>
            <p:cNvPr id="38" name="타원 37"/>
            <p:cNvSpPr/>
            <p:nvPr/>
          </p:nvSpPr>
          <p:spPr>
            <a:xfrm>
              <a:off x="5508104" y="1124744"/>
              <a:ext cx="216024" cy="21602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5400092" y="1412776"/>
              <a:ext cx="43204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stCxn id="38" idx="4"/>
            </p:cNvCxnSpPr>
            <p:nvPr/>
          </p:nvCxnSpPr>
          <p:spPr>
            <a:xfrm>
              <a:off x="5616116" y="1340768"/>
              <a:ext cx="4291" cy="204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flipH="1">
              <a:off x="5472100"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5616116"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직사각형 42"/>
          <p:cNvSpPr/>
          <p:nvPr/>
        </p:nvSpPr>
        <p:spPr>
          <a:xfrm>
            <a:off x="6732240" y="1052736"/>
            <a:ext cx="1008112"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a:t>
            </a:r>
            <a:r>
              <a:rPr lang="en-US" altLang="ko-KR" sz="1000" dirty="0" err="1" smtClean="0">
                <a:solidFill>
                  <a:schemeClr val="tx1"/>
                </a:solidFill>
              </a:rPr>
              <a:t>IoTMS</a:t>
            </a:r>
            <a:endParaRPr lang="ko-KR" altLang="en-US" sz="1000" dirty="0">
              <a:solidFill>
                <a:schemeClr val="tx1"/>
              </a:solidFill>
            </a:endParaRPr>
          </a:p>
        </p:txBody>
      </p:sp>
      <p:cxnSp>
        <p:nvCxnSpPr>
          <p:cNvPr id="44" name="직선 연결선 43"/>
          <p:cNvCxnSpPr/>
          <p:nvPr/>
        </p:nvCxnSpPr>
        <p:spPr>
          <a:xfrm>
            <a:off x="5220072" y="1700808"/>
            <a:ext cx="0" cy="24482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7236296" y="1700808"/>
            <a:ext cx="0" cy="24482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a:off x="5220072" y="1988840"/>
            <a:ext cx="2016224"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20072" y="1772816"/>
            <a:ext cx="2016224" cy="246221"/>
          </a:xfrm>
          <a:prstGeom prst="rect">
            <a:avLst/>
          </a:prstGeom>
          <a:noFill/>
          <a:ln>
            <a:noFill/>
          </a:ln>
        </p:spPr>
        <p:txBody>
          <a:bodyPr wrap="square" rtlCol="0">
            <a:spAutoFit/>
          </a:bodyPr>
          <a:lstStyle/>
          <a:p>
            <a:pPr algn="ctr"/>
            <a:r>
              <a:rPr lang="en-US" altLang="ko-KR" sz="1000" dirty="0" err="1" smtClean="0"/>
              <a:t>AddNewRule</a:t>
            </a:r>
            <a:r>
              <a:rPr lang="en-US" altLang="ko-KR" sz="1000" dirty="0" smtClean="0"/>
              <a:t>(condition, action)</a:t>
            </a:r>
            <a:endParaRPr lang="ko-KR" altLang="en-US" sz="1000" dirty="0"/>
          </a:p>
        </p:txBody>
      </p:sp>
      <p:cxnSp>
        <p:nvCxnSpPr>
          <p:cNvPr id="48" name="직선 화살표 연결선 47"/>
          <p:cNvCxnSpPr/>
          <p:nvPr/>
        </p:nvCxnSpPr>
        <p:spPr>
          <a:xfrm flipH="1">
            <a:off x="5220072" y="3212976"/>
            <a:ext cx="2016224"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20072" y="2966755"/>
            <a:ext cx="2160240" cy="246221"/>
          </a:xfrm>
          <a:prstGeom prst="rect">
            <a:avLst/>
          </a:prstGeom>
          <a:noFill/>
          <a:ln>
            <a:noFill/>
          </a:ln>
        </p:spPr>
        <p:txBody>
          <a:bodyPr wrap="square" rtlCol="0">
            <a:spAutoFit/>
          </a:bodyPr>
          <a:lstStyle/>
          <a:p>
            <a:pPr algn="ctr"/>
            <a:r>
              <a:rPr lang="en-US" altLang="ko-KR" sz="1000" dirty="0" smtClean="0"/>
              <a:t>Register/display new rule</a:t>
            </a:r>
            <a:endParaRPr lang="ko-KR" altLang="en-US" sz="1000" dirty="0"/>
          </a:p>
        </p:txBody>
      </p:sp>
      <p:sp>
        <p:nvSpPr>
          <p:cNvPr id="64" name="직사각형 63"/>
          <p:cNvSpPr/>
          <p:nvPr/>
        </p:nvSpPr>
        <p:spPr>
          <a:xfrm>
            <a:off x="5004048" y="1412776"/>
            <a:ext cx="473206" cy="246221"/>
          </a:xfrm>
          <a:prstGeom prst="rect">
            <a:avLst/>
          </a:prstGeom>
        </p:spPr>
        <p:txBody>
          <a:bodyPr wrap="none">
            <a:spAutoFit/>
          </a:bodyPr>
          <a:lstStyle/>
          <a:p>
            <a:r>
              <a:rPr lang="en-US" altLang="ko-KR" sz="1000" dirty="0" smtClean="0">
                <a:latin typeface="+mn-ea"/>
              </a:rPr>
              <a:t>:User</a:t>
            </a:r>
            <a:endParaRPr lang="en-US" altLang="ko-KR" sz="1000" dirty="0">
              <a:latin typeface="+mn-ea"/>
            </a:endParaRPr>
          </a:p>
        </p:txBody>
      </p:sp>
      <p:sp>
        <p:nvSpPr>
          <p:cNvPr id="67" name="직사각형 66"/>
          <p:cNvSpPr/>
          <p:nvPr/>
        </p:nvSpPr>
        <p:spPr>
          <a:xfrm>
            <a:off x="4860032" y="620688"/>
            <a:ext cx="3816424" cy="388843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사각형 67"/>
          <p:cNvSpPr/>
          <p:nvPr/>
        </p:nvSpPr>
        <p:spPr>
          <a:xfrm>
            <a:off x="4860032" y="620688"/>
            <a:ext cx="3816424" cy="246221"/>
          </a:xfrm>
          <a:prstGeom prst="rect">
            <a:avLst/>
          </a:prstGeom>
        </p:spPr>
        <p:txBody>
          <a:bodyPr wrap="square">
            <a:spAutoFit/>
          </a:bodyPr>
          <a:lstStyle/>
          <a:p>
            <a:pPr indent="63500" algn="ctr">
              <a:spcAft>
                <a:spcPts val="200"/>
              </a:spcAft>
              <a:tabLst>
                <a:tab pos="3355340" algn="l"/>
              </a:tabLst>
            </a:pPr>
            <a:r>
              <a:rPr lang="en-US" altLang="ko-KR" sz="1000" b="1" u="sng" kern="100" dirty="0" smtClean="0">
                <a:cs typeface="바탕"/>
              </a:rPr>
              <a:t>UC-02 Scenario: Add new rule</a:t>
            </a:r>
            <a:endParaRPr lang="ko-KR" altLang="ko-KR" sz="1000" u="sng" kern="100" dirty="0">
              <a:cs typeface="바탕"/>
            </a:endParaRPr>
          </a:p>
        </p:txBody>
      </p:sp>
      <p:sp>
        <p:nvSpPr>
          <p:cNvPr id="82" name="TextBox 81"/>
          <p:cNvSpPr txBox="1"/>
          <p:nvPr/>
        </p:nvSpPr>
        <p:spPr>
          <a:xfrm>
            <a:off x="7668344" y="2348880"/>
            <a:ext cx="864096" cy="400110"/>
          </a:xfrm>
          <a:prstGeom prst="rect">
            <a:avLst/>
          </a:prstGeom>
          <a:noFill/>
          <a:ln>
            <a:noFill/>
          </a:ln>
        </p:spPr>
        <p:txBody>
          <a:bodyPr wrap="square" rtlCol="0">
            <a:spAutoFit/>
          </a:bodyPr>
          <a:lstStyle/>
          <a:p>
            <a:pPr algn="ctr"/>
            <a:r>
              <a:rPr lang="en-US" altLang="ko-KR" sz="1000" dirty="0" smtClean="0"/>
              <a:t>Check rule condition</a:t>
            </a:r>
            <a:endParaRPr lang="ko-KR" altLang="en-US" sz="1000" dirty="0"/>
          </a:p>
        </p:txBody>
      </p:sp>
      <p:cxnSp>
        <p:nvCxnSpPr>
          <p:cNvPr id="87" name="직선 연결선 86"/>
          <p:cNvCxnSpPr/>
          <p:nvPr/>
        </p:nvCxnSpPr>
        <p:spPr>
          <a:xfrm>
            <a:off x="7236296" y="2348880"/>
            <a:ext cx="43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7668344" y="2348880"/>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직선 화살표 연결선 90"/>
          <p:cNvCxnSpPr/>
          <p:nvPr/>
        </p:nvCxnSpPr>
        <p:spPr>
          <a:xfrm flipH="1">
            <a:off x="7236296" y="2780928"/>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179512" y="620688"/>
          <a:ext cx="4032448" cy="4206460"/>
        </p:xfrm>
        <a:graphic>
          <a:graphicData uri="http://schemas.openxmlformats.org/drawingml/2006/table">
            <a:tbl>
              <a:tblPr/>
              <a:tblGrid>
                <a:gridCol w="3024336"/>
                <a:gridCol w="1008112"/>
              </a:tblGrid>
              <a:tr h="346061">
                <a:tc>
                  <a:txBody>
                    <a:bodyPr/>
                    <a:lstStyle/>
                    <a:p>
                      <a:pPr indent="63500">
                        <a:spcAft>
                          <a:spcPts val="200"/>
                        </a:spcAft>
                        <a:tabLst>
                          <a:tab pos="3355340" algn="l"/>
                        </a:tabLst>
                      </a:pPr>
                      <a:r>
                        <a:rPr lang="en-US" sz="900" b="1" kern="100" dirty="0">
                          <a:latin typeface="맑은 고딕"/>
                          <a:ea typeface="맑은 고딕"/>
                          <a:cs typeface="바탕"/>
                        </a:rPr>
                        <a:t>Use Case Title : Review histories of sensors/actuators state and user commands</a:t>
                      </a:r>
                      <a:endParaRPr lang="ko-KR" sz="900" kern="100" dirty="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63500">
                        <a:spcAft>
                          <a:spcPts val="200"/>
                        </a:spcAft>
                        <a:tabLst>
                          <a:tab pos="3355340" algn="l"/>
                        </a:tabLst>
                      </a:pPr>
                      <a:r>
                        <a:rPr lang="en-US" sz="900" b="1" kern="100">
                          <a:latin typeface="맑은 고딕"/>
                          <a:ea typeface="맑은 고딕"/>
                          <a:cs typeface="바탕"/>
                        </a:rPr>
                        <a:t>Use Case ID : UC-03</a:t>
                      </a:r>
                      <a:endParaRPr lang="ko-KR" sz="900" kern="10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01345">
                <a:tc gridSpan="2">
                  <a:txBody>
                    <a:bodyPr/>
                    <a:lstStyle/>
                    <a:p>
                      <a:pPr indent="63500">
                        <a:spcAft>
                          <a:spcPts val="200"/>
                        </a:spcAft>
                        <a:tabLst>
                          <a:tab pos="3355340" algn="l"/>
                        </a:tabLst>
                      </a:pPr>
                      <a:r>
                        <a:rPr lang="en-US" sz="900" b="1" kern="100">
                          <a:latin typeface="맑은 고딕"/>
                          <a:ea typeface="맑은 고딕"/>
                          <a:cs typeface="바탕"/>
                        </a:rPr>
                        <a:t>General use case description: </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This use case describes how to review user’s sensor and command history by user in a secure way</a:t>
                      </a:r>
                      <a:endParaRPr lang="ko-KR" sz="900" kern="10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23528">
                <a:tc gridSpan="2">
                  <a:txBody>
                    <a:bodyPr/>
                    <a:lstStyle/>
                    <a:p>
                      <a:pPr indent="63500">
                        <a:spcAft>
                          <a:spcPts val="200"/>
                        </a:spcAft>
                        <a:tabLst>
                          <a:tab pos="3355340" algn="l"/>
                        </a:tabLst>
                      </a:pPr>
                      <a:r>
                        <a:rPr lang="en-US" sz="900" b="1" kern="100">
                          <a:latin typeface="맑은 고딕"/>
                          <a:ea typeface="맑은 고딕"/>
                          <a:cs typeface="바탕"/>
                        </a:rPr>
                        <a:t>Entities involved:</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User</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IoT Management System(IoTMS)</a:t>
                      </a:r>
                      <a:endParaRPr lang="ko-KR" sz="900" kern="10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68245">
                <a:tc gridSpan="2">
                  <a:txBody>
                    <a:bodyPr/>
                    <a:lstStyle/>
                    <a:p>
                      <a:pPr indent="63500">
                        <a:spcAft>
                          <a:spcPts val="200"/>
                        </a:spcAft>
                        <a:tabLst>
                          <a:tab pos="3355340" algn="l"/>
                        </a:tabLst>
                      </a:pPr>
                      <a:r>
                        <a:rPr lang="en-US" sz="900" b="1" kern="100" dirty="0">
                          <a:latin typeface="맑은 고딕"/>
                          <a:ea typeface="맑은 고딕"/>
                          <a:cs typeface="바탕"/>
                        </a:rPr>
                        <a:t>Preconditions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User has registered in </a:t>
                      </a:r>
                      <a:r>
                        <a:rPr lang="en-US" sz="900" kern="100" dirty="0" err="1">
                          <a:latin typeface="맑은 고딕"/>
                          <a:ea typeface="맑은 고딕"/>
                          <a:cs typeface="바탕"/>
                        </a:rPr>
                        <a:t>IoTMS</a:t>
                      </a:r>
                      <a:r>
                        <a:rPr lang="en-US" sz="900" kern="100" dirty="0">
                          <a:latin typeface="맑은 고딕"/>
                          <a:ea typeface="맑은 고딕"/>
                          <a:cs typeface="바탕"/>
                        </a:rPr>
                        <a:t> using register menu</a:t>
                      </a:r>
                      <a:endParaRPr lang="ko-KR" sz="900" kern="100" dirty="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1455231">
                <a:tc gridSpan="2">
                  <a:txBody>
                    <a:bodyPr/>
                    <a:lstStyle/>
                    <a:p>
                      <a:pPr indent="63500">
                        <a:spcAft>
                          <a:spcPts val="200"/>
                        </a:spcAft>
                        <a:tabLst>
                          <a:tab pos="3355340" algn="l"/>
                        </a:tabLst>
                      </a:pPr>
                      <a:r>
                        <a:rPr lang="en-US" sz="900" b="1" kern="100" dirty="0">
                          <a:latin typeface="맑은 고딕"/>
                          <a:ea typeface="맑은 고딕"/>
                          <a:cs typeface="바탕"/>
                        </a:rPr>
                        <a:t>Primary use case flow of events: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1. User tries to log in </a:t>
                      </a:r>
                      <a:r>
                        <a:rPr lang="en-US" sz="900" kern="100" dirty="0" err="1">
                          <a:latin typeface="맑은 고딕"/>
                          <a:ea typeface="맑은 고딕"/>
                          <a:cs typeface="바탕"/>
                        </a:rPr>
                        <a:t>IoTMS</a:t>
                      </a:r>
                      <a:r>
                        <a:rPr lang="en-US" sz="900" kern="100" dirty="0">
                          <a:latin typeface="맑은 고딕"/>
                          <a:ea typeface="맑은 고딕"/>
                          <a:cs typeface="바탕"/>
                        </a:rPr>
                        <a:t> using by user’s ID and Password</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2. </a:t>
                      </a:r>
                      <a:r>
                        <a:rPr lang="en-US" sz="900" kern="100" dirty="0" err="1">
                          <a:latin typeface="맑은 고딕"/>
                          <a:ea typeface="맑은 고딕"/>
                          <a:cs typeface="바탕"/>
                        </a:rPr>
                        <a:t>IoTMS</a:t>
                      </a:r>
                      <a:r>
                        <a:rPr lang="en-US" sz="900" kern="100" dirty="0">
                          <a:latin typeface="맑은 고딕"/>
                          <a:ea typeface="맑은 고딕"/>
                          <a:cs typeface="바탕"/>
                        </a:rPr>
                        <a:t> allows user to access System</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3. User requests sensors or commands history to </a:t>
                      </a:r>
                      <a:r>
                        <a:rPr lang="en-US" sz="900" kern="100" dirty="0" err="1">
                          <a:latin typeface="맑은 고딕"/>
                          <a:ea typeface="맑은 고딕"/>
                          <a:cs typeface="바탕"/>
                        </a:rPr>
                        <a:t>IoTMS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4. </a:t>
                      </a:r>
                      <a:r>
                        <a:rPr lang="en-US" sz="900" kern="100" dirty="0" err="1">
                          <a:latin typeface="맑은 고딕"/>
                          <a:ea typeface="맑은 고딕"/>
                          <a:cs typeface="바탕"/>
                        </a:rPr>
                        <a:t>IoTMS</a:t>
                      </a:r>
                      <a:r>
                        <a:rPr lang="en-US" sz="900" kern="100" dirty="0">
                          <a:latin typeface="맑은 고딕"/>
                          <a:ea typeface="맑은 고딕"/>
                          <a:cs typeface="바탕"/>
                        </a:rPr>
                        <a:t> checks that user has permission</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5. </a:t>
                      </a:r>
                      <a:r>
                        <a:rPr lang="en-US" sz="900" kern="100" dirty="0" err="1">
                          <a:latin typeface="맑은 고딕"/>
                          <a:ea typeface="맑은 고딕"/>
                          <a:cs typeface="바탕"/>
                        </a:rPr>
                        <a:t>IoTMS</a:t>
                      </a:r>
                      <a:r>
                        <a:rPr lang="en-US" sz="900" kern="100" dirty="0">
                          <a:latin typeface="맑은 고딕"/>
                          <a:ea typeface="맑은 고딕"/>
                          <a:cs typeface="바탕"/>
                        </a:rPr>
                        <a:t> asks period of history what user want to review to user</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6. User sends period what user want to review </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7. </a:t>
                      </a:r>
                      <a:r>
                        <a:rPr lang="en-US" sz="900" kern="100" dirty="0" err="1">
                          <a:latin typeface="맑은 고딕"/>
                          <a:ea typeface="맑은 고딕"/>
                          <a:cs typeface="바탕"/>
                        </a:rPr>
                        <a:t>IoTMS</a:t>
                      </a:r>
                      <a:r>
                        <a:rPr lang="en-US" sz="900" kern="100" dirty="0">
                          <a:latin typeface="맑은 고딕"/>
                          <a:ea typeface="맑은 고딕"/>
                          <a:cs typeface="바탕"/>
                        </a:rPr>
                        <a:t> makes list of history what user want</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8. </a:t>
                      </a:r>
                      <a:r>
                        <a:rPr lang="en-US" sz="900" kern="100" dirty="0" err="1">
                          <a:latin typeface="맑은 고딕"/>
                          <a:ea typeface="맑은 고딕"/>
                          <a:cs typeface="바탕"/>
                        </a:rPr>
                        <a:t>IoTMS</a:t>
                      </a:r>
                      <a:r>
                        <a:rPr lang="en-US" sz="900" kern="100" dirty="0">
                          <a:latin typeface="맑은 고딕"/>
                          <a:ea typeface="맑은 고딕"/>
                          <a:cs typeface="바탕"/>
                        </a:rPr>
                        <a:t> displays list of sensors and commands history to user</a:t>
                      </a:r>
                      <a:endParaRPr lang="ko-KR" sz="900" kern="100" dirty="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68245">
                <a:tc gridSpan="2">
                  <a:txBody>
                    <a:bodyPr/>
                    <a:lstStyle/>
                    <a:p>
                      <a:pPr indent="63500">
                        <a:spcAft>
                          <a:spcPts val="200"/>
                        </a:spcAft>
                        <a:tabLst>
                          <a:tab pos="3355340" algn="l"/>
                        </a:tabLst>
                      </a:pPr>
                      <a:r>
                        <a:rPr lang="en-US" sz="900" b="1" kern="100">
                          <a:latin typeface="맑은 고딕"/>
                          <a:ea typeface="맑은 고딕"/>
                          <a:cs typeface="바탕"/>
                        </a:rPr>
                        <a:t>Primary use case post-conditions:</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User Reviewing history is completed</a:t>
                      </a:r>
                      <a:endParaRPr lang="ko-KR" sz="900" kern="10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01345">
                <a:tc gridSpan="2">
                  <a:txBody>
                    <a:bodyPr/>
                    <a:lstStyle/>
                    <a:p>
                      <a:pPr indent="63500">
                        <a:spcAft>
                          <a:spcPts val="200"/>
                        </a:spcAft>
                        <a:tabLst>
                          <a:tab pos="3355340" algn="l"/>
                        </a:tabLst>
                      </a:pPr>
                      <a:r>
                        <a:rPr lang="en-US" sz="900" b="1" kern="100" dirty="0">
                          <a:latin typeface="맑은 고딕"/>
                          <a:ea typeface="맑은 고딕"/>
                          <a:cs typeface="바탕"/>
                        </a:rPr>
                        <a:t>Alternate use case #5-1</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5.1. If User cannot login because of incorrect ID/password, </a:t>
                      </a:r>
                      <a:r>
                        <a:rPr lang="en-US" sz="900" kern="100" dirty="0" err="1">
                          <a:latin typeface="맑은 고딕"/>
                          <a:ea typeface="맑은 고딕"/>
                          <a:cs typeface="바탕"/>
                        </a:rPr>
                        <a:t>IoTMS</a:t>
                      </a:r>
                      <a:r>
                        <a:rPr lang="en-US" sz="900" kern="100" dirty="0">
                          <a:latin typeface="맑은 고딕"/>
                          <a:ea typeface="맑은 고딕"/>
                          <a:cs typeface="바탕"/>
                        </a:rPr>
                        <a:t> displays “Find Password” or “Find User-ID” for User</a:t>
                      </a:r>
                      <a:endParaRPr lang="ko-KR" sz="900" kern="100" dirty="0">
                        <a:latin typeface="맑은 고딕"/>
                        <a:ea typeface="맑은 고딕"/>
                        <a:cs typeface="바탕"/>
                      </a:endParaRPr>
                    </a:p>
                  </a:txBody>
                  <a:tcPr marL="59895" marR="59895" marT="39930" marB="399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grpSp>
        <p:nvGrpSpPr>
          <p:cNvPr id="3" name="그룹 27"/>
          <p:cNvGrpSpPr/>
          <p:nvPr/>
        </p:nvGrpSpPr>
        <p:grpSpPr>
          <a:xfrm>
            <a:off x="4716016" y="836712"/>
            <a:ext cx="288032" cy="432048"/>
            <a:chOff x="5400092" y="1124744"/>
            <a:chExt cx="432048" cy="720080"/>
          </a:xfrm>
        </p:grpSpPr>
        <p:sp>
          <p:nvSpPr>
            <p:cNvPr id="4" name="타원 3"/>
            <p:cNvSpPr/>
            <p:nvPr/>
          </p:nvSpPr>
          <p:spPr>
            <a:xfrm>
              <a:off x="5508104" y="1124744"/>
              <a:ext cx="216024" cy="21602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p:nvCxnSpPr>
          <p:spPr>
            <a:xfrm>
              <a:off x="5400092" y="1412776"/>
              <a:ext cx="43204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a:stCxn id="4" idx="4"/>
            </p:cNvCxnSpPr>
            <p:nvPr/>
          </p:nvCxnSpPr>
          <p:spPr>
            <a:xfrm>
              <a:off x="5616116" y="1340768"/>
              <a:ext cx="4291" cy="204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H="1">
              <a:off x="5472100"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5616116"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직사각형 8"/>
          <p:cNvSpPr/>
          <p:nvPr/>
        </p:nvSpPr>
        <p:spPr>
          <a:xfrm>
            <a:off x="6948264" y="908720"/>
            <a:ext cx="1008112"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a:t>
            </a:r>
            <a:r>
              <a:rPr lang="en-US" altLang="ko-KR" sz="1000" dirty="0" err="1" smtClean="0">
                <a:solidFill>
                  <a:schemeClr val="tx1"/>
                </a:solidFill>
              </a:rPr>
              <a:t>IoTMS</a:t>
            </a:r>
            <a:endParaRPr lang="ko-KR" altLang="en-US" sz="1000" dirty="0">
              <a:solidFill>
                <a:schemeClr val="tx1"/>
              </a:solidFill>
            </a:endParaRPr>
          </a:p>
        </p:txBody>
      </p:sp>
      <p:cxnSp>
        <p:nvCxnSpPr>
          <p:cNvPr id="10" name="직선 연결선 9"/>
          <p:cNvCxnSpPr/>
          <p:nvPr/>
        </p:nvCxnSpPr>
        <p:spPr>
          <a:xfrm>
            <a:off x="4860032" y="1556792"/>
            <a:ext cx="0" cy="33843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7452320" y="1556792"/>
            <a:ext cx="0" cy="33843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860032" y="1844824"/>
            <a:ext cx="2592288"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60032" y="1628800"/>
            <a:ext cx="2592288" cy="246221"/>
          </a:xfrm>
          <a:prstGeom prst="rect">
            <a:avLst/>
          </a:prstGeom>
          <a:noFill/>
          <a:ln>
            <a:noFill/>
          </a:ln>
        </p:spPr>
        <p:txBody>
          <a:bodyPr wrap="square" rtlCol="0">
            <a:spAutoFit/>
          </a:bodyPr>
          <a:lstStyle/>
          <a:p>
            <a:pPr algn="ctr"/>
            <a:r>
              <a:rPr lang="en-US" altLang="ko-KR" sz="1000" dirty="0" err="1" smtClean="0"/>
              <a:t>LogIn</a:t>
            </a:r>
            <a:r>
              <a:rPr lang="en-US" altLang="ko-KR" sz="1000" dirty="0" smtClean="0"/>
              <a:t>( </a:t>
            </a:r>
            <a:r>
              <a:rPr lang="en-US" altLang="ko-KR" sz="1000" dirty="0" err="1" smtClean="0"/>
              <a:t>ID,vPassword</a:t>
            </a:r>
            <a:r>
              <a:rPr lang="en-US" altLang="ko-KR" sz="1000" dirty="0" smtClean="0"/>
              <a:t>)</a:t>
            </a:r>
            <a:endParaRPr lang="ko-KR" altLang="en-US" sz="1000" dirty="0"/>
          </a:p>
        </p:txBody>
      </p:sp>
      <p:cxnSp>
        <p:nvCxnSpPr>
          <p:cNvPr id="14" name="직선 화살표 연결선 13"/>
          <p:cNvCxnSpPr/>
          <p:nvPr/>
        </p:nvCxnSpPr>
        <p:spPr>
          <a:xfrm flipH="1">
            <a:off x="4860032" y="2276872"/>
            <a:ext cx="259228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60032" y="2060848"/>
            <a:ext cx="2592288" cy="246221"/>
          </a:xfrm>
          <a:prstGeom prst="rect">
            <a:avLst/>
          </a:prstGeom>
          <a:noFill/>
          <a:ln>
            <a:noFill/>
          </a:ln>
        </p:spPr>
        <p:txBody>
          <a:bodyPr wrap="square" rtlCol="0">
            <a:spAutoFit/>
          </a:bodyPr>
          <a:lstStyle/>
          <a:p>
            <a:pPr algn="ctr"/>
            <a:r>
              <a:rPr lang="en-US" altLang="ko-KR" sz="1000" dirty="0" smtClean="0"/>
              <a:t>Allow access</a:t>
            </a:r>
            <a:endParaRPr lang="ko-KR" altLang="en-US" sz="1000" dirty="0"/>
          </a:p>
        </p:txBody>
      </p:sp>
      <p:cxnSp>
        <p:nvCxnSpPr>
          <p:cNvPr id="16" name="직선 화살표 연결선 15"/>
          <p:cNvCxnSpPr/>
          <p:nvPr/>
        </p:nvCxnSpPr>
        <p:spPr>
          <a:xfrm flipH="1">
            <a:off x="4860032" y="3675221"/>
            <a:ext cx="259228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a:off x="4860032" y="2708920"/>
            <a:ext cx="2592288"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2462699"/>
            <a:ext cx="2592288" cy="246221"/>
          </a:xfrm>
          <a:prstGeom prst="rect">
            <a:avLst/>
          </a:prstGeom>
          <a:noFill/>
          <a:ln>
            <a:noFill/>
          </a:ln>
        </p:spPr>
        <p:txBody>
          <a:bodyPr wrap="square" rtlCol="0">
            <a:spAutoFit/>
          </a:bodyPr>
          <a:lstStyle/>
          <a:p>
            <a:pPr algn="ctr"/>
            <a:r>
              <a:rPr lang="en-US" altLang="ko-KR" sz="1000" kern="100" dirty="0" smtClean="0">
                <a:cs typeface="바탕"/>
              </a:rPr>
              <a:t>sensors / commands history to </a:t>
            </a:r>
            <a:r>
              <a:rPr lang="en-US" altLang="ko-KR" sz="1000" kern="100" dirty="0" err="1" smtClean="0">
                <a:cs typeface="바탕"/>
              </a:rPr>
              <a:t>IoTMS</a:t>
            </a:r>
            <a:endParaRPr lang="ko-KR" altLang="en-US" sz="1000" dirty="0"/>
          </a:p>
        </p:txBody>
      </p:sp>
      <p:sp>
        <p:nvSpPr>
          <p:cNvPr id="19" name="TextBox 18"/>
          <p:cNvSpPr txBox="1"/>
          <p:nvPr/>
        </p:nvSpPr>
        <p:spPr>
          <a:xfrm>
            <a:off x="4860032" y="3429000"/>
            <a:ext cx="2592288" cy="246221"/>
          </a:xfrm>
          <a:prstGeom prst="rect">
            <a:avLst/>
          </a:prstGeom>
          <a:noFill/>
          <a:ln>
            <a:noFill/>
          </a:ln>
        </p:spPr>
        <p:txBody>
          <a:bodyPr wrap="square" rtlCol="0">
            <a:spAutoFit/>
          </a:bodyPr>
          <a:lstStyle/>
          <a:p>
            <a:pPr algn="ctr"/>
            <a:r>
              <a:rPr lang="en-US" altLang="ko-KR" sz="1000" kern="100" dirty="0" smtClean="0"/>
              <a:t>Ask period of history</a:t>
            </a:r>
            <a:endParaRPr lang="ko-KR" altLang="en-US" sz="1000" dirty="0"/>
          </a:p>
        </p:txBody>
      </p:sp>
      <p:sp>
        <p:nvSpPr>
          <p:cNvPr id="30" name="직사각형 29"/>
          <p:cNvSpPr/>
          <p:nvPr/>
        </p:nvSpPr>
        <p:spPr>
          <a:xfrm>
            <a:off x="4644008" y="1268760"/>
            <a:ext cx="473206" cy="246221"/>
          </a:xfrm>
          <a:prstGeom prst="rect">
            <a:avLst/>
          </a:prstGeom>
        </p:spPr>
        <p:txBody>
          <a:bodyPr wrap="none">
            <a:spAutoFit/>
          </a:bodyPr>
          <a:lstStyle/>
          <a:p>
            <a:r>
              <a:rPr lang="en-US" altLang="ko-KR" sz="1000" dirty="0" smtClean="0">
                <a:latin typeface="+mn-ea"/>
              </a:rPr>
              <a:t>:User</a:t>
            </a:r>
            <a:endParaRPr lang="en-US" altLang="ko-KR" sz="1000" dirty="0">
              <a:latin typeface="+mn-ea"/>
            </a:endParaRPr>
          </a:p>
        </p:txBody>
      </p:sp>
      <p:sp>
        <p:nvSpPr>
          <p:cNvPr id="33" name="직사각형 32"/>
          <p:cNvSpPr/>
          <p:nvPr/>
        </p:nvSpPr>
        <p:spPr>
          <a:xfrm>
            <a:off x="4572000" y="404664"/>
            <a:ext cx="4104456" cy="47525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572000" y="404664"/>
            <a:ext cx="4104456" cy="400110"/>
          </a:xfrm>
          <a:prstGeom prst="rect">
            <a:avLst/>
          </a:prstGeom>
        </p:spPr>
        <p:txBody>
          <a:bodyPr wrap="square">
            <a:spAutoFit/>
          </a:bodyPr>
          <a:lstStyle/>
          <a:p>
            <a:pPr algn="ctr"/>
            <a:r>
              <a:rPr lang="en-US" altLang="ko-KR" sz="1000" b="1" u="sng" kern="100" dirty="0" smtClean="0">
                <a:cs typeface="바탕"/>
              </a:rPr>
              <a:t>UC-03 Scenario: </a:t>
            </a:r>
          </a:p>
          <a:p>
            <a:pPr algn="ctr"/>
            <a:r>
              <a:rPr lang="en-US" altLang="ko-KR" sz="1000" b="1" u="sng" kern="100" dirty="0" smtClean="0">
                <a:cs typeface="바탕"/>
              </a:rPr>
              <a:t>Review histories of sensors/actuators state and user commands</a:t>
            </a:r>
            <a:endParaRPr lang="en-US" altLang="ko-KR" sz="1000" u="sng" dirty="0">
              <a:latin typeface="+mn-ea"/>
            </a:endParaRPr>
          </a:p>
        </p:txBody>
      </p:sp>
      <p:sp>
        <p:nvSpPr>
          <p:cNvPr id="40" name="TextBox 39"/>
          <p:cNvSpPr txBox="1"/>
          <p:nvPr/>
        </p:nvSpPr>
        <p:spPr>
          <a:xfrm>
            <a:off x="7812360" y="2996952"/>
            <a:ext cx="864096" cy="400110"/>
          </a:xfrm>
          <a:prstGeom prst="rect">
            <a:avLst/>
          </a:prstGeom>
          <a:noFill/>
          <a:ln>
            <a:noFill/>
          </a:ln>
        </p:spPr>
        <p:txBody>
          <a:bodyPr wrap="square" rtlCol="0">
            <a:spAutoFit/>
          </a:bodyPr>
          <a:lstStyle/>
          <a:p>
            <a:pPr algn="ctr"/>
            <a:r>
              <a:rPr lang="en-US" altLang="ko-KR" sz="1000" dirty="0" smtClean="0"/>
              <a:t>Check user </a:t>
            </a:r>
            <a:r>
              <a:rPr lang="en-US" altLang="ko-KR" sz="1000" kern="100" dirty="0" smtClean="0">
                <a:cs typeface="바탕"/>
              </a:rPr>
              <a:t>permission</a:t>
            </a:r>
            <a:endParaRPr lang="ko-KR" altLang="en-US" sz="1000" dirty="0"/>
          </a:p>
        </p:txBody>
      </p:sp>
      <p:cxnSp>
        <p:nvCxnSpPr>
          <p:cNvPr id="41" name="직선 연결선 40"/>
          <p:cNvCxnSpPr/>
          <p:nvPr/>
        </p:nvCxnSpPr>
        <p:spPr>
          <a:xfrm>
            <a:off x="7452320" y="2996952"/>
            <a:ext cx="43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7884368" y="2996952"/>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p:nvPr/>
        </p:nvCxnSpPr>
        <p:spPr>
          <a:xfrm flipH="1">
            <a:off x="7452320" y="3429000"/>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a:off x="4860032" y="4137466"/>
            <a:ext cx="2592288"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60032" y="3891245"/>
            <a:ext cx="2592288" cy="246221"/>
          </a:xfrm>
          <a:prstGeom prst="rect">
            <a:avLst/>
          </a:prstGeom>
          <a:noFill/>
          <a:ln>
            <a:noFill/>
          </a:ln>
        </p:spPr>
        <p:txBody>
          <a:bodyPr wrap="square" rtlCol="0">
            <a:spAutoFit/>
          </a:bodyPr>
          <a:lstStyle/>
          <a:p>
            <a:pPr algn="ctr"/>
            <a:r>
              <a:rPr lang="en-US" altLang="ko-KR" sz="1000" kern="100" dirty="0" smtClean="0"/>
              <a:t>period of history</a:t>
            </a:r>
            <a:endParaRPr lang="ko-KR" altLang="en-US" sz="1000" dirty="0"/>
          </a:p>
        </p:txBody>
      </p:sp>
      <p:cxnSp>
        <p:nvCxnSpPr>
          <p:cNvPr id="46" name="직선 화살표 연결선 45"/>
          <p:cNvCxnSpPr/>
          <p:nvPr/>
        </p:nvCxnSpPr>
        <p:spPr>
          <a:xfrm flipH="1">
            <a:off x="4860032" y="4611325"/>
            <a:ext cx="259228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860032" y="4365104"/>
            <a:ext cx="2592288" cy="246221"/>
          </a:xfrm>
          <a:prstGeom prst="rect">
            <a:avLst/>
          </a:prstGeom>
          <a:noFill/>
          <a:ln>
            <a:noFill/>
          </a:ln>
        </p:spPr>
        <p:txBody>
          <a:bodyPr wrap="square" rtlCol="0">
            <a:spAutoFit/>
          </a:bodyPr>
          <a:lstStyle/>
          <a:p>
            <a:pPr algn="ctr"/>
            <a:r>
              <a:rPr lang="en-US" altLang="ko-KR" sz="1000" kern="100" dirty="0" smtClean="0"/>
              <a:t>Display history</a:t>
            </a:r>
            <a:endParaRPr lang="ko-KR"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179513" y="764704"/>
          <a:ext cx="4104456" cy="4246740"/>
        </p:xfrm>
        <a:graphic>
          <a:graphicData uri="http://schemas.openxmlformats.org/drawingml/2006/table">
            <a:tbl>
              <a:tblPr/>
              <a:tblGrid>
                <a:gridCol w="3078342"/>
                <a:gridCol w="1026114"/>
              </a:tblGrid>
              <a:tr h="308658">
                <a:tc>
                  <a:txBody>
                    <a:bodyPr/>
                    <a:lstStyle/>
                    <a:p>
                      <a:pPr indent="63500">
                        <a:spcAft>
                          <a:spcPts val="200"/>
                        </a:spcAft>
                        <a:tabLst>
                          <a:tab pos="3355340" algn="l"/>
                        </a:tabLst>
                      </a:pPr>
                      <a:r>
                        <a:rPr lang="en-US" sz="900" b="1" kern="100" dirty="0">
                          <a:latin typeface="맑은 고딕"/>
                          <a:ea typeface="맑은 고딕"/>
                          <a:cs typeface="바탕"/>
                        </a:rPr>
                        <a:t>Use Case Title : Test control/monitor</a:t>
                      </a:r>
                      <a:endParaRPr lang="ko-KR" sz="900" kern="100" dirty="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63500">
                        <a:spcAft>
                          <a:spcPts val="200"/>
                        </a:spcAft>
                        <a:tabLst>
                          <a:tab pos="3355340" algn="l"/>
                        </a:tabLst>
                      </a:pPr>
                      <a:r>
                        <a:rPr lang="en-US" sz="900" b="1" kern="100">
                          <a:latin typeface="맑은 고딕"/>
                          <a:ea typeface="맑은 고딕"/>
                          <a:cs typeface="바탕"/>
                        </a:rPr>
                        <a:t>Use Case ID : UC-04</a:t>
                      </a:r>
                      <a:endParaRPr lang="ko-KR" sz="900" kern="10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388161">
                <a:tc gridSpan="2">
                  <a:txBody>
                    <a:bodyPr/>
                    <a:lstStyle/>
                    <a:p>
                      <a:pPr indent="63500">
                        <a:spcAft>
                          <a:spcPts val="200"/>
                        </a:spcAft>
                        <a:tabLst>
                          <a:tab pos="3355340" algn="l"/>
                        </a:tabLst>
                      </a:pPr>
                      <a:r>
                        <a:rPr lang="en-US" sz="900" b="1" kern="100">
                          <a:latin typeface="맑은 고딕"/>
                          <a:ea typeface="맑은 고딕"/>
                          <a:cs typeface="바탕"/>
                        </a:rPr>
                        <a:t>General use case description: </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This use case describes how to test control/monitor sensors/actuators after log-in</a:t>
                      </a:r>
                      <a:endParaRPr lang="ko-KR" sz="900" kern="10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88161">
                <a:tc gridSpan="2">
                  <a:txBody>
                    <a:bodyPr/>
                    <a:lstStyle/>
                    <a:p>
                      <a:pPr indent="63500">
                        <a:spcAft>
                          <a:spcPts val="200"/>
                        </a:spcAft>
                        <a:tabLst>
                          <a:tab pos="3355340" algn="l"/>
                        </a:tabLst>
                      </a:pPr>
                      <a:r>
                        <a:rPr lang="en-US" sz="900" b="1" kern="100" dirty="0">
                          <a:latin typeface="맑은 고딕"/>
                          <a:ea typeface="맑은 고딕"/>
                          <a:cs typeface="바탕"/>
                        </a:rPr>
                        <a:t>Entities involved:</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Secure service</a:t>
                      </a:r>
                      <a:endParaRPr lang="ko-KR" sz="900" kern="100" dirty="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88161">
                <a:tc gridSpan="2">
                  <a:txBody>
                    <a:bodyPr/>
                    <a:lstStyle/>
                    <a:p>
                      <a:pPr indent="63500">
                        <a:spcAft>
                          <a:spcPts val="200"/>
                        </a:spcAft>
                        <a:tabLst>
                          <a:tab pos="3355340" algn="l"/>
                        </a:tabLst>
                      </a:pPr>
                      <a:r>
                        <a:rPr lang="en-US" sz="900" b="1" kern="100">
                          <a:latin typeface="맑은 고딕"/>
                          <a:ea typeface="맑은 고딕"/>
                          <a:cs typeface="바탕"/>
                        </a:rPr>
                        <a:t>Preconditions</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User has already logged in IoT Management System(IoTMS).</a:t>
                      </a:r>
                      <a:endParaRPr lang="ko-KR" sz="900" kern="10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1814536">
                <a:tc gridSpan="2">
                  <a:txBody>
                    <a:bodyPr/>
                    <a:lstStyle/>
                    <a:p>
                      <a:pPr indent="63500">
                        <a:spcAft>
                          <a:spcPts val="200"/>
                        </a:spcAft>
                        <a:tabLst>
                          <a:tab pos="3355340" algn="l"/>
                        </a:tabLst>
                      </a:pPr>
                      <a:r>
                        <a:rPr lang="en-US" sz="900" b="1" kern="100" dirty="0">
                          <a:latin typeface="맑은 고딕"/>
                          <a:ea typeface="맑은 고딕"/>
                          <a:cs typeface="바탕"/>
                        </a:rPr>
                        <a:t>Primary use case flow of events: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1. User tries to log in </a:t>
                      </a:r>
                      <a:r>
                        <a:rPr lang="en-US" sz="900" kern="100" dirty="0" err="1">
                          <a:latin typeface="맑은 고딕"/>
                          <a:ea typeface="맑은 고딕"/>
                          <a:cs typeface="바탕"/>
                        </a:rPr>
                        <a:t>IoTMS</a:t>
                      </a:r>
                      <a:r>
                        <a:rPr lang="en-US" sz="900" kern="100" dirty="0">
                          <a:latin typeface="맑은 고딕"/>
                          <a:ea typeface="맑은 고딕"/>
                          <a:cs typeface="바탕"/>
                        </a:rPr>
                        <a:t> using by user’s ID and Password</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2. User monitors the temperature/humidity.</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3. User turns on indoor light.</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4. User turns on outdoor light.</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5. User turns off indoor light.</a:t>
                      </a:r>
                      <a:br>
                        <a:rPr lang="en-US" sz="900" kern="100" dirty="0">
                          <a:latin typeface="맑은 고딕"/>
                          <a:ea typeface="맑은 고딕"/>
                          <a:cs typeface="바탕"/>
                        </a:rPr>
                      </a:br>
                      <a:r>
                        <a:rPr lang="en-US" sz="900" kern="100" dirty="0">
                          <a:latin typeface="맑은 고딕"/>
                          <a:ea typeface="맑은 고딕"/>
                          <a:cs typeface="바탕"/>
                        </a:rPr>
                        <a:t>6. User turns off outdoor light.</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7. User controls door close.</a:t>
                      </a:r>
                      <a:br>
                        <a:rPr lang="en-US" sz="900" kern="100" dirty="0">
                          <a:latin typeface="맑은 고딕"/>
                          <a:ea typeface="맑은 고딕"/>
                          <a:cs typeface="바탕"/>
                        </a:rPr>
                      </a:br>
                      <a:r>
                        <a:rPr lang="en-US" sz="900" kern="100" dirty="0">
                          <a:latin typeface="맑은 고딕"/>
                          <a:ea typeface="맑은 고딕"/>
                          <a:cs typeface="바탕"/>
                        </a:rPr>
                        <a:t>8. User controls door open.</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9. User monitors door sensors.</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10. User monitors presence/proximity sensor.</a:t>
                      </a:r>
                      <a:endParaRPr lang="ko-KR" sz="900" kern="100" dirty="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88161">
                <a:tc gridSpan="2">
                  <a:txBody>
                    <a:bodyPr/>
                    <a:lstStyle/>
                    <a:p>
                      <a:pPr indent="63500">
                        <a:spcAft>
                          <a:spcPts val="200"/>
                        </a:spcAft>
                        <a:tabLst>
                          <a:tab pos="3355340" algn="l"/>
                        </a:tabLst>
                      </a:pPr>
                      <a:r>
                        <a:rPr lang="en-US" sz="900" b="1" kern="100">
                          <a:latin typeface="맑은 고딕"/>
                          <a:ea typeface="맑은 고딕"/>
                          <a:cs typeface="바탕"/>
                        </a:rPr>
                        <a:t>Primary use case post-conditions:</a:t>
                      </a:r>
                      <a:endParaRPr lang="ko-KR" sz="900" kern="100">
                        <a:latin typeface="맑은 고딕"/>
                        <a:ea typeface="맑은 고딕"/>
                        <a:cs typeface="바탕"/>
                      </a:endParaRPr>
                    </a:p>
                    <a:p>
                      <a:pPr indent="63500">
                        <a:spcAft>
                          <a:spcPts val="200"/>
                        </a:spcAft>
                        <a:tabLst>
                          <a:tab pos="3355340" algn="l"/>
                        </a:tabLst>
                      </a:pPr>
                      <a:r>
                        <a:rPr lang="en-US" sz="900" kern="100">
                          <a:latin typeface="맑은 고딕"/>
                          <a:ea typeface="맑은 고딕"/>
                          <a:cs typeface="바탕"/>
                        </a:rPr>
                        <a:t>User logs out to finish access the server.</a:t>
                      </a:r>
                      <a:endParaRPr lang="ko-KR" sz="900" kern="10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88161">
                <a:tc gridSpan="2">
                  <a:txBody>
                    <a:bodyPr/>
                    <a:lstStyle/>
                    <a:p>
                      <a:pPr indent="63500">
                        <a:spcAft>
                          <a:spcPts val="200"/>
                        </a:spcAft>
                        <a:tabLst>
                          <a:tab pos="3355340" algn="l"/>
                        </a:tabLst>
                      </a:pPr>
                      <a:r>
                        <a:rPr lang="en-US" sz="900" b="1" kern="100" dirty="0">
                          <a:latin typeface="맑은 고딕"/>
                          <a:ea typeface="맑은 고딕"/>
                          <a:cs typeface="바탕"/>
                        </a:rPr>
                        <a:t>Alternate use case #1-1</a:t>
                      </a:r>
                      <a:endParaRPr lang="ko-KR" sz="900" kern="100" dirty="0">
                        <a:latin typeface="맑은 고딕"/>
                        <a:ea typeface="맑은 고딕"/>
                        <a:cs typeface="바탕"/>
                      </a:endParaRPr>
                    </a:p>
                    <a:p>
                      <a:pPr indent="63500">
                        <a:spcAft>
                          <a:spcPts val="200"/>
                        </a:spcAft>
                        <a:tabLst>
                          <a:tab pos="3355340" algn="l"/>
                        </a:tabLst>
                      </a:pPr>
                      <a:r>
                        <a:rPr lang="en-US" sz="900" kern="100" dirty="0">
                          <a:latin typeface="맑은 고딕"/>
                          <a:ea typeface="맑은 고딕"/>
                          <a:cs typeface="바탕"/>
                        </a:rPr>
                        <a:t>1.1 If user inputs wrong ID or password, system informs log-in fail.</a:t>
                      </a:r>
                      <a:endParaRPr lang="ko-KR" sz="900" kern="100" dirty="0">
                        <a:latin typeface="맑은 고딕"/>
                        <a:ea typeface="맑은 고딕"/>
                        <a:cs typeface="바탕"/>
                      </a:endParaRPr>
                    </a:p>
                  </a:txBody>
                  <a:tcPr marL="63135" marR="63135" marT="42090" marB="420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grpSp>
        <p:nvGrpSpPr>
          <p:cNvPr id="3" name="그룹 27"/>
          <p:cNvGrpSpPr/>
          <p:nvPr/>
        </p:nvGrpSpPr>
        <p:grpSpPr>
          <a:xfrm>
            <a:off x="4716016" y="836712"/>
            <a:ext cx="288032" cy="432048"/>
            <a:chOff x="5400092" y="1124744"/>
            <a:chExt cx="432048" cy="720080"/>
          </a:xfrm>
        </p:grpSpPr>
        <p:sp>
          <p:nvSpPr>
            <p:cNvPr id="4" name="타원 3"/>
            <p:cNvSpPr/>
            <p:nvPr/>
          </p:nvSpPr>
          <p:spPr>
            <a:xfrm>
              <a:off x="5508104" y="1124744"/>
              <a:ext cx="216024" cy="21602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p:nvCxnSpPr>
          <p:spPr>
            <a:xfrm>
              <a:off x="5400092" y="1412776"/>
              <a:ext cx="43204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a:stCxn id="4" idx="4"/>
            </p:cNvCxnSpPr>
            <p:nvPr/>
          </p:nvCxnSpPr>
          <p:spPr>
            <a:xfrm>
              <a:off x="5616116" y="1340768"/>
              <a:ext cx="4291" cy="204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H="1">
              <a:off x="5472100"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5616116"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직사각형 8"/>
          <p:cNvSpPr/>
          <p:nvPr/>
        </p:nvSpPr>
        <p:spPr>
          <a:xfrm>
            <a:off x="6084168" y="908720"/>
            <a:ext cx="1008112"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a:t>
            </a:r>
            <a:r>
              <a:rPr lang="en-US" altLang="ko-KR" sz="1000" dirty="0" err="1" smtClean="0">
                <a:solidFill>
                  <a:schemeClr val="tx1"/>
                </a:solidFill>
              </a:rPr>
              <a:t>IoTMS</a:t>
            </a:r>
            <a:endParaRPr lang="ko-KR" altLang="en-US" sz="1000" dirty="0">
              <a:solidFill>
                <a:schemeClr val="tx1"/>
              </a:solidFill>
            </a:endParaRPr>
          </a:p>
        </p:txBody>
      </p:sp>
      <p:cxnSp>
        <p:nvCxnSpPr>
          <p:cNvPr id="10" name="직선 연결선 9"/>
          <p:cNvCxnSpPr/>
          <p:nvPr/>
        </p:nvCxnSpPr>
        <p:spPr>
          <a:xfrm>
            <a:off x="4860032" y="1556792"/>
            <a:ext cx="0" cy="42484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588224" y="1556792"/>
            <a:ext cx="0" cy="42484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860032" y="1844824"/>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60032" y="1628800"/>
            <a:ext cx="1728192" cy="246221"/>
          </a:xfrm>
          <a:prstGeom prst="rect">
            <a:avLst/>
          </a:prstGeom>
          <a:noFill/>
          <a:ln>
            <a:noFill/>
          </a:ln>
        </p:spPr>
        <p:txBody>
          <a:bodyPr wrap="square" rtlCol="0">
            <a:spAutoFit/>
          </a:bodyPr>
          <a:lstStyle/>
          <a:p>
            <a:pPr algn="ctr"/>
            <a:r>
              <a:rPr lang="en-US" altLang="ko-KR" sz="1000" dirty="0" err="1" smtClean="0"/>
              <a:t>LogIn</a:t>
            </a:r>
            <a:r>
              <a:rPr lang="en-US" altLang="ko-KR" sz="1000" dirty="0" smtClean="0"/>
              <a:t>( </a:t>
            </a:r>
            <a:r>
              <a:rPr lang="en-US" altLang="ko-KR" sz="1000" dirty="0" err="1" smtClean="0"/>
              <a:t>ID,vPassword</a:t>
            </a:r>
            <a:r>
              <a:rPr lang="en-US" altLang="ko-KR" sz="1000" dirty="0" smtClean="0"/>
              <a:t>)</a:t>
            </a:r>
            <a:endParaRPr lang="ko-KR" altLang="en-US" sz="1000" dirty="0"/>
          </a:p>
        </p:txBody>
      </p:sp>
      <p:cxnSp>
        <p:nvCxnSpPr>
          <p:cNvPr id="14" name="직선 화살표 연결선 13"/>
          <p:cNvCxnSpPr/>
          <p:nvPr/>
        </p:nvCxnSpPr>
        <p:spPr>
          <a:xfrm flipH="1">
            <a:off x="4860032" y="2060848"/>
            <a:ext cx="17281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60032" y="1844824"/>
            <a:ext cx="1728192" cy="246221"/>
          </a:xfrm>
          <a:prstGeom prst="rect">
            <a:avLst/>
          </a:prstGeom>
          <a:noFill/>
          <a:ln>
            <a:noFill/>
          </a:ln>
        </p:spPr>
        <p:txBody>
          <a:bodyPr wrap="square" rtlCol="0">
            <a:spAutoFit/>
          </a:bodyPr>
          <a:lstStyle/>
          <a:p>
            <a:pPr algn="ctr"/>
            <a:r>
              <a:rPr lang="en-US" altLang="ko-KR" sz="1000" dirty="0" smtClean="0"/>
              <a:t>Allow access</a:t>
            </a:r>
            <a:endParaRPr lang="ko-KR" altLang="en-US" sz="1000" dirty="0"/>
          </a:p>
        </p:txBody>
      </p:sp>
      <p:sp>
        <p:nvSpPr>
          <p:cNvPr id="20" name="직사각형 19"/>
          <p:cNvSpPr/>
          <p:nvPr/>
        </p:nvSpPr>
        <p:spPr>
          <a:xfrm>
            <a:off x="4644008" y="1268760"/>
            <a:ext cx="473206" cy="246221"/>
          </a:xfrm>
          <a:prstGeom prst="rect">
            <a:avLst/>
          </a:prstGeom>
        </p:spPr>
        <p:txBody>
          <a:bodyPr wrap="none">
            <a:spAutoFit/>
          </a:bodyPr>
          <a:lstStyle/>
          <a:p>
            <a:r>
              <a:rPr lang="en-US" altLang="ko-KR" sz="1000" dirty="0" smtClean="0">
                <a:latin typeface="+mn-ea"/>
              </a:rPr>
              <a:t>:User</a:t>
            </a:r>
            <a:endParaRPr lang="en-US" altLang="ko-KR" sz="1000" dirty="0">
              <a:latin typeface="+mn-ea"/>
            </a:endParaRPr>
          </a:p>
        </p:txBody>
      </p:sp>
      <p:sp>
        <p:nvSpPr>
          <p:cNvPr id="21" name="직사각형 20"/>
          <p:cNvSpPr/>
          <p:nvPr/>
        </p:nvSpPr>
        <p:spPr>
          <a:xfrm>
            <a:off x="4572000" y="404664"/>
            <a:ext cx="4176464" cy="547260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4572000" y="404664"/>
            <a:ext cx="4176464" cy="246221"/>
          </a:xfrm>
          <a:prstGeom prst="rect">
            <a:avLst/>
          </a:prstGeom>
        </p:spPr>
        <p:txBody>
          <a:bodyPr wrap="square">
            <a:spAutoFit/>
          </a:bodyPr>
          <a:lstStyle/>
          <a:p>
            <a:pPr algn="ctr"/>
            <a:r>
              <a:rPr lang="en-US" altLang="ko-KR" sz="1000" b="1" u="sng" kern="100" dirty="0" smtClean="0">
                <a:cs typeface="바탕"/>
              </a:rPr>
              <a:t>UC-04 Scenario: </a:t>
            </a:r>
            <a:r>
              <a:rPr lang="en-US" altLang="ko-KR" sz="1000" b="1" kern="100" dirty="0" smtClean="0">
                <a:cs typeface="바탕"/>
              </a:rPr>
              <a:t>Test control/monitor</a:t>
            </a:r>
            <a:endParaRPr lang="ko-KR" altLang="ko-KR" sz="1000" kern="100" dirty="0">
              <a:cs typeface="바탕"/>
            </a:endParaRPr>
          </a:p>
        </p:txBody>
      </p:sp>
      <p:sp>
        <p:nvSpPr>
          <p:cNvPr id="34" name="직사각형 33"/>
          <p:cNvSpPr/>
          <p:nvPr/>
        </p:nvSpPr>
        <p:spPr>
          <a:xfrm>
            <a:off x="7668344" y="908720"/>
            <a:ext cx="1008112"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:Node</a:t>
            </a:r>
            <a:endParaRPr lang="ko-KR" altLang="en-US" sz="1000" dirty="0">
              <a:solidFill>
                <a:schemeClr val="tx1"/>
              </a:solidFill>
            </a:endParaRPr>
          </a:p>
        </p:txBody>
      </p:sp>
      <p:cxnSp>
        <p:nvCxnSpPr>
          <p:cNvPr id="35" name="직선 연결선 34"/>
          <p:cNvCxnSpPr/>
          <p:nvPr/>
        </p:nvCxnSpPr>
        <p:spPr>
          <a:xfrm>
            <a:off x="8172400" y="1556792"/>
            <a:ext cx="0" cy="42484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a:off x="4860032" y="2276872"/>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60032" y="2060848"/>
            <a:ext cx="1728192" cy="246221"/>
          </a:xfrm>
          <a:prstGeom prst="rect">
            <a:avLst/>
          </a:prstGeom>
          <a:noFill/>
          <a:ln>
            <a:noFill/>
          </a:ln>
        </p:spPr>
        <p:txBody>
          <a:bodyPr wrap="square" rtlCol="0">
            <a:spAutoFit/>
          </a:bodyPr>
          <a:lstStyle/>
          <a:p>
            <a:pPr algn="ctr"/>
            <a:r>
              <a:rPr lang="en-US" altLang="ko-KR" sz="1000" kern="100" dirty="0" smtClean="0">
                <a:cs typeface="바탕"/>
              </a:rPr>
              <a:t>temperature/humidity</a:t>
            </a:r>
            <a:endParaRPr lang="ko-KR" altLang="en-US" sz="1000" dirty="0"/>
          </a:p>
        </p:txBody>
      </p:sp>
      <p:cxnSp>
        <p:nvCxnSpPr>
          <p:cNvPr id="38" name="직선 화살표 연결선 37"/>
          <p:cNvCxnSpPr/>
          <p:nvPr/>
        </p:nvCxnSpPr>
        <p:spPr>
          <a:xfrm>
            <a:off x="6588224" y="2492896"/>
            <a:ext cx="1584176"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588224" y="2276872"/>
            <a:ext cx="1584176" cy="246221"/>
          </a:xfrm>
          <a:prstGeom prst="rect">
            <a:avLst/>
          </a:prstGeom>
          <a:noFill/>
          <a:ln>
            <a:noFill/>
          </a:ln>
        </p:spPr>
        <p:txBody>
          <a:bodyPr wrap="square" rtlCol="0">
            <a:spAutoFit/>
          </a:bodyPr>
          <a:lstStyle/>
          <a:p>
            <a:pPr algn="ctr"/>
            <a:r>
              <a:rPr lang="en-US" altLang="ko-KR" sz="1000" kern="100" dirty="0" smtClean="0">
                <a:cs typeface="바탕"/>
              </a:rPr>
              <a:t>temperature/humidity</a:t>
            </a:r>
            <a:endParaRPr lang="ko-KR" altLang="en-US" sz="1000" dirty="0"/>
          </a:p>
        </p:txBody>
      </p:sp>
      <p:cxnSp>
        <p:nvCxnSpPr>
          <p:cNvPr id="42" name="직선 화살표 연결선 41"/>
          <p:cNvCxnSpPr>
            <a:endCxn id="84" idx="3"/>
          </p:cNvCxnSpPr>
          <p:nvPr/>
        </p:nvCxnSpPr>
        <p:spPr>
          <a:xfrm flipH="1">
            <a:off x="6660232" y="2708920"/>
            <a:ext cx="151216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88224" y="2492896"/>
            <a:ext cx="1584176" cy="246221"/>
          </a:xfrm>
          <a:prstGeom prst="rect">
            <a:avLst/>
          </a:prstGeom>
          <a:noFill/>
          <a:ln>
            <a:noFill/>
          </a:ln>
        </p:spPr>
        <p:txBody>
          <a:bodyPr wrap="square" rtlCol="0">
            <a:spAutoFit/>
          </a:bodyPr>
          <a:lstStyle/>
          <a:p>
            <a:pPr algn="ctr"/>
            <a:r>
              <a:rPr lang="en-US" altLang="ko-KR" sz="1000" kern="100" dirty="0" smtClean="0">
                <a:cs typeface="바탕"/>
              </a:rPr>
              <a:t>temperature/humidity</a:t>
            </a:r>
            <a:endParaRPr lang="ko-KR" altLang="en-US" sz="1000" dirty="0"/>
          </a:p>
        </p:txBody>
      </p:sp>
      <p:cxnSp>
        <p:nvCxnSpPr>
          <p:cNvPr id="52" name="직선 화살표 연결선 51"/>
          <p:cNvCxnSpPr/>
          <p:nvPr/>
        </p:nvCxnSpPr>
        <p:spPr>
          <a:xfrm flipH="1">
            <a:off x="4860032" y="2924944"/>
            <a:ext cx="17281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860032" y="2708920"/>
            <a:ext cx="1728192" cy="246221"/>
          </a:xfrm>
          <a:prstGeom prst="rect">
            <a:avLst/>
          </a:prstGeom>
          <a:noFill/>
          <a:ln>
            <a:noFill/>
          </a:ln>
        </p:spPr>
        <p:txBody>
          <a:bodyPr wrap="square" rtlCol="0">
            <a:spAutoFit/>
          </a:bodyPr>
          <a:lstStyle/>
          <a:p>
            <a:pPr algn="ctr"/>
            <a:r>
              <a:rPr lang="en-US" altLang="ko-KR" sz="1000" kern="100" dirty="0" smtClean="0">
                <a:cs typeface="바탕"/>
              </a:rPr>
              <a:t>temperature/humidity</a:t>
            </a:r>
            <a:endParaRPr lang="ko-KR" altLang="en-US" sz="1000" dirty="0"/>
          </a:p>
        </p:txBody>
      </p:sp>
      <p:sp>
        <p:nvSpPr>
          <p:cNvPr id="54" name="TextBox 53"/>
          <p:cNvSpPr txBox="1"/>
          <p:nvPr/>
        </p:nvSpPr>
        <p:spPr>
          <a:xfrm>
            <a:off x="4860032" y="3068960"/>
            <a:ext cx="1872208" cy="246221"/>
          </a:xfrm>
          <a:prstGeom prst="rect">
            <a:avLst/>
          </a:prstGeom>
          <a:noFill/>
          <a:ln>
            <a:noFill/>
          </a:ln>
        </p:spPr>
        <p:txBody>
          <a:bodyPr wrap="square" rtlCol="0">
            <a:spAutoFit/>
          </a:bodyPr>
          <a:lstStyle/>
          <a:p>
            <a:pPr algn="ctr"/>
            <a:r>
              <a:rPr lang="en-US" altLang="ko-KR" sz="1000" kern="100" dirty="0" smtClean="0">
                <a:cs typeface="바탕"/>
              </a:rPr>
              <a:t>Turn on/off light</a:t>
            </a:r>
            <a:endParaRPr lang="ko-KR" altLang="en-US" sz="1000" dirty="0"/>
          </a:p>
        </p:txBody>
      </p:sp>
      <p:cxnSp>
        <p:nvCxnSpPr>
          <p:cNvPr id="55" name="직선 화살표 연결선 54"/>
          <p:cNvCxnSpPr/>
          <p:nvPr/>
        </p:nvCxnSpPr>
        <p:spPr>
          <a:xfrm>
            <a:off x="4860032" y="3284984"/>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6588224" y="3429000"/>
            <a:ext cx="1584176"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588224" y="3212976"/>
            <a:ext cx="1584176" cy="246221"/>
          </a:xfrm>
          <a:prstGeom prst="rect">
            <a:avLst/>
          </a:prstGeom>
          <a:noFill/>
          <a:ln>
            <a:noFill/>
          </a:ln>
        </p:spPr>
        <p:txBody>
          <a:bodyPr wrap="square" rtlCol="0">
            <a:spAutoFit/>
          </a:bodyPr>
          <a:lstStyle/>
          <a:p>
            <a:pPr algn="ctr"/>
            <a:r>
              <a:rPr lang="en-US" altLang="ko-KR" sz="1000" kern="100" dirty="0" smtClean="0">
                <a:cs typeface="바탕"/>
              </a:rPr>
              <a:t>Turn on/off light</a:t>
            </a:r>
            <a:endParaRPr lang="ko-KR" altLang="en-US" sz="1000" dirty="0"/>
          </a:p>
        </p:txBody>
      </p:sp>
      <p:sp>
        <p:nvSpPr>
          <p:cNvPr id="60" name="TextBox 59"/>
          <p:cNvSpPr txBox="1"/>
          <p:nvPr/>
        </p:nvSpPr>
        <p:spPr>
          <a:xfrm>
            <a:off x="4860032" y="3501008"/>
            <a:ext cx="1728192" cy="246221"/>
          </a:xfrm>
          <a:prstGeom prst="rect">
            <a:avLst/>
          </a:prstGeom>
          <a:noFill/>
          <a:ln>
            <a:noFill/>
          </a:ln>
        </p:spPr>
        <p:txBody>
          <a:bodyPr wrap="square" rtlCol="0">
            <a:spAutoFit/>
          </a:bodyPr>
          <a:lstStyle/>
          <a:p>
            <a:pPr algn="ctr"/>
            <a:r>
              <a:rPr lang="en-US" altLang="ko-KR" sz="1000" kern="100" dirty="0" smtClean="0">
                <a:cs typeface="바탕"/>
              </a:rPr>
              <a:t>close/open door</a:t>
            </a:r>
            <a:endParaRPr lang="ko-KR" altLang="en-US" sz="1000" dirty="0"/>
          </a:p>
        </p:txBody>
      </p:sp>
      <p:cxnSp>
        <p:nvCxnSpPr>
          <p:cNvPr id="61" name="직선 화살표 연결선 60"/>
          <p:cNvCxnSpPr/>
          <p:nvPr/>
        </p:nvCxnSpPr>
        <p:spPr>
          <a:xfrm>
            <a:off x="4860032" y="3728646"/>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p:nvPr/>
        </p:nvCxnSpPr>
        <p:spPr>
          <a:xfrm>
            <a:off x="6588224" y="3872662"/>
            <a:ext cx="1584176"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588224" y="3645024"/>
            <a:ext cx="1584176" cy="246221"/>
          </a:xfrm>
          <a:prstGeom prst="rect">
            <a:avLst/>
          </a:prstGeom>
          <a:noFill/>
          <a:ln>
            <a:noFill/>
          </a:ln>
        </p:spPr>
        <p:txBody>
          <a:bodyPr wrap="square" rtlCol="0">
            <a:spAutoFit/>
          </a:bodyPr>
          <a:lstStyle/>
          <a:p>
            <a:pPr algn="ctr"/>
            <a:r>
              <a:rPr lang="en-US" altLang="ko-KR" sz="1000" kern="100" dirty="0" smtClean="0">
                <a:cs typeface="바탕"/>
              </a:rPr>
              <a:t>close/open door</a:t>
            </a:r>
            <a:endParaRPr lang="ko-KR" altLang="en-US" sz="1000" dirty="0"/>
          </a:p>
        </p:txBody>
      </p:sp>
      <p:cxnSp>
        <p:nvCxnSpPr>
          <p:cNvPr id="64" name="직선 화살표 연결선 63"/>
          <p:cNvCxnSpPr>
            <a:endCxn id="90" idx="3"/>
          </p:cNvCxnSpPr>
          <p:nvPr/>
        </p:nvCxnSpPr>
        <p:spPr>
          <a:xfrm flipH="1" flipV="1">
            <a:off x="6660232" y="4581128"/>
            <a:ext cx="1512168" cy="1161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88224" y="4376718"/>
            <a:ext cx="1584176" cy="246221"/>
          </a:xfrm>
          <a:prstGeom prst="rect">
            <a:avLst/>
          </a:prstGeom>
          <a:noFill/>
          <a:ln>
            <a:noFill/>
          </a:ln>
        </p:spPr>
        <p:txBody>
          <a:bodyPr wrap="square" rtlCol="0">
            <a:spAutoFit/>
          </a:bodyPr>
          <a:lstStyle/>
          <a:p>
            <a:pPr algn="ctr"/>
            <a:r>
              <a:rPr lang="en-US" altLang="ko-KR" sz="1000" kern="100" dirty="0" smtClean="0"/>
              <a:t>Door is open/close</a:t>
            </a:r>
            <a:endParaRPr lang="ko-KR" altLang="en-US" sz="1000" dirty="0"/>
          </a:p>
        </p:txBody>
      </p:sp>
      <p:cxnSp>
        <p:nvCxnSpPr>
          <p:cNvPr id="66" name="직선 화살표 연결선 65"/>
          <p:cNvCxnSpPr/>
          <p:nvPr/>
        </p:nvCxnSpPr>
        <p:spPr>
          <a:xfrm flipH="1">
            <a:off x="4860032" y="4808766"/>
            <a:ext cx="17281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60032" y="4592742"/>
            <a:ext cx="1728192" cy="246221"/>
          </a:xfrm>
          <a:prstGeom prst="rect">
            <a:avLst/>
          </a:prstGeom>
          <a:noFill/>
          <a:ln>
            <a:noFill/>
          </a:ln>
        </p:spPr>
        <p:txBody>
          <a:bodyPr wrap="square" rtlCol="0">
            <a:spAutoFit/>
          </a:bodyPr>
          <a:lstStyle/>
          <a:p>
            <a:pPr algn="ctr"/>
            <a:r>
              <a:rPr lang="en-US" altLang="ko-KR" sz="1000" kern="100" dirty="0" smtClean="0"/>
              <a:t>Door is open/close</a:t>
            </a:r>
            <a:endParaRPr lang="ko-KR" altLang="en-US" sz="1000" dirty="0"/>
          </a:p>
        </p:txBody>
      </p:sp>
      <p:sp>
        <p:nvSpPr>
          <p:cNvPr id="68" name="TextBox 67"/>
          <p:cNvSpPr txBox="1"/>
          <p:nvPr/>
        </p:nvSpPr>
        <p:spPr>
          <a:xfrm>
            <a:off x="4860032" y="3986481"/>
            <a:ext cx="1728192" cy="246221"/>
          </a:xfrm>
          <a:prstGeom prst="rect">
            <a:avLst/>
          </a:prstGeom>
          <a:noFill/>
          <a:ln>
            <a:noFill/>
          </a:ln>
        </p:spPr>
        <p:txBody>
          <a:bodyPr wrap="square" rtlCol="0">
            <a:spAutoFit/>
          </a:bodyPr>
          <a:lstStyle/>
          <a:p>
            <a:pPr algn="ctr"/>
            <a:r>
              <a:rPr lang="en-US" altLang="ko-KR" sz="1000" kern="100" dirty="0" smtClean="0">
                <a:cs typeface="바탕"/>
              </a:rPr>
              <a:t>door sensor status</a:t>
            </a:r>
            <a:endParaRPr lang="ko-KR" altLang="en-US" sz="1000" dirty="0"/>
          </a:p>
        </p:txBody>
      </p:sp>
      <p:cxnSp>
        <p:nvCxnSpPr>
          <p:cNvPr id="69" name="직선 화살표 연결선 68"/>
          <p:cNvCxnSpPr/>
          <p:nvPr/>
        </p:nvCxnSpPr>
        <p:spPr>
          <a:xfrm>
            <a:off x="4860032" y="4202505"/>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p:nvPr/>
        </p:nvCxnSpPr>
        <p:spPr>
          <a:xfrm>
            <a:off x="6588224" y="4346521"/>
            <a:ext cx="1584176"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588224" y="4130497"/>
            <a:ext cx="1584176" cy="246221"/>
          </a:xfrm>
          <a:prstGeom prst="rect">
            <a:avLst/>
          </a:prstGeom>
          <a:noFill/>
          <a:ln>
            <a:noFill/>
          </a:ln>
        </p:spPr>
        <p:txBody>
          <a:bodyPr wrap="square" rtlCol="0">
            <a:spAutoFit/>
          </a:bodyPr>
          <a:lstStyle/>
          <a:p>
            <a:pPr algn="ctr"/>
            <a:r>
              <a:rPr lang="en-US" altLang="ko-KR" sz="1000" kern="100" dirty="0" smtClean="0">
                <a:cs typeface="바탕"/>
              </a:rPr>
              <a:t>door sensor status</a:t>
            </a:r>
            <a:endParaRPr lang="ko-KR" altLang="en-US" sz="1000" dirty="0"/>
          </a:p>
        </p:txBody>
      </p:sp>
      <p:cxnSp>
        <p:nvCxnSpPr>
          <p:cNvPr id="75" name="직선 화살표 연결선 74"/>
          <p:cNvCxnSpPr>
            <a:endCxn id="92" idx="3"/>
          </p:cNvCxnSpPr>
          <p:nvPr/>
        </p:nvCxnSpPr>
        <p:spPr>
          <a:xfrm flipH="1" flipV="1">
            <a:off x="6660232" y="5409220"/>
            <a:ext cx="1512168" cy="58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516216" y="5199003"/>
            <a:ext cx="1728192" cy="246221"/>
          </a:xfrm>
          <a:prstGeom prst="rect">
            <a:avLst/>
          </a:prstGeom>
          <a:noFill/>
          <a:ln>
            <a:noFill/>
          </a:ln>
        </p:spPr>
        <p:txBody>
          <a:bodyPr wrap="square" rtlCol="0">
            <a:spAutoFit/>
          </a:bodyPr>
          <a:lstStyle/>
          <a:p>
            <a:pPr algn="ctr"/>
            <a:r>
              <a:rPr lang="en-US" altLang="ko-KR" sz="1000" dirty="0" smtClean="0"/>
              <a:t>Human is at home/away</a:t>
            </a:r>
            <a:endParaRPr lang="ko-KR" altLang="en-US" sz="1000" dirty="0"/>
          </a:p>
        </p:txBody>
      </p:sp>
      <p:cxnSp>
        <p:nvCxnSpPr>
          <p:cNvPr id="77" name="직선 화살표 연결선 76"/>
          <p:cNvCxnSpPr/>
          <p:nvPr/>
        </p:nvCxnSpPr>
        <p:spPr>
          <a:xfrm flipH="1">
            <a:off x="4860032" y="5631051"/>
            <a:ext cx="17281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60032" y="5415027"/>
            <a:ext cx="1728192" cy="246221"/>
          </a:xfrm>
          <a:prstGeom prst="rect">
            <a:avLst/>
          </a:prstGeom>
          <a:noFill/>
          <a:ln>
            <a:noFill/>
          </a:ln>
        </p:spPr>
        <p:txBody>
          <a:bodyPr wrap="square" rtlCol="0">
            <a:spAutoFit/>
          </a:bodyPr>
          <a:lstStyle/>
          <a:p>
            <a:pPr algn="ctr"/>
            <a:r>
              <a:rPr lang="en-US" altLang="ko-KR" sz="1000" dirty="0" smtClean="0"/>
              <a:t>Human is at home/away</a:t>
            </a:r>
            <a:endParaRPr lang="ko-KR" altLang="en-US" sz="1000" dirty="0"/>
          </a:p>
        </p:txBody>
      </p:sp>
      <p:sp>
        <p:nvSpPr>
          <p:cNvPr id="79" name="TextBox 78"/>
          <p:cNvSpPr txBox="1"/>
          <p:nvPr/>
        </p:nvSpPr>
        <p:spPr>
          <a:xfrm>
            <a:off x="4860032" y="4808766"/>
            <a:ext cx="1728192" cy="246221"/>
          </a:xfrm>
          <a:prstGeom prst="rect">
            <a:avLst/>
          </a:prstGeom>
          <a:noFill/>
          <a:ln>
            <a:noFill/>
          </a:ln>
        </p:spPr>
        <p:txBody>
          <a:bodyPr wrap="square" rtlCol="0">
            <a:spAutoFit/>
          </a:bodyPr>
          <a:lstStyle/>
          <a:p>
            <a:pPr algn="ctr"/>
            <a:r>
              <a:rPr lang="en-US" altLang="ko-KR" sz="1000" kern="100" dirty="0" smtClean="0">
                <a:cs typeface="바탕"/>
              </a:rPr>
              <a:t>proximity sensor</a:t>
            </a:r>
            <a:endParaRPr lang="ko-KR" altLang="en-US" sz="1000" dirty="0"/>
          </a:p>
        </p:txBody>
      </p:sp>
      <p:cxnSp>
        <p:nvCxnSpPr>
          <p:cNvPr id="80" name="직선 화살표 연결선 79"/>
          <p:cNvCxnSpPr/>
          <p:nvPr/>
        </p:nvCxnSpPr>
        <p:spPr>
          <a:xfrm>
            <a:off x="4860032" y="5024790"/>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6588224" y="5168806"/>
            <a:ext cx="1584176"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588224" y="4952782"/>
            <a:ext cx="1584176" cy="246221"/>
          </a:xfrm>
          <a:prstGeom prst="rect">
            <a:avLst/>
          </a:prstGeom>
          <a:noFill/>
          <a:ln>
            <a:noFill/>
          </a:ln>
        </p:spPr>
        <p:txBody>
          <a:bodyPr wrap="square" rtlCol="0">
            <a:spAutoFit/>
          </a:bodyPr>
          <a:lstStyle/>
          <a:p>
            <a:pPr algn="ctr"/>
            <a:r>
              <a:rPr lang="en-US" altLang="ko-KR" sz="1000" kern="100" dirty="0" smtClean="0">
                <a:cs typeface="바탕"/>
              </a:rPr>
              <a:t>proximity sensor</a:t>
            </a:r>
            <a:endParaRPr lang="ko-KR" altLang="en-US" sz="1000" dirty="0"/>
          </a:p>
        </p:txBody>
      </p:sp>
      <p:sp>
        <p:nvSpPr>
          <p:cNvPr id="83" name="직사각형 82"/>
          <p:cNvSpPr/>
          <p:nvPr/>
        </p:nvSpPr>
        <p:spPr>
          <a:xfrm>
            <a:off x="6516216" y="3384376"/>
            <a:ext cx="144016" cy="260648"/>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직사각형 83"/>
          <p:cNvSpPr/>
          <p:nvPr/>
        </p:nvSpPr>
        <p:spPr>
          <a:xfrm>
            <a:off x="6516216" y="2348880"/>
            <a:ext cx="144016" cy="72008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직사각형 88"/>
          <p:cNvSpPr/>
          <p:nvPr/>
        </p:nvSpPr>
        <p:spPr>
          <a:xfrm>
            <a:off x="6516216" y="3800654"/>
            <a:ext cx="144016" cy="260648"/>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직사각형 89"/>
          <p:cNvSpPr/>
          <p:nvPr/>
        </p:nvSpPr>
        <p:spPr>
          <a:xfrm>
            <a:off x="6516216" y="4293096"/>
            <a:ext cx="144016" cy="576064"/>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6516216" y="5085184"/>
            <a:ext cx="144016" cy="648072"/>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179472" y="836712"/>
          <a:ext cx="4032488" cy="3815080"/>
        </p:xfrm>
        <a:graphic>
          <a:graphicData uri="http://schemas.openxmlformats.org/drawingml/2006/table">
            <a:tbl>
              <a:tblPr/>
              <a:tblGrid>
                <a:gridCol w="2961247"/>
                <a:gridCol w="1071241"/>
              </a:tblGrid>
              <a:tr h="145415">
                <a:tc>
                  <a:txBody>
                    <a:bodyPr/>
                    <a:lstStyle/>
                    <a:p>
                      <a:pPr indent="63500">
                        <a:spcAft>
                          <a:spcPts val="200"/>
                        </a:spcAft>
                        <a:tabLst>
                          <a:tab pos="3355340" algn="l"/>
                        </a:tabLst>
                      </a:pPr>
                      <a:r>
                        <a:rPr lang="en-US" sz="1000" b="1" kern="100" dirty="0">
                          <a:latin typeface="맑은 고딕"/>
                          <a:ea typeface="맑은 고딕"/>
                          <a:cs typeface="바탕"/>
                        </a:rPr>
                        <a:t>Use Case Title : Register node</a:t>
                      </a:r>
                      <a:endParaRPr lang="ko-KR" sz="1000" kern="100" dirty="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63500">
                        <a:spcAft>
                          <a:spcPts val="200"/>
                        </a:spcAft>
                        <a:tabLst>
                          <a:tab pos="3355340" algn="l"/>
                        </a:tabLst>
                      </a:pPr>
                      <a:r>
                        <a:rPr lang="en-US" sz="1000" b="1" kern="100">
                          <a:latin typeface="맑은 고딕"/>
                          <a:ea typeface="맑은 고딕"/>
                          <a:cs typeface="바탕"/>
                        </a:rPr>
                        <a:t>Use Case ID : UC-05</a:t>
                      </a:r>
                      <a:endParaRPr lang="ko-KR" sz="1000" kern="10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370840">
                <a:tc gridSpan="2">
                  <a:txBody>
                    <a:bodyPr/>
                    <a:lstStyle/>
                    <a:p>
                      <a:pPr indent="63500">
                        <a:spcAft>
                          <a:spcPts val="200"/>
                        </a:spcAft>
                        <a:tabLst>
                          <a:tab pos="3355340" algn="l"/>
                        </a:tabLst>
                      </a:pPr>
                      <a:r>
                        <a:rPr lang="en-US" sz="1000" b="1" kern="100">
                          <a:latin typeface="맑은 고딕"/>
                          <a:ea typeface="맑은 고딕"/>
                          <a:cs typeface="바탕"/>
                        </a:rPr>
                        <a:t>General use case description: </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Server register node.</a:t>
                      </a:r>
                      <a:endParaRPr lang="ko-KR" sz="1000" kern="10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a:latin typeface="맑은 고딕"/>
                          <a:ea typeface="맑은 고딕"/>
                          <a:cs typeface="바탕"/>
                        </a:rPr>
                        <a:t>Entities involved:</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Installer, User(Customer), Server, Node </a:t>
                      </a:r>
                      <a:endParaRPr lang="ko-KR" sz="1000" kern="10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dirty="0">
                          <a:latin typeface="맑은 고딕"/>
                          <a:ea typeface="맑은 고딕"/>
                          <a:cs typeface="바탕"/>
                        </a:rPr>
                        <a:t>Preconditions</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Server and node have same serial key.</a:t>
                      </a:r>
                      <a:endParaRPr lang="ko-KR" sz="1000" kern="100" dirty="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dirty="0">
                          <a:latin typeface="맑은 고딕"/>
                          <a:ea typeface="맑은 고딕"/>
                          <a:cs typeface="바탕"/>
                        </a:rPr>
                        <a:t>Primary use case flow of events:</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1. Installer or user request register node to server.</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2. Server search node.</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3. Server display node that can be registered.</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4. Installer or user select node.</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Times New Roman"/>
                        </a:rPr>
                        <a:t>5. Server register the selected node.</a:t>
                      </a:r>
                      <a:endParaRPr lang="ko-KR" sz="1000" kern="100" dirty="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a:latin typeface="맑은 고딕"/>
                          <a:ea typeface="맑은 고딕"/>
                          <a:cs typeface="바탕"/>
                        </a:rPr>
                        <a:t>Primary use case post-conditions:</a:t>
                      </a:r>
                      <a:endParaRPr lang="ko-KR" sz="1000" kern="100">
                        <a:latin typeface="맑은 고딕"/>
                        <a:ea typeface="맑은 고딕"/>
                        <a:cs typeface="바탕"/>
                      </a:endParaRPr>
                    </a:p>
                    <a:p>
                      <a:pPr indent="63500">
                        <a:spcAft>
                          <a:spcPts val="200"/>
                        </a:spcAft>
                        <a:tabLst>
                          <a:tab pos="3355340" algn="l"/>
                        </a:tabLst>
                      </a:pPr>
                      <a:r>
                        <a:rPr lang="en-US" sz="1000" kern="100">
                          <a:latin typeface="맑은 고딕"/>
                          <a:ea typeface="맑은 고딕"/>
                          <a:cs typeface="바탕"/>
                        </a:rPr>
                        <a:t>Server and node can communicate with each other.</a:t>
                      </a:r>
                      <a:endParaRPr lang="ko-KR" sz="1000" kern="10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70840">
                <a:tc gridSpan="2">
                  <a:txBody>
                    <a:bodyPr/>
                    <a:lstStyle/>
                    <a:p>
                      <a:pPr indent="63500">
                        <a:spcAft>
                          <a:spcPts val="200"/>
                        </a:spcAft>
                        <a:tabLst>
                          <a:tab pos="3355340" algn="l"/>
                        </a:tabLst>
                      </a:pPr>
                      <a:r>
                        <a:rPr lang="en-US" sz="1000" b="1" kern="100" dirty="0">
                          <a:latin typeface="맑은 고딕"/>
                          <a:ea typeface="맑은 고딕"/>
                          <a:cs typeface="바탕"/>
                        </a:rPr>
                        <a:t>Alternate use case</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3.1 if there is no node, display nothing.</a:t>
                      </a:r>
                      <a:endParaRPr lang="ko-KR" sz="1000" kern="100" dirty="0">
                        <a:latin typeface="맑은 고딕"/>
                        <a:ea typeface="맑은 고딕"/>
                        <a:cs typeface="바탕"/>
                      </a:endParaRPr>
                    </a:p>
                    <a:p>
                      <a:pPr indent="63500">
                        <a:spcAft>
                          <a:spcPts val="200"/>
                        </a:spcAft>
                        <a:tabLst>
                          <a:tab pos="3355340" algn="l"/>
                        </a:tabLst>
                      </a:pPr>
                      <a:r>
                        <a:rPr lang="en-US" sz="1000" kern="100" dirty="0">
                          <a:latin typeface="맑은 고딕"/>
                          <a:ea typeface="맑은 고딕"/>
                          <a:cs typeface="바탕"/>
                        </a:rPr>
                        <a:t>3.2 if there is registered node, indicates that registered nodes</a:t>
                      </a:r>
                      <a:endParaRPr lang="ko-KR" sz="1000" kern="100" dirty="0">
                        <a:latin typeface="맑은 고딕"/>
                        <a:ea typeface="맑은 고딕"/>
                        <a:cs typeface="바탕"/>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grpSp>
        <p:nvGrpSpPr>
          <p:cNvPr id="3" name="그룹 27"/>
          <p:cNvGrpSpPr/>
          <p:nvPr/>
        </p:nvGrpSpPr>
        <p:grpSpPr>
          <a:xfrm>
            <a:off x="4716016" y="836712"/>
            <a:ext cx="288032" cy="432048"/>
            <a:chOff x="5400092" y="1124744"/>
            <a:chExt cx="432048" cy="720080"/>
          </a:xfrm>
        </p:grpSpPr>
        <p:sp>
          <p:nvSpPr>
            <p:cNvPr id="4" name="타원 3"/>
            <p:cNvSpPr/>
            <p:nvPr/>
          </p:nvSpPr>
          <p:spPr>
            <a:xfrm>
              <a:off x="5508104" y="1124744"/>
              <a:ext cx="216024" cy="21602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p:nvCxnSpPr>
          <p:spPr>
            <a:xfrm>
              <a:off x="5400092" y="1412776"/>
              <a:ext cx="43204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a:stCxn id="4" idx="4"/>
            </p:cNvCxnSpPr>
            <p:nvPr/>
          </p:nvCxnSpPr>
          <p:spPr>
            <a:xfrm>
              <a:off x="5616116" y="1340768"/>
              <a:ext cx="4291" cy="204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flipH="1">
              <a:off x="5472100"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5616116" y="1556792"/>
              <a:ext cx="144016"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직사각형 8"/>
          <p:cNvSpPr/>
          <p:nvPr/>
        </p:nvSpPr>
        <p:spPr>
          <a:xfrm>
            <a:off x="6084168" y="908720"/>
            <a:ext cx="1008112"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a:t>
            </a:r>
            <a:r>
              <a:rPr lang="en-US" altLang="ko-KR" sz="1000" dirty="0" err="1" smtClean="0">
                <a:solidFill>
                  <a:schemeClr val="tx1"/>
                </a:solidFill>
              </a:rPr>
              <a:t>IoTMS</a:t>
            </a:r>
            <a:endParaRPr lang="en-US" altLang="ko-KR" sz="1000" dirty="0" smtClean="0">
              <a:solidFill>
                <a:schemeClr val="tx1"/>
              </a:solidFill>
            </a:endParaRPr>
          </a:p>
          <a:p>
            <a:pPr algn="ctr"/>
            <a:r>
              <a:rPr lang="en-US" altLang="ko-KR" sz="1000" dirty="0" smtClean="0">
                <a:solidFill>
                  <a:schemeClr val="tx1"/>
                </a:solidFill>
              </a:rPr>
              <a:t>(server)</a:t>
            </a:r>
            <a:endParaRPr lang="ko-KR" altLang="en-US" sz="1000" dirty="0">
              <a:solidFill>
                <a:schemeClr val="tx1"/>
              </a:solidFill>
            </a:endParaRPr>
          </a:p>
        </p:txBody>
      </p:sp>
      <p:cxnSp>
        <p:nvCxnSpPr>
          <p:cNvPr id="10" name="직선 연결선 9"/>
          <p:cNvCxnSpPr/>
          <p:nvPr/>
        </p:nvCxnSpPr>
        <p:spPr>
          <a:xfrm>
            <a:off x="4860032" y="1556792"/>
            <a:ext cx="0" cy="29523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588224" y="1556792"/>
            <a:ext cx="0" cy="29523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860032" y="1844824"/>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60032" y="1628800"/>
            <a:ext cx="1728192" cy="246221"/>
          </a:xfrm>
          <a:prstGeom prst="rect">
            <a:avLst/>
          </a:prstGeom>
          <a:noFill/>
          <a:ln>
            <a:noFill/>
          </a:ln>
        </p:spPr>
        <p:txBody>
          <a:bodyPr wrap="square" rtlCol="0">
            <a:spAutoFit/>
          </a:bodyPr>
          <a:lstStyle/>
          <a:p>
            <a:pPr algn="ctr"/>
            <a:r>
              <a:rPr lang="en-US" altLang="ko-KR" sz="1000" dirty="0" err="1" smtClean="0"/>
              <a:t>LogIn</a:t>
            </a:r>
            <a:r>
              <a:rPr lang="en-US" altLang="ko-KR" sz="1000" dirty="0" smtClean="0"/>
              <a:t>( </a:t>
            </a:r>
            <a:r>
              <a:rPr lang="en-US" altLang="ko-KR" sz="1000" dirty="0" err="1" smtClean="0"/>
              <a:t>ID,vPassword</a:t>
            </a:r>
            <a:r>
              <a:rPr lang="en-US" altLang="ko-KR" sz="1000" dirty="0" smtClean="0"/>
              <a:t>)</a:t>
            </a:r>
            <a:endParaRPr lang="ko-KR" altLang="en-US" sz="1000" dirty="0"/>
          </a:p>
        </p:txBody>
      </p:sp>
      <p:cxnSp>
        <p:nvCxnSpPr>
          <p:cNvPr id="14" name="직선 화살표 연결선 13"/>
          <p:cNvCxnSpPr/>
          <p:nvPr/>
        </p:nvCxnSpPr>
        <p:spPr>
          <a:xfrm flipH="1">
            <a:off x="4860032" y="2060848"/>
            <a:ext cx="17281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60032" y="1844824"/>
            <a:ext cx="1728192" cy="246221"/>
          </a:xfrm>
          <a:prstGeom prst="rect">
            <a:avLst/>
          </a:prstGeom>
          <a:noFill/>
          <a:ln>
            <a:noFill/>
          </a:ln>
        </p:spPr>
        <p:txBody>
          <a:bodyPr wrap="square" rtlCol="0">
            <a:spAutoFit/>
          </a:bodyPr>
          <a:lstStyle/>
          <a:p>
            <a:pPr algn="ctr"/>
            <a:r>
              <a:rPr lang="en-US" altLang="ko-KR" sz="1000" dirty="0" smtClean="0"/>
              <a:t>Allow access</a:t>
            </a:r>
            <a:endParaRPr lang="ko-KR" altLang="en-US" sz="1000" dirty="0"/>
          </a:p>
        </p:txBody>
      </p:sp>
      <p:sp>
        <p:nvSpPr>
          <p:cNvPr id="16" name="직사각형 15"/>
          <p:cNvSpPr/>
          <p:nvPr/>
        </p:nvSpPr>
        <p:spPr>
          <a:xfrm>
            <a:off x="4572000" y="1268760"/>
            <a:ext cx="979755" cy="246221"/>
          </a:xfrm>
          <a:prstGeom prst="rect">
            <a:avLst/>
          </a:prstGeom>
        </p:spPr>
        <p:txBody>
          <a:bodyPr wrap="none">
            <a:spAutoFit/>
          </a:bodyPr>
          <a:lstStyle/>
          <a:p>
            <a:r>
              <a:rPr lang="en-US" altLang="ko-KR" sz="1000" dirty="0" smtClean="0">
                <a:latin typeface="+mn-ea"/>
              </a:rPr>
              <a:t>:User/Installer</a:t>
            </a:r>
            <a:endParaRPr lang="en-US" altLang="ko-KR" sz="1000" dirty="0">
              <a:latin typeface="+mn-ea"/>
            </a:endParaRPr>
          </a:p>
        </p:txBody>
      </p:sp>
      <p:sp>
        <p:nvSpPr>
          <p:cNvPr id="17" name="직사각형 16"/>
          <p:cNvSpPr/>
          <p:nvPr/>
        </p:nvSpPr>
        <p:spPr>
          <a:xfrm>
            <a:off x="4572000" y="404664"/>
            <a:ext cx="4176464" cy="43204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4572000" y="404664"/>
            <a:ext cx="4176464" cy="246221"/>
          </a:xfrm>
          <a:prstGeom prst="rect">
            <a:avLst/>
          </a:prstGeom>
        </p:spPr>
        <p:txBody>
          <a:bodyPr wrap="square">
            <a:spAutoFit/>
          </a:bodyPr>
          <a:lstStyle/>
          <a:p>
            <a:pPr algn="ctr"/>
            <a:r>
              <a:rPr lang="en-US" altLang="ko-KR" sz="1000" b="1" u="sng" kern="100" dirty="0" smtClean="0">
                <a:cs typeface="바탕"/>
              </a:rPr>
              <a:t>UC-05 Scenario: </a:t>
            </a:r>
            <a:r>
              <a:rPr lang="en-US" altLang="ko-KR" sz="1000" b="1" kern="100" dirty="0" smtClean="0">
                <a:cs typeface="바탕"/>
              </a:rPr>
              <a:t>Register node</a:t>
            </a:r>
            <a:endParaRPr lang="ko-KR" altLang="ko-KR" sz="1000" kern="100" dirty="0">
              <a:cs typeface="바탕"/>
            </a:endParaRPr>
          </a:p>
        </p:txBody>
      </p:sp>
      <p:sp>
        <p:nvSpPr>
          <p:cNvPr id="19" name="직사각형 18"/>
          <p:cNvSpPr/>
          <p:nvPr/>
        </p:nvSpPr>
        <p:spPr>
          <a:xfrm>
            <a:off x="7668344" y="908720"/>
            <a:ext cx="1008112"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:Node</a:t>
            </a:r>
            <a:endParaRPr lang="ko-KR" altLang="en-US" sz="1000" dirty="0">
              <a:solidFill>
                <a:schemeClr val="tx1"/>
              </a:solidFill>
            </a:endParaRPr>
          </a:p>
        </p:txBody>
      </p:sp>
      <p:cxnSp>
        <p:nvCxnSpPr>
          <p:cNvPr id="20" name="직선 연결선 19"/>
          <p:cNvCxnSpPr/>
          <p:nvPr/>
        </p:nvCxnSpPr>
        <p:spPr>
          <a:xfrm>
            <a:off x="8172400" y="1556792"/>
            <a:ext cx="0" cy="29523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a:off x="4860032" y="2276872"/>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60032" y="2060848"/>
            <a:ext cx="1728192" cy="246221"/>
          </a:xfrm>
          <a:prstGeom prst="rect">
            <a:avLst/>
          </a:prstGeom>
          <a:noFill/>
          <a:ln>
            <a:noFill/>
          </a:ln>
        </p:spPr>
        <p:txBody>
          <a:bodyPr wrap="square" rtlCol="0">
            <a:spAutoFit/>
          </a:bodyPr>
          <a:lstStyle/>
          <a:p>
            <a:pPr algn="ctr"/>
            <a:r>
              <a:rPr lang="en-US" altLang="ko-KR" sz="1000" kern="100" dirty="0" smtClean="0">
                <a:cs typeface="바탕"/>
              </a:rPr>
              <a:t>Register node</a:t>
            </a:r>
            <a:endParaRPr lang="ko-KR" altLang="en-US" sz="1000" dirty="0"/>
          </a:p>
        </p:txBody>
      </p:sp>
      <p:cxnSp>
        <p:nvCxnSpPr>
          <p:cNvPr id="23" name="직선 화살표 연결선 22"/>
          <p:cNvCxnSpPr/>
          <p:nvPr/>
        </p:nvCxnSpPr>
        <p:spPr>
          <a:xfrm>
            <a:off x="6588224" y="2492896"/>
            <a:ext cx="1584176"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88224" y="2276872"/>
            <a:ext cx="1584176" cy="246221"/>
          </a:xfrm>
          <a:prstGeom prst="rect">
            <a:avLst/>
          </a:prstGeom>
          <a:noFill/>
          <a:ln>
            <a:noFill/>
          </a:ln>
        </p:spPr>
        <p:txBody>
          <a:bodyPr wrap="square" rtlCol="0">
            <a:spAutoFit/>
          </a:bodyPr>
          <a:lstStyle/>
          <a:p>
            <a:pPr algn="ctr"/>
            <a:r>
              <a:rPr lang="en-US" altLang="ko-KR" sz="1000" kern="100" dirty="0" smtClean="0">
                <a:cs typeface="바탕"/>
              </a:rPr>
              <a:t>Search node</a:t>
            </a:r>
            <a:endParaRPr lang="ko-KR" altLang="en-US" sz="1000" dirty="0"/>
          </a:p>
        </p:txBody>
      </p:sp>
      <p:cxnSp>
        <p:nvCxnSpPr>
          <p:cNvPr id="25" name="직선 화살표 연결선 24"/>
          <p:cNvCxnSpPr/>
          <p:nvPr/>
        </p:nvCxnSpPr>
        <p:spPr>
          <a:xfrm flipH="1">
            <a:off x="6660232" y="2708920"/>
            <a:ext cx="151216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88224" y="2492896"/>
            <a:ext cx="1584176" cy="246221"/>
          </a:xfrm>
          <a:prstGeom prst="rect">
            <a:avLst/>
          </a:prstGeom>
          <a:noFill/>
          <a:ln>
            <a:noFill/>
          </a:ln>
        </p:spPr>
        <p:txBody>
          <a:bodyPr wrap="square" rtlCol="0">
            <a:spAutoFit/>
          </a:bodyPr>
          <a:lstStyle/>
          <a:p>
            <a:pPr algn="ctr"/>
            <a:r>
              <a:rPr lang="en-US" altLang="ko-KR" sz="1000" kern="100" dirty="0" smtClean="0"/>
              <a:t>Node information</a:t>
            </a:r>
            <a:endParaRPr lang="ko-KR" altLang="en-US" sz="1000" dirty="0"/>
          </a:p>
        </p:txBody>
      </p:sp>
      <p:cxnSp>
        <p:nvCxnSpPr>
          <p:cNvPr id="27" name="직선 화살표 연결선 26"/>
          <p:cNvCxnSpPr/>
          <p:nvPr/>
        </p:nvCxnSpPr>
        <p:spPr>
          <a:xfrm flipH="1">
            <a:off x="4932040" y="2924944"/>
            <a:ext cx="1656184"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60032" y="2708920"/>
            <a:ext cx="1728192" cy="246221"/>
          </a:xfrm>
          <a:prstGeom prst="rect">
            <a:avLst/>
          </a:prstGeom>
          <a:noFill/>
          <a:ln>
            <a:noFill/>
          </a:ln>
        </p:spPr>
        <p:txBody>
          <a:bodyPr wrap="square" rtlCol="0">
            <a:spAutoFit/>
          </a:bodyPr>
          <a:lstStyle/>
          <a:p>
            <a:pPr algn="ctr"/>
            <a:r>
              <a:rPr lang="en-US" altLang="ko-KR" sz="1000" kern="100" dirty="0" smtClean="0">
                <a:cs typeface="바탕"/>
              </a:rPr>
              <a:t>Display node information</a:t>
            </a:r>
            <a:endParaRPr lang="ko-KR" altLang="en-US" sz="1000" dirty="0"/>
          </a:p>
        </p:txBody>
      </p:sp>
      <p:sp>
        <p:nvSpPr>
          <p:cNvPr id="54" name="직사각형 53"/>
          <p:cNvSpPr/>
          <p:nvPr/>
        </p:nvSpPr>
        <p:spPr>
          <a:xfrm>
            <a:off x="6516216" y="2348880"/>
            <a:ext cx="144016" cy="18002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1" name="직선 화살표 연결선 60"/>
          <p:cNvCxnSpPr/>
          <p:nvPr/>
        </p:nvCxnSpPr>
        <p:spPr>
          <a:xfrm>
            <a:off x="4788024" y="3326795"/>
            <a:ext cx="1728192"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788024" y="3110771"/>
            <a:ext cx="1728192" cy="246221"/>
          </a:xfrm>
          <a:prstGeom prst="rect">
            <a:avLst/>
          </a:prstGeom>
          <a:noFill/>
          <a:ln>
            <a:noFill/>
          </a:ln>
        </p:spPr>
        <p:txBody>
          <a:bodyPr wrap="square" rtlCol="0">
            <a:spAutoFit/>
          </a:bodyPr>
          <a:lstStyle/>
          <a:p>
            <a:pPr algn="ctr"/>
            <a:r>
              <a:rPr lang="en-US" altLang="ko-KR" sz="1000" kern="100" dirty="0" smtClean="0">
                <a:cs typeface="바탕"/>
              </a:rPr>
              <a:t>Select node</a:t>
            </a:r>
            <a:endParaRPr lang="ko-KR" altLang="en-US" sz="1000" dirty="0"/>
          </a:p>
        </p:txBody>
      </p:sp>
      <p:sp>
        <p:nvSpPr>
          <p:cNvPr id="63" name="직사각형 62"/>
          <p:cNvSpPr/>
          <p:nvPr/>
        </p:nvSpPr>
        <p:spPr>
          <a:xfrm>
            <a:off x="4788024" y="2348880"/>
            <a:ext cx="144016" cy="18002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5" name="직선 화살표 연결선 64"/>
          <p:cNvCxnSpPr/>
          <p:nvPr/>
        </p:nvCxnSpPr>
        <p:spPr>
          <a:xfrm>
            <a:off x="6660232" y="3573016"/>
            <a:ext cx="1584176"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660232" y="3356992"/>
            <a:ext cx="1584176" cy="246221"/>
          </a:xfrm>
          <a:prstGeom prst="rect">
            <a:avLst/>
          </a:prstGeom>
          <a:noFill/>
          <a:ln>
            <a:noFill/>
          </a:ln>
        </p:spPr>
        <p:txBody>
          <a:bodyPr wrap="square" rtlCol="0">
            <a:spAutoFit/>
          </a:bodyPr>
          <a:lstStyle/>
          <a:p>
            <a:pPr algn="ctr"/>
            <a:r>
              <a:rPr lang="en-US" altLang="ko-KR" sz="1000" kern="100" dirty="0" smtClean="0">
                <a:cs typeface="바탕"/>
              </a:rPr>
              <a:t>Register node</a:t>
            </a:r>
            <a:endParaRPr lang="ko-KR" altLang="en-US" sz="1000" dirty="0"/>
          </a:p>
        </p:txBody>
      </p:sp>
      <p:cxnSp>
        <p:nvCxnSpPr>
          <p:cNvPr id="67" name="직선 화살표 연결선 66"/>
          <p:cNvCxnSpPr/>
          <p:nvPr/>
        </p:nvCxnSpPr>
        <p:spPr>
          <a:xfrm flipH="1">
            <a:off x="6660232" y="3789040"/>
            <a:ext cx="151216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660232" y="3573016"/>
            <a:ext cx="1584176" cy="246221"/>
          </a:xfrm>
          <a:prstGeom prst="rect">
            <a:avLst/>
          </a:prstGeom>
          <a:noFill/>
          <a:ln>
            <a:noFill/>
          </a:ln>
        </p:spPr>
        <p:txBody>
          <a:bodyPr wrap="square" rtlCol="0">
            <a:spAutoFit/>
          </a:bodyPr>
          <a:lstStyle/>
          <a:p>
            <a:pPr algn="ctr"/>
            <a:r>
              <a:rPr lang="en-US" altLang="ko-KR" sz="1000" kern="100" dirty="0" smtClean="0"/>
              <a:t>Accept register</a:t>
            </a:r>
            <a:endParaRPr lang="ko-KR" altLang="en-US" sz="1000" dirty="0"/>
          </a:p>
        </p:txBody>
      </p:sp>
      <p:cxnSp>
        <p:nvCxnSpPr>
          <p:cNvPr id="69" name="직선 화살표 연결선 68"/>
          <p:cNvCxnSpPr/>
          <p:nvPr/>
        </p:nvCxnSpPr>
        <p:spPr>
          <a:xfrm flipH="1">
            <a:off x="4932040" y="3933056"/>
            <a:ext cx="1584176"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932040" y="3645024"/>
            <a:ext cx="1584176" cy="246221"/>
          </a:xfrm>
          <a:prstGeom prst="rect">
            <a:avLst/>
          </a:prstGeom>
          <a:noFill/>
          <a:ln>
            <a:noFill/>
          </a:ln>
        </p:spPr>
        <p:txBody>
          <a:bodyPr wrap="square" rtlCol="0">
            <a:spAutoFit/>
          </a:bodyPr>
          <a:lstStyle/>
          <a:p>
            <a:pPr algn="ctr"/>
            <a:r>
              <a:rPr lang="en-US" altLang="ko-KR" sz="1000" kern="100" dirty="0" smtClean="0"/>
              <a:t>End register</a:t>
            </a:r>
            <a:endParaRPr lang="ko-KR" alt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TextBox 781"/>
          <p:cNvSpPr txBox="1"/>
          <p:nvPr/>
        </p:nvSpPr>
        <p:spPr>
          <a:xfrm>
            <a:off x="323528" y="188641"/>
            <a:ext cx="6264696" cy="276999"/>
          </a:xfrm>
          <a:prstGeom prst="rect">
            <a:avLst/>
          </a:prstGeom>
          <a:noFill/>
        </p:spPr>
        <p:txBody>
          <a:bodyPr wrap="square" rtlCol="0">
            <a:spAutoFit/>
          </a:bodyPr>
          <a:lstStyle/>
          <a:p>
            <a:r>
              <a:rPr lang="en-US" altLang="ko-KR" sz="1200" dirty="0" smtClean="0">
                <a:latin typeface="+mn-ea"/>
              </a:rPr>
              <a:t>5.1.3 </a:t>
            </a:r>
            <a:r>
              <a:rPr lang="en-US" altLang="ko-KR" sz="1200" b="1" dirty="0" smtClean="0">
                <a:latin typeface="+mn-ea"/>
              </a:rPr>
              <a:t>Publish-Subscribe Pattern</a:t>
            </a:r>
            <a:endParaRPr lang="ko-KR" altLang="en-US" sz="1200" dirty="0">
              <a:latin typeface="+mn-ea"/>
            </a:endParaRPr>
          </a:p>
        </p:txBody>
      </p:sp>
      <p:graphicFrame>
        <p:nvGraphicFramePr>
          <p:cNvPr id="847" name="표 846"/>
          <p:cNvGraphicFramePr>
            <a:graphicFrameLocks noGrp="1"/>
          </p:cNvGraphicFramePr>
          <p:nvPr/>
        </p:nvGraphicFramePr>
        <p:xfrm>
          <a:off x="539552" y="1596028"/>
          <a:ext cx="5976620" cy="1239520"/>
        </p:xfrm>
        <a:graphic>
          <a:graphicData uri="http://schemas.openxmlformats.org/drawingml/2006/table">
            <a:tbl>
              <a:tblPr/>
              <a:tblGrid>
                <a:gridCol w="1260475"/>
                <a:gridCol w="4716145"/>
              </a:tblGrid>
              <a:tr h="309880">
                <a:tc>
                  <a:txBody>
                    <a:bodyPr/>
                    <a:lstStyle/>
                    <a:p>
                      <a:pPr algn="ctr">
                        <a:spcAft>
                          <a:spcPts val="0"/>
                        </a:spcAft>
                      </a:pPr>
                      <a:r>
                        <a:rPr lang="en-US" sz="1000" b="1" dirty="0">
                          <a:latin typeface="맑은 고딕"/>
                          <a:cs typeface="Arial"/>
                        </a:rPr>
                        <a:t>Promoted</a:t>
                      </a:r>
                      <a:endParaRPr lang="ko-KR" sz="1000" b="1" dirty="0">
                        <a:latin typeface="맑은 고딕"/>
                        <a:cs typeface="Arial"/>
                      </a:endParaRPr>
                    </a:p>
                    <a:p>
                      <a:pPr algn="ctr">
                        <a:spcAft>
                          <a:spcPts val="0"/>
                        </a:spcAft>
                      </a:pPr>
                      <a:r>
                        <a:rPr lang="en-US" sz="1000" b="1" dirty="0">
                          <a:latin typeface="맑은 고딕"/>
                          <a:cs typeface="Arial"/>
                        </a:rPr>
                        <a:t>Quality Attributes</a:t>
                      </a:r>
                      <a:endParaRPr lang="ko-KR" sz="1000" b="1" dirty="0">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a:latin typeface="맑은 고딕"/>
                          <a:cs typeface="Arial"/>
                        </a:rPr>
                        <a:t>Description</a:t>
                      </a:r>
                      <a:endParaRPr lang="ko-KR" sz="1000" b="1" dirty="0">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309880">
                <a:tc>
                  <a:txBody>
                    <a:bodyPr/>
                    <a:lstStyle/>
                    <a:p>
                      <a:pPr latinLnBrk="1">
                        <a:spcAft>
                          <a:spcPts val="0"/>
                        </a:spcAft>
                      </a:pPr>
                      <a:r>
                        <a:rPr lang="en-US" sz="900" kern="1200">
                          <a:solidFill>
                            <a:srgbClr val="000000"/>
                          </a:solidFill>
                          <a:highlight>
                            <a:srgbClr val="FFFF00"/>
                          </a:highlight>
                          <a:latin typeface="맑은 고딕"/>
                          <a:ea typeface="맑은 고딕"/>
                          <a:cs typeface="Arial"/>
                        </a:rPr>
                        <a:t>Flexibility</a:t>
                      </a:r>
                      <a:endParaRPr lang="ko-KR" sz="1000" kern="100">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900" kern="100">
                          <a:highlight>
                            <a:srgbClr val="FFFF00"/>
                          </a:highlight>
                          <a:latin typeface="맑은 고딕"/>
                          <a:ea typeface="맑은 고딕"/>
                          <a:cs typeface="Times New Roman"/>
                        </a:rPr>
                        <a:t>The SW defect is easily modified for each module because each module will have been decoupling in Event bus.</a:t>
                      </a:r>
                      <a:endParaRPr lang="ko-KR" sz="900" kern="100">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880">
                <a:tc>
                  <a:txBody>
                    <a:bodyPr/>
                    <a:lstStyle/>
                    <a:p>
                      <a:pPr latinLnBrk="1">
                        <a:spcAft>
                          <a:spcPts val="0"/>
                        </a:spcAft>
                      </a:pPr>
                      <a:r>
                        <a:rPr lang="en-US" sz="900" kern="1200">
                          <a:solidFill>
                            <a:srgbClr val="000000"/>
                          </a:solidFill>
                          <a:highlight>
                            <a:srgbClr val="FFFF00"/>
                          </a:highlight>
                          <a:latin typeface="맑은 고딕"/>
                          <a:ea typeface="맑은 고딕"/>
                          <a:cs typeface="Arial"/>
                        </a:rPr>
                        <a:t>Testability </a:t>
                      </a:r>
                      <a:endParaRPr lang="ko-KR" sz="1000" kern="100">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900" kern="100">
                          <a:highlight>
                            <a:srgbClr val="FFFF00"/>
                          </a:highlight>
                          <a:latin typeface="맑은 고딕"/>
                          <a:ea typeface="맑은 고딕"/>
                          <a:cs typeface="Times New Roman"/>
                        </a:rPr>
                        <a:t>It is easy to test each module because each module will have been decoupling in Event bus.</a:t>
                      </a:r>
                      <a:endParaRPr lang="ko-KR" sz="900" kern="100">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880">
                <a:tc>
                  <a:txBody>
                    <a:bodyPr/>
                    <a:lstStyle/>
                    <a:p>
                      <a:pPr latinLnBrk="1">
                        <a:spcAft>
                          <a:spcPts val="0"/>
                        </a:spcAft>
                      </a:pPr>
                      <a:r>
                        <a:rPr lang="en-US" sz="900" kern="1200">
                          <a:solidFill>
                            <a:srgbClr val="000000"/>
                          </a:solidFill>
                          <a:highlight>
                            <a:srgbClr val="FFFF00"/>
                          </a:highlight>
                          <a:latin typeface="맑은 고딕"/>
                          <a:ea typeface="맑은 고딕"/>
                          <a:cs typeface="Arial"/>
                        </a:rPr>
                        <a:t>maintainability</a:t>
                      </a:r>
                      <a:endParaRPr lang="ko-KR" sz="1000" kern="100">
                        <a:latin typeface="맑은 고딕"/>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900" kern="100" dirty="0">
                          <a:highlight>
                            <a:srgbClr val="FFFF00"/>
                          </a:highlight>
                          <a:latin typeface="맑은 고딕"/>
                          <a:ea typeface="맑은 고딕"/>
                          <a:cs typeface="Times New Roman"/>
                        </a:rPr>
                        <a:t>The SW debugging is easier for each module because each module will have been decoupling in Event bus.</a:t>
                      </a:r>
                      <a:endParaRPr lang="ko-KR" sz="900" kern="100" dirty="0">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48" name="표 847"/>
          <p:cNvGraphicFramePr>
            <a:graphicFrameLocks noGrp="1"/>
          </p:cNvGraphicFramePr>
          <p:nvPr/>
        </p:nvGraphicFramePr>
        <p:xfrm>
          <a:off x="539552" y="3939520"/>
          <a:ext cx="5976620" cy="1311528"/>
        </p:xfrm>
        <a:graphic>
          <a:graphicData uri="http://schemas.openxmlformats.org/drawingml/2006/table">
            <a:tbl>
              <a:tblPr/>
              <a:tblGrid>
                <a:gridCol w="1260475"/>
                <a:gridCol w="4716145"/>
              </a:tblGrid>
              <a:tr h="309880">
                <a:tc>
                  <a:txBody>
                    <a:bodyPr/>
                    <a:lstStyle/>
                    <a:p>
                      <a:pPr algn="ctr">
                        <a:spcAft>
                          <a:spcPts val="0"/>
                        </a:spcAft>
                      </a:pPr>
                      <a:r>
                        <a:rPr lang="en-US" sz="1000" b="1" dirty="0">
                          <a:latin typeface="맑은 고딕"/>
                          <a:cs typeface="Arial"/>
                        </a:rPr>
                        <a:t>Promoted</a:t>
                      </a:r>
                      <a:endParaRPr lang="ko-KR" sz="1000" b="1" dirty="0">
                        <a:latin typeface="맑은 고딕"/>
                        <a:cs typeface="Arial"/>
                      </a:endParaRPr>
                    </a:p>
                    <a:p>
                      <a:pPr algn="ctr">
                        <a:spcAft>
                          <a:spcPts val="0"/>
                        </a:spcAft>
                      </a:pPr>
                      <a:r>
                        <a:rPr lang="en-US" sz="1000" b="1" dirty="0">
                          <a:latin typeface="맑은 고딕"/>
                          <a:cs typeface="Arial"/>
                        </a:rPr>
                        <a:t>Quality Attributes</a:t>
                      </a:r>
                      <a:endParaRPr lang="ko-KR" sz="1000" b="1" dirty="0">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a:latin typeface="맑은 고딕"/>
                          <a:cs typeface="Arial"/>
                        </a:rPr>
                        <a:t>Description</a:t>
                      </a:r>
                      <a:endParaRPr lang="ko-KR" sz="1000" b="1" dirty="0">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691768">
                <a:tc>
                  <a:txBody>
                    <a:bodyPr/>
                    <a:lstStyle/>
                    <a:p>
                      <a:pPr>
                        <a:spcAft>
                          <a:spcPts val="0"/>
                        </a:spcAft>
                      </a:pPr>
                      <a:r>
                        <a:rPr lang="en-US" sz="900" kern="100">
                          <a:highlight>
                            <a:srgbClr val="FFFF00"/>
                          </a:highlight>
                          <a:latin typeface="맑은 고딕"/>
                          <a:ea typeface="맑은 고딕"/>
                          <a:cs typeface="Times New Roman"/>
                        </a:rPr>
                        <a:t>Performance</a:t>
                      </a:r>
                      <a:endParaRPr lang="ko-KR" sz="900" kern="100">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900" kern="100" dirty="0">
                          <a:highlight>
                            <a:srgbClr val="FFFF00"/>
                          </a:highlight>
                          <a:latin typeface="맑은 고딕"/>
                          <a:ea typeface="맑은 고딕"/>
                          <a:cs typeface="Times New Roman"/>
                        </a:rPr>
                        <a:t>The Publisher of event bus broadcast all subscriber. So each subscriber should filter unwanted messages to itself. However, if many SA Nodes are added to </a:t>
                      </a:r>
                      <a:r>
                        <a:rPr lang="en-US" sz="900" kern="100" dirty="0" err="1">
                          <a:highlight>
                            <a:srgbClr val="FFFF00"/>
                          </a:highlight>
                          <a:latin typeface="맑은 고딕"/>
                          <a:ea typeface="맑은 고딕"/>
                          <a:cs typeface="Times New Roman"/>
                        </a:rPr>
                        <a:t>IoTMS</a:t>
                      </a:r>
                      <a:r>
                        <a:rPr lang="en-US" sz="900" kern="100" dirty="0">
                          <a:highlight>
                            <a:srgbClr val="FFFF00"/>
                          </a:highlight>
                          <a:latin typeface="맑은 고딕"/>
                          <a:ea typeface="맑은 고딕"/>
                          <a:cs typeface="Times New Roman"/>
                        </a:rPr>
                        <a:t> and the message sent from the node increases , the overall message throughput is reduced.</a:t>
                      </a:r>
                      <a:endParaRPr lang="ko-KR" sz="900" kern="100" dirty="0">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880">
                <a:tc>
                  <a:txBody>
                    <a:bodyPr/>
                    <a:lstStyle/>
                    <a:p>
                      <a:pPr>
                        <a:spcAft>
                          <a:spcPts val="0"/>
                        </a:spcAft>
                      </a:pPr>
                      <a:endParaRPr lang="en-US" sz="900">
                        <a:latin typeface="맑은 고딕"/>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900" dirty="0">
                        <a:latin typeface="맑은 고딕"/>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52" name="TextBox 851"/>
          <p:cNvSpPr txBox="1"/>
          <p:nvPr/>
        </p:nvSpPr>
        <p:spPr>
          <a:xfrm>
            <a:off x="395536" y="620688"/>
            <a:ext cx="6264696" cy="830997"/>
          </a:xfrm>
          <a:prstGeom prst="rect">
            <a:avLst/>
          </a:prstGeom>
          <a:noFill/>
        </p:spPr>
        <p:txBody>
          <a:bodyPr wrap="square" rtlCol="0">
            <a:spAutoFit/>
          </a:bodyPr>
          <a:lstStyle/>
          <a:p>
            <a:r>
              <a:rPr lang="en-US" altLang="ko-KR" sz="1200" dirty="0" smtClean="0"/>
              <a:t>We send messages to each other via the Event bus(Publish-Subscribe Pattern) module to enhance </a:t>
            </a:r>
            <a:r>
              <a:rPr lang="en-US" altLang="ko-KR" sz="1200" dirty="0" err="1" smtClean="0"/>
              <a:t>decouping</a:t>
            </a:r>
            <a:r>
              <a:rPr lang="en-US" altLang="ko-KR" sz="1200" dirty="0" smtClean="0"/>
              <a:t> between the major modules of </a:t>
            </a:r>
            <a:r>
              <a:rPr lang="en-US" altLang="ko-KR" sz="1200" dirty="0" err="1" smtClean="0"/>
              <a:t>IoTMS</a:t>
            </a:r>
            <a:r>
              <a:rPr lang="en-US" altLang="ko-KR" sz="1200" dirty="0" smtClean="0"/>
              <a:t>.</a:t>
            </a:r>
            <a:endParaRPr lang="ko-KR" altLang="ko-KR" sz="1200" dirty="0" smtClean="0"/>
          </a:p>
          <a:p>
            <a:r>
              <a:rPr lang="en-US" altLang="ko-KR" sz="1200" dirty="0" smtClean="0">
                <a:latin typeface="+mn-ea"/>
              </a:rPr>
              <a:t>. </a:t>
            </a:r>
          </a:p>
          <a:p>
            <a:endParaRPr lang="ko-KR" altLang="en-US" sz="1200"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51520" y="581452"/>
            <a:ext cx="3600400" cy="2717003"/>
          </a:xfrm>
          <a:prstGeom prst="rect">
            <a:avLst/>
          </a:prstGeom>
          <a:noFill/>
          <a:ln w="9525">
            <a:noFill/>
            <a:miter lim="800000"/>
            <a:headEnd/>
            <a:tailEnd/>
          </a:ln>
        </p:spPr>
      </p:pic>
      <p:sp>
        <p:nvSpPr>
          <p:cNvPr id="5" name="직사각형 4"/>
          <p:cNvSpPr/>
          <p:nvPr/>
        </p:nvSpPr>
        <p:spPr>
          <a:xfrm>
            <a:off x="179512" y="3605788"/>
            <a:ext cx="3960440" cy="1569660"/>
          </a:xfrm>
          <a:prstGeom prst="rect">
            <a:avLst/>
          </a:prstGeom>
        </p:spPr>
        <p:txBody>
          <a:bodyPr wrap="square">
            <a:spAutoFit/>
          </a:bodyPr>
          <a:lstStyle/>
          <a:p>
            <a:r>
              <a:rPr lang="en-US" altLang="ko-KR" sz="800" dirty="0" smtClean="0"/>
              <a:t>Maintainability: In general, maintenance refers to the upkeep of products</a:t>
            </a:r>
          </a:p>
          <a:p>
            <a:r>
              <a:rPr lang="en-US" altLang="ko-KR" sz="800" dirty="0" smtClean="0"/>
              <a:t>in response to deterioration of their components due to continued use</a:t>
            </a:r>
          </a:p>
          <a:p>
            <a:r>
              <a:rPr lang="en-US" altLang="ko-KR" sz="800" dirty="0" smtClean="0"/>
              <a:t>of the products. Maintainability refers to how easily and inexpensively</a:t>
            </a:r>
          </a:p>
          <a:p>
            <a:r>
              <a:rPr lang="en-US" altLang="ko-KR" sz="800" dirty="0" smtClean="0"/>
              <a:t>the maintenance tasks can be performed. For software products, there are</a:t>
            </a:r>
          </a:p>
          <a:p>
            <a:r>
              <a:rPr lang="en-US" altLang="ko-KR" sz="800" dirty="0" smtClean="0"/>
              <a:t>three categories of maintenance activities: corrective, adaptive, and perfective.</a:t>
            </a:r>
          </a:p>
          <a:p>
            <a:r>
              <a:rPr lang="en-US" altLang="ko-KR" sz="800" dirty="0" smtClean="0"/>
              <a:t>Corrective maintenance is a </a:t>
            </a:r>
            <a:r>
              <a:rPr lang="en-US" altLang="ko-KR" sz="800" dirty="0" err="1" smtClean="0"/>
              <a:t>postrelease</a:t>
            </a:r>
            <a:r>
              <a:rPr lang="en-US" altLang="ko-KR" sz="800" dirty="0" smtClean="0"/>
              <a:t> activity, and it refers to</a:t>
            </a:r>
          </a:p>
          <a:p>
            <a:r>
              <a:rPr lang="en-US" altLang="ko-KR" sz="800" dirty="0" smtClean="0"/>
              <a:t>the removal of defects existing in an in-service software. The existing</a:t>
            </a:r>
          </a:p>
          <a:p>
            <a:r>
              <a:rPr lang="en-US" altLang="ko-KR" sz="800" dirty="0" smtClean="0"/>
              <a:t>defects might have been known at the time of release of the product or</a:t>
            </a:r>
          </a:p>
          <a:p>
            <a:r>
              <a:rPr lang="en-US" altLang="ko-KR" sz="800" dirty="0" smtClean="0"/>
              <a:t>might have been introduced during maintenance. Adaptive maintenance</a:t>
            </a:r>
          </a:p>
          <a:p>
            <a:r>
              <a:rPr lang="en-US" altLang="ko-KR" sz="800" dirty="0" smtClean="0"/>
              <a:t>concerns adjusting software systems to changes in the execution environment.</a:t>
            </a:r>
          </a:p>
          <a:p>
            <a:r>
              <a:rPr lang="en-US" altLang="ko-KR" sz="800" dirty="0" smtClean="0"/>
              <a:t>Perfective maintenance concerns modifying a software system to</a:t>
            </a:r>
          </a:p>
          <a:p>
            <a:r>
              <a:rPr lang="en-US" altLang="ko-KR" sz="800" dirty="0" smtClean="0"/>
              <a:t>improve some of its qualities.</a:t>
            </a:r>
            <a:endParaRPr lang="ko-KR" altLang="en-US" sz="800" dirty="0"/>
          </a:p>
        </p:txBody>
      </p:sp>
      <p:pic>
        <p:nvPicPr>
          <p:cNvPr id="18435" name="Picture 3"/>
          <p:cNvPicPr>
            <a:picLocks noChangeAspect="1" noChangeArrowheads="1"/>
          </p:cNvPicPr>
          <p:nvPr/>
        </p:nvPicPr>
        <p:blipFill>
          <a:blip r:embed="rId3" cstate="print"/>
          <a:srcRect/>
          <a:stretch>
            <a:fillRect/>
          </a:stretch>
        </p:blipFill>
        <p:spPr bwMode="auto">
          <a:xfrm>
            <a:off x="4283968" y="1229524"/>
            <a:ext cx="4247598" cy="1920429"/>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323528" y="5261972"/>
            <a:ext cx="5832648" cy="327268"/>
          </a:xfrm>
          <a:prstGeom prst="rect">
            <a:avLst/>
          </a:prstGeom>
          <a:noFill/>
          <a:ln w="9525">
            <a:noFill/>
            <a:miter lim="800000"/>
            <a:headEnd/>
            <a:tailEnd/>
          </a:ln>
        </p:spPr>
      </p:pic>
      <p:sp>
        <p:nvSpPr>
          <p:cNvPr id="9" name="직사각형 8"/>
          <p:cNvSpPr/>
          <p:nvPr/>
        </p:nvSpPr>
        <p:spPr>
          <a:xfrm>
            <a:off x="4283968" y="3605788"/>
            <a:ext cx="4572000" cy="1077218"/>
          </a:xfrm>
          <a:prstGeom prst="rect">
            <a:avLst/>
          </a:prstGeom>
        </p:spPr>
        <p:txBody>
          <a:bodyPr>
            <a:spAutoFit/>
          </a:bodyPr>
          <a:lstStyle/>
          <a:p>
            <a:r>
              <a:rPr lang="en-US" altLang="ko-KR" sz="800" dirty="0" smtClean="0"/>
              <a:t>Testability : It is important to be able to verify every requirement, both explicitly</a:t>
            </a:r>
          </a:p>
          <a:p>
            <a:r>
              <a:rPr lang="en-US" altLang="ko-KR" sz="800" dirty="0" smtClean="0"/>
              <a:t>stated and simply expected. Testability means the ability to verify</a:t>
            </a:r>
          </a:p>
          <a:p>
            <a:r>
              <a:rPr lang="en-US" altLang="ko-KR" sz="800" dirty="0" smtClean="0"/>
              <a:t>requirements. At every stage of software development, it is necessary to</a:t>
            </a:r>
          </a:p>
          <a:p>
            <a:r>
              <a:rPr lang="en-US" altLang="ko-KR" sz="800" dirty="0" smtClean="0"/>
              <a:t>consider the testability aspect of a product. Specifically, for each requirement</a:t>
            </a:r>
          </a:p>
          <a:p>
            <a:r>
              <a:rPr lang="en-US" altLang="ko-KR" sz="800" dirty="0" smtClean="0"/>
              <a:t>we try to answer the question: What procedure should one use to</a:t>
            </a:r>
          </a:p>
          <a:p>
            <a:r>
              <a:rPr lang="en-US" altLang="ko-KR" sz="800" dirty="0" smtClean="0"/>
              <a:t>test the requirement, and how easily can one verify it? To make a product</a:t>
            </a:r>
          </a:p>
          <a:p>
            <a:r>
              <a:rPr lang="en-US" altLang="ko-KR" sz="800" dirty="0" smtClean="0"/>
              <a:t>testable, designers may have to instrument a design with functionalities</a:t>
            </a:r>
          </a:p>
          <a:p>
            <a:r>
              <a:rPr lang="en-US" altLang="ko-KR" sz="800" dirty="0" smtClean="0"/>
              <a:t>not available to the customer.</a:t>
            </a:r>
            <a:endParaRPr lang="ko-KR" altLang="en-US" sz="800" dirty="0"/>
          </a:p>
        </p:txBody>
      </p:sp>
      <p:sp>
        <p:nvSpPr>
          <p:cNvPr id="10" name="직사각형 9"/>
          <p:cNvSpPr/>
          <p:nvPr/>
        </p:nvSpPr>
        <p:spPr>
          <a:xfrm>
            <a:off x="179512" y="6165304"/>
            <a:ext cx="4572000" cy="461665"/>
          </a:xfrm>
          <a:prstGeom prst="rect">
            <a:avLst/>
          </a:prstGeom>
        </p:spPr>
        <p:txBody>
          <a:bodyPr>
            <a:spAutoFit/>
          </a:bodyPr>
          <a:lstStyle/>
          <a:p>
            <a:r>
              <a:rPr lang="en-US" altLang="ko-KR" sz="800" dirty="0" smtClean="0"/>
              <a:t>BCK page 167</a:t>
            </a:r>
          </a:p>
          <a:p>
            <a:r>
              <a:rPr lang="en-US" altLang="ko-KR" sz="800" dirty="0" smtClean="0"/>
              <a:t>Having high cohesion, loose coupling, and separation of concerns— all modifiability tactics (see Chapter 7)— can also help with testability.</a:t>
            </a:r>
          </a:p>
        </p:txBody>
      </p:sp>
      <p:sp>
        <p:nvSpPr>
          <p:cNvPr id="11" name="직사각형 10"/>
          <p:cNvSpPr/>
          <p:nvPr/>
        </p:nvSpPr>
        <p:spPr>
          <a:xfrm>
            <a:off x="251520" y="188640"/>
            <a:ext cx="2970621" cy="369332"/>
          </a:xfrm>
          <a:prstGeom prst="rect">
            <a:avLst/>
          </a:prstGeom>
        </p:spPr>
        <p:txBody>
          <a:bodyPr wrap="none">
            <a:spAutoFit/>
          </a:bodyPr>
          <a:lstStyle/>
          <a:p>
            <a:r>
              <a:rPr lang="en-US" altLang="ko-KR" dirty="0" err="1" smtClean="0"/>
              <a:t>NaikSoftwareQuality</a:t>
            </a:r>
            <a:r>
              <a:rPr lang="en-US" altLang="ko-KR" dirty="0" smtClean="0"/>
              <a:t>(1).</a:t>
            </a:r>
            <a:r>
              <a:rPr lang="en-US" altLang="ko-KR" dirty="0" err="1" smtClean="0"/>
              <a:t>pdf</a:t>
            </a:r>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직사각형 498"/>
          <p:cNvSpPr/>
          <p:nvPr/>
        </p:nvSpPr>
        <p:spPr>
          <a:xfrm>
            <a:off x="3804295" y="3575052"/>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87" name="직사각형 386"/>
          <p:cNvSpPr/>
          <p:nvPr/>
        </p:nvSpPr>
        <p:spPr>
          <a:xfrm>
            <a:off x="3851920" y="2960888"/>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88" name="직사각형 387"/>
          <p:cNvSpPr/>
          <p:nvPr/>
        </p:nvSpPr>
        <p:spPr>
          <a:xfrm>
            <a:off x="683568" y="2384824"/>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389" name="직사각형 388"/>
          <p:cNvSpPr/>
          <p:nvPr/>
        </p:nvSpPr>
        <p:spPr>
          <a:xfrm>
            <a:off x="755576" y="1808760"/>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0" name="직사각형 389"/>
          <p:cNvSpPr/>
          <p:nvPr/>
        </p:nvSpPr>
        <p:spPr>
          <a:xfrm>
            <a:off x="3636048" y="1808760"/>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2555776" y="1808760"/>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2" name="직사각형 391"/>
          <p:cNvSpPr/>
          <p:nvPr/>
        </p:nvSpPr>
        <p:spPr>
          <a:xfrm>
            <a:off x="1043608" y="2960888"/>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3" name="원통 392"/>
          <p:cNvSpPr/>
          <p:nvPr/>
        </p:nvSpPr>
        <p:spPr>
          <a:xfrm>
            <a:off x="1475848" y="1052736"/>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원통 393"/>
          <p:cNvSpPr/>
          <p:nvPr/>
        </p:nvSpPr>
        <p:spPr>
          <a:xfrm>
            <a:off x="2627784" y="1052736"/>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5" name="직사각형 394"/>
          <p:cNvSpPr/>
          <p:nvPr/>
        </p:nvSpPr>
        <p:spPr>
          <a:xfrm>
            <a:off x="3233502" y="4329040"/>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96" name="직사각형 395"/>
          <p:cNvSpPr/>
          <p:nvPr/>
        </p:nvSpPr>
        <p:spPr>
          <a:xfrm>
            <a:off x="827584" y="3969000"/>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TextBox 396"/>
          <p:cNvSpPr txBox="1"/>
          <p:nvPr/>
        </p:nvSpPr>
        <p:spPr>
          <a:xfrm>
            <a:off x="6300192" y="1808760"/>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8" name="TextBox 397"/>
          <p:cNvSpPr txBox="1"/>
          <p:nvPr/>
        </p:nvSpPr>
        <p:spPr>
          <a:xfrm>
            <a:off x="6948264" y="1808760"/>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9" name="직사각형 398"/>
          <p:cNvSpPr/>
          <p:nvPr/>
        </p:nvSpPr>
        <p:spPr>
          <a:xfrm>
            <a:off x="6300192" y="1736752"/>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0" name="TextBox 399"/>
          <p:cNvSpPr txBox="1"/>
          <p:nvPr/>
        </p:nvSpPr>
        <p:spPr>
          <a:xfrm>
            <a:off x="6444208" y="2312236"/>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01" name="직사각형 400"/>
          <p:cNvSpPr/>
          <p:nvPr/>
        </p:nvSpPr>
        <p:spPr>
          <a:xfrm>
            <a:off x="1691680" y="23848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2" name="직사각형 401"/>
          <p:cNvSpPr/>
          <p:nvPr/>
        </p:nvSpPr>
        <p:spPr>
          <a:xfrm>
            <a:off x="169168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3" name="직사각형 402"/>
          <p:cNvSpPr/>
          <p:nvPr/>
        </p:nvSpPr>
        <p:spPr>
          <a:xfrm>
            <a:off x="4644008" y="29608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4" name="직사각형 403"/>
          <p:cNvSpPr/>
          <p:nvPr/>
        </p:nvSpPr>
        <p:spPr>
          <a:xfrm>
            <a:off x="305983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5" name="직사각형 404"/>
          <p:cNvSpPr/>
          <p:nvPr/>
        </p:nvSpPr>
        <p:spPr>
          <a:xfrm>
            <a:off x="3059832" y="23848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6" name="직사각형 405"/>
          <p:cNvSpPr/>
          <p:nvPr/>
        </p:nvSpPr>
        <p:spPr>
          <a:xfrm>
            <a:off x="183569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1835696" y="23848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499992"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499992" y="29608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139952" y="23848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3059832" y="13767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3" name="직사각형 412"/>
          <p:cNvSpPr/>
          <p:nvPr/>
        </p:nvSpPr>
        <p:spPr>
          <a:xfrm>
            <a:off x="3203848"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4" name="직사각형 413"/>
          <p:cNvSpPr/>
          <p:nvPr/>
        </p:nvSpPr>
        <p:spPr>
          <a:xfrm>
            <a:off x="2195736"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2843808" y="13767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2915816" y="23848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291581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8" name="직사각형 417"/>
          <p:cNvSpPr/>
          <p:nvPr/>
        </p:nvSpPr>
        <p:spPr>
          <a:xfrm>
            <a:off x="1691784"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9" name="직사각형 418"/>
          <p:cNvSpPr/>
          <p:nvPr/>
        </p:nvSpPr>
        <p:spPr>
          <a:xfrm>
            <a:off x="1763792" y="13767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0" name="직사각형 419"/>
          <p:cNvSpPr/>
          <p:nvPr/>
        </p:nvSpPr>
        <p:spPr>
          <a:xfrm>
            <a:off x="1907808" y="13767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1835800"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4644008" y="36089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4644008" y="324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4" name="직사각형 423"/>
          <p:cNvSpPr/>
          <p:nvPr/>
        </p:nvSpPr>
        <p:spPr>
          <a:xfrm>
            <a:off x="4499992" y="324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5" name="직사각형 424"/>
          <p:cNvSpPr/>
          <p:nvPr/>
        </p:nvSpPr>
        <p:spPr>
          <a:xfrm>
            <a:off x="4499992" y="36089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3923928"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3851920"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3593542"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139952"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2" name="직사각형 431"/>
          <p:cNvSpPr/>
          <p:nvPr/>
        </p:nvSpPr>
        <p:spPr>
          <a:xfrm>
            <a:off x="4067944"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3" name="직사각형 432"/>
          <p:cNvSpPr/>
          <p:nvPr/>
        </p:nvSpPr>
        <p:spPr>
          <a:xfrm>
            <a:off x="3521534"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4" name="직사각형 433"/>
          <p:cNvSpPr/>
          <p:nvPr/>
        </p:nvSpPr>
        <p:spPr>
          <a:xfrm>
            <a:off x="4241614"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5" name="직사각형 434"/>
          <p:cNvSpPr/>
          <p:nvPr/>
        </p:nvSpPr>
        <p:spPr>
          <a:xfrm>
            <a:off x="4355976"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직사각형 435"/>
          <p:cNvSpPr/>
          <p:nvPr/>
        </p:nvSpPr>
        <p:spPr>
          <a:xfrm>
            <a:off x="4283968"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7" name="직사각형 436"/>
          <p:cNvSpPr/>
          <p:nvPr/>
        </p:nvSpPr>
        <p:spPr>
          <a:xfrm>
            <a:off x="4169606"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8" name="직사각형 437"/>
          <p:cNvSpPr/>
          <p:nvPr/>
        </p:nvSpPr>
        <p:spPr>
          <a:xfrm>
            <a:off x="4745670"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9" name="직사각형 438"/>
          <p:cNvSpPr/>
          <p:nvPr/>
        </p:nvSpPr>
        <p:spPr>
          <a:xfrm>
            <a:off x="4572000"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0" name="직사각형 439"/>
          <p:cNvSpPr/>
          <p:nvPr/>
        </p:nvSpPr>
        <p:spPr>
          <a:xfrm>
            <a:off x="4499992"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4673662"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5321734"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3" name="직사각형 442"/>
          <p:cNvSpPr/>
          <p:nvPr/>
        </p:nvSpPr>
        <p:spPr>
          <a:xfrm>
            <a:off x="4788024"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4" name="직사각형 443"/>
          <p:cNvSpPr/>
          <p:nvPr/>
        </p:nvSpPr>
        <p:spPr>
          <a:xfrm>
            <a:off x="4716016"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5" name="직사각형 444"/>
          <p:cNvSpPr/>
          <p:nvPr/>
        </p:nvSpPr>
        <p:spPr>
          <a:xfrm>
            <a:off x="5249726" y="46890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5004048"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4932040"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0" name="직사각형 449"/>
          <p:cNvSpPr/>
          <p:nvPr/>
        </p:nvSpPr>
        <p:spPr>
          <a:xfrm>
            <a:off x="6372200" y="440104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1" name="직사각형 450"/>
          <p:cNvSpPr/>
          <p:nvPr/>
        </p:nvSpPr>
        <p:spPr>
          <a:xfrm>
            <a:off x="5220072"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2" name="직사각형 451"/>
          <p:cNvSpPr/>
          <p:nvPr/>
        </p:nvSpPr>
        <p:spPr>
          <a:xfrm>
            <a:off x="5148064"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6372200" y="440104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1835696"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1835696"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6" name="직사각형 455"/>
          <p:cNvSpPr/>
          <p:nvPr/>
        </p:nvSpPr>
        <p:spPr>
          <a:xfrm>
            <a:off x="1691680"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7" name="원통 456"/>
          <p:cNvSpPr/>
          <p:nvPr/>
        </p:nvSpPr>
        <p:spPr>
          <a:xfrm>
            <a:off x="6372200" y="2960888"/>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8" name="TextBox 457"/>
          <p:cNvSpPr txBox="1"/>
          <p:nvPr/>
        </p:nvSpPr>
        <p:spPr>
          <a:xfrm>
            <a:off x="6660232" y="2960888"/>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6372200" y="3248920"/>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60" name="TextBox 459"/>
          <p:cNvSpPr txBox="1"/>
          <p:nvPr/>
        </p:nvSpPr>
        <p:spPr>
          <a:xfrm>
            <a:off x="6732240" y="3249500"/>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61" name="직사각형 460"/>
          <p:cNvSpPr/>
          <p:nvPr/>
        </p:nvSpPr>
        <p:spPr>
          <a:xfrm>
            <a:off x="6372200" y="3536952"/>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62" name="TextBox 461"/>
          <p:cNvSpPr txBox="1"/>
          <p:nvPr/>
        </p:nvSpPr>
        <p:spPr>
          <a:xfrm>
            <a:off x="6732240" y="3464944"/>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63" name="직사각형 462"/>
          <p:cNvSpPr/>
          <p:nvPr/>
        </p:nvSpPr>
        <p:spPr>
          <a:xfrm>
            <a:off x="6372200" y="3824984"/>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64" name="TextBox 463"/>
          <p:cNvSpPr txBox="1"/>
          <p:nvPr/>
        </p:nvSpPr>
        <p:spPr>
          <a:xfrm>
            <a:off x="6732240" y="3824984"/>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67" name="직사각형 466"/>
          <p:cNvSpPr/>
          <p:nvPr/>
        </p:nvSpPr>
        <p:spPr>
          <a:xfrm>
            <a:off x="1691680" y="396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6372200" y="4113016"/>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69" name="TextBox 468"/>
          <p:cNvSpPr txBox="1"/>
          <p:nvPr/>
        </p:nvSpPr>
        <p:spPr>
          <a:xfrm>
            <a:off x="6732240" y="4041008"/>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70" name="꺾인 연결선 425"/>
          <p:cNvCxnSpPr>
            <a:endCxn id="472" idx="1"/>
          </p:cNvCxnSpPr>
          <p:nvPr/>
        </p:nvCxnSpPr>
        <p:spPr>
          <a:xfrm>
            <a:off x="6516216" y="2275942"/>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71" name="TextBox 470"/>
          <p:cNvSpPr txBox="1"/>
          <p:nvPr/>
        </p:nvSpPr>
        <p:spPr>
          <a:xfrm>
            <a:off x="6300192" y="2168800"/>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2" name="TextBox 471"/>
          <p:cNvSpPr txBox="1"/>
          <p:nvPr/>
        </p:nvSpPr>
        <p:spPr>
          <a:xfrm>
            <a:off x="6948264" y="2168800"/>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3" name="TextBox 472"/>
          <p:cNvSpPr txBox="1"/>
          <p:nvPr/>
        </p:nvSpPr>
        <p:spPr>
          <a:xfrm>
            <a:off x="6372200" y="1952776"/>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4" name="직사각형 473"/>
          <p:cNvSpPr/>
          <p:nvPr/>
        </p:nvSpPr>
        <p:spPr>
          <a:xfrm>
            <a:off x="6372200" y="4401048"/>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5" name="TextBox 474"/>
          <p:cNvSpPr txBox="1"/>
          <p:nvPr/>
        </p:nvSpPr>
        <p:spPr>
          <a:xfrm>
            <a:off x="6732240" y="440104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6" name="직사각형 475"/>
          <p:cNvSpPr/>
          <p:nvPr/>
        </p:nvSpPr>
        <p:spPr>
          <a:xfrm>
            <a:off x="1331640" y="4761088"/>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8" name="직사각형 477"/>
          <p:cNvSpPr/>
          <p:nvPr/>
        </p:nvSpPr>
        <p:spPr>
          <a:xfrm>
            <a:off x="1043608" y="47610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11156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0" name="직사각형 479"/>
          <p:cNvSpPr/>
          <p:nvPr/>
        </p:nvSpPr>
        <p:spPr>
          <a:xfrm>
            <a:off x="9716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899592" y="47610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8" name="꺾인 연결선 425"/>
          <p:cNvCxnSpPr>
            <a:stCxn id="621" idx="0"/>
            <a:endCxn id="424" idx="2"/>
          </p:cNvCxnSpPr>
          <p:nvPr/>
        </p:nvCxnSpPr>
        <p:spPr>
          <a:xfrm rot="5400000" flipH="1" flipV="1">
            <a:off x="4391980" y="3464944"/>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89" name="꺾인 연결선 425"/>
          <p:cNvCxnSpPr>
            <a:stCxn id="420" idx="2"/>
            <a:endCxn id="421" idx="0"/>
          </p:cNvCxnSpPr>
          <p:nvPr/>
        </p:nvCxnSpPr>
        <p:spPr>
          <a:xfrm rot="5400000">
            <a:off x="1727788" y="1592736"/>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90" name="꺾인 연결선 425"/>
          <p:cNvCxnSpPr>
            <a:stCxn id="418" idx="0"/>
            <a:endCxn id="419" idx="2"/>
          </p:cNvCxnSpPr>
          <p:nvPr/>
        </p:nvCxnSpPr>
        <p:spPr>
          <a:xfrm rot="5400000" flipH="1" flipV="1">
            <a:off x="1583772" y="1592736"/>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91" name="꺾인 연결선 425"/>
          <p:cNvCxnSpPr>
            <a:stCxn id="415" idx="2"/>
            <a:endCxn id="414" idx="0"/>
          </p:cNvCxnSpPr>
          <p:nvPr/>
        </p:nvCxnSpPr>
        <p:spPr>
          <a:xfrm rot="5400000">
            <a:off x="2375756" y="1304704"/>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92" name="꺾인 연결선 425"/>
          <p:cNvCxnSpPr>
            <a:stCxn id="413" idx="0"/>
            <a:endCxn id="412" idx="2"/>
          </p:cNvCxnSpPr>
          <p:nvPr/>
        </p:nvCxnSpPr>
        <p:spPr>
          <a:xfrm rot="16200000" flipV="1">
            <a:off x="2987824" y="1556732"/>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93" name="꺾인 연결선 425"/>
          <p:cNvCxnSpPr>
            <a:stCxn id="455" idx="2"/>
            <a:endCxn id="454" idx="0"/>
          </p:cNvCxnSpPr>
          <p:nvPr/>
        </p:nvCxnSpPr>
        <p:spPr>
          <a:xfrm rot="5400000">
            <a:off x="1583668" y="3680968"/>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94" name="꺾인 연결선 425"/>
          <p:cNvCxnSpPr>
            <a:stCxn id="467" idx="0"/>
            <a:endCxn id="456" idx="2"/>
          </p:cNvCxnSpPr>
          <p:nvPr/>
        </p:nvCxnSpPr>
        <p:spPr>
          <a:xfrm rot="5400000" flipH="1" flipV="1">
            <a:off x="1439652" y="3680968"/>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95" name="꺾인 연결선 425"/>
          <p:cNvCxnSpPr>
            <a:stCxn id="479" idx="2"/>
            <a:endCxn id="478" idx="0"/>
          </p:cNvCxnSpPr>
          <p:nvPr/>
        </p:nvCxnSpPr>
        <p:spPr>
          <a:xfrm rot="5400000">
            <a:off x="863588" y="4473056"/>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96" name="꺾인 연결선 425"/>
          <p:cNvCxnSpPr>
            <a:stCxn id="481" idx="0"/>
            <a:endCxn id="480" idx="2"/>
          </p:cNvCxnSpPr>
          <p:nvPr/>
        </p:nvCxnSpPr>
        <p:spPr>
          <a:xfrm rot="5400000" flipH="1" flipV="1">
            <a:off x="719572" y="4473056"/>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500" name="직사각형 499"/>
          <p:cNvSpPr/>
          <p:nvPr/>
        </p:nvSpPr>
        <p:spPr>
          <a:xfrm>
            <a:off x="3779912" y="3608960"/>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endParaRPr kumimoji="0" lang="en-US" altLang="ko-KR" sz="800" b="0" i="0" u="none" strike="noStrike" kern="0" cap="none" spc="0" normalizeH="0" baseline="0" noProof="0" dirty="0" smtClean="0">
              <a:ln>
                <a:noFill/>
              </a:ln>
              <a:solidFill>
                <a:sysClr val="windowText" lastClr="000000"/>
              </a:solidFill>
              <a:effectLst/>
              <a:uLnTx/>
              <a:uFillTx/>
              <a:latin typeface="+mn-ea"/>
              <a:cs typeface="+mn-cs"/>
            </a:endParaRPr>
          </a:p>
        </p:txBody>
      </p:sp>
      <p:sp>
        <p:nvSpPr>
          <p:cNvPr id="501" name="직사각형 500"/>
          <p:cNvSpPr/>
          <p:nvPr/>
        </p:nvSpPr>
        <p:spPr>
          <a:xfrm>
            <a:off x="3670386" y="4662607"/>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02" name="직사각형 501"/>
          <p:cNvSpPr/>
          <p:nvPr/>
        </p:nvSpPr>
        <p:spPr>
          <a:xfrm>
            <a:off x="3641772" y="468908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503" name="꺾인 연결선 425"/>
          <p:cNvCxnSpPr>
            <a:endCxn id="502" idx="0"/>
          </p:cNvCxnSpPr>
          <p:nvPr/>
        </p:nvCxnSpPr>
        <p:spPr>
          <a:xfrm rot="5400000">
            <a:off x="3891639" y="4115142"/>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504" name="직사각형 503"/>
          <p:cNvSpPr/>
          <p:nvPr/>
        </p:nvSpPr>
        <p:spPr>
          <a:xfrm>
            <a:off x="4418459" y="4664697"/>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05" name="직사각형 504"/>
          <p:cNvSpPr/>
          <p:nvPr/>
        </p:nvSpPr>
        <p:spPr>
          <a:xfrm>
            <a:off x="4385630" y="468908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506" name="꺾인 연결선 425"/>
          <p:cNvCxnSpPr>
            <a:stCxn id="505" idx="0"/>
          </p:cNvCxnSpPr>
          <p:nvPr/>
        </p:nvCxnSpPr>
        <p:spPr>
          <a:xfrm rot="16200000" flipV="1">
            <a:off x="4360896" y="4340346"/>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507" name="직사각형 506"/>
          <p:cNvSpPr/>
          <p:nvPr/>
        </p:nvSpPr>
        <p:spPr>
          <a:xfrm>
            <a:off x="5134285" y="4664697"/>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08" name="직사각형 507"/>
          <p:cNvSpPr/>
          <p:nvPr/>
        </p:nvSpPr>
        <p:spPr>
          <a:xfrm>
            <a:off x="5105710" y="4690159"/>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509" name="꺾인 연결선 425"/>
          <p:cNvCxnSpPr/>
          <p:nvPr/>
        </p:nvCxnSpPr>
        <p:spPr>
          <a:xfrm rot="16200000" flipV="1">
            <a:off x="4896036" y="4140688"/>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510" name="꺾인 연결선 425"/>
          <p:cNvCxnSpPr/>
          <p:nvPr/>
        </p:nvCxnSpPr>
        <p:spPr>
          <a:xfrm rot="16200000" flipH="1">
            <a:off x="4968044" y="4147802"/>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511" name="꺾인 연결선 425"/>
          <p:cNvCxnSpPr>
            <a:stCxn id="603" idx="3"/>
            <a:endCxn id="610" idx="1"/>
          </p:cNvCxnSpPr>
          <p:nvPr/>
        </p:nvCxnSpPr>
        <p:spPr>
          <a:xfrm>
            <a:off x="2555776" y="3140908"/>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512" name="꺾인 연결선 425"/>
          <p:cNvCxnSpPr>
            <a:stCxn id="609" idx="1"/>
            <a:endCxn id="602" idx="3"/>
          </p:cNvCxnSpPr>
          <p:nvPr/>
        </p:nvCxnSpPr>
        <p:spPr>
          <a:xfrm rot="10800000">
            <a:off x="2555776" y="3212916"/>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513" name="꺾인 연결선 512"/>
          <p:cNvCxnSpPr>
            <a:stCxn id="402" idx="2"/>
            <a:endCxn id="401" idx="0"/>
          </p:cNvCxnSpPr>
          <p:nvPr/>
        </p:nvCxnSpPr>
        <p:spPr>
          <a:xfrm rot="5400000">
            <a:off x="1583668" y="224080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14" name="꺾인 연결선 513"/>
          <p:cNvCxnSpPr>
            <a:stCxn id="417" idx="2"/>
            <a:endCxn id="416" idx="0"/>
          </p:cNvCxnSpPr>
          <p:nvPr/>
        </p:nvCxnSpPr>
        <p:spPr>
          <a:xfrm rot="5400000">
            <a:off x="2807804" y="224080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15" name="꺾인 연결선 514"/>
          <p:cNvCxnSpPr>
            <a:stCxn id="613" idx="2"/>
            <a:endCxn id="403" idx="0"/>
          </p:cNvCxnSpPr>
          <p:nvPr/>
        </p:nvCxnSpPr>
        <p:spPr>
          <a:xfrm rot="5400000">
            <a:off x="4540188" y="2812680"/>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16" name="꺾인 연결선 515"/>
          <p:cNvCxnSpPr>
            <a:stCxn id="407" idx="0"/>
            <a:endCxn id="406" idx="2"/>
          </p:cNvCxnSpPr>
          <p:nvPr/>
        </p:nvCxnSpPr>
        <p:spPr>
          <a:xfrm rot="5400000" flipH="1" flipV="1">
            <a:off x="1727684" y="224080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17" name="꺾인 연결선 516"/>
          <p:cNvCxnSpPr>
            <a:stCxn id="405" idx="0"/>
            <a:endCxn id="404" idx="2"/>
          </p:cNvCxnSpPr>
          <p:nvPr/>
        </p:nvCxnSpPr>
        <p:spPr>
          <a:xfrm rot="5400000" flipH="1" flipV="1">
            <a:off x="2951820" y="224080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18" name="꺾인 연결선 517"/>
          <p:cNvCxnSpPr>
            <a:stCxn id="411" idx="0"/>
            <a:endCxn id="410" idx="2"/>
          </p:cNvCxnSpPr>
          <p:nvPr/>
        </p:nvCxnSpPr>
        <p:spPr>
          <a:xfrm rot="5400000" flipH="1" flipV="1">
            <a:off x="4031940" y="224080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19" name="꺾인 연결선 518"/>
          <p:cNvCxnSpPr>
            <a:stCxn id="409" idx="0"/>
            <a:endCxn id="408" idx="2"/>
          </p:cNvCxnSpPr>
          <p:nvPr/>
        </p:nvCxnSpPr>
        <p:spPr>
          <a:xfrm rot="5400000" flipH="1" flipV="1">
            <a:off x="4391980" y="281687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20" name="꺾인 연결선 519"/>
          <p:cNvCxnSpPr>
            <a:endCxn id="398" idx="1"/>
          </p:cNvCxnSpPr>
          <p:nvPr/>
        </p:nvCxnSpPr>
        <p:spPr>
          <a:xfrm flipV="1">
            <a:off x="6588224" y="1916482"/>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521" name="직사각형 520"/>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22" name="직사각형 521"/>
          <p:cNvSpPr/>
          <p:nvPr/>
        </p:nvSpPr>
        <p:spPr>
          <a:xfrm>
            <a:off x="4139952" y="23848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52" name="직사각형 551"/>
          <p:cNvSpPr/>
          <p:nvPr/>
        </p:nvSpPr>
        <p:spPr>
          <a:xfrm>
            <a:off x="4788025" y="1808760"/>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566" name="원통 565"/>
          <p:cNvSpPr/>
          <p:nvPr/>
        </p:nvSpPr>
        <p:spPr>
          <a:xfrm>
            <a:off x="5148152" y="1052736"/>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582" name="직사각형 581"/>
          <p:cNvSpPr/>
          <p:nvPr/>
        </p:nvSpPr>
        <p:spPr>
          <a:xfrm>
            <a:off x="5508104" y="20184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83" name="직사각형 582"/>
          <p:cNvSpPr/>
          <p:nvPr/>
        </p:nvSpPr>
        <p:spPr>
          <a:xfrm>
            <a:off x="5508104" y="237847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84" name="직사각형 583"/>
          <p:cNvSpPr/>
          <p:nvPr/>
        </p:nvSpPr>
        <p:spPr>
          <a:xfrm>
            <a:off x="5364088" y="237847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85" name="직사각형 584"/>
          <p:cNvSpPr/>
          <p:nvPr/>
        </p:nvSpPr>
        <p:spPr>
          <a:xfrm>
            <a:off x="5364088" y="20184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86" name="꺾인 연결선 585"/>
          <p:cNvCxnSpPr>
            <a:stCxn id="585" idx="2"/>
            <a:endCxn id="584" idx="0"/>
          </p:cNvCxnSpPr>
          <p:nvPr/>
        </p:nvCxnSpPr>
        <p:spPr>
          <a:xfrm rot="5400000">
            <a:off x="5256076" y="223445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587" name="꺾인 연결선 586"/>
          <p:cNvCxnSpPr>
            <a:stCxn id="583" idx="0"/>
            <a:endCxn id="582" idx="2"/>
          </p:cNvCxnSpPr>
          <p:nvPr/>
        </p:nvCxnSpPr>
        <p:spPr>
          <a:xfrm rot="5400000" flipH="1" flipV="1">
            <a:off x="5400092" y="223445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592" name="직사각형 591"/>
          <p:cNvSpPr/>
          <p:nvPr/>
        </p:nvSpPr>
        <p:spPr>
          <a:xfrm>
            <a:off x="5548045" y="13767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93" name="직사각형 592"/>
          <p:cNvSpPr/>
          <p:nvPr/>
        </p:nvSpPr>
        <p:spPr>
          <a:xfrm>
            <a:off x="5512041"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94" name="직사각형 593"/>
          <p:cNvSpPr/>
          <p:nvPr/>
        </p:nvSpPr>
        <p:spPr>
          <a:xfrm>
            <a:off x="5368025"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595" name="직사각형 594"/>
          <p:cNvSpPr/>
          <p:nvPr/>
        </p:nvSpPr>
        <p:spPr>
          <a:xfrm>
            <a:off x="5404029" y="13767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596" name="꺾인 연결선 425"/>
          <p:cNvCxnSpPr>
            <a:stCxn id="595" idx="2"/>
            <a:endCxn id="594" idx="0"/>
          </p:cNvCxnSpPr>
          <p:nvPr/>
        </p:nvCxnSpPr>
        <p:spPr>
          <a:xfrm rot="5400000">
            <a:off x="5242011" y="1610738"/>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597" name="꺾인 연결선 425"/>
          <p:cNvCxnSpPr>
            <a:stCxn id="593" idx="0"/>
            <a:endCxn id="592" idx="2"/>
          </p:cNvCxnSpPr>
          <p:nvPr/>
        </p:nvCxnSpPr>
        <p:spPr>
          <a:xfrm rot="5400000" flipH="1" flipV="1">
            <a:off x="5386027" y="1610738"/>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602" name="직사각형 601"/>
          <p:cNvSpPr/>
          <p:nvPr/>
        </p:nvSpPr>
        <p:spPr>
          <a:xfrm>
            <a:off x="2483768"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603" name="직사각형 602"/>
          <p:cNvSpPr/>
          <p:nvPr/>
        </p:nvSpPr>
        <p:spPr>
          <a:xfrm>
            <a:off x="2483768" y="31049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609" name="직사각형 608"/>
          <p:cNvSpPr/>
          <p:nvPr/>
        </p:nvSpPr>
        <p:spPr>
          <a:xfrm>
            <a:off x="3851920"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610" name="직사각형 609"/>
          <p:cNvSpPr/>
          <p:nvPr/>
        </p:nvSpPr>
        <p:spPr>
          <a:xfrm>
            <a:off x="3851920" y="31049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613" name="직사각형 612"/>
          <p:cNvSpPr/>
          <p:nvPr/>
        </p:nvSpPr>
        <p:spPr>
          <a:xfrm>
            <a:off x="4652392"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617" name="직사각형 616"/>
          <p:cNvSpPr/>
          <p:nvPr/>
        </p:nvSpPr>
        <p:spPr>
          <a:xfrm>
            <a:off x="4644008"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618" name="꺾인 연결선 425"/>
          <p:cNvCxnSpPr>
            <a:stCxn id="423" idx="2"/>
            <a:endCxn id="500" idx="0"/>
          </p:cNvCxnSpPr>
          <p:nvPr/>
        </p:nvCxnSpPr>
        <p:spPr>
          <a:xfrm rot="5400000">
            <a:off x="4517994" y="3446942"/>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65" name="TextBox 464"/>
          <p:cNvSpPr txBox="1"/>
          <p:nvPr/>
        </p:nvSpPr>
        <p:spPr>
          <a:xfrm>
            <a:off x="4644008" y="324892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66" name="TextBox 465"/>
          <p:cNvSpPr txBox="1"/>
          <p:nvPr/>
        </p:nvSpPr>
        <p:spPr>
          <a:xfrm>
            <a:off x="4211960" y="3392936"/>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621" name="직사각형 620"/>
          <p:cNvSpPr/>
          <p:nvPr/>
        </p:nvSpPr>
        <p:spPr>
          <a:xfrm>
            <a:off x="4499992" y="36089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782" name="TextBox 781"/>
          <p:cNvSpPr txBox="1"/>
          <p:nvPr/>
        </p:nvSpPr>
        <p:spPr>
          <a:xfrm>
            <a:off x="323528" y="188640"/>
            <a:ext cx="6264696" cy="646331"/>
          </a:xfrm>
          <a:prstGeom prst="rect">
            <a:avLst/>
          </a:prstGeom>
          <a:noFill/>
        </p:spPr>
        <p:txBody>
          <a:bodyPr wrap="square" rtlCol="0">
            <a:spAutoFit/>
          </a:bodyPr>
          <a:lstStyle/>
          <a:p>
            <a:r>
              <a:rPr lang="en-US" altLang="ko-KR" sz="1200" dirty="0" smtClean="0">
                <a:latin typeface="+mn-ea"/>
              </a:rPr>
              <a:t>5.3 Dynamic Perspective    </a:t>
            </a:r>
            <a:r>
              <a:rPr lang="ko-KR" altLang="en-US" sz="1200" dirty="0" smtClean="0">
                <a:latin typeface="+mn-ea"/>
              </a:rPr>
              <a:t>메모</a:t>
            </a:r>
            <a:r>
              <a:rPr lang="en-US" altLang="ko-KR" sz="1200" dirty="0" smtClean="0">
                <a:latin typeface="+mn-ea"/>
              </a:rPr>
              <a:t>[</a:t>
            </a:r>
            <a:r>
              <a:rPr lang="ko-KR" altLang="en-US" sz="1200" dirty="0" err="1" smtClean="0">
                <a:latin typeface="+mn-ea"/>
              </a:rPr>
              <a:t>민연</a:t>
            </a:r>
            <a:r>
              <a:rPr lang="en-US" altLang="ko-KR" sz="1200" dirty="0" smtClean="0">
                <a:latin typeface="+mn-ea"/>
              </a:rPr>
              <a:t>P5116]</a:t>
            </a:r>
          </a:p>
          <a:p>
            <a:r>
              <a:rPr lang="en-US" altLang="ko-KR" sz="1200" dirty="0" smtClean="0">
                <a:latin typeface="+mn-ea"/>
              </a:rPr>
              <a:t>5.3.1 Dynamic View of overall</a:t>
            </a:r>
            <a:endParaRPr lang="ko-KR" altLang="ko-KR" sz="1200" dirty="0" smtClean="0">
              <a:latin typeface="+mn-ea"/>
            </a:endParaRPr>
          </a:p>
          <a:p>
            <a:endParaRPr lang="ko-KR" altLang="en-US" sz="1200" dirty="0">
              <a:latin typeface="+mn-ea"/>
            </a:endParaRPr>
          </a:p>
        </p:txBody>
      </p:sp>
      <p:sp>
        <p:nvSpPr>
          <p:cNvPr id="786" name="TextBox 785"/>
          <p:cNvSpPr txBox="1"/>
          <p:nvPr/>
        </p:nvSpPr>
        <p:spPr>
          <a:xfrm>
            <a:off x="6444208" y="2672276"/>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787" name="꺾인 연결선 425"/>
          <p:cNvCxnSpPr>
            <a:endCxn id="789" idx="1"/>
          </p:cNvCxnSpPr>
          <p:nvPr/>
        </p:nvCxnSpPr>
        <p:spPr>
          <a:xfrm>
            <a:off x="6516216" y="2635982"/>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788" name="TextBox 787"/>
          <p:cNvSpPr txBox="1"/>
          <p:nvPr/>
        </p:nvSpPr>
        <p:spPr>
          <a:xfrm>
            <a:off x="6300192" y="2528840"/>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789" name="TextBox 788"/>
          <p:cNvSpPr txBox="1"/>
          <p:nvPr/>
        </p:nvSpPr>
        <p:spPr>
          <a:xfrm>
            <a:off x="6948264" y="2528840"/>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790" name="직사각형 789"/>
          <p:cNvSpPr/>
          <p:nvPr/>
        </p:nvSpPr>
        <p:spPr>
          <a:xfrm>
            <a:off x="6372200" y="4689080"/>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791" name="직사각형 790"/>
          <p:cNvSpPr/>
          <p:nvPr/>
        </p:nvSpPr>
        <p:spPr>
          <a:xfrm>
            <a:off x="6372200" y="4689080"/>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792" name="직사각형 791"/>
          <p:cNvSpPr/>
          <p:nvPr/>
        </p:nvSpPr>
        <p:spPr>
          <a:xfrm>
            <a:off x="6372200" y="4689080"/>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93" name="TextBox 792"/>
          <p:cNvSpPr txBox="1"/>
          <p:nvPr/>
        </p:nvSpPr>
        <p:spPr>
          <a:xfrm>
            <a:off x="6732240" y="4689080"/>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794" name="직사각형 793"/>
          <p:cNvSpPr/>
          <p:nvPr/>
        </p:nvSpPr>
        <p:spPr>
          <a:xfrm>
            <a:off x="611560" y="4761088"/>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95" name="직사각형 794"/>
          <p:cNvSpPr/>
          <p:nvPr/>
        </p:nvSpPr>
        <p:spPr>
          <a:xfrm>
            <a:off x="1691680" y="47610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796" name="직사각형 795"/>
          <p:cNvSpPr/>
          <p:nvPr/>
        </p:nvSpPr>
        <p:spPr>
          <a:xfrm>
            <a:off x="169168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797" name="직사각형 796"/>
          <p:cNvSpPr/>
          <p:nvPr/>
        </p:nvSpPr>
        <p:spPr>
          <a:xfrm>
            <a:off x="15476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798" name="직사각형 797"/>
          <p:cNvSpPr/>
          <p:nvPr/>
        </p:nvSpPr>
        <p:spPr>
          <a:xfrm>
            <a:off x="1547664" y="47610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799" name="꺾인 연결선 425"/>
          <p:cNvCxnSpPr>
            <a:stCxn id="796" idx="2"/>
            <a:endCxn id="795" idx="0"/>
          </p:cNvCxnSpPr>
          <p:nvPr/>
        </p:nvCxnSpPr>
        <p:spPr>
          <a:xfrm rot="5400000">
            <a:off x="1475656" y="4509060"/>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800" name="꺾인 연결선 425"/>
          <p:cNvCxnSpPr>
            <a:stCxn id="798" idx="0"/>
            <a:endCxn id="797" idx="2"/>
          </p:cNvCxnSpPr>
          <p:nvPr/>
        </p:nvCxnSpPr>
        <p:spPr>
          <a:xfrm rot="5400000" flipH="1" flipV="1">
            <a:off x="1331640" y="4509060"/>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801" name="직사각형 800"/>
          <p:cNvSpPr/>
          <p:nvPr/>
        </p:nvSpPr>
        <p:spPr>
          <a:xfrm>
            <a:off x="2339752" y="4761088"/>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802" name="직사각형 801"/>
          <p:cNvSpPr/>
          <p:nvPr/>
        </p:nvSpPr>
        <p:spPr>
          <a:xfrm>
            <a:off x="2627784" y="47610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03" name="직사각형 802"/>
          <p:cNvSpPr/>
          <p:nvPr/>
        </p:nvSpPr>
        <p:spPr>
          <a:xfrm>
            <a:off x="26997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04" name="직사각형 803"/>
          <p:cNvSpPr/>
          <p:nvPr/>
        </p:nvSpPr>
        <p:spPr>
          <a:xfrm>
            <a:off x="25557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05" name="직사각형 804"/>
          <p:cNvSpPr/>
          <p:nvPr/>
        </p:nvSpPr>
        <p:spPr>
          <a:xfrm>
            <a:off x="2483768" y="476108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806" name="꺾인 연결선 425"/>
          <p:cNvCxnSpPr>
            <a:endCxn id="802" idx="0"/>
          </p:cNvCxnSpPr>
          <p:nvPr/>
        </p:nvCxnSpPr>
        <p:spPr>
          <a:xfrm rot="5400000">
            <a:off x="2411760" y="4509060"/>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807" name="꺾인 연결선 425"/>
          <p:cNvCxnSpPr>
            <a:stCxn id="805" idx="0"/>
          </p:cNvCxnSpPr>
          <p:nvPr/>
        </p:nvCxnSpPr>
        <p:spPr>
          <a:xfrm rot="5400000" flipH="1" flipV="1">
            <a:off x="2267744" y="4509060"/>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808" name="TextBox 807"/>
          <p:cNvSpPr txBox="1"/>
          <p:nvPr/>
        </p:nvSpPr>
        <p:spPr>
          <a:xfrm>
            <a:off x="1907704" y="483309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810" name="직사각형 809"/>
          <p:cNvSpPr/>
          <p:nvPr/>
        </p:nvSpPr>
        <p:spPr>
          <a:xfrm>
            <a:off x="3635896" y="1052736"/>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811" name="직사각형 810"/>
          <p:cNvSpPr/>
          <p:nvPr/>
        </p:nvSpPr>
        <p:spPr>
          <a:xfrm>
            <a:off x="4211960" y="1052736"/>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829" name="직사각형 828"/>
          <p:cNvSpPr/>
          <p:nvPr/>
        </p:nvSpPr>
        <p:spPr>
          <a:xfrm>
            <a:off x="3923928"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30" name="직사각형 829"/>
          <p:cNvSpPr/>
          <p:nvPr/>
        </p:nvSpPr>
        <p:spPr>
          <a:xfrm>
            <a:off x="3923928" y="13047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31" name="직사각형 830"/>
          <p:cNvSpPr/>
          <p:nvPr/>
        </p:nvSpPr>
        <p:spPr>
          <a:xfrm>
            <a:off x="3779912" y="13047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32" name="직사각형 831"/>
          <p:cNvSpPr/>
          <p:nvPr/>
        </p:nvSpPr>
        <p:spPr>
          <a:xfrm>
            <a:off x="3779912"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833" name="꺾인 연결선 425"/>
          <p:cNvCxnSpPr>
            <a:stCxn id="830" idx="2"/>
            <a:endCxn id="829" idx="0"/>
          </p:cNvCxnSpPr>
          <p:nvPr/>
        </p:nvCxnSpPr>
        <p:spPr>
          <a:xfrm rot="5400000">
            <a:off x="3743908" y="159273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834" name="꺾인 연결선 425"/>
          <p:cNvCxnSpPr>
            <a:stCxn id="832" idx="0"/>
            <a:endCxn id="831" idx="2"/>
          </p:cNvCxnSpPr>
          <p:nvPr/>
        </p:nvCxnSpPr>
        <p:spPr>
          <a:xfrm rot="5400000" flipH="1" flipV="1">
            <a:off x="3599892" y="159273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835" name="직사각형 834"/>
          <p:cNvSpPr/>
          <p:nvPr/>
        </p:nvSpPr>
        <p:spPr>
          <a:xfrm>
            <a:off x="4572000"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36" name="직사각형 835"/>
          <p:cNvSpPr/>
          <p:nvPr/>
        </p:nvSpPr>
        <p:spPr>
          <a:xfrm>
            <a:off x="4499992" y="13047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37" name="직사각형 836"/>
          <p:cNvSpPr/>
          <p:nvPr/>
        </p:nvSpPr>
        <p:spPr>
          <a:xfrm>
            <a:off x="4355976" y="13047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38" name="직사각형 837"/>
          <p:cNvSpPr/>
          <p:nvPr/>
        </p:nvSpPr>
        <p:spPr>
          <a:xfrm>
            <a:off x="4427984" y="18087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839" name="꺾인 연결선 425"/>
          <p:cNvCxnSpPr>
            <a:stCxn id="836" idx="2"/>
            <a:endCxn id="835" idx="0"/>
          </p:cNvCxnSpPr>
          <p:nvPr/>
        </p:nvCxnSpPr>
        <p:spPr>
          <a:xfrm rot="16200000" flipH="1">
            <a:off x="4355976" y="1556732"/>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840" name="꺾인 연결선 425"/>
          <p:cNvCxnSpPr>
            <a:stCxn id="838" idx="0"/>
            <a:endCxn id="837" idx="2"/>
          </p:cNvCxnSpPr>
          <p:nvPr/>
        </p:nvCxnSpPr>
        <p:spPr>
          <a:xfrm rot="16200000" flipV="1">
            <a:off x="4211960" y="1556732"/>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841" name="직사각형 840"/>
          <p:cNvSpPr/>
          <p:nvPr/>
        </p:nvSpPr>
        <p:spPr>
          <a:xfrm>
            <a:off x="6372200" y="497711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42" name="직사각형 841"/>
          <p:cNvSpPr/>
          <p:nvPr/>
        </p:nvSpPr>
        <p:spPr>
          <a:xfrm>
            <a:off x="6372200" y="497711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43" name="직사각형 842"/>
          <p:cNvSpPr/>
          <p:nvPr/>
        </p:nvSpPr>
        <p:spPr>
          <a:xfrm>
            <a:off x="6372200" y="4977112"/>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844" name="TextBox 843"/>
          <p:cNvSpPr txBox="1"/>
          <p:nvPr/>
        </p:nvSpPr>
        <p:spPr>
          <a:xfrm>
            <a:off x="6732240" y="497711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90" name="직사각형 189"/>
          <p:cNvSpPr/>
          <p:nvPr/>
        </p:nvSpPr>
        <p:spPr>
          <a:xfrm>
            <a:off x="755576" y="1124744"/>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191" name="직사각형 190"/>
          <p:cNvSpPr/>
          <p:nvPr/>
        </p:nvSpPr>
        <p:spPr>
          <a:xfrm>
            <a:off x="4076328" y="19611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92" name="직사각형 191"/>
          <p:cNvSpPr/>
          <p:nvPr/>
        </p:nvSpPr>
        <p:spPr>
          <a:xfrm>
            <a:off x="4076328" y="1457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93" name="직사각형 192"/>
          <p:cNvSpPr/>
          <p:nvPr/>
        </p:nvSpPr>
        <p:spPr>
          <a:xfrm>
            <a:off x="3932312" y="1457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94" name="직사각형 193"/>
          <p:cNvSpPr/>
          <p:nvPr/>
        </p:nvSpPr>
        <p:spPr>
          <a:xfrm>
            <a:off x="3932312" y="196116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195" name="꺾인 연결선 425"/>
          <p:cNvCxnSpPr/>
          <p:nvPr/>
        </p:nvCxnSpPr>
        <p:spPr>
          <a:xfrm rot="5400000">
            <a:off x="863588" y="162245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196" name="꺾인 연결선 425"/>
          <p:cNvCxnSpPr/>
          <p:nvPr/>
        </p:nvCxnSpPr>
        <p:spPr>
          <a:xfrm rot="5400000" flipH="1" flipV="1">
            <a:off x="719572" y="162245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197" name="TextBox 196"/>
          <p:cNvSpPr txBox="1"/>
          <p:nvPr/>
        </p:nvSpPr>
        <p:spPr>
          <a:xfrm>
            <a:off x="1907704" y="443711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198" name="직사각형 197"/>
          <p:cNvSpPr/>
          <p:nvPr/>
        </p:nvSpPr>
        <p:spPr>
          <a:xfrm>
            <a:off x="467544" y="980728"/>
            <a:ext cx="7704856" cy="43924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9" name="꺾인 연결선 198"/>
          <p:cNvCxnSpPr>
            <a:stCxn id="500" idx="3"/>
          </p:cNvCxnSpPr>
          <p:nvPr/>
        </p:nvCxnSpPr>
        <p:spPr>
          <a:xfrm flipV="1">
            <a:off x="5508104" y="2679206"/>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202" name="꺾인 연결선 425"/>
          <p:cNvCxnSpPr>
            <a:stCxn id="396" idx="3"/>
            <a:endCxn id="500" idx="1"/>
          </p:cNvCxnSpPr>
          <p:nvPr/>
        </p:nvCxnSpPr>
        <p:spPr>
          <a:xfrm flipV="1">
            <a:off x="2843808" y="3824984"/>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203" name="꺾인 연결선 425"/>
          <p:cNvCxnSpPr/>
          <p:nvPr/>
        </p:nvCxnSpPr>
        <p:spPr>
          <a:xfrm rot="10800000" flipV="1">
            <a:off x="2843808" y="3894955"/>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204" name="직사각형 203"/>
          <p:cNvSpPr/>
          <p:nvPr/>
        </p:nvSpPr>
        <p:spPr>
          <a:xfrm>
            <a:off x="2419617" y="38133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05" name="직사각형 204"/>
          <p:cNvSpPr/>
          <p:nvPr/>
        </p:nvSpPr>
        <p:spPr>
          <a:xfrm>
            <a:off x="2419617" y="37413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06" name="직사각형 205"/>
          <p:cNvSpPr/>
          <p:nvPr/>
        </p:nvSpPr>
        <p:spPr>
          <a:xfrm>
            <a:off x="3787769" y="38133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07" name="직사각형 206"/>
          <p:cNvSpPr/>
          <p:nvPr/>
        </p:nvSpPr>
        <p:spPr>
          <a:xfrm>
            <a:off x="3787769" y="37413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2385</Words>
  <Application>Microsoft Office PowerPoint</Application>
  <PresentationFormat>화면 슬라이드 쇼(4:3)</PresentationFormat>
  <Paragraphs>436</Paragraphs>
  <Slides>17</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vt:i4>
      </vt:variant>
    </vt:vector>
  </HeadingPairs>
  <TitlesOfParts>
    <vt:vector size="24" baseType="lpstr">
      <vt:lpstr>굴림</vt:lpstr>
      <vt:lpstr>맑은 고딕</vt:lpstr>
      <vt:lpstr>바탕</vt:lpstr>
      <vt:lpstr>Arial</vt:lpstr>
      <vt:lpstr>Times New Roman</vt:lpstr>
      <vt:lpstr>Trebuchet MS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mac</dc:creator>
  <cp:lastModifiedBy>민동옥/선임연구원/MC 연구소 P3실 5팀 1파트(dongog.min@lge.com)</cp:lastModifiedBy>
  <cp:revision>19</cp:revision>
  <dcterms:created xsi:type="dcterms:W3CDTF">2015-06-20T20:25:13Z</dcterms:created>
  <dcterms:modified xsi:type="dcterms:W3CDTF">2015-06-23T23:44:07Z</dcterms:modified>
</cp:coreProperties>
</file>