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wdp" ContentType="image/vnd.ms-photo"/>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4"/>
  </p:notesMasterIdLst>
  <p:sldIdLst>
    <p:sldId id="256" r:id="rId2"/>
    <p:sldId id="257" r:id="rId3"/>
    <p:sldId id="318" r:id="rId4"/>
    <p:sldId id="258" r:id="rId5"/>
    <p:sldId id="259" r:id="rId6"/>
    <p:sldId id="265" r:id="rId7"/>
    <p:sldId id="267" r:id="rId8"/>
    <p:sldId id="276" r:id="rId9"/>
    <p:sldId id="308" r:id="rId10"/>
    <p:sldId id="338" r:id="rId11"/>
    <p:sldId id="309" r:id="rId12"/>
    <p:sldId id="332" r:id="rId13"/>
    <p:sldId id="339" r:id="rId14"/>
    <p:sldId id="336" r:id="rId15"/>
    <p:sldId id="330" r:id="rId16"/>
    <p:sldId id="331" r:id="rId17"/>
    <p:sldId id="340" r:id="rId18"/>
    <p:sldId id="328" r:id="rId19"/>
    <p:sldId id="329" r:id="rId20"/>
    <p:sldId id="320" r:id="rId21"/>
    <p:sldId id="321" r:id="rId22"/>
    <p:sldId id="327" r:id="rId23"/>
    <p:sldId id="323" r:id="rId24"/>
    <p:sldId id="324" r:id="rId25"/>
    <p:sldId id="325" r:id="rId26"/>
    <p:sldId id="326" r:id="rId27"/>
    <p:sldId id="322" r:id="rId28"/>
    <p:sldId id="341" r:id="rId29"/>
    <p:sldId id="319" r:id="rId30"/>
    <p:sldId id="337" r:id="rId31"/>
    <p:sldId id="334" r:id="rId32"/>
    <p:sldId id="335" r:id="rId33"/>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기본 구역" id="{8842BCD3-E84E-4C92-B413-F11C840B25B4}">
          <p14:sldIdLst>
            <p14:sldId id="256"/>
            <p14:sldId id="257"/>
            <p14:sldId id="318"/>
            <p14:sldId id="258"/>
            <p14:sldId id="259"/>
            <p14:sldId id="265"/>
            <p14:sldId id="267"/>
            <p14:sldId id="276"/>
            <p14:sldId id="308"/>
            <p14:sldId id="338"/>
            <p14:sldId id="309"/>
            <p14:sldId id="332"/>
            <p14:sldId id="339"/>
            <p14:sldId id="336"/>
            <p14:sldId id="330"/>
            <p14:sldId id="331"/>
            <p14:sldId id="340"/>
            <p14:sldId id="328"/>
            <p14:sldId id="329"/>
            <p14:sldId id="320"/>
            <p14:sldId id="321"/>
            <p14:sldId id="327"/>
            <p14:sldId id="323"/>
            <p14:sldId id="324"/>
            <p14:sldId id="325"/>
            <p14:sldId id="326"/>
            <p14:sldId id="322"/>
            <p14:sldId id="341"/>
            <p14:sldId id="319"/>
            <p14:sldId id="337"/>
            <p14:sldId id="334"/>
            <p14:sldId id="335"/>
          </p14:sldIdLst>
        </p14:section>
      </p14:sectionLst>
    </p:ext>
    <p:ext uri="{EFAFB233-063F-42B5-8137-9DF3F51BA10A}">
      <p15:sldGuideLst xmlns:p15="http://schemas.microsoft.com/office/powerpoint/2012/main" xmlns="">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159" d="100"/>
          <a:sy n="159" d="100"/>
        </p:scale>
        <p:origin x="-1037" y="-82"/>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xmlns=""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xmlns=""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xmlns=""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xmlns=""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xmlns="" val="120900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xmlns="" val="160444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xmlns="" val="130578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xmlns="" val="123245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xmlns="" val="67870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xmlns=""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xmlns=""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xmlns=""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_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xmlns=""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p14="http://schemas.microsoft.com/office/powerpoint/2010/main" xmlns="" val="108839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xmlns="">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Tree>
    <p:extLst>
      <p:ext uri="{BB962C8B-B14F-4D97-AF65-F5344CB8AC3E}">
        <p14:creationId xmlns:p14="http://schemas.microsoft.com/office/powerpoint/2010/main" xmlns="" val="4029852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323528" y="836613"/>
            <a:ext cx="849694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899148"/>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284984"/>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08920"/>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132856"/>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132856"/>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132856"/>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284984"/>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653136"/>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293096"/>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060848"/>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636332"/>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284984"/>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28498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573016"/>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57359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861048"/>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789040"/>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149080"/>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149080"/>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437112"/>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365104"/>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00038"/>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276872"/>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25144"/>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2514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789040"/>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628800"/>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880828"/>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393305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498670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439238"/>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664442"/>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14255"/>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464784"/>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471898"/>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465004"/>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53701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136776"/>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14096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240578"/>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132856"/>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86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771038"/>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17032"/>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2996372"/>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2960078"/>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13176"/>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1317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157192"/>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376832"/>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a:t>
            </a:r>
            <a:r>
              <a:rPr lang="en-US" altLang="ko-KR" sz="800" kern="0" dirty="0" smtClean="0">
                <a:solidFill>
                  <a:sysClr val="windowText" lastClr="000000"/>
                </a:solidFill>
                <a:latin typeface="+mn-ea"/>
              </a:rPr>
              <a:t>twitter</a:t>
            </a:r>
            <a:endParaRPr lang="en-US" altLang="ko-KR" sz="800" kern="0" dirty="0" smtClean="0">
              <a:solidFill>
                <a:sysClr val="windowText" lastClr="000000"/>
              </a:solidFill>
              <a:latin typeface="+mn-ea"/>
            </a:endParaRPr>
          </a:p>
        </p:txBody>
      </p:sp>
      <p:sp>
        <p:nvSpPr>
          <p:cNvPr id="461" name="직사각형 460"/>
          <p:cNvSpPr/>
          <p:nvPr/>
        </p:nvSpPr>
        <p:spPr>
          <a:xfrm>
            <a:off x="421196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01208"/>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01208"/>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448840"/>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7812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761208"/>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03302"/>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149080"/>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19051"/>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p14="http://schemas.microsoft.com/office/powerpoint/2010/main" xmlns="" val="423217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xmlns="" val="3423846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a:t>
            </a:r>
            <a:r>
              <a:rPr lang="en-US" altLang="ko-KR" dirty="0"/>
              <a:t>Design Decision – Why </a:t>
            </a:r>
            <a:r>
              <a:rPr lang="en-US" altLang="ko-KR" dirty="0" smtClean="0"/>
              <a:t>Client/Server?</a:t>
            </a:r>
            <a:endParaRPr lang="ko-KR" altLang="en-US" dirty="0"/>
          </a:p>
        </p:txBody>
      </p:sp>
      <p:sp>
        <p:nvSpPr>
          <p:cNvPr id="3" name="텍스트 개체 틀 2"/>
          <p:cNvSpPr>
            <a:spLocks noGrp="1"/>
          </p:cNvSpPr>
          <p:nvPr>
            <p:ph type="body" sz="quarter" idx="10"/>
          </p:nvPr>
        </p:nvSpPr>
        <p:spPr>
          <a:xfrm>
            <a:off x="275680" y="908720"/>
            <a:ext cx="8511032" cy="720080"/>
          </a:xfrm>
        </p:spPr>
        <p:txBody>
          <a:bodyPr>
            <a:normAutofit/>
          </a:bodyPr>
          <a:lstStyle/>
          <a:p>
            <a:r>
              <a:rPr lang="en-US" altLang="ko-KR" dirty="0"/>
              <a:t>Promoted quality attribute</a:t>
            </a:r>
            <a:br>
              <a:rPr lang="en-US" altLang="ko-KR" dirty="0"/>
            </a:b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dirty="0" smtClean="0"/>
              <a:t>/32</a:t>
            </a: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xmlns="" val="245411515"/>
              </p:ext>
            </p:extLst>
          </p:nvPr>
        </p:nvGraphicFramePr>
        <p:xfrm>
          <a:off x="467544" y="1340768"/>
          <a:ext cx="8200206" cy="1242060"/>
        </p:xfrm>
        <a:graphic>
          <a:graphicData uri="http://schemas.openxmlformats.org/drawingml/2006/table">
            <a:tbl>
              <a:tblPr/>
              <a:tblGrid>
                <a:gridCol w="1931779"/>
                <a:gridCol w="6268427"/>
              </a:tblGrid>
              <a:tr h="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Scalability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It is easy to scalable because the several different nodes works with the same behavior. </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Modifiability</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There’s no coupling between server and client. Therefore, both sides can be developed independently if they share the same protocol.</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xmlns="" val="1959895806"/>
              </p:ext>
            </p:extLst>
          </p:nvPr>
        </p:nvGraphicFramePr>
        <p:xfrm>
          <a:off x="467544" y="3212976"/>
          <a:ext cx="8200206" cy="3082290"/>
        </p:xfrm>
        <a:graphic>
          <a:graphicData uri="http://schemas.openxmlformats.org/drawingml/2006/table">
            <a:tbl>
              <a:tblPr/>
              <a:tblGrid>
                <a:gridCol w="1918637"/>
                <a:gridCol w="6281569"/>
              </a:tblGrid>
              <a:tr h="809687">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Security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Data can be hijacked by malicious attacker. For enhancing the security, IoTMS provides options for application layer level security. With the basic security option is enabled, data will be encrypted with one time session key based on AES_128. One time session key will be shared with public key cryptography based on RSA_512. Section 6. will explain something more about this.</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0536">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Performance</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Number of SA nodes supported at the same time is up to 50. Based on the experiment, the performance degrade is not observed. </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24">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Availability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Single pointer of failure.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is monitoring SA nodes’ availability using piggyback tactic. Besides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support emergency message function for notifying the problem on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to user.</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ectangle 3"/>
          <p:cNvSpPr>
            <a:spLocks noChangeArrowheads="1"/>
          </p:cNvSpPr>
          <p:nvPr/>
        </p:nvSpPr>
        <p:spPr bwMode="auto">
          <a:xfrm>
            <a:off x="1576187" y="694879"/>
            <a:ext cx="223805"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p:txBody>
      </p:sp>
      <p:sp>
        <p:nvSpPr>
          <p:cNvPr id="12" name="텍스트 개체 틀 2"/>
          <p:cNvSpPr txBox="1">
            <a:spLocks/>
          </p:cNvSpPr>
          <p:nvPr/>
        </p:nvSpPr>
        <p:spPr>
          <a:xfrm>
            <a:off x="275680" y="2746097"/>
            <a:ext cx="8511032" cy="720080"/>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Inhibited quality attribute</a:t>
            </a:r>
            <a:br>
              <a:rPr lang="en-US" altLang="ko-KR" dirty="0" smtClean="0"/>
            </a:br>
            <a:endParaRPr lang="en-US" dirty="0"/>
          </a:p>
        </p:txBody>
      </p:sp>
    </p:spTree>
    <p:extLst>
      <p:ext uri="{BB962C8B-B14F-4D97-AF65-F5344CB8AC3E}">
        <p14:creationId xmlns:p14="http://schemas.microsoft.com/office/powerpoint/2010/main" xmlns="" val="418717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fontScale="92500" lnSpcReduction="10000"/>
          </a:bodyPr>
          <a:lstStyle/>
          <a:p>
            <a:r>
              <a:rPr lang="en-US" altLang="ko-KR" dirty="0"/>
              <a:t>1) Less coupling among packages</a:t>
            </a:r>
          </a:p>
          <a:p>
            <a:pPr lvl="1"/>
            <a:r>
              <a:rPr lang="en-US" altLang="ko-KR" dirty="0"/>
              <a:t>Failure of any single package doesn’t affect the whole system</a:t>
            </a:r>
          </a:p>
          <a:p>
            <a:pPr lvl="1"/>
            <a:r>
              <a:rPr lang="en-US" altLang="ko-KR" dirty="0"/>
              <a:t>Each packages can be developed independently</a:t>
            </a:r>
          </a:p>
          <a:p>
            <a:endParaRPr lang="en-US" altLang="ko-KR" dirty="0" smtClean="0"/>
          </a:p>
          <a:p>
            <a:r>
              <a:rPr lang="en-US" altLang="ko-KR" dirty="0" smtClean="0"/>
              <a:t>2</a:t>
            </a:r>
            <a:r>
              <a:rPr lang="en-US" altLang="ko-KR" dirty="0"/>
              <a:t>) Easy to track the interaction between packages</a:t>
            </a:r>
          </a:p>
          <a:p>
            <a:pPr lvl="1"/>
            <a:r>
              <a:rPr lang="en-US" altLang="ko-KR" dirty="0" smtClean="0"/>
              <a:t>Centralized logging environment</a:t>
            </a:r>
            <a:endParaRPr lang="en-US" altLang="ko-KR" dirty="0"/>
          </a:p>
          <a:p>
            <a:endParaRPr lang="en-US" altLang="ko-KR" dirty="0" smtClean="0"/>
          </a:p>
          <a:p>
            <a:r>
              <a:rPr lang="en-US" altLang="ko-KR" dirty="0" smtClean="0"/>
              <a:t>3</a:t>
            </a:r>
            <a:r>
              <a:rPr lang="en-US" altLang="ko-KR" dirty="0"/>
              <a:t>) Provides extensibility</a:t>
            </a:r>
          </a:p>
          <a:p>
            <a:pPr lvl="1"/>
            <a:r>
              <a:rPr lang="en-US" altLang="ko-KR" dirty="0"/>
              <a:t>Easy to add new nodes</a:t>
            </a:r>
          </a:p>
          <a:p>
            <a:pPr lvl="1"/>
            <a:r>
              <a:rPr lang="en-US" altLang="ko-KR" dirty="0"/>
              <a:t>Easy to add new feature such as message package and something like that</a:t>
            </a:r>
          </a:p>
          <a:p>
            <a:endParaRPr lang="en-US" altLang="ko-KR" dirty="0" smtClean="0"/>
          </a:p>
          <a:p>
            <a:r>
              <a:rPr lang="en-US" altLang="ko-KR" dirty="0" smtClean="0"/>
              <a:t>4</a:t>
            </a:r>
            <a:r>
              <a:rPr lang="en-US" altLang="ko-KR" dirty="0"/>
              <a:t>)  Single point of failure</a:t>
            </a:r>
          </a:p>
          <a:p>
            <a:pPr lvl="1"/>
            <a:r>
              <a:rPr lang="en-US" altLang="ko-KR" dirty="0"/>
              <a:t>Event bus should be easily recoverable</a:t>
            </a:r>
          </a:p>
          <a:p>
            <a:endParaRPr lang="en-US" altLang="ko-KR" dirty="0" smtClean="0"/>
          </a:p>
          <a:p>
            <a:r>
              <a:rPr lang="en-US" altLang="ko-KR" dirty="0" smtClean="0"/>
              <a:t>5</a:t>
            </a:r>
            <a:r>
              <a:rPr lang="en-US" altLang="ko-KR" dirty="0"/>
              <a:t>) Traffic</a:t>
            </a:r>
          </a:p>
          <a:p>
            <a:pPr lvl="1"/>
            <a:r>
              <a:rPr lang="en-US" altLang="ko-KR" dirty="0"/>
              <a:t>50 simultaneous connection is tolerable based on the experiment.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1700808"/>
            <a:ext cx="3768643" cy="25202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563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t>Less </a:t>
            </a:r>
            <a:r>
              <a:rPr lang="en-US" altLang="ko-KR" dirty="0"/>
              <a:t>coupling among </a:t>
            </a:r>
            <a:r>
              <a:rPr lang="en-US" altLang="ko-KR" dirty="0" smtClean="0"/>
              <a:t>packages</a:t>
            </a:r>
          </a:p>
          <a:p>
            <a:pPr marL="342900" indent="-342900">
              <a:buAutoNum type="arabicParenR"/>
            </a:pPr>
            <a:r>
              <a:rPr lang="en-US" altLang="ko-KR" dirty="0" smtClean="0"/>
              <a:t>Cross platform</a:t>
            </a:r>
          </a:p>
          <a:p>
            <a:pPr marL="342900" indent="-342900">
              <a:buAutoNum type="arabicParenR"/>
            </a:pPr>
            <a:r>
              <a:rPr lang="en-US" altLang="ko-KR" dirty="0" smtClean="0"/>
              <a:t>Human readable</a:t>
            </a:r>
          </a:p>
          <a:p>
            <a:pPr marL="342900" indent="-342900">
              <a:buAutoNum type="arabicParenR"/>
            </a:pPr>
            <a:r>
              <a:rPr lang="en-US" altLang="ko-KR" dirty="0" smtClean="0"/>
              <a:t>Applying design </a:t>
            </a:r>
            <a:r>
              <a:rPr lang="en-US" altLang="ko-KR" dirty="0"/>
              <a:t>concept </a:t>
            </a:r>
            <a:r>
              <a:rPr lang="en-US" altLang="ko-KR" dirty="0" smtClean="0"/>
              <a:t>to implementation directly</a:t>
            </a:r>
          </a:p>
          <a:p>
            <a:pPr marL="342900" indent="-342900">
              <a:buAutoNum type="arabicParenR"/>
            </a:pPr>
            <a:r>
              <a:rPr lang="en-US" altLang="ko-KR" dirty="0"/>
              <a:t>UI and SA Node speak the same language</a:t>
            </a:r>
          </a:p>
          <a:p>
            <a:pPr marL="342900" indent="-342900">
              <a:buAutoNum type="arabicParenR"/>
            </a:pPr>
            <a:r>
              <a:rPr lang="en-US" altLang="ko-KR" dirty="0"/>
              <a:t>3rd party developers</a:t>
            </a:r>
          </a:p>
          <a:p>
            <a:pPr marL="342900" indent="-342900">
              <a:buAutoNum type="arabicParenR"/>
            </a:pPr>
            <a:r>
              <a:rPr lang="en-US" altLang="ko-KR" dirty="0"/>
              <a:t>UI (Java Script) and database </a:t>
            </a:r>
            <a:r>
              <a:rPr lang="en-US" altLang="ko-KR" dirty="0" smtClean="0"/>
              <a:t>friendly</a:t>
            </a:r>
            <a:endParaRPr lang="en-US" altLang="ko-KR"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16</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0047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xmlns="" val="70842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spTree>
    <p:extLst>
      <p:ext uri="{BB962C8B-B14F-4D97-AF65-F5344CB8AC3E}">
        <p14:creationId xmlns:p14="http://schemas.microsoft.com/office/powerpoint/2010/main" xmlns="" val="47546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spTree>
    <p:extLst>
      <p:ext uri="{BB962C8B-B14F-4D97-AF65-F5344CB8AC3E}">
        <p14:creationId xmlns:p14="http://schemas.microsoft.com/office/powerpoint/2010/main" xmlns="" val="422964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xmlns=""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782414"/>
            <a:ext cx="8352160" cy="55859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324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7" y="820218"/>
            <a:ext cx="8464773" cy="54170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01968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5.3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표 4"/>
          <p:cNvGraphicFramePr>
            <a:graphicFrameLocks noGrp="1"/>
          </p:cNvGraphicFramePr>
          <p:nvPr/>
        </p:nvGraphicFramePr>
        <p:xfrm>
          <a:off x="437982" y="3829260"/>
          <a:ext cx="3116442" cy="2172240"/>
        </p:xfrm>
        <a:graphic>
          <a:graphicData uri="http://schemas.openxmlformats.org/drawingml/2006/table">
            <a:tbl>
              <a:tblPr/>
              <a:tblGrid>
                <a:gridCol w="1558221"/>
                <a:gridCol w="1558221"/>
              </a:tblGrid>
              <a:tr h="205737">
                <a:tc rowSpan="3">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Discovery</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register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cancel</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rowSpan="4">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Link</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send</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receiver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78131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5988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xmlns="" val="1861498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sp>
        <p:nvSpPr>
          <p:cNvPr id="68" name="직사각형 67"/>
          <p:cNvSpPr/>
          <p:nvPr/>
        </p:nvSpPr>
        <p:spPr>
          <a:xfrm>
            <a:off x="291097" y="801787"/>
            <a:ext cx="5347703" cy="5651549"/>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712817"/>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72047"/>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147373"/>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451148"/>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75013"/>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82375"/>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420151"/>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914800"/>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952230"/>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543854"/>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562556"/>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358204"/>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134296" y="989902"/>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87" name="직사각형 86"/>
          <p:cNvSpPr/>
          <p:nvPr/>
        </p:nvSpPr>
        <p:spPr bwMode="auto">
          <a:xfrm>
            <a:off x="1254496" y="1065360"/>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315656" y="2239519"/>
            <a:ext cx="1121429" cy="107213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4" name="직선 연결선 93"/>
          <p:cNvCxnSpPr/>
          <p:nvPr/>
        </p:nvCxnSpPr>
        <p:spPr bwMode="auto">
          <a:xfrm>
            <a:off x="4708030" y="4662133"/>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503317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448824"/>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90603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85517"/>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254588"/>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756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756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7328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832291"/>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7328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839216"/>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702356"/>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952229"/>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412335"/>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412335"/>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433154"/>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433153"/>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344188"/>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74690"/>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1154151" y="5764745"/>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40" name="직사각형 139"/>
          <p:cNvSpPr/>
          <p:nvPr/>
        </p:nvSpPr>
        <p:spPr bwMode="auto">
          <a:xfrm>
            <a:off x="1694479" y="4428336"/>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819144"/>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78228"/>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502405"/>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81220"/>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77200"/>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936846"/>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957625"/>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82830"/>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82830"/>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5003648"/>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5003648"/>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2383848" y="5806375"/>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153" name="직사각형 152"/>
          <p:cNvSpPr/>
          <p:nvPr/>
        </p:nvSpPr>
        <p:spPr bwMode="auto">
          <a:xfrm>
            <a:off x="1730770" y="5832291"/>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34392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3410900" y="975627"/>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157" name="직사각형 156"/>
          <p:cNvSpPr/>
          <p:nvPr/>
        </p:nvSpPr>
        <p:spPr bwMode="auto">
          <a:xfrm>
            <a:off x="3531100" y="1090443"/>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765680"/>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868692"/>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967224"/>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t>Test result should be here</a:t>
            </a:r>
            <a:endParaRPr lang="en-US" altLang="ko-KR" dirty="0"/>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t>Fig) Chart for Test result</a:t>
            </a:r>
            <a:endParaRPr lang="en-US" altLang="ko-KR" dirty="0"/>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xmlns="">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xmlns="" val="337422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t>Periodic SA Node’s Health </a:t>
            </a:r>
            <a:r>
              <a:rPr lang="en-US" altLang="ko-KR" dirty="0"/>
              <a:t>Check</a:t>
            </a:r>
          </a:p>
          <a:p>
            <a:r>
              <a:rPr lang="en-US" altLang="ko-KR" dirty="0"/>
              <a:t/>
            </a:r>
            <a:br>
              <a:rPr lang="en-US" altLang="ko-KR" dirty="0"/>
            </a:br>
            <a:r>
              <a:rPr lang="en-US" altLang="ko-KR" dirty="0"/>
              <a:t>There’re </a:t>
            </a:r>
            <a:r>
              <a:rPr lang="en-US" altLang="ko-KR" dirty="0" smtClean="0"/>
              <a:t>numbers </a:t>
            </a:r>
            <a:r>
              <a:rPr lang="en-US" altLang="ko-KR" dirty="0"/>
              <a:t>of different tactics for </a:t>
            </a:r>
            <a:r>
              <a:rPr lang="en-US" altLang="ko-KR" dirty="0" smtClean="0"/>
              <a:t>providing availability. </a:t>
            </a:r>
            <a:r>
              <a:rPr lang="en-US" altLang="ko-KR" dirty="0"/>
              <a:t>For example,</a:t>
            </a:r>
          </a:p>
          <a:p>
            <a:r>
              <a:rPr lang="en-US" altLang="ko-KR" dirty="0"/>
              <a:t/>
            </a:r>
            <a:br>
              <a:rPr lang="en-US" altLang="ko-KR" dirty="0"/>
            </a:br>
            <a:r>
              <a:rPr lang="en-US" altLang="ko-KR" dirty="0"/>
              <a:t>- ping-echo</a:t>
            </a:r>
          </a:p>
          <a:p>
            <a:r>
              <a:rPr lang="en-US" altLang="ko-KR" dirty="0" smtClean="0"/>
              <a:t>	- </a:t>
            </a:r>
            <a:r>
              <a:rPr lang="en-US" altLang="ko-KR" dirty="0"/>
              <a:t>heartbeat</a:t>
            </a:r>
          </a:p>
          <a:p>
            <a:r>
              <a:rPr lang="en-US" altLang="ko-KR" dirty="0" smtClean="0"/>
              <a:t>	- </a:t>
            </a:r>
            <a:r>
              <a:rPr lang="en-US" altLang="ko-KR" dirty="0"/>
              <a:t>piggyback</a:t>
            </a:r>
          </a:p>
          <a:p>
            <a:r>
              <a:rPr lang="en-US" altLang="ko-KR" dirty="0"/>
              <a:t/>
            </a:r>
            <a:br>
              <a:rPr lang="en-US" altLang="ko-KR" dirty="0"/>
            </a:br>
            <a:r>
              <a:rPr lang="en-US" altLang="ko-KR" dirty="0" smtClean="0"/>
              <a:t>Periodic data transfer every 3 seconds which Ping-echo and heartbeat do will consume some computation and network resources. If the number of nodes increased, ping-echo and heartbeat tactics might be a burden.</a:t>
            </a:r>
            <a:endParaRPr lang="en-US" altLang="ko-KR" dirty="0"/>
          </a:p>
          <a:p>
            <a:r>
              <a:rPr lang="en-US" altLang="ko-KR" dirty="0"/>
              <a:t/>
            </a:r>
            <a:br>
              <a:rPr lang="en-US" altLang="ko-KR" dirty="0"/>
            </a:br>
            <a:r>
              <a:rPr lang="en-US" altLang="ko-KR" dirty="0"/>
              <a:t>The reason why we chose piggybacking is that </a:t>
            </a:r>
            <a:r>
              <a:rPr lang="en-US" altLang="ko-KR" dirty="0" smtClean="0"/>
              <a:t>there already exists </a:t>
            </a:r>
            <a:r>
              <a:rPr lang="en-US" altLang="ko-KR" dirty="0"/>
              <a:t>periodic </a:t>
            </a:r>
            <a:r>
              <a:rPr lang="en-US" altLang="ko-KR" dirty="0" smtClean="0"/>
              <a:t>events </a:t>
            </a:r>
            <a:r>
              <a:rPr lang="en-US" altLang="ko-KR" dirty="0"/>
              <a:t>which updating sensor data every 3 second. Therefore, there’s no need to transmit additional </a:t>
            </a:r>
            <a:r>
              <a:rPr lang="en-US" altLang="ko-KR" dirty="0" smtClean="0"/>
              <a:t>data exchange such as </a:t>
            </a:r>
            <a:r>
              <a:rPr lang="en-US" altLang="ko-KR" dirty="0"/>
              <a:t>heartbeat or </a:t>
            </a:r>
            <a:r>
              <a:rPr lang="en-US" altLang="ko-KR" dirty="0" smtClean="0"/>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spTree>
    <p:extLst>
      <p:ext uri="{BB962C8B-B14F-4D97-AF65-F5344CB8AC3E}">
        <p14:creationId xmlns:p14="http://schemas.microsoft.com/office/powerpoint/2010/main" xmlns="" val="291190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5.6 </a:t>
            </a:r>
            <a:r>
              <a:rPr lang="en-US" altLang="ko-KR" dirty="0" err="1" smtClean="0"/>
              <a:t>Func</a:t>
            </a:r>
            <a:r>
              <a:rPr lang="en-US" altLang="ko-KR" dirty="0" smtClean="0"/>
              <a:t> </a:t>
            </a:r>
            <a:r>
              <a:rPr lang="en-US" altLang="ko-KR" dirty="0" err="1" smtClean="0"/>
              <a:t>Req</a:t>
            </a:r>
            <a:r>
              <a:rPr lang="en-US" altLang="ko-KR" dirty="0" smtClean="0"/>
              <a:t>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0" indent="0"/>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9388" y="1408979"/>
            <a:ext cx="7609036" cy="50443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8079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 Conclusion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Future Needs</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 Lessons Learned</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spTree>
    <p:extLst>
      <p:ext uri="{BB962C8B-B14F-4D97-AF65-F5344CB8AC3E}">
        <p14:creationId xmlns:p14="http://schemas.microsoft.com/office/powerpoint/2010/main" xmlns="" val="3294642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직사각형 410"/>
          <p:cNvSpPr/>
          <p:nvPr/>
        </p:nvSpPr>
        <p:spPr>
          <a:xfrm>
            <a:off x="306388" y="1087121"/>
            <a:ext cx="8504944" cy="5167167"/>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pic>
        <p:nvPicPr>
          <p:cNvPr id="208" name="그림 207"/>
          <p:cNvPicPr>
            <a:picLocks noChangeAspect="1"/>
          </p:cNvPicPr>
          <p:nvPr/>
        </p:nvPicPr>
        <p:blipFill>
          <a:blip r:embed="rId3" cstate="print"/>
          <a:stretch>
            <a:fillRect/>
          </a:stretch>
        </p:blipFill>
        <p:spPr>
          <a:xfrm>
            <a:off x="606208" y="1268760"/>
            <a:ext cx="7931583" cy="3938357"/>
          </a:xfrm>
          <a:prstGeom prst="rect">
            <a:avLst/>
          </a:prstGeom>
        </p:spPr>
      </p:pic>
      <p:graphicFrame>
        <p:nvGraphicFramePr>
          <p:cNvPr id="5" name="개체 4"/>
          <p:cNvGraphicFramePr>
            <a:graphicFrameLocks noChangeAspect="1"/>
          </p:cNvGraphicFramePr>
          <p:nvPr>
            <p:extLst>
              <p:ext uri="{D42A27DB-BD31-4B8C-83A1-F6EECF244321}">
                <p14:modId xmlns:p14="http://schemas.microsoft.com/office/powerpoint/2010/main" xmlns="" val="1659979732"/>
              </p:ext>
            </p:extLst>
          </p:nvPr>
        </p:nvGraphicFramePr>
        <p:xfrm>
          <a:off x="7452320" y="5490803"/>
          <a:ext cx="914400" cy="771525"/>
        </p:xfrm>
        <a:graphic>
          <a:graphicData uri="http://schemas.openxmlformats.org/presentationml/2006/ole">
            <p:oleObj spid="_x0000_s1028" name="Worksheet" showAsIcon="1" r:id="rId4" imgW="914400" imgH="771480" progId="Excel.Sheet.12">
              <p:embed/>
            </p:oleObj>
          </a:graphicData>
        </a:graphic>
      </p:graphicFrame>
    </p:spTree>
    <p:extLst>
      <p:ext uri="{BB962C8B-B14F-4D97-AF65-F5344CB8AC3E}">
        <p14:creationId xmlns:p14="http://schemas.microsoft.com/office/powerpoint/2010/main" xmlns="" val="92550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xmlns="" val="627846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spTree>
    <p:extLst>
      <p:ext uri="{BB962C8B-B14F-4D97-AF65-F5344CB8AC3E}">
        <p14:creationId xmlns:p14="http://schemas.microsoft.com/office/powerpoint/2010/main" xmlns="" val="237225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Future Needs</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206" name="슬라이드 번호 개체 틀 3"/>
          <p:cNvSpPr>
            <a:spLocks noGrp="1"/>
          </p:cNvSpPr>
          <p:nvPr>
            <p:ph type="sldNum" sz="quarter" idx="11"/>
          </p:nvPr>
        </p:nvSpPr>
        <p:spPr>
          <a:xfrm>
            <a:off x="3505200" y="6488261"/>
            <a:ext cx="2133600" cy="365125"/>
          </a:xfrm>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p14="http://schemas.microsoft.com/office/powerpoint/2010/main" xmlns="" val="2981010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6.4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Tree>
    <p:extLst>
      <p:ext uri="{BB962C8B-B14F-4D97-AF65-F5344CB8AC3E}">
        <p14:creationId xmlns:p14="http://schemas.microsoft.com/office/powerpoint/2010/main" xmlns="" val="412672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xmlns="">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xmlns=""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xmlns=""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dirty="0" smtClean="0"/>
              <a:t>/32</a:t>
            </a:r>
            <a:endParaRPr lang="ko-KR" altLang="en-US" dirty="0"/>
          </a:p>
        </p:txBody>
      </p:sp>
      <p:sp>
        <p:nvSpPr>
          <p:cNvPr id="6" name="직사각형 5"/>
          <p:cNvSpPr/>
          <p:nvPr/>
        </p:nvSpPr>
        <p:spPr>
          <a:xfrm>
            <a:off x="1066688" y="3933056"/>
            <a:ext cx="7753783" cy="2376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xmlns=""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861</TotalTime>
  <Words>1800</Words>
  <Application>Microsoft Office PowerPoint</Application>
  <PresentationFormat>화면 슬라이드 쇼(4:3)</PresentationFormat>
  <Paragraphs>556</Paragraphs>
  <Slides>32</Slides>
  <Notes>8</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32</vt:i4>
      </vt:variant>
    </vt:vector>
  </HeadingPairs>
  <TitlesOfParts>
    <vt:vector size="34" baseType="lpstr">
      <vt:lpstr>디자인 사용자 지정</vt:lpstr>
      <vt:lpstr>Worksheet</vt:lpstr>
      <vt:lpstr>IoT Management System (Initial Presentation)</vt:lpstr>
      <vt:lpstr>슬라이드 2</vt:lpstr>
      <vt:lpstr>슬라이드 3</vt:lpstr>
      <vt:lpstr>1. Project Overview</vt:lpstr>
      <vt:lpstr>1. Project Overview</vt:lpstr>
      <vt:lpstr>2. Architectural Drivers</vt:lpstr>
      <vt:lpstr>2.1 Functional Requirement </vt:lpstr>
      <vt:lpstr>2.2 Quality Attributes</vt:lpstr>
      <vt:lpstr>2.3 Quality Attributes Utility</vt:lpstr>
      <vt:lpstr>3. Overview </vt:lpstr>
      <vt:lpstr>3.1 Physical perspective View</vt:lpstr>
      <vt:lpstr>3.2 Dynamic perspective View</vt:lpstr>
      <vt:lpstr>4. Architectural Design</vt:lpstr>
      <vt:lpstr>4.1 Design Decision – Why Client/Server?</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 Modifiability</vt:lpstr>
      <vt:lpstr>5.4.1 Scalability – AddNode</vt:lpstr>
      <vt:lpstr>5.4.2 Scalability – RemoveNode</vt:lpstr>
      <vt:lpstr>5.4.3 Scalability – Test w/ 50 SA Nodes</vt:lpstr>
      <vt:lpstr>5.5 Performance</vt:lpstr>
      <vt:lpstr>5.6 Func Req - User defined rule</vt:lpstr>
      <vt:lpstr>6. Conclusion</vt:lpstr>
      <vt:lpstr>6.1 Time log &amp; Earn Value</vt:lpstr>
      <vt:lpstr>6.2 Role &amp; Responsibility</vt:lpstr>
      <vt:lpstr>6.3 Future Needs</vt:lpstr>
      <vt:lpstr>6.4 Lessons Learned</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686</cp:revision>
  <dcterms:created xsi:type="dcterms:W3CDTF">2014-05-28T02:15:30Z</dcterms:created>
  <dcterms:modified xsi:type="dcterms:W3CDTF">2015-06-24T23:40:23Z</dcterms:modified>
</cp:coreProperties>
</file>