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61" r:id="rId4"/>
    <p:sldId id="263" r:id="rId5"/>
    <p:sldId id="269" r:id="rId6"/>
    <p:sldId id="264" r:id="rId7"/>
    <p:sldId id="265" r:id="rId8"/>
    <p:sldId id="266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-82" y="-1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C60BA-6AE8-4123-9CD8-E9C0881F394F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ED08-386C-4D31-A4F4-B025F4EC92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ED08-386C-4D31-A4F4-B025F4EC92F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ED08-386C-4D31-A4F4-B025F4EC92F3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D969-FE9F-4AE1-BB8D-555C42FDEB06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FE28-708F-4830-BCB6-E5BA8E307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Box 781"/>
          <p:cNvSpPr txBox="1"/>
          <p:nvPr/>
        </p:nvSpPr>
        <p:spPr>
          <a:xfrm>
            <a:off x="323528" y="188641"/>
            <a:ext cx="626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5.1.3 </a:t>
            </a:r>
            <a:r>
              <a:rPr lang="en-US" altLang="ko-KR" sz="1200" b="1" dirty="0" smtClean="0">
                <a:latin typeface="+mn-ea"/>
              </a:rPr>
              <a:t>Publish-Subscribe Pattern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47" name="표 846"/>
          <p:cNvGraphicFramePr>
            <a:graphicFrameLocks noGrp="1"/>
          </p:cNvGraphicFramePr>
          <p:nvPr/>
        </p:nvGraphicFramePr>
        <p:xfrm>
          <a:off x="539552" y="1596028"/>
          <a:ext cx="5976620" cy="1239520"/>
        </p:xfrm>
        <a:graphic>
          <a:graphicData uri="http://schemas.openxmlformats.org/drawingml/2006/table">
            <a:tbl>
              <a:tblPr/>
              <a:tblGrid>
                <a:gridCol w="1260475"/>
                <a:gridCol w="4716145"/>
              </a:tblGrid>
              <a:tr h="30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Promoted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Quality Attributes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Description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ea typeface="맑은 고딕"/>
                        </a:rPr>
                        <a:t>Flexibility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맑은 고딕"/>
                          <a:ea typeface="맑은 고딕"/>
                        </a:rPr>
                        <a:t>Event bus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로 각 모듈들이 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decoupling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되어 있어 각 </a:t>
                      </a:r>
                      <a:r>
                        <a:rPr lang="ko-KR" altLang="en-US" sz="900" dirty="0" err="1" smtClean="0">
                          <a:latin typeface="맑은 고딕"/>
                          <a:ea typeface="맑은 고딕"/>
                        </a:rPr>
                        <a:t>모듈별로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SW 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수정이 용이하다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.</a:t>
                      </a: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ea typeface="맑은 고딕"/>
                        </a:rPr>
                        <a:t>Testability</a:t>
                      </a: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Event bus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로 각 모듈들이 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decoupling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되어 있어 </a:t>
                      </a:r>
                      <a:r>
                        <a:rPr lang="ko-KR" altLang="en-US" sz="900" dirty="0" err="1" smtClean="0">
                          <a:latin typeface="+mn-lt"/>
                          <a:ea typeface="+mn-ea"/>
                        </a:rPr>
                        <a:t>모듈별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test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가 용이하다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n-lt"/>
                          <a:ea typeface="맑은 고딕"/>
                        </a:rPr>
                        <a:t>maintainability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맑은 고딕"/>
                          <a:ea typeface="맑은 고딕"/>
                        </a:rPr>
                        <a:t>Event bus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로 각 모듈들이 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decoupling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되어 있어 각 </a:t>
                      </a:r>
                      <a:r>
                        <a:rPr lang="ko-KR" altLang="en-US" sz="900" dirty="0" err="1" smtClean="0">
                          <a:latin typeface="맑은 고딕"/>
                          <a:ea typeface="맑은 고딕"/>
                        </a:rPr>
                        <a:t>모듈별로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debugging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이 용이하다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.</a:t>
                      </a: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표 847"/>
          <p:cNvGraphicFramePr>
            <a:graphicFrameLocks noGrp="1"/>
          </p:cNvGraphicFramePr>
          <p:nvPr/>
        </p:nvGraphicFramePr>
        <p:xfrm>
          <a:off x="539552" y="3939520"/>
          <a:ext cx="5976620" cy="1239520"/>
        </p:xfrm>
        <a:graphic>
          <a:graphicData uri="http://schemas.openxmlformats.org/drawingml/2006/table">
            <a:tbl>
              <a:tblPr/>
              <a:tblGrid>
                <a:gridCol w="1260475"/>
                <a:gridCol w="4716145"/>
              </a:tblGrid>
              <a:tr h="30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Promoted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Quality Attributes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cs typeface="Arial"/>
                        </a:rPr>
                        <a:t>Description</a:t>
                      </a:r>
                      <a:endParaRPr lang="ko-KR" sz="1000" b="1" dirty="0">
                        <a:latin typeface="맑은 고딕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Trebuchet MS"/>
                          <a:ea typeface="굴림"/>
                          <a:cs typeface="Times New Roman"/>
                        </a:rPr>
                        <a:t>Performance</a:t>
                      </a:r>
                      <a:endParaRPr lang="ko-KR" sz="900" dirty="0">
                        <a:latin typeface="Arial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event bus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broad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casting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message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전달을 하기 때문에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subscribe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들은 자신에게 불필요한 메시지를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필터링해야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그런데 </a:t>
                      </a:r>
                      <a:r>
                        <a:rPr lang="en-US" sz="900" dirty="0" smtClean="0">
                          <a:latin typeface="맑은 고딕"/>
                          <a:ea typeface="맑은 고딕"/>
                        </a:rPr>
                        <a:t>Node</a:t>
                      </a:r>
                      <a:r>
                        <a:rPr lang="ko-KR" altLang="en-US" sz="900" dirty="0" err="1" smtClean="0">
                          <a:latin typeface="맑은 고딕"/>
                          <a:ea typeface="맑은 고딕"/>
                        </a:rPr>
                        <a:t>추가시</a:t>
                      </a:r>
                      <a:r>
                        <a:rPr lang="ko-KR" altLang="en-US" sz="900" dirty="0" smtClean="0">
                          <a:latin typeface="맑은 고딕"/>
                          <a:ea typeface="맑은 고딕"/>
                        </a:rPr>
                        <a:t> 처리하는 </a:t>
                      </a:r>
                      <a:r>
                        <a:rPr lang="en-US" altLang="ko-KR" sz="900" dirty="0" smtClean="0">
                          <a:latin typeface="맑은 고딕"/>
                          <a:ea typeface="맑은 고딕"/>
                        </a:rPr>
                        <a:t>Node</a:t>
                      </a:r>
                      <a:r>
                        <a:rPr lang="en-US" altLang="ko-KR" sz="900" baseline="0" dirty="0" smtClean="0">
                          <a:latin typeface="맑은 고딕"/>
                          <a:ea typeface="맑은 고딕"/>
                        </a:rPr>
                        <a:t> manger</a:t>
                      </a:r>
                      <a:r>
                        <a:rPr lang="ko-KR" altLang="en-US" sz="900" baseline="0" dirty="0" smtClean="0">
                          <a:latin typeface="맑은 고딕"/>
                          <a:ea typeface="맑은 고딕"/>
                        </a:rPr>
                        <a:t>에서 보내는 메시지가 늘어나 메시지를 필터링하는데 부하가 걸리게 되어 전체적인 </a:t>
                      </a:r>
                      <a:r>
                        <a:rPr lang="en-US" altLang="ko-KR" sz="900" baseline="0" dirty="0" smtClean="0">
                          <a:latin typeface="맑은 고딕"/>
                          <a:ea typeface="맑은 고딕"/>
                        </a:rPr>
                        <a:t>message</a:t>
                      </a:r>
                      <a:r>
                        <a:rPr lang="ko-KR" altLang="en-US" sz="900" baseline="0" dirty="0" smtClean="0">
                          <a:latin typeface="맑은 고딕"/>
                          <a:ea typeface="맑은 고딕"/>
                        </a:rPr>
                        <a:t>처리 시간에 대한 </a:t>
                      </a:r>
                      <a:r>
                        <a:rPr lang="en-US" altLang="ko-KR" sz="900" baseline="0" dirty="0" smtClean="0">
                          <a:latin typeface="맑은 고딕"/>
                          <a:ea typeface="맑은 고딕"/>
                        </a:rPr>
                        <a:t>performance</a:t>
                      </a:r>
                      <a:r>
                        <a:rPr lang="ko-KR" altLang="en-US" sz="900" baseline="0" dirty="0" smtClean="0">
                          <a:latin typeface="맑은 고딕"/>
                          <a:ea typeface="맑은 고딕"/>
                        </a:rPr>
                        <a:t>가 저하된다</a:t>
                      </a:r>
                      <a:r>
                        <a:rPr lang="en-US" altLang="ko-KR" sz="900" baseline="0" dirty="0" smtClean="0">
                          <a:latin typeface="맑은 고딕"/>
                          <a:ea typeface="맑은 고딕"/>
                        </a:rPr>
                        <a:t>.</a:t>
                      </a: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dirty="0"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" name="TextBox 851"/>
          <p:cNvSpPr txBox="1"/>
          <p:nvPr/>
        </p:nvSpPr>
        <p:spPr>
          <a:xfrm>
            <a:off x="395536" y="62068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우리는 </a:t>
            </a:r>
            <a:r>
              <a:rPr lang="en-US" altLang="ko-KR" sz="1200" dirty="0" err="1" smtClean="0">
                <a:latin typeface="+mn-ea"/>
              </a:rPr>
              <a:t>IoTMS</a:t>
            </a:r>
            <a:r>
              <a:rPr lang="ko-KR" altLang="en-US" sz="1200" dirty="0" smtClean="0">
                <a:latin typeface="+mn-ea"/>
              </a:rPr>
              <a:t>내에 주요 기능을 담당하는 </a:t>
            </a:r>
            <a:r>
              <a:rPr lang="en-US" altLang="ko-KR" sz="1200" dirty="0" smtClean="0">
                <a:latin typeface="+mn-ea"/>
              </a:rPr>
              <a:t>module</a:t>
            </a:r>
            <a:r>
              <a:rPr lang="ko-KR" altLang="en-US" sz="1200" dirty="0" smtClean="0">
                <a:latin typeface="+mn-ea"/>
              </a:rPr>
              <a:t>간의 </a:t>
            </a:r>
            <a:r>
              <a:rPr lang="en-US" altLang="ko-KR" sz="1200" dirty="0" smtClean="0">
                <a:latin typeface="+mn-ea"/>
              </a:rPr>
              <a:t>message</a:t>
            </a:r>
            <a:r>
              <a:rPr lang="ko-KR" altLang="en-US" sz="1200" dirty="0" err="1" smtClean="0">
                <a:latin typeface="+mn-ea"/>
              </a:rPr>
              <a:t>전달</a:t>
            </a:r>
            <a:r>
              <a:rPr lang="ko-KR" altLang="en-US" sz="1200" dirty="0" err="1" smtClean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decouping</a:t>
            </a:r>
            <a:r>
              <a:rPr lang="ko-KR" altLang="en-US" sz="1200" dirty="0" smtClean="0">
                <a:latin typeface="+mn-ea"/>
              </a:rPr>
              <a:t>을 강화하기 위하여 </a:t>
            </a:r>
            <a:r>
              <a:rPr lang="en-US" altLang="ko-KR" sz="1200" dirty="0" smtClean="0">
                <a:latin typeface="+mn-ea"/>
              </a:rPr>
              <a:t>Publish-</a:t>
            </a:r>
            <a:r>
              <a:rPr lang="en-US" altLang="ko-KR" sz="1200" dirty="0" err="1" smtClean="0">
                <a:latin typeface="+mn-ea"/>
              </a:rPr>
              <a:t>Subscibe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Pattern</a:t>
            </a:r>
            <a:r>
              <a:rPr lang="ko-KR" altLang="en-US" sz="1200" dirty="0" smtClean="0">
                <a:latin typeface="+mn-ea"/>
              </a:rPr>
              <a:t>의</a:t>
            </a:r>
            <a:r>
              <a:rPr lang="en-US" altLang="ko-KR" sz="1200" dirty="0" smtClean="0">
                <a:latin typeface="+mn-ea"/>
              </a:rPr>
              <a:t> Event bus</a:t>
            </a:r>
            <a:r>
              <a:rPr lang="ko-KR" altLang="en-US" sz="1200" dirty="0" smtClean="0">
                <a:latin typeface="+mn-ea"/>
              </a:rPr>
              <a:t>를 사용하였다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endParaRPr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332656"/>
          <a:ext cx="5670550" cy="3827145"/>
        </p:xfrm>
        <a:graphic>
          <a:graphicData uri="http://schemas.openxmlformats.org/drawingml/2006/table">
            <a:tbl>
              <a:tblPr/>
              <a:tblGrid>
                <a:gridCol w="1971040"/>
                <a:gridCol w="3699510"/>
              </a:tblGrid>
              <a:tr h="36957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Performance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>
                          <a:latin typeface="맑은 고딕"/>
                          <a:cs typeface="바탕"/>
                        </a:rPr>
                        <a:t>Scenario ID: QA-07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IoTMS-SA node Response time Performance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User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User's direct request to SA node.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3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normal operation mode of IoTMS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IoTMS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SA node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When the user request to get sensor value,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1. IoTMS send the "get sensor value" message to SA node 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2. SA node measure sensor value.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3. SA node send "sensor value" message to IoTMS.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4. IoTMS display "sensor value".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When the user request to set actuator status,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5. IoTMS send the "set actuator status" message to SA node.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6. SA node set actuator.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7. SA node send "complete actuator control" message.</a:t>
                      </a:r>
                      <a:br>
                        <a:rPr lang="en-US" sz="1000">
                          <a:latin typeface="맑은 고딕"/>
                          <a:cs typeface="바탕"/>
                        </a:rPr>
                      </a:br>
                      <a:r>
                        <a:rPr lang="en-US" sz="1000">
                          <a:latin typeface="맑은 고딕"/>
                          <a:cs typeface="바탕"/>
                        </a:rPr>
                        <a:t>8. IoTMS display "actuator status".</a:t>
                      </a:r>
                      <a:r>
                        <a:rPr lang="en-US" sz="800">
                          <a:latin typeface="맑은 고딕"/>
                          <a:cs typeface="Times New Roman"/>
                        </a:rPr>
                        <a:t>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The response time of controlling(System Response 5~8) and monitoring(System Response 1~4) SA node is within 10 seconds.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3017838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Times New Roman" pitchFamily="18" charset="0"/>
              </a:rPr>
              <a:t> 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  <a:hlinkClick r:id=""/>
              </a:rPr>
              <a:t>[</a:t>
            </a: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  <a:hlinkClick r:id=""/>
              </a:rPr>
              <a:t>민연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  <a:hlinkClick r:id=""/>
              </a:rPr>
              <a:t>P511]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" pitchFamily="50" charset="-127"/>
                <a:cs typeface="Times New Roman" pitchFamily="18" charset="0"/>
              </a:rPr>
              <a:t>???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09120"/>
            <a:ext cx="6381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4" y="260648"/>
          <a:ext cx="5671185" cy="2455545"/>
        </p:xfrm>
        <a:graphic>
          <a:graphicData uri="http://schemas.openxmlformats.org/drawingml/2006/table">
            <a:tbl>
              <a:tblPr/>
              <a:tblGrid>
                <a:gridCol w="1955800"/>
                <a:gridCol w="3715385"/>
              </a:tblGrid>
              <a:tr h="36957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Availability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ID: QA-08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Logging history availability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Disk space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The logging module fails to work when the disk space is full 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Normal operation : </a:t>
                      </a: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Logging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module is logging history to Disk 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Log Manager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(SW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)</a:t>
                      </a:r>
                    </a:p>
                    <a:p>
                      <a:pPr marL="0" marR="0" indent="63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3355340" algn="l"/>
                        </a:tabLs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Disk (HW) </a:t>
                      </a:r>
                      <a:endParaRPr lang="ko-KR" altLang="ko-KR" sz="1000" dirty="0" smtClean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3355340" algn="l"/>
                        </a:tabLst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 detect and notify Disk Full to administrator</a:t>
                      </a:r>
                      <a:endParaRPr lang="ko-KR" altLang="ko-KR" sz="1000" dirty="0" smtClean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Detect and notify Logging failure in 30 seconds by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 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3675813" cy="29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81452"/>
            <a:ext cx="3600400" cy="271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79512" y="3605788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Maintainability: In general, maintenance refers to the upkeep of products</a:t>
            </a:r>
          </a:p>
          <a:p>
            <a:r>
              <a:rPr lang="en-US" altLang="ko-KR" sz="800" dirty="0" smtClean="0"/>
              <a:t>in response to deterioration of their components due to continued use</a:t>
            </a:r>
          </a:p>
          <a:p>
            <a:r>
              <a:rPr lang="en-US" altLang="ko-KR" sz="800" dirty="0" smtClean="0"/>
              <a:t>of the products. Maintainability refers to how easily and inexpensively</a:t>
            </a:r>
          </a:p>
          <a:p>
            <a:r>
              <a:rPr lang="en-US" altLang="ko-KR" sz="800" dirty="0" smtClean="0"/>
              <a:t>the maintenance tasks can be performed. For software products, there are</a:t>
            </a:r>
          </a:p>
          <a:p>
            <a:r>
              <a:rPr lang="en-US" altLang="ko-KR" sz="800" dirty="0" smtClean="0"/>
              <a:t>three categories of maintenance activities: corrective, adaptive, and perfective.</a:t>
            </a:r>
          </a:p>
          <a:p>
            <a:r>
              <a:rPr lang="en-US" altLang="ko-KR" sz="800" dirty="0" smtClean="0"/>
              <a:t>Corrective maintenance is a </a:t>
            </a:r>
            <a:r>
              <a:rPr lang="en-US" altLang="ko-KR" sz="800" dirty="0" err="1" smtClean="0"/>
              <a:t>postrelease</a:t>
            </a:r>
            <a:r>
              <a:rPr lang="en-US" altLang="ko-KR" sz="800" dirty="0" smtClean="0"/>
              <a:t> activity, and it refers to</a:t>
            </a:r>
          </a:p>
          <a:p>
            <a:r>
              <a:rPr lang="en-US" altLang="ko-KR" sz="800" dirty="0" smtClean="0"/>
              <a:t>the removal of defects existing in an in-service software. The existing</a:t>
            </a:r>
          </a:p>
          <a:p>
            <a:r>
              <a:rPr lang="en-US" altLang="ko-KR" sz="800" dirty="0" smtClean="0"/>
              <a:t>defects might have been known at the time of release of the product or</a:t>
            </a:r>
          </a:p>
          <a:p>
            <a:r>
              <a:rPr lang="en-US" altLang="ko-KR" sz="800" dirty="0" smtClean="0"/>
              <a:t>might have been introduced during maintenance. Adaptive maintenance</a:t>
            </a:r>
          </a:p>
          <a:p>
            <a:r>
              <a:rPr lang="en-US" altLang="ko-KR" sz="800" dirty="0" smtClean="0"/>
              <a:t>concerns adjusting software systems to changes in the execution environment.</a:t>
            </a:r>
          </a:p>
          <a:p>
            <a:r>
              <a:rPr lang="en-US" altLang="ko-KR" sz="800" dirty="0" smtClean="0"/>
              <a:t>Perfective maintenance concerns modifying a software system to</a:t>
            </a:r>
          </a:p>
          <a:p>
            <a:r>
              <a:rPr lang="en-US" altLang="ko-KR" sz="800" dirty="0" smtClean="0"/>
              <a:t>improve some of its qualities.</a:t>
            </a:r>
            <a:endParaRPr lang="ko-KR" altLang="en-US" sz="8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229524"/>
            <a:ext cx="4247598" cy="192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261972"/>
            <a:ext cx="5832648" cy="32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283968" y="360578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Testability : It is important to be able to verify every requirement, both explicitly</a:t>
            </a:r>
          </a:p>
          <a:p>
            <a:r>
              <a:rPr lang="en-US" altLang="ko-KR" sz="800" dirty="0" smtClean="0"/>
              <a:t>stated and simply expected. Testability means the ability to verify</a:t>
            </a:r>
          </a:p>
          <a:p>
            <a:r>
              <a:rPr lang="en-US" altLang="ko-KR" sz="800" dirty="0" smtClean="0"/>
              <a:t>requirements. At every stage of software development, it is necessary to</a:t>
            </a:r>
          </a:p>
          <a:p>
            <a:r>
              <a:rPr lang="en-US" altLang="ko-KR" sz="800" dirty="0" smtClean="0"/>
              <a:t>consider the testability aspect of a product. Specifically, for each requirement</a:t>
            </a:r>
          </a:p>
          <a:p>
            <a:r>
              <a:rPr lang="en-US" altLang="ko-KR" sz="800" dirty="0" smtClean="0"/>
              <a:t>we try to answer the question: What procedure should one use to</a:t>
            </a:r>
          </a:p>
          <a:p>
            <a:r>
              <a:rPr lang="en-US" altLang="ko-KR" sz="800" dirty="0" smtClean="0"/>
              <a:t>test the requirement, and how easily can one verify it? To make a product</a:t>
            </a:r>
          </a:p>
          <a:p>
            <a:r>
              <a:rPr lang="en-US" altLang="ko-KR" sz="800" dirty="0" smtClean="0"/>
              <a:t>testable, designers may have to instrument a design with functionalities</a:t>
            </a:r>
          </a:p>
          <a:p>
            <a:r>
              <a:rPr lang="en-US" altLang="ko-KR" sz="800" dirty="0" smtClean="0"/>
              <a:t>not available to the customer.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61653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BCK page 167</a:t>
            </a:r>
          </a:p>
          <a:p>
            <a:r>
              <a:rPr lang="en-US" altLang="ko-KR" sz="800" dirty="0" smtClean="0"/>
              <a:t>Having </a:t>
            </a:r>
            <a:r>
              <a:rPr lang="en-US" altLang="ko-KR" sz="800" dirty="0" smtClean="0"/>
              <a:t>high cohesion, loose coupling, and separation of concerns— all modifiability tactics (see Chapter 7)— can also help with testability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51520" y="188640"/>
            <a:ext cx="297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NaikSoftwareQuality</a:t>
            </a:r>
            <a:r>
              <a:rPr lang="en-US" altLang="ko-KR" dirty="0" smtClean="0"/>
              <a:t>(1).</a:t>
            </a:r>
            <a:r>
              <a:rPr lang="en-US" altLang="ko-KR" dirty="0" err="1" smtClean="0"/>
              <a:t>pdf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직사각형 498"/>
          <p:cNvSpPr/>
          <p:nvPr/>
        </p:nvSpPr>
        <p:spPr>
          <a:xfrm>
            <a:off x="3851920" y="3536952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387" name="직사각형 386"/>
          <p:cNvSpPr/>
          <p:nvPr/>
        </p:nvSpPr>
        <p:spPr>
          <a:xfrm>
            <a:off x="3851920" y="2960888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683568" y="2384824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 B u s</a:t>
            </a:r>
          </a:p>
        </p:txBody>
      </p:sp>
      <p:sp>
        <p:nvSpPr>
          <p:cNvPr id="389" name="직사각형 388"/>
          <p:cNvSpPr/>
          <p:nvPr/>
        </p:nvSpPr>
        <p:spPr>
          <a:xfrm>
            <a:off x="755576" y="1808760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3636048" y="1808760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1" name="직사각형 390"/>
          <p:cNvSpPr/>
          <p:nvPr/>
        </p:nvSpPr>
        <p:spPr>
          <a:xfrm>
            <a:off x="2555776" y="1808760"/>
            <a:ext cx="936104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1043608" y="2960888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3" name="원통 392"/>
          <p:cNvSpPr/>
          <p:nvPr/>
        </p:nvSpPr>
        <p:spPr>
          <a:xfrm>
            <a:off x="1475848" y="1052736"/>
            <a:ext cx="79200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4" name="원통 393"/>
          <p:cNvSpPr/>
          <p:nvPr/>
        </p:nvSpPr>
        <p:spPr>
          <a:xfrm>
            <a:off x="2627784" y="1052736"/>
            <a:ext cx="79200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3233502" y="4329040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396" name="직사각형 395"/>
          <p:cNvSpPr/>
          <p:nvPr/>
        </p:nvSpPr>
        <p:spPr>
          <a:xfrm>
            <a:off x="827584" y="3969000"/>
            <a:ext cx="2016224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WiFi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 module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6300192" y="18087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6948264" y="18087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6300192" y="1736752"/>
            <a:ext cx="1728192" cy="3528392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444208" y="2312236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1691680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1691680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4644008" y="29608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059832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3059832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1835696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1835696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4499992" y="260084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9" name="직사각형 408"/>
          <p:cNvSpPr/>
          <p:nvPr/>
        </p:nvSpPr>
        <p:spPr>
          <a:xfrm>
            <a:off x="4499992" y="29608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4139952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4139952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059832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3203848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2195736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2843808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2915816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2915816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1691784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1763792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1907808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1" name="직사각형 420"/>
          <p:cNvSpPr/>
          <p:nvPr/>
        </p:nvSpPr>
        <p:spPr>
          <a:xfrm>
            <a:off x="1835800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4644008" y="36089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4644008" y="324892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4499992" y="324892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4499992" y="36089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7" name="직사각형 426"/>
          <p:cNvSpPr/>
          <p:nvPr/>
        </p:nvSpPr>
        <p:spPr>
          <a:xfrm>
            <a:off x="3923928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3851920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0" name="직사각형 429"/>
          <p:cNvSpPr/>
          <p:nvPr/>
        </p:nvSpPr>
        <p:spPr>
          <a:xfrm>
            <a:off x="3593542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139952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4067944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3521534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4241614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4355976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4283968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4169606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4745670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9" name="직사각형 438"/>
          <p:cNvSpPr/>
          <p:nvPr/>
        </p:nvSpPr>
        <p:spPr>
          <a:xfrm>
            <a:off x="4572000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0" name="직사각형 439"/>
          <p:cNvSpPr/>
          <p:nvPr/>
        </p:nvSpPr>
        <p:spPr>
          <a:xfrm>
            <a:off x="4499992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1" name="직사각형 440"/>
          <p:cNvSpPr/>
          <p:nvPr/>
        </p:nvSpPr>
        <p:spPr>
          <a:xfrm>
            <a:off x="4673662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2" name="직사각형 441"/>
          <p:cNvSpPr/>
          <p:nvPr/>
        </p:nvSpPr>
        <p:spPr>
          <a:xfrm>
            <a:off x="5321734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4788024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4" name="직사각형 443"/>
          <p:cNvSpPr/>
          <p:nvPr/>
        </p:nvSpPr>
        <p:spPr>
          <a:xfrm>
            <a:off x="4716016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5" name="직사각형 444"/>
          <p:cNvSpPr/>
          <p:nvPr/>
        </p:nvSpPr>
        <p:spPr>
          <a:xfrm>
            <a:off x="5249726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7" name="직사각형 446"/>
          <p:cNvSpPr/>
          <p:nvPr/>
        </p:nvSpPr>
        <p:spPr>
          <a:xfrm>
            <a:off x="5004048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4932040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6372200" y="440104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5220072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2" name="직사각형 451"/>
          <p:cNvSpPr/>
          <p:nvPr/>
        </p:nvSpPr>
        <p:spPr>
          <a:xfrm>
            <a:off x="5148064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6372200" y="440104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1835696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1835696" y="332092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1691680" y="332092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7" name="원통 456"/>
          <p:cNvSpPr/>
          <p:nvPr/>
        </p:nvSpPr>
        <p:spPr>
          <a:xfrm>
            <a:off x="6372200" y="2960888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6660232" y="296088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6372200" y="3248920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6732240" y="324950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6372200" y="3536952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6732240" y="346494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6372200" y="3824984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6732240" y="382498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1691680" y="396900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6372200" y="4113016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6732240" y="40410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Communication module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Wifi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bluetooth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…)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470" name="꺾인 연결선 425"/>
          <p:cNvCxnSpPr>
            <a:endCxn id="472" idx="1"/>
          </p:cNvCxnSpPr>
          <p:nvPr/>
        </p:nvCxnSpPr>
        <p:spPr>
          <a:xfrm>
            <a:off x="6516216" y="2275942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471" name="TextBox 470"/>
          <p:cNvSpPr txBox="1"/>
          <p:nvPr/>
        </p:nvSpPr>
        <p:spPr>
          <a:xfrm>
            <a:off x="6300192" y="216880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6948264" y="216880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6372200" y="1952776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74" name="직사각형 473"/>
          <p:cNvSpPr/>
          <p:nvPr/>
        </p:nvSpPr>
        <p:spPr>
          <a:xfrm>
            <a:off x="6372200" y="4401048"/>
            <a:ext cx="360040" cy="21602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6732240" y="440104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rule thread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76" name="직사각형 475"/>
          <p:cNvSpPr/>
          <p:nvPr/>
        </p:nvSpPr>
        <p:spPr>
          <a:xfrm>
            <a:off x="1331640" y="4761088"/>
            <a:ext cx="648072" cy="36004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Smart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mail box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8" name="직사각형 477"/>
          <p:cNvSpPr/>
          <p:nvPr/>
        </p:nvSpPr>
        <p:spPr>
          <a:xfrm>
            <a:off x="1043608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9" name="직사각형 478"/>
          <p:cNvSpPr/>
          <p:nvPr/>
        </p:nvSpPr>
        <p:spPr>
          <a:xfrm>
            <a:off x="1115616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0" name="직사각형 479"/>
          <p:cNvSpPr/>
          <p:nvPr/>
        </p:nvSpPr>
        <p:spPr>
          <a:xfrm>
            <a:off x="971600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1" name="직사각형 480"/>
          <p:cNvSpPr/>
          <p:nvPr/>
        </p:nvSpPr>
        <p:spPr>
          <a:xfrm>
            <a:off x="899592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488" name="꺾인 연결선 425"/>
          <p:cNvCxnSpPr>
            <a:stCxn id="621" idx="0"/>
            <a:endCxn id="424" idx="2"/>
          </p:cNvCxnSpPr>
          <p:nvPr/>
        </p:nvCxnSpPr>
        <p:spPr>
          <a:xfrm rot="5400000" flipH="1" flipV="1">
            <a:off x="4391980" y="3464944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89" name="꺾인 연결선 425"/>
          <p:cNvCxnSpPr>
            <a:stCxn id="420" idx="2"/>
            <a:endCxn id="421" idx="0"/>
          </p:cNvCxnSpPr>
          <p:nvPr/>
        </p:nvCxnSpPr>
        <p:spPr>
          <a:xfrm rot="5400000">
            <a:off x="1727788" y="1592736"/>
            <a:ext cx="360040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0" name="꺾인 연결선 425"/>
          <p:cNvCxnSpPr>
            <a:stCxn id="418" idx="0"/>
            <a:endCxn id="419" idx="2"/>
          </p:cNvCxnSpPr>
          <p:nvPr/>
        </p:nvCxnSpPr>
        <p:spPr>
          <a:xfrm rot="5400000" flipH="1" flipV="1">
            <a:off x="1583772" y="1592736"/>
            <a:ext cx="360040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1" name="꺾인 연결선 425"/>
          <p:cNvCxnSpPr>
            <a:stCxn id="415" idx="2"/>
            <a:endCxn id="414" idx="0"/>
          </p:cNvCxnSpPr>
          <p:nvPr/>
        </p:nvCxnSpPr>
        <p:spPr>
          <a:xfrm rot="5400000">
            <a:off x="2375756" y="1304704"/>
            <a:ext cx="360040" cy="6480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2" name="꺾인 연결선 425"/>
          <p:cNvCxnSpPr>
            <a:stCxn id="413" idx="0"/>
            <a:endCxn id="412" idx="2"/>
          </p:cNvCxnSpPr>
          <p:nvPr/>
        </p:nvCxnSpPr>
        <p:spPr>
          <a:xfrm rot="16200000" flipV="1">
            <a:off x="2987824" y="1556732"/>
            <a:ext cx="360040" cy="1440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3" name="꺾인 연결선 425"/>
          <p:cNvCxnSpPr>
            <a:stCxn id="455" idx="2"/>
            <a:endCxn id="454" idx="0"/>
          </p:cNvCxnSpPr>
          <p:nvPr/>
        </p:nvCxnSpPr>
        <p:spPr>
          <a:xfrm rot="5400000">
            <a:off x="1583668" y="3680968"/>
            <a:ext cx="57606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4" name="꺾인 연결선 425"/>
          <p:cNvCxnSpPr>
            <a:stCxn id="467" idx="0"/>
            <a:endCxn id="456" idx="2"/>
          </p:cNvCxnSpPr>
          <p:nvPr/>
        </p:nvCxnSpPr>
        <p:spPr>
          <a:xfrm rot="5400000" flipH="1" flipV="1">
            <a:off x="1439652" y="3680968"/>
            <a:ext cx="57606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495" name="꺾인 연결선 425"/>
          <p:cNvCxnSpPr>
            <a:stCxn id="479" idx="2"/>
            <a:endCxn id="478" idx="0"/>
          </p:cNvCxnSpPr>
          <p:nvPr/>
        </p:nvCxnSpPr>
        <p:spPr>
          <a:xfrm rot="5400000">
            <a:off x="863588" y="4473056"/>
            <a:ext cx="504056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496" name="꺾인 연결선 425"/>
          <p:cNvCxnSpPr>
            <a:stCxn id="481" idx="0"/>
            <a:endCxn id="480" idx="2"/>
          </p:cNvCxnSpPr>
          <p:nvPr/>
        </p:nvCxnSpPr>
        <p:spPr>
          <a:xfrm rot="5400000" flipH="1" flipV="1">
            <a:off x="719572" y="4473056"/>
            <a:ext cx="504056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00" name="직사각형 499"/>
          <p:cNvSpPr/>
          <p:nvPr/>
        </p:nvSpPr>
        <p:spPr>
          <a:xfrm>
            <a:off x="3779912" y="3608960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object</a:t>
            </a:r>
          </a:p>
        </p:txBody>
      </p:sp>
      <p:sp>
        <p:nvSpPr>
          <p:cNvPr id="501" name="직사각형 500"/>
          <p:cNvSpPr/>
          <p:nvPr/>
        </p:nvSpPr>
        <p:spPr>
          <a:xfrm>
            <a:off x="3670386" y="4662607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3641772" y="468908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3" name="꺾인 연결선 425"/>
          <p:cNvCxnSpPr>
            <a:endCxn id="502" idx="0"/>
          </p:cNvCxnSpPr>
          <p:nvPr/>
        </p:nvCxnSpPr>
        <p:spPr>
          <a:xfrm rot="5400000">
            <a:off x="3891639" y="4115142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04" name="직사각형 503"/>
          <p:cNvSpPr/>
          <p:nvPr/>
        </p:nvSpPr>
        <p:spPr>
          <a:xfrm>
            <a:off x="4418459" y="4664697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4385630" y="468908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425"/>
          <p:cNvCxnSpPr>
            <a:stCxn id="505" idx="0"/>
          </p:cNvCxnSpPr>
          <p:nvPr/>
        </p:nvCxnSpPr>
        <p:spPr>
          <a:xfrm rot="16200000" flipV="1">
            <a:off x="4360896" y="4340346"/>
            <a:ext cx="649291" cy="481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07" name="직사각형 506"/>
          <p:cNvSpPr/>
          <p:nvPr/>
        </p:nvSpPr>
        <p:spPr>
          <a:xfrm>
            <a:off x="5134285" y="4664697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8" name="직사각형 507"/>
          <p:cNvSpPr/>
          <p:nvPr/>
        </p:nvSpPr>
        <p:spPr>
          <a:xfrm>
            <a:off x="5105710" y="4690159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9" name="꺾인 연결선 425"/>
          <p:cNvCxnSpPr/>
          <p:nvPr/>
        </p:nvCxnSpPr>
        <p:spPr>
          <a:xfrm rot="16200000" flipV="1">
            <a:off x="4896036" y="4140688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10" name="꺾인 연결선 425"/>
          <p:cNvCxnSpPr/>
          <p:nvPr/>
        </p:nvCxnSpPr>
        <p:spPr>
          <a:xfrm rot="16200000" flipH="1">
            <a:off x="4968044" y="4147802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11" name="꺾인 연결선 425"/>
          <p:cNvCxnSpPr>
            <a:stCxn id="603" idx="3"/>
            <a:endCxn id="610" idx="1"/>
          </p:cNvCxnSpPr>
          <p:nvPr/>
        </p:nvCxnSpPr>
        <p:spPr>
          <a:xfrm>
            <a:off x="2555776" y="3140908"/>
            <a:ext cx="129614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12" name="꺾인 연결선 425"/>
          <p:cNvCxnSpPr>
            <a:stCxn id="609" idx="1"/>
            <a:endCxn id="602" idx="3"/>
          </p:cNvCxnSpPr>
          <p:nvPr/>
        </p:nvCxnSpPr>
        <p:spPr>
          <a:xfrm rot="10800000">
            <a:off x="2555776" y="3212916"/>
            <a:ext cx="1296144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13" name="꺾인 연결선 512"/>
          <p:cNvCxnSpPr>
            <a:stCxn id="402" idx="2"/>
            <a:endCxn id="401" idx="0"/>
          </p:cNvCxnSpPr>
          <p:nvPr/>
        </p:nvCxnSpPr>
        <p:spPr>
          <a:xfrm rot="5400000">
            <a:off x="1583668" y="224080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4" name="꺾인 연결선 513"/>
          <p:cNvCxnSpPr>
            <a:stCxn id="417" idx="2"/>
            <a:endCxn id="416" idx="0"/>
          </p:cNvCxnSpPr>
          <p:nvPr/>
        </p:nvCxnSpPr>
        <p:spPr>
          <a:xfrm rot="5400000">
            <a:off x="2807804" y="224080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5" name="꺾인 연결선 514"/>
          <p:cNvCxnSpPr>
            <a:stCxn id="613" idx="2"/>
            <a:endCxn id="403" idx="0"/>
          </p:cNvCxnSpPr>
          <p:nvPr/>
        </p:nvCxnSpPr>
        <p:spPr>
          <a:xfrm rot="5400000">
            <a:off x="4540188" y="2812680"/>
            <a:ext cx="288032" cy="838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6" name="꺾인 연결선 515"/>
          <p:cNvCxnSpPr>
            <a:stCxn id="407" idx="0"/>
            <a:endCxn id="406" idx="2"/>
          </p:cNvCxnSpPr>
          <p:nvPr/>
        </p:nvCxnSpPr>
        <p:spPr>
          <a:xfrm rot="5400000" flipH="1" flipV="1">
            <a:off x="1727684" y="224080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7" name="꺾인 연결선 516"/>
          <p:cNvCxnSpPr>
            <a:stCxn id="405" idx="0"/>
            <a:endCxn id="404" idx="2"/>
          </p:cNvCxnSpPr>
          <p:nvPr/>
        </p:nvCxnSpPr>
        <p:spPr>
          <a:xfrm rot="5400000" flipH="1" flipV="1">
            <a:off x="2951820" y="224080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8" name="꺾인 연결선 517"/>
          <p:cNvCxnSpPr>
            <a:stCxn id="411" idx="0"/>
            <a:endCxn id="410" idx="2"/>
          </p:cNvCxnSpPr>
          <p:nvPr/>
        </p:nvCxnSpPr>
        <p:spPr>
          <a:xfrm rot="5400000" flipH="1" flipV="1">
            <a:off x="4031940" y="224080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19" name="꺾인 연결선 518"/>
          <p:cNvCxnSpPr>
            <a:stCxn id="409" idx="0"/>
            <a:endCxn id="408" idx="2"/>
          </p:cNvCxnSpPr>
          <p:nvPr/>
        </p:nvCxnSpPr>
        <p:spPr>
          <a:xfrm rot="5400000" flipH="1" flipV="1">
            <a:off x="4391980" y="2816872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20" name="꺾인 연결선 519"/>
          <p:cNvCxnSpPr>
            <a:endCxn id="398" idx="1"/>
          </p:cNvCxnSpPr>
          <p:nvPr/>
        </p:nvCxnSpPr>
        <p:spPr>
          <a:xfrm flipV="1">
            <a:off x="6588224" y="1916482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21" name="직사각형 520"/>
          <p:cNvSpPr/>
          <p:nvPr/>
        </p:nvSpPr>
        <p:spPr>
          <a:xfrm>
            <a:off x="4139952" y="202478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4139952" y="23848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4788025" y="1808760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66" name="원통 565"/>
          <p:cNvSpPr/>
          <p:nvPr/>
        </p:nvSpPr>
        <p:spPr>
          <a:xfrm>
            <a:off x="5148152" y="1052736"/>
            <a:ext cx="79200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5508104" y="201843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83" name="직사각형 582"/>
          <p:cNvSpPr/>
          <p:nvPr/>
        </p:nvSpPr>
        <p:spPr>
          <a:xfrm>
            <a:off x="5508104" y="237847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84" name="직사각형 583"/>
          <p:cNvSpPr/>
          <p:nvPr/>
        </p:nvSpPr>
        <p:spPr>
          <a:xfrm>
            <a:off x="5364088" y="237847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85" name="직사각형 584"/>
          <p:cNvSpPr/>
          <p:nvPr/>
        </p:nvSpPr>
        <p:spPr>
          <a:xfrm>
            <a:off x="5364088" y="201843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86" name="꺾인 연결선 585"/>
          <p:cNvCxnSpPr>
            <a:stCxn id="585" idx="2"/>
            <a:endCxn id="584" idx="0"/>
          </p:cNvCxnSpPr>
          <p:nvPr/>
        </p:nvCxnSpPr>
        <p:spPr>
          <a:xfrm rot="5400000">
            <a:off x="5256076" y="223445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87" name="꺾인 연결선 586"/>
          <p:cNvCxnSpPr>
            <a:stCxn id="583" idx="0"/>
            <a:endCxn id="582" idx="2"/>
          </p:cNvCxnSpPr>
          <p:nvPr/>
        </p:nvCxnSpPr>
        <p:spPr>
          <a:xfrm rot="5400000" flipH="1" flipV="1">
            <a:off x="5400092" y="2234458"/>
            <a:ext cx="2880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92" name="직사각형 591"/>
          <p:cNvSpPr/>
          <p:nvPr/>
        </p:nvSpPr>
        <p:spPr>
          <a:xfrm>
            <a:off x="5548045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93" name="직사각형 592"/>
          <p:cNvSpPr/>
          <p:nvPr/>
        </p:nvSpPr>
        <p:spPr>
          <a:xfrm>
            <a:off x="5512041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94" name="직사각형 593"/>
          <p:cNvSpPr/>
          <p:nvPr/>
        </p:nvSpPr>
        <p:spPr>
          <a:xfrm>
            <a:off x="5368025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95" name="직사각형 594"/>
          <p:cNvSpPr/>
          <p:nvPr/>
        </p:nvSpPr>
        <p:spPr>
          <a:xfrm>
            <a:off x="5404029" y="13767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96" name="꺾인 연결선 425"/>
          <p:cNvCxnSpPr>
            <a:stCxn id="595" idx="2"/>
            <a:endCxn id="594" idx="0"/>
          </p:cNvCxnSpPr>
          <p:nvPr/>
        </p:nvCxnSpPr>
        <p:spPr>
          <a:xfrm rot="5400000">
            <a:off x="5242011" y="1610738"/>
            <a:ext cx="360040" cy="360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97" name="꺾인 연결선 425"/>
          <p:cNvCxnSpPr>
            <a:stCxn id="593" idx="0"/>
            <a:endCxn id="592" idx="2"/>
          </p:cNvCxnSpPr>
          <p:nvPr/>
        </p:nvCxnSpPr>
        <p:spPr>
          <a:xfrm rot="5400000" flipH="1" flipV="1">
            <a:off x="5386027" y="1610738"/>
            <a:ext cx="360040" cy="360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602" name="직사각형 601"/>
          <p:cNvSpPr/>
          <p:nvPr/>
        </p:nvSpPr>
        <p:spPr>
          <a:xfrm>
            <a:off x="2483768" y="31769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03" name="직사각형 602"/>
          <p:cNvSpPr/>
          <p:nvPr/>
        </p:nvSpPr>
        <p:spPr>
          <a:xfrm>
            <a:off x="2483768" y="31049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09" name="직사각형 608"/>
          <p:cNvSpPr/>
          <p:nvPr/>
        </p:nvSpPr>
        <p:spPr>
          <a:xfrm>
            <a:off x="3851920" y="31769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10" name="직사각형 609"/>
          <p:cNvSpPr/>
          <p:nvPr/>
        </p:nvSpPr>
        <p:spPr>
          <a:xfrm>
            <a:off x="3851920" y="31049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13" name="직사각형 612"/>
          <p:cNvSpPr/>
          <p:nvPr/>
        </p:nvSpPr>
        <p:spPr>
          <a:xfrm>
            <a:off x="4652392" y="260084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4644008" y="353695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618" name="꺾인 연결선 425"/>
          <p:cNvCxnSpPr>
            <a:stCxn id="423" idx="2"/>
            <a:endCxn id="500" idx="0"/>
          </p:cNvCxnSpPr>
          <p:nvPr/>
        </p:nvCxnSpPr>
        <p:spPr>
          <a:xfrm rot="5400000">
            <a:off x="4517994" y="3446942"/>
            <a:ext cx="288032" cy="360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465" name="TextBox 464"/>
          <p:cNvSpPr txBox="1"/>
          <p:nvPr/>
        </p:nvSpPr>
        <p:spPr>
          <a:xfrm>
            <a:off x="4644008" y="32489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1…*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4211960" y="339293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1…*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21" name="직사각형 620"/>
          <p:cNvSpPr/>
          <p:nvPr/>
        </p:nvSpPr>
        <p:spPr>
          <a:xfrm>
            <a:off x="4499992" y="36089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323528" y="18864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5.3 Dynamic Perspective    </a:t>
            </a:r>
            <a:r>
              <a:rPr lang="ko-KR" altLang="en-US" sz="1200" dirty="0" smtClean="0">
                <a:latin typeface="+mn-ea"/>
              </a:rPr>
              <a:t>메모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err="1" smtClean="0">
                <a:latin typeface="+mn-ea"/>
              </a:rPr>
              <a:t>민연</a:t>
            </a:r>
            <a:r>
              <a:rPr lang="en-US" altLang="ko-KR" sz="1200" dirty="0" smtClean="0">
                <a:latin typeface="+mn-ea"/>
              </a:rPr>
              <a:t>P5116]</a:t>
            </a:r>
          </a:p>
          <a:p>
            <a:r>
              <a:rPr lang="en-US" altLang="ko-KR" sz="1200" dirty="0" smtClean="0">
                <a:latin typeface="+mn-ea"/>
              </a:rPr>
              <a:t>5.3.1 Dynamic </a:t>
            </a:r>
            <a:r>
              <a:rPr lang="en-US" altLang="ko-KR" sz="1200" dirty="0" smtClean="0">
                <a:latin typeface="+mn-ea"/>
              </a:rPr>
              <a:t>View of overall</a:t>
            </a:r>
            <a:endParaRPr lang="ko-KR" altLang="ko-KR" sz="1200" dirty="0" smtClean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</p:txBody>
      </p:sp>
      <p:sp>
        <p:nvSpPr>
          <p:cNvPr id="786" name="TextBox 785"/>
          <p:cNvSpPr txBox="1"/>
          <p:nvPr/>
        </p:nvSpPr>
        <p:spPr>
          <a:xfrm>
            <a:off x="6444208" y="2672276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WiFi</a:t>
            </a:r>
            <a:r>
              <a:rPr lang="en-US" altLang="ko-KR" sz="800" kern="0" noProof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800" kern="0" noProof="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TCP/IP)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787" name="꺾인 연결선 425"/>
          <p:cNvCxnSpPr>
            <a:endCxn id="789" idx="1"/>
          </p:cNvCxnSpPr>
          <p:nvPr/>
        </p:nvCxnSpPr>
        <p:spPr>
          <a:xfrm>
            <a:off x="6516216" y="2635982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788" name="TextBox 787"/>
          <p:cNvSpPr txBox="1"/>
          <p:nvPr/>
        </p:nvSpPr>
        <p:spPr>
          <a:xfrm>
            <a:off x="6300192" y="252884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89" name="TextBox 788"/>
          <p:cNvSpPr txBox="1"/>
          <p:nvPr/>
        </p:nvSpPr>
        <p:spPr>
          <a:xfrm>
            <a:off x="6948264" y="252884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0" name="직사각형 789"/>
          <p:cNvSpPr/>
          <p:nvPr/>
        </p:nvSpPr>
        <p:spPr>
          <a:xfrm>
            <a:off x="6372200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1" name="직사각형 790"/>
          <p:cNvSpPr/>
          <p:nvPr/>
        </p:nvSpPr>
        <p:spPr>
          <a:xfrm>
            <a:off x="6372200" y="468908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2" name="직사각형 791"/>
          <p:cNvSpPr/>
          <p:nvPr/>
        </p:nvSpPr>
        <p:spPr>
          <a:xfrm>
            <a:off x="6372200" y="4689080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3" name="TextBox 792"/>
          <p:cNvSpPr txBox="1"/>
          <p:nvPr/>
        </p:nvSpPr>
        <p:spPr>
          <a:xfrm>
            <a:off x="6732240" y="468908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4" name="직사각형 793"/>
          <p:cNvSpPr/>
          <p:nvPr/>
        </p:nvSpPr>
        <p:spPr>
          <a:xfrm>
            <a:off x="611560" y="4761088"/>
            <a:ext cx="648072" cy="36004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Team2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5" name="직사각형 794"/>
          <p:cNvSpPr/>
          <p:nvPr/>
        </p:nvSpPr>
        <p:spPr>
          <a:xfrm>
            <a:off x="1691680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6" name="직사각형 795"/>
          <p:cNvSpPr/>
          <p:nvPr/>
        </p:nvSpPr>
        <p:spPr>
          <a:xfrm>
            <a:off x="1691680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7" name="직사각형 796"/>
          <p:cNvSpPr/>
          <p:nvPr/>
        </p:nvSpPr>
        <p:spPr>
          <a:xfrm>
            <a:off x="1547664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98" name="직사각형 797"/>
          <p:cNvSpPr/>
          <p:nvPr/>
        </p:nvSpPr>
        <p:spPr>
          <a:xfrm>
            <a:off x="1547664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799" name="꺾인 연결선 425"/>
          <p:cNvCxnSpPr>
            <a:stCxn id="796" idx="2"/>
            <a:endCxn id="795" idx="0"/>
          </p:cNvCxnSpPr>
          <p:nvPr/>
        </p:nvCxnSpPr>
        <p:spPr>
          <a:xfrm rot="5400000">
            <a:off x="1475656" y="4509060"/>
            <a:ext cx="504056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800" name="꺾인 연결선 425"/>
          <p:cNvCxnSpPr>
            <a:stCxn id="798" idx="0"/>
            <a:endCxn id="797" idx="2"/>
          </p:cNvCxnSpPr>
          <p:nvPr/>
        </p:nvCxnSpPr>
        <p:spPr>
          <a:xfrm rot="5400000" flipH="1" flipV="1">
            <a:off x="1331640" y="4509060"/>
            <a:ext cx="504056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801" name="직사각형 800"/>
          <p:cNvSpPr/>
          <p:nvPr/>
        </p:nvSpPr>
        <p:spPr>
          <a:xfrm>
            <a:off x="2339752" y="4761088"/>
            <a:ext cx="648072" cy="36004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noProof="0" dirty="0" smtClean="0">
                <a:solidFill>
                  <a:sysClr val="windowText" lastClr="000000"/>
                </a:solidFill>
                <a:latin typeface="+mn-ea"/>
              </a:rPr>
              <a:t>50th</a:t>
            </a:r>
          </a:p>
          <a:p>
            <a:pPr lvl="0" algn="ctr" latinLnBrk="0"/>
            <a:r>
              <a:rPr lang="en-US" altLang="ko-KR" sz="800" kern="0" noProof="0" dirty="0" smtClean="0">
                <a:solidFill>
                  <a:sysClr val="windowText" lastClr="000000"/>
                </a:solidFill>
                <a:latin typeface="+mn-ea"/>
              </a:rPr>
              <a:t>SA node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2" name="직사각형 801"/>
          <p:cNvSpPr/>
          <p:nvPr/>
        </p:nvSpPr>
        <p:spPr>
          <a:xfrm>
            <a:off x="2627784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3" name="직사각형 802"/>
          <p:cNvSpPr/>
          <p:nvPr/>
        </p:nvSpPr>
        <p:spPr>
          <a:xfrm>
            <a:off x="2699792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4" name="직사각형 803"/>
          <p:cNvSpPr/>
          <p:nvPr/>
        </p:nvSpPr>
        <p:spPr>
          <a:xfrm>
            <a:off x="2555776" y="418502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5" name="직사각형 804"/>
          <p:cNvSpPr/>
          <p:nvPr/>
        </p:nvSpPr>
        <p:spPr>
          <a:xfrm>
            <a:off x="2483768" y="4761088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06" name="꺾인 연결선 425"/>
          <p:cNvCxnSpPr>
            <a:endCxn id="802" idx="0"/>
          </p:cNvCxnSpPr>
          <p:nvPr/>
        </p:nvCxnSpPr>
        <p:spPr>
          <a:xfrm rot="5400000">
            <a:off x="2411760" y="4509060"/>
            <a:ext cx="504056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807" name="꺾인 연결선 425"/>
          <p:cNvCxnSpPr>
            <a:stCxn id="805" idx="0"/>
          </p:cNvCxnSpPr>
          <p:nvPr/>
        </p:nvCxnSpPr>
        <p:spPr>
          <a:xfrm rot="5400000" flipH="1" flipV="1">
            <a:off x="2267744" y="4509060"/>
            <a:ext cx="504056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808" name="TextBox 807"/>
          <p:cNvSpPr txBox="1"/>
          <p:nvPr/>
        </p:nvSpPr>
        <p:spPr>
          <a:xfrm>
            <a:off x="1907704" y="483309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……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0" name="직사각형 809"/>
          <p:cNvSpPr/>
          <p:nvPr/>
        </p:nvSpPr>
        <p:spPr>
          <a:xfrm>
            <a:off x="3635896" y="1052736"/>
            <a:ext cx="504056" cy="32397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</a:t>
            </a:r>
          </a:p>
        </p:txBody>
      </p:sp>
      <p:sp>
        <p:nvSpPr>
          <p:cNvPr id="811" name="직사각형 810"/>
          <p:cNvSpPr/>
          <p:nvPr/>
        </p:nvSpPr>
        <p:spPr>
          <a:xfrm>
            <a:off x="4211960" y="1052736"/>
            <a:ext cx="504056" cy="32397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sp>
        <p:nvSpPr>
          <p:cNvPr id="829" name="직사각형 828"/>
          <p:cNvSpPr/>
          <p:nvPr/>
        </p:nvSpPr>
        <p:spPr>
          <a:xfrm>
            <a:off x="3923928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0" name="직사각형 829"/>
          <p:cNvSpPr/>
          <p:nvPr/>
        </p:nvSpPr>
        <p:spPr>
          <a:xfrm>
            <a:off x="3923928" y="13047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1" name="직사각형 830"/>
          <p:cNvSpPr/>
          <p:nvPr/>
        </p:nvSpPr>
        <p:spPr>
          <a:xfrm>
            <a:off x="3779912" y="13047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2" name="직사각형 831"/>
          <p:cNvSpPr/>
          <p:nvPr/>
        </p:nvSpPr>
        <p:spPr>
          <a:xfrm>
            <a:off x="3779912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33" name="꺾인 연결선 425"/>
          <p:cNvCxnSpPr>
            <a:stCxn id="830" idx="2"/>
            <a:endCxn id="829" idx="0"/>
          </p:cNvCxnSpPr>
          <p:nvPr/>
        </p:nvCxnSpPr>
        <p:spPr>
          <a:xfrm rot="5400000">
            <a:off x="3743908" y="1592736"/>
            <a:ext cx="432048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834" name="꺾인 연결선 425"/>
          <p:cNvCxnSpPr>
            <a:stCxn id="832" idx="0"/>
            <a:endCxn id="831" idx="2"/>
          </p:cNvCxnSpPr>
          <p:nvPr/>
        </p:nvCxnSpPr>
        <p:spPr>
          <a:xfrm rot="5400000" flipH="1" flipV="1">
            <a:off x="3599892" y="1592736"/>
            <a:ext cx="432048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835" name="직사각형 834"/>
          <p:cNvSpPr/>
          <p:nvPr/>
        </p:nvSpPr>
        <p:spPr>
          <a:xfrm>
            <a:off x="4572000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6" name="직사각형 835"/>
          <p:cNvSpPr/>
          <p:nvPr/>
        </p:nvSpPr>
        <p:spPr>
          <a:xfrm>
            <a:off x="4499992" y="13047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7" name="직사각형 836"/>
          <p:cNvSpPr/>
          <p:nvPr/>
        </p:nvSpPr>
        <p:spPr>
          <a:xfrm>
            <a:off x="4355976" y="13047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38" name="직사각형 837"/>
          <p:cNvSpPr/>
          <p:nvPr/>
        </p:nvSpPr>
        <p:spPr>
          <a:xfrm>
            <a:off x="4427984" y="18087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39" name="꺾인 연결선 425"/>
          <p:cNvCxnSpPr>
            <a:stCxn id="836" idx="2"/>
            <a:endCxn id="835" idx="0"/>
          </p:cNvCxnSpPr>
          <p:nvPr/>
        </p:nvCxnSpPr>
        <p:spPr>
          <a:xfrm rot="16200000" flipH="1">
            <a:off x="4355976" y="1556732"/>
            <a:ext cx="432048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840" name="꺾인 연결선 425"/>
          <p:cNvCxnSpPr>
            <a:stCxn id="838" idx="0"/>
            <a:endCxn id="837" idx="2"/>
          </p:cNvCxnSpPr>
          <p:nvPr/>
        </p:nvCxnSpPr>
        <p:spPr>
          <a:xfrm rot="16200000" flipV="1">
            <a:off x="4211960" y="1556732"/>
            <a:ext cx="432048" cy="720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841" name="직사각형 840"/>
          <p:cNvSpPr/>
          <p:nvPr/>
        </p:nvSpPr>
        <p:spPr>
          <a:xfrm>
            <a:off x="6372200" y="49771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2" name="직사각형 841"/>
          <p:cNvSpPr/>
          <p:nvPr/>
        </p:nvSpPr>
        <p:spPr>
          <a:xfrm>
            <a:off x="6372200" y="4977112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3" name="직사각형 842"/>
          <p:cNvSpPr/>
          <p:nvPr/>
        </p:nvSpPr>
        <p:spPr>
          <a:xfrm>
            <a:off x="6372200" y="4977112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4" name="TextBox 843"/>
          <p:cNvSpPr txBox="1"/>
          <p:nvPr/>
        </p:nvSpPr>
        <p:spPr>
          <a:xfrm>
            <a:off x="6732240" y="497711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55576" y="1124744"/>
            <a:ext cx="504056" cy="281682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UI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4076328" y="19611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076328" y="1457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3932312" y="1457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932312" y="196116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95" name="꺾인 연결선 425"/>
          <p:cNvCxnSpPr/>
          <p:nvPr/>
        </p:nvCxnSpPr>
        <p:spPr>
          <a:xfrm rot="5400000">
            <a:off x="863588" y="1622450"/>
            <a:ext cx="432048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196" name="꺾인 연결선 425"/>
          <p:cNvCxnSpPr/>
          <p:nvPr/>
        </p:nvCxnSpPr>
        <p:spPr>
          <a:xfrm rot="5400000" flipH="1" flipV="1">
            <a:off x="719572" y="1622450"/>
            <a:ext cx="432048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1907704" y="443711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……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88640"/>
          <a:ext cx="5671185" cy="3162935"/>
        </p:xfrm>
        <a:graphic>
          <a:graphicData uri="http://schemas.openxmlformats.org/drawingml/2006/table">
            <a:tbl>
              <a:tblPr/>
              <a:tblGrid>
                <a:gridCol w="1923415"/>
                <a:gridCol w="3747770"/>
              </a:tblGrid>
              <a:tr h="3695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+mn-ea"/>
                          <a:ea typeface="+mn-ea"/>
                          <a:cs typeface="Times New Roman"/>
                        </a:rPr>
                        <a:t>Scenario Title: 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+mn-ea"/>
                          <a:ea typeface="+mn-ea"/>
                          <a:cs typeface="Times New Roman"/>
                        </a:rPr>
                        <a:t>Availability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+mn-ea"/>
                          <a:ea typeface="+mn-ea"/>
                          <a:cs typeface="Times New Roman"/>
                        </a:rPr>
                        <a:t>Scenario ID: QA-01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+mn-ea"/>
                          <a:ea typeface="+mn-ea"/>
                          <a:cs typeface="Times New Roman"/>
                        </a:rPr>
                        <a:t>Raw Quality Attribute 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+mn-ea"/>
                          <a:ea typeface="+mn-ea"/>
                          <a:cs typeface="Times New Roman"/>
                        </a:rPr>
                        <a:t>Description: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Sensors availability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+mn-ea"/>
                          <a:ea typeface="+mn-ea"/>
                          <a:cs typeface="Times New Roman"/>
                        </a:rPr>
                        <a:t>Source of Stimulus: 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Sensors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+mn-ea"/>
                          <a:ea typeface="+mn-ea"/>
                          <a:cs typeface="Times New Roman"/>
                        </a:rPr>
                        <a:t>Stimulus: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Sensor </a:t>
                      </a: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failure</a:t>
                      </a:r>
                      <a:r>
                        <a:rPr lang="en-US" sz="10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, sensor malfunction</a:t>
                      </a: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+mn-ea"/>
                          <a:ea typeface="+mn-ea"/>
                          <a:cs typeface="Times New Roman"/>
                        </a:rPr>
                        <a:t>Environmental Condition</a:t>
                      </a:r>
                      <a:endParaRPr lang="ko-KR"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Normal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operation ,</a:t>
                      </a:r>
                      <a:endParaRPr lang="en-US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The </a:t>
                      </a:r>
                      <a:r>
                        <a:rPr lang="en-US" sz="1000" dirty="0" err="1"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has 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been installed and it works.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System Element: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• Sensors 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• </a:t>
                      </a:r>
                      <a:r>
                        <a:rPr lang="en-US" sz="1000" dirty="0" err="1"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System Response: 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If a sensor value is not between normal range, the </a:t>
                      </a:r>
                      <a:r>
                        <a:rPr lang="en-US" sz="1000" dirty="0" err="1"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recognizes malfunction or fault of sensors. And then the </a:t>
                      </a:r>
                      <a:r>
                        <a:rPr lang="en-US" sz="1000" dirty="0" err="1"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sends alarm message to user. (The normal values ranges are configured according to sensor </a:t>
                      </a: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datasheet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.)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Significant Measures: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The </a:t>
                      </a:r>
                      <a:r>
                        <a:rPr lang="en-US" sz="1000" dirty="0" err="1"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sends alarm message to user in 10 seconds after recognizing  malfunction or fault of sensors in 3 times consecutively</a:t>
                      </a:r>
                      <a:r>
                        <a:rPr lang="en-US" sz="10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3675813" cy="29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3528" y="260648"/>
          <a:ext cx="5670550" cy="2670810"/>
        </p:xfrm>
        <a:graphic>
          <a:graphicData uri="http://schemas.openxmlformats.org/drawingml/2006/table">
            <a:tbl>
              <a:tblPr/>
              <a:tblGrid>
                <a:gridCol w="1971040"/>
                <a:gridCol w="3699510"/>
              </a:tblGrid>
              <a:tr h="36957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Usability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>
                          <a:latin typeface="맑은 고딕"/>
                          <a:cs typeface="바탕"/>
                        </a:rPr>
                        <a:t>Scenario ID: QA-02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UI(User Interface) Usability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User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latin typeface="+mn-lt"/>
                          <a:cs typeface="바탕"/>
                        </a:rPr>
                        <a:t>User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tries to use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IoTMS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User configuration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 time</a:t>
                      </a: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 run time</a:t>
                      </a:r>
                      <a:endParaRPr lang="en-US" sz="1000" dirty="0" smtClean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The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user has logged into the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UI of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 </a:t>
                      </a:r>
                      <a:endParaRPr lang="ko-KR" altLang="ko-KR" sz="1000" dirty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When the user wants to change the settings of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or to get sensor value or to set actuator, the usage of UI should not be complicated.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UI depth is less than 3.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6381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404664"/>
          <a:ext cx="5670550" cy="3049102"/>
        </p:xfrm>
        <a:graphic>
          <a:graphicData uri="http://schemas.openxmlformats.org/drawingml/2006/table">
            <a:tbl>
              <a:tblPr/>
              <a:tblGrid>
                <a:gridCol w="1971040"/>
                <a:gridCol w="3699510"/>
              </a:tblGrid>
              <a:tr h="261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ea typeface="굴림"/>
                          <a:cs typeface="Times New Roman"/>
                        </a:rPr>
                        <a:t>Scenario Title:  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ea typeface="굴림"/>
                          <a:cs typeface="Times New Roman"/>
                        </a:rPr>
                        <a:t> Scalability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맑은 고딕"/>
                          <a:ea typeface="굴림"/>
                          <a:cs typeface="Times New Roman"/>
                        </a:rPr>
                        <a:t>Scenario ID: QA-03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93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Raw Quality Attribute 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Description: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맑은 고딕"/>
                          <a:ea typeface="굴림"/>
                          <a:cs typeface="Times New Roman"/>
                        </a:rPr>
                        <a:t>SA Nodes Scalability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Source of Stimulus: 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맑은 고딕"/>
                          <a:ea typeface="굴림"/>
                          <a:cs typeface="Times New Roman"/>
                        </a:rPr>
                        <a:t>User</a:t>
                      </a:r>
                      <a:r>
                        <a:rPr lang="en-US" sz="1000" dirty="0" smtClean="0">
                          <a:latin typeface="맑은 고딕"/>
                          <a:ea typeface="굴림"/>
                          <a:cs typeface="Times New Roman"/>
                        </a:rPr>
                        <a:t>( Installer</a:t>
                      </a:r>
                      <a:r>
                        <a:rPr lang="en-US" sz="1000" dirty="0">
                          <a:latin typeface="맑은 고딕"/>
                          <a:ea typeface="굴림"/>
                          <a:cs typeface="Times New Roman"/>
                        </a:rPr>
                        <a:t>, DIY user ..etc</a:t>
                      </a:r>
                      <a:r>
                        <a:rPr lang="en-US" sz="1000" dirty="0" smtClean="0">
                          <a:latin typeface="맑은 고딕"/>
                          <a:ea typeface="굴림"/>
                          <a:cs typeface="Times New Roman"/>
                        </a:rPr>
                        <a:t>. )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Stimulus: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Add another </a:t>
                      </a:r>
                      <a:r>
                        <a:rPr lang="en-US" sz="1000" dirty="0" smtClean="0">
                          <a:latin typeface="맑은 고딕"/>
                          <a:ea typeface="굴림"/>
                          <a:cs typeface="Times New Roman"/>
                        </a:rPr>
                        <a:t>SA </a:t>
                      </a:r>
                      <a:r>
                        <a:rPr lang="en-US" sz="1000" dirty="0">
                          <a:latin typeface="맑은 고딕"/>
                          <a:ea typeface="굴림"/>
                          <a:cs typeface="Times New Roman"/>
                        </a:rPr>
                        <a:t>Nodes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Environmental Condition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맑은 고딕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ea typeface="굴림"/>
                          <a:cs typeface="Times New Roman"/>
                        </a:rPr>
                        <a:t> has one SA node.</a:t>
                      </a:r>
                      <a:endParaRPr lang="ko-KR" sz="1000" dirty="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System Element: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맑은 고딕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sz="1000" dirty="0" smtClean="0">
                          <a:latin typeface="맑은 고딕"/>
                          <a:ea typeface="굴림"/>
                          <a:cs typeface="Times New Roman"/>
                        </a:rPr>
                        <a:t> ,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SA node</a:t>
                      </a:r>
                      <a:endParaRPr lang="ko-KR" sz="1000" dirty="0">
                        <a:solidFill>
                          <a:srgbClr val="FF0000"/>
                        </a:solidFill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0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System Response: 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When the user wants to add two or more SA node to their own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, 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1. Install additional SA node at the home.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2.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 find &amp; connect additional SA Node on network.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cs typeface="Times New Roman"/>
                        </a:rPr>
                        <a:t>3. complete.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lt"/>
                        <a:ea typeface="굴림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맑은 고딕"/>
                          <a:ea typeface="굴림"/>
                          <a:cs typeface="Times New Roman"/>
                        </a:rPr>
                        <a:t>Significant Measures:</a:t>
                      </a:r>
                      <a:endParaRPr lang="ko-KR" sz="1000">
                        <a:latin typeface="Trebuchet MS"/>
                        <a:ea typeface="굴림"/>
                        <a:cs typeface="Times New Roman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IoTMS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allow up to 50 SA Nodes. </a:t>
                      </a:r>
                      <a:endParaRPr lang="ko-KR" sz="10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1520" y="260648"/>
          <a:ext cx="5671185" cy="2513965"/>
        </p:xfrm>
        <a:graphic>
          <a:graphicData uri="http://schemas.openxmlformats.org/drawingml/2006/table">
            <a:tbl>
              <a:tblPr/>
              <a:tblGrid>
                <a:gridCol w="1955800"/>
                <a:gridCol w="3715385"/>
              </a:tblGrid>
              <a:tr h="36957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Modifiability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ID: QA-04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communication protocol Modifiability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developer , 3rd party vendor , …etc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latin typeface="+mn-lt"/>
                          <a:cs typeface="바탕"/>
                        </a:rPr>
                        <a:t>new  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communication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protocol between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and SA node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8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Current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communicate with SA node 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using </a:t>
                      </a:r>
                      <a:r>
                        <a:rPr lang="en-US" sz="1000" dirty="0" err="1" smtClean="0">
                          <a:latin typeface="맑은 고딕"/>
                          <a:cs typeface="바탕"/>
                        </a:rPr>
                        <a:t>WiFi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only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.</a:t>
                      </a: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New communication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moldule’s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 compile time , build time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Communication manager of </a:t>
                      </a:r>
                      <a:r>
                        <a:rPr lang="en-US" sz="1000" dirty="0" err="1" smtClean="0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Emerging new protocol, SW developer make/test/deploy new communication protocol module.</a:t>
                      </a:r>
                      <a:endParaRPr lang="ko-KR" altLang="ko-KR" sz="1000" dirty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3355340" algn="l"/>
                        </a:tabLs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Emerging new protocol, it is possible to be developed in 2 man-months.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5176096" cy="335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1520" y="188640"/>
          <a:ext cx="5671185" cy="2315210"/>
        </p:xfrm>
        <a:graphic>
          <a:graphicData uri="http://schemas.openxmlformats.org/drawingml/2006/table">
            <a:tbl>
              <a:tblPr/>
              <a:tblGrid>
                <a:gridCol w="1955800"/>
                <a:gridCol w="3715385"/>
              </a:tblGrid>
              <a:tr h="36957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Security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ID: QA-05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User access Security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unauthorized user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unauthorized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user tries to access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맑은 고딕"/>
                          <a:cs typeface="바탕"/>
                        </a:rPr>
                        <a:t>IoTMS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is online.</a:t>
                      </a:r>
                      <a:br>
                        <a:rPr lang="en-US" sz="1000" dirty="0">
                          <a:latin typeface="맑은 고딕"/>
                          <a:cs typeface="바탕"/>
                        </a:rPr>
                      </a:b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  </a:t>
                      </a:r>
                      <a:r>
                        <a:rPr lang="en-US" sz="1000" dirty="0" err="1" smtClean="0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has a list of authorized users.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IoTMS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5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If the user is not in the list and tries to access to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,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dosen't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allow login.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err="1">
                          <a:latin typeface="맑은 고딕"/>
                          <a:cs typeface="바탕"/>
                        </a:rPr>
                        <a:t>IoTMS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 never allow unauthorized user to access.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3579731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1520" y="260649"/>
          <a:ext cx="5670550" cy="3071017"/>
        </p:xfrm>
        <a:graphic>
          <a:graphicData uri="http://schemas.openxmlformats.org/drawingml/2006/table">
            <a:tbl>
              <a:tblPr/>
              <a:tblGrid>
                <a:gridCol w="1971040"/>
                <a:gridCol w="3699510"/>
              </a:tblGrid>
              <a:tr h="323432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Scenario Title:  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 dirty="0">
                          <a:latin typeface="맑은 고딕"/>
                          <a:cs typeface="바탕"/>
                        </a:rPr>
                        <a:t> Testability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b="1">
                          <a:latin typeface="맑은 고딕"/>
                          <a:cs typeface="바탕"/>
                        </a:rPr>
                        <a:t>Scenario ID: QA-06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34021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Raw Quality Attribute 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Description: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SW module Testability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61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Source of Stimulus: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Test engineer , Test manager.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61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Stimulus: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SW module Test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64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Environmental Condition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SW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module development time</a:t>
                      </a:r>
                      <a:br>
                        <a:rPr lang="en-US" sz="1000" dirty="0">
                          <a:latin typeface="맑은 고딕"/>
                          <a:cs typeface="바탕"/>
                        </a:rPr>
                      </a:br>
                      <a:r>
                        <a:rPr lang="en-US" sz="1000" dirty="0" smtClean="0">
                          <a:latin typeface="맑은 고딕"/>
                          <a:cs typeface="바탕"/>
                        </a:rPr>
                        <a:t>SW </a:t>
                      </a:r>
                      <a:r>
                        <a:rPr lang="en-US" sz="1000" dirty="0">
                          <a:latin typeface="맑은 고딕"/>
                          <a:cs typeface="바탕"/>
                        </a:rPr>
                        <a:t>module integration time</a:t>
                      </a:r>
                      <a:br>
                        <a:rPr lang="en-US" sz="1000" dirty="0">
                          <a:latin typeface="맑은 고딕"/>
                          <a:cs typeface="바탕"/>
                        </a:rPr>
                      </a:br>
                      <a:r>
                        <a:rPr lang="en-US" sz="1000" dirty="0">
                          <a:latin typeface="맑은 고딕"/>
                          <a:cs typeface="바탕"/>
                        </a:rPr>
                        <a:t>SW module deployment time</a:t>
                      </a:r>
                      <a:br>
                        <a:rPr lang="en-US" sz="1000" dirty="0">
                          <a:latin typeface="맑은 고딕"/>
                          <a:cs typeface="바탕"/>
                        </a:rPr>
                      </a:br>
                      <a:r>
                        <a:rPr lang="en-US" sz="1000" dirty="0">
                          <a:latin typeface="맑은 고딕"/>
                          <a:cs typeface="바탕"/>
                        </a:rPr>
                        <a:t>SW module run time</a:t>
                      </a:r>
                      <a:endParaRPr lang="ko-KR" sz="1000" dirty="0"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45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Element: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 dirty="0">
                          <a:latin typeface="맑은 고딕"/>
                          <a:cs typeface="바탕"/>
                        </a:rPr>
                        <a:t>SW module  of </a:t>
                      </a:r>
                      <a:r>
                        <a:rPr lang="en-US" sz="1000" dirty="0" err="1" smtClean="0">
                          <a:latin typeface="맑은 고딕"/>
                          <a:cs typeface="바탕"/>
                        </a:rPr>
                        <a:t>IoTMS</a:t>
                      </a:r>
                      <a:endParaRPr lang="en-US" sz="1000" dirty="0" smtClean="0">
                        <a:latin typeface="맑은 고딕"/>
                        <a:cs typeface="바탕"/>
                      </a:endParaRPr>
                    </a:p>
                    <a:p>
                      <a:pPr marL="0" marR="0" indent="63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3355340" algn="l"/>
                        </a:tabLs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SA node</a:t>
                      </a:r>
                      <a:endParaRPr lang="ko-KR" altLang="ko-KR" sz="1000" dirty="0" smtClean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790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System Response: 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3355340" algn="l"/>
                        </a:tabLs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Test engineer test the quality of the software based on the test case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 ,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capture the results , feedback to the developers.</a:t>
                      </a:r>
                      <a:endParaRPr lang="ko-KR" altLang="ko-KR" sz="1000" dirty="0" smtClean="0">
                        <a:solidFill>
                          <a:srgbClr val="FF0000"/>
                        </a:solidFill>
                        <a:latin typeface="+mn-lt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sz="1000">
                          <a:latin typeface="맑은 고딕"/>
                          <a:cs typeface="바탕"/>
                        </a:rPr>
                        <a:t>Significant Measures:</a:t>
                      </a:r>
                      <a:endParaRPr lang="ko-KR" sz="1000">
                        <a:latin typeface="맑은 고딕"/>
                        <a:cs typeface="바탕"/>
                      </a:endParaRPr>
                    </a:p>
                  </a:txBody>
                  <a:tcPr marL="40005" marR="40005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lt"/>
                          <a:cs typeface="바탕"/>
                        </a:rPr>
                        <a:t>The 80% of test cases can be tested within 1 day. </a:t>
                      </a:r>
                      <a:endParaRPr lang="ko-KR" sz="1000" dirty="0">
                        <a:solidFill>
                          <a:srgbClr val="FF0000"/>
                        </a:solidFill>
                        <a:latin typeface="맑은 고딕"/>
                        <a:cs typeface="바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498972"/>
            <a:ext cx="4536504" cy="311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1230</Words>
  <Application>Microsoft Office PowerPoint</Application>
  <PresentationFormat>화면 슬라이드 쇼(4:3)</PresentationFormat>
  <Paragraphs>252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</dc:creator>
  <cp:lastModifiedBy>mac</cp:lastModifiedBy>
  <cp:revision>12</cp:revision>
  <dcterms:created xsi:type="dcterms:W3CDTF">2015-06-20T20:25:13Z</dcterms:created>
  <dcterms:modified xsi:type="dcterms:W3CDTF">2015-06-23T06:05:04Z</dcterms:modified>
</cp:coreProperties>
</file>