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77" d="100"/>
          <a:sy n="77" d="100"/>
        </p:scale>
        <p:origin x="-1086" y="-96"/>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323528" y="836613"/>
            <a:ext cx="849694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899148"/>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284984"/>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08920"/>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132856"/>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132856"/>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132856"/>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284984"/>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653136"/>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293096"/>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060848"/>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636332"/>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284984"/>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28498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573016"/>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57359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861048"/>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789040"/>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149080"/>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149080"/>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437112"/>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365104"/>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00038"/>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276872"/>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25144"/>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2514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789040"/>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628800"/>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880828"/>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393305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498670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439238"/>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664442"/>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14255"/>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464784"/>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471898"/>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465004"/>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53701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136776"/>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14096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240578"/>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132856"/>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86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771038"/>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17032"/>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2996372"/>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2960078"/>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13176"/>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1317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157192"/>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376832"/>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01208"/>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01208"/>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448840"/>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7812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761208"/>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03302"/>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149080"/>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19051"/>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dirty="0"/>
              <a:t>Promoted quality attribute</a:t>
            </a:r>
            <a:br>
              <a:rPr lang="en-US" altLang="ko-KR" dirty="0"/>
            </a:b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Scalability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It is easy to scalable because the several different nodes works with the same behavior. </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Modifiability</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Security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Data can be hijacked by malicious attacker. For enhancing the security, IoTMS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Performance</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Availability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Single pointer of failure.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is monitoring SA nodes’ availability using piggyback tactic. Besides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support emergency message function for notifying the problem on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to user.</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Inhibited quality attribute</a:t>
            </a:r>
            <a:br>
              <a:rPr lang="en-US" altLang="ko-KR" dirty="0" smtClean="0"/>
            </a:br>
            <a:endParaRPr lang="en-US" dirty="0"/>
          </a:p>
        </p:txBody>
      </p:sp>
    </p:spTree>
    <p:extLst>
      <p:ext uri="{BB962C8B-B14F-4D97-AF65-F5344CB8AC3E}">
        <p14:creationId xmlns:p14="http://schemas.microsoft.com/office/powerpoint/2010/main"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p>
          <a:p>
            <a:pPr lvl="1"/>
            <a:r>
              <a:rPr lang="en-US" altLang="ko-KR" dirty="0"/>
              <a:t>Failure of any single package doesn’t affect the whole system</a:t>
            </a:r>
          </a:p>
          <a:p>
            <a:pPr lvl="1"/>
            <a:r>
              <a:rPr lang="en-US" altLang="ko-KR" dirty="0"/>
              <a:t>Each packages can be developed independently</a:t>
            </a:r>
          </a:p>
          <a:p>
            <a:endParaRPr lang="en-US" altLang="ko-KR" dirty="0" smtClean="0"/>
          </a:p>
          <a:p>
            <a:r>
              <a:rPr lang="en-US" altLang="ko-KR" dirty="0" smtClean="0"/>
              <a:t>2</a:t>
            </a:r>
            <a:r>
              <a:rPr lang="en-US" altLang="ko-KR" dirty="0"/>
              <a:t>) Easy to track the interaction between packages</a:t>
            </a:r>
          </a:p>
          <a:p>
            <a:pPr lvl="1"/>
            <a:r>
              <a:rPr lang="en-US" altLang="ko-KR" dirty="0" smtClean="0"/>
              <a:t>Centralized logging environment</a:t>
            </a:r>
            <a:endParaRPr lang="en-US" altLang="ko-KR" dirty="0"/>
          </a:p>
          <a:p>
            <a:endParaRPr lang="en-US" altLang="ko-KR" dirty="0" smtClean="0"/>
          </a:p>
          <a:p>
            <a:r>
              <a:rPr lang="en-US" altLang="ko-KR" dirty="0" smtClean="0"/>
              <a:t>3</a:t>
            </a:r>
            <a:r>
              <a:rPr lang="en-US" altLang="ko-KR" dirty="0"/>
              <a:t>) Provides extensibility</a:t>
            </a:r>
          </a:p>
          <a:p>
            <a:pPr lvl="1"/>
            <a:r>
              <a:rPr lang="en-US" altLang="ko-KR" dirty="0"/>
              <a:t>Easy to add new nodes</a:t>
            </a:r>
          </a:p>
          <a:p>
            <a:pPr lvl="1"/>
            <a:r>
              <a:rPr lang="en-US" altLang="ko-KR" dirty="0"/>
              <a:t>Easy to add new feature such as message package and something like that</a:t>
            </a:r>
          </a:p>
          <a:p>
            <a:endParaRPr lang="en-US" altLang="ko-KR" dirty="0" smtClean="0"/>
          </a:p>
          <a:p>
            <a:r>
              <a:rPr lang="en-US" altLang="ko-KR" dirty="0" smtClean="0"/>
              <a:t>4</a:t>
            </a:r>
            <a:r>
              <a:rPr lang="en-US" altLang="ko-KR" dirty="0"/>
              <a:t>)  Single point of failure</a:t>
            </a:r>
          </a:p>
          <a:p>
            <a:pPr lvl="1"/>
            <a:r>
              <a:rPr lang="en-US" altLang="ko-KR" dirty="0"/>
              <a:t>Event bus should be easily recoverable</a:t>
            </a:r>
          </a:p>
          <a:p>
            <a:endParaRPr lang="en-US" altLang="ko-KR" dirty="0" smtClean="0"/>
          </a:p>
          <a:p>
            <a:r>
              <a:rPr lang="en-US" altLang="ko-KR" dirty="0" smtClean="0"/>
              <a:t>5</a:t>
            </a:r>
            <a:r>
              <a:rPr lang="en-US" altLang="ko-KR" dirty="0"/>
              <a:t>) Traffic</a:t>
            </a:r>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700808"/>
            <a:ext cx="376864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Cross platform</a:t>
            </a:r>
          </a:p>
          <a:p>
            <a:pPr marL="342900" indent="-342900">
              <a:buAutoNum type="arabicParenR"/>
            </a:pPr>
            <a:r>
              <a:rPr lang="en-US" altLang="ko-KR" dirty="0" smtClean="0"/>
              <a:t>Human readable</a:t>
            </a:r>
          </a:p>
          <a:p>
            <a:pPr marL="342900" indent="-342900">
              <a:buAutoNum type="arabicParenR"/>
            </a:pPr>
            <a:r>
              <a:rPr lang="en-US" altLang="ko-KR" dirty="0" smtClean="0"/>
              <a:t>Applying design </a:t>
            </a:r>
            <a:r>
              <a:rPr lang="en-US" altLang="ko-KR" dirty="0"/>
              <a:t>concept </a:t>
            </a:r>
            <a:r>
              <a:rPr lang="en-US" altLang="ko-KR" dirty="0" smtClean="0"/>
              <a:t>to implementation directly</a:t>
            </a:r>
          </a:p>
          <a:p>
            <a:pPr marL="342900" indent="-342900">
              <a:buAutoNum type="arabicParenR"/>
            </a:pPr>
            <a:r>
              <a:rPr lang="en-US" altLang="ko-KR" dirty="0"/>
              <a:t>UI and SA Node speak the same language</a:t>
            </a:r>
          </a:p>
          <a:p>
            <a:pPr marL="342900" indent="-342900">
              <a:buAutoNum type="arabicParenR"/>
            </a:pPr>
            <a:r>
              <a:rPr lang="en-US" altLang="ko-KR" dirty="0"/>
              <a:t>3rd party developers</a:t>
            </a:r>
          </a:p>
          <a:p>
            <a:pPr marL="342900" indent="-342900">
              <a:buAutoNum type="arabicParenR"/>
            </a:pPr>
            <a:r>
              <a:rPr lang="en-US" altLang="ko-KR" dirty="0"/>
              <a:t>UI (Java Script) and database </a:t>
            </a:r>
            <a:r>
              <a:rPr lang="en-US" altLang="ko-KR" dirty="0" smtClean="0"/>
              <a:t>friendly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직사각형 58"/>
          <p:cNvSpPr/>
          <p:nvPr/>
        </p:nvSpPr>
        <p:spPr>
          <a:xfrm>
            <a:off x="313000" y="983020"/>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t>Framework : </a:t>
            </a:r>
          </a:p>
          <a:p>
            <a:r>
              <a:rPr lang="en-US" altLang="ko-KR" sz="1400" dirty="0" smtClean="0"/>
              <a:t>- Spring framework can filter user access with URL Pattern.</a:t>
            </a:r>
          </a:p>
          <a:p>
            <a:r>
              <a:rPr lang="en-US" altLang="ko-KR" sz="1400" dirty="0" smtClean="0"/>
              <a:t>- It uses access filter xml, so it applies user access control easily</a:t>
            </a:r>
          </a:p>
          <a:p>
            <a:r>
              <a:rPr lang="en-US" altLang="ko-KR" sz="1400" dirty="0" smtClean="0"/>
              <a:t>- should be necessary to study framework.</a:t>
            </a:r>
            <a:endParaRPr lang="ko-KR" altLang="en-US" sz="1400" dirty="0"/>
          </a:p>
        </p:txBody>
      </p:sp>
      <p:sp>
        <p:nvSpPr>
          <p:cNvPr id="30" name="TextBox 29"/>
          <p:cNvSpPr txBox="1"/>
          <p:nvPr/>
        </p:nvSpPr>
        <p:spPr>
          <a:xfrm>
            <a:off x="4716016" y="1206975"/>
            <a:ext cx="1784463" cy="369332"/>
          </a:xfrm>
          <a:prstGeom prst="rect">
            <a:avLst/>
          </a:prstGeom>
        </p:spPr>
        <p:txBody>
          <a:bodyPr wrap="none" rtlCol="0">
            <a:spAutoFit/>
          </a:bodyPr>
          <a:lstStyle/>
          <a:p>
            <a:r>
              <a:rPr lang="en-US" altLang="ko-KR" dirty="0" smtClean="0"/>
              <a:t>[Design decision]</a:t>
            </a:r>
            <a:endParaRPr lang="ko-KR" altLang="en-US" dirty="0"/>
          </a:p>
        </p:txBody>
      </p:sp>
      <p:sp>
        <p:nvSpPr>
          <p:cNvPr id="31" name="TextBox 30"/>
          <p:cNvSpPr txBox="1"/>
          <p:nvPr/>
        </p:nvSpPr>
        <p:spPr>
          <a:xfrm>
            <a:off x="4869520" y="3531910"/>
            <a:ext cx="3662920" cy="1169551"/>
          </a:xfrm>
          <a:prstGeom prst="rect">
            <a:avLst/>
          </a:prstGeom>
        </p:spPr>
        <p:txBody>
          <a:bodyPr wrap="square" rtlCol="0">
            <a:spAutoFit/>
          </a:bodyPr>
          <a:lstStyle/>
          <a:p>
            <a:r>
              <a:rPr lang="en-US" altLang="ko-KR" sz="1400" dirty="0" smtClean="0"/>
              <a:t>Organic : </a:t>
            </a:r>
          </a:p>
          <a:p>
            <a:r>
              <a:rPr lang="en-US" altLang="ko-KR" sz="1400" dirty="0" smtClean="0"/>
              <a:t>- If using cookie, </a:t>
            </a:r>
            <a:r>
              <a:rPr lang="en-US" altLang="ko-KR" sz="1400" dirty="0"/>
              <a:t>It can develop simply</a:t>
            </a:r>
            <a:r>
              <a:rPr lang="en-US" altLang="ko-KR" sz="1400" dirty="0" smtClean="0"/>
              <a:t>.</a:t>
            </a:r>
          </a:p>
          <a:p>
            <a:r>
              <a:rPr lang="en-US" altLang="ko-KR" sz="1400" dirty="0" smtClean="0"/>
              <a:t>- But we can apply just web page. According to implementation, it cannot apply at Web API.</a:t>
            </a:r>
          </a:p>
          <a:p>
            <a:r>
              <a:rPr lang="en-US" altLang="ko-KR" sz="1400" dirty="0" smtClean="0"/>
              <a:t>- And it is more chance to mistake.</a:t>
            </a:r>
            <a:endParaRPr lang="ko-KR" altLang="en-US" sz="1400" dirty="0"/>
          </a:p>
        </p:txBody>
      </p:sp>
      <p:sp>
        <p:nvSpPr>
          <p:cNvPr id="33" name="타원 32"/>
          <p:cNvSpPr/>
          <p:nvPr/>
        </p:nvSpPr>
        <p:spPr>
          <a:xfrm>
            <a:off x="1578723" y="1271052"/>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542908" y="4943460"/>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005016" y="170310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005016" y="2398028"/>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936825" y="3046100"/>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501528" y="3719324"/>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005016" y="425932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560112" y="427023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560112" y="4918308"/>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560112" y="556638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417909" y="4006032"/>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356695" y="3645992"/>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686924" y="1487455"/>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686924" y="2160300"/>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686924" y="2855228"/>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686924" y="3503300"/>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686924" y="4075789"/>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686924" y="4716522"/>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1872321" y="3897557"/>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242020" y="4727436"/>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242020" y="5375508"/>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437023" y="3274700"/>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34296" y="989902"/>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315656" y="2239519"/>
            <a:ext cx="1121429" cy="1072134"/>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54151" y="5764745"/>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2383848" y="5806375"/>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0900" y="975627"/>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p>
          <a:p>
            <a:r>
              <a:rPr lang="en-US" altLang="ko-KR" dirty="0"/>
              <a:t/>
            </a:r>
            <a:br>
              <a:rPr lang="en-US" altLang="ko-KR" dirty="0"/>
            </a:br>
            <a:r>
              <a:rPr lang="en-US" altLang="ko-KR" dirty="0"/>
              <a:t>There’re </a:t>
            </a:r>
            <a:r>
              <a:rPr lang="en-US" altLang="ko-KR" dirty="0" smtClean="0"/>
              <a:t>numbers </a:t>
            </a:r>
            <a:r>
              <a:rPr lang="en-US" altLang="ko-KR" dirty="0"/>
              <a:t>of different tactics for </a:t>
            </a:r>
            <a:r>
              <a:rPr lang="en-US" altLang="ko-KR" dirty="0" smtClean="0"/>
              <a:t>providing availability. </a:t>
            </a:r>
            <a:r>
              <a:rPr lang="en-US" altLang="ko-KR" dirty="0"/>
              <a:t>For example,</a:t>
            </a:r>
          </a:p>
          <a:p>
            <a:r>
              <a:rPr lang="en-US" altLang="ko-KR" dirty="0"/>
              <a:t/>
            </a:r>
            <a:br>
              <a:rPr lang="en-US" altLang="ko-KR" dirty="0"/>
            </a:br>
            <a:r>
              <a:rPr lang="en-US" altLang="ko-KR" dirty="0"/>
              <a:t>- ping-echo</a:t>
            </a:r>
          </a:p>
          <a:p>
            <a:r>
              <a:rPr lang="en-US" altLang="ko-KR" dirty="0" smtClean="0"/>
              <a:t>	- </a:t>
            </a:r>
            <a:r>
              <a:rPr lang="en-US" altLang="ko-KR" dirty="0"/>
              <a:t>heartbeat</a:t>
            </a:r>
          </a:p>
          <a:p>
            <a:r>
              <a:rPr lang="en-US" altLang="ko-KR" dirty="0" smtClean="0"/>
              <a:t>	- </a:t>
            </a:r>
            <a:r>
              <a:rPr lang="en-US" altLang="ko-KR" dirty="0"/>
              <a:t>piggyback</a:t>
            </a:r>
          </a:p>
          <a:p>
            <a:r>
              <a:rPr lang="en-US" altLang="ko-KR" dirty="0"/>
              <a:t/>
            </a:r>
            <a:br>
              <a:rPr lang="en-US" altLang="ko-KR" dirty="0"/>
            </a:br>
            <a:r>
              <a:rPr lang="en-US" altLang="ko-KR" dirty="0" smtClean="0"/>
              <a:t>Periodic data transfer every 3 seconds which Ping-echo and heartbeat do will consume some computation and network resources. If the number of nodes increased, ping-echo and heartbeat tactics might be a burden.</a:t>
            </a:r>
            <a:endParaRPr lang="en-US" altLang="ko-KR" dirty="0"/>
          </a:p>
          <a:p>
            <a:r>
              <a:rPr lang="en-US" altLang="ko-KR" dirty="0"/>
              <a:t/>
            </a:r>
            <a:br>
              <a:rPr lang="en-US" altLang="ko-KR" dirty="0"/>
            </a:br>
            <a:r>
              <a:rPr lang="en-US" altLang="ko-KR" dirty="0"/>
              <a:t>The reason why we chose piggybacking is that </a:t>
            </a:r>
            <a:r>
              <a:rPr lang="en-US" altLang="ko-KR" dirty="0" smtClean="0"/>
              <a:t>there already exists </a:t>
            </a:r>
            <a:r>
              <a:rPr lang="en-US" altLang="ko-KR" dirty="0"/>
              <a:t>periodic </a:t>
            </a:r>
            <a:r>
              <a:rPr lang="en-US" altLang="ko-KR" dirty="0" smtClean="0"/>
              <a:t>events </a:t>
            </a:r>
            <a:r>
              <a:rPr lang="en-US" altLang="ko-KR" dirty="0"/>
              <a:t>which updating sensor data every 3 second. Therefore, there’s no need to transmit additional </a:t>
            </a:r>
            <a:r>
              <a:rPr lang="en-US" altLang="ko-KR" dirty="0" smtClean="0"/>
              <a:t>data exchange such as </a:t>
            </a:r>
            <a:r>
              <a:rPr lang="en-US" altLang="ko-KR" dirty="0"/>
              <a:t>heartbeat or </a:t>
            </a:r>
            <a:r>
              <a:rPr lang="en-US" altLang="ko-KR" dirty="0" smtClean="0"/>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p14="http://schemas.microsoft.com/office/powerpoint/2010/main"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mtClean="0"/>
              <a:t>5.6 Modifiability - </a:t>
            </a:r>
            <a:r>
              <a:rPr lang="en-US" altLang="ko-KR" dirty="0" smtClean="0"/>
              <a:t>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p14="http://schemas.microsoft.com/office/powerpoint/2010/main"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7" name="직사각형 6"/>
          <p:cNvSpPr/>
          <p:nvPr/>
        </p:nvSpPr>
        <p:spPr>
          <a:xfrm>
            <a:off x="319528" y="845416"/>
            <a:ext cx="8504944" cy="5167167"/>
          </a:xfrm>
          <a:prstGeom prst="rect">
            <a:avLst/>
          </a:prstGeom>
          <a:solidFill>
            <a:sysClr val="window" lastClr="FFFFFF"/>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50" b="0" i="0" u="none" strike="noStrike" kern="0" cap="none" spc="0" normalizeH="0" baseline="0" noProof="0" dirty="0">
              <a:ln>
                <a:noFill/>
              </a:ln>
              <a:solidFill>
                <a:sysClr val="window" lastClr="FFFFFF"/>
              </a:solidFill>
              <a:effectLst/>
              <a:uLnTx/>
              <a:uFillTx/>
              <a:latin typeface="맑은 고딕"/>
              <a:ea typeface="맑은 고딕"/>
              <a:cs typeface="+mn-cs"/>
            </a:endParaRPr>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val="1659979732"/>
              </p:ext>
            </p:extLst>
          </p:nvPr>
        </p:nvGraphicFramePr>
        <p:xfrm>
          <a:off x="7761288" y="2564904"/>
          <a:ext cx="914400" cy="771525"/>
        </p:xfrm>
        <a:graphic>
          <a:graphicData uri="http://schemas.openxmlformats.org/presentationml/2006/ole">
            <mc:AlternateContent xmlns:mc="http://schemas.openxmlformats.org/markup-compatibility/2006">
              <mc:Choice xmlns:v="urn:schemas-microsoft-com:vml" Requires="v">
                <p:oleObj spid="_x0000_s1032" name="워크시트" showAsIcon="1" r:id="rId4" imgW="914400" imgH="771480" progId="Excel.Sheet.12">
                  <p:embed/>
                </p:oleObj>
              </mc:Choice>
              <mc:Fallback>
                <p:oleObj name="워크시트" showAsIcon="1" r:id="rId4" imgW="914400" imgH="771480" progId="Excel.Sheet.12">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1288" y="2564904"/>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066688" y="3933056"/>
            <a:ext cx="7753783"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932</TotalTime>
  <Words>2074</Words>
  <Application>Microsoft Office PowerPoint</Application>
  <PresentationFormat>화면 슬라이드 쇼(4:3)</PresentationFormat>
  <Paragraphs>640</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워크시트</vt:lpstr>
      <vt:lpstr>IoT Management System (Initial Presentation)</vt:lpstr>
      <vt:lpstr>PowerPoint 프레젠테이션</vt:lpstr>
      <vt:lpstr>PowerPoint 프레젠테이션</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Modifiability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693</cp:revision>
  <dcterms:created xsi:type="dcterms:W3CDTF">2014-05-28T02:15:30Z</dcterms:created>
  <dcterms:modified xsi:type="dcterms:W3CDTF">2015-06-25T04:40:36Z</dcterms:modified>
</cp:coreProperties>
</file>