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25"/>
  </p:notesMasterIdLst>
  <p:sldIdLst>
    <p:sldId id="256" r:id="rId2"/>
    <p:sldId id="257" r:id="rId3"/>
    <p:sldId id="318" r:id="rId4"/>
    <p:sldId id="258" r:id="rId5"/>
    <p:sldId id="259" r:id="rId6"/>
    <p:sldId id="265" r:id="rId7"/>
    <p:sldId id="267" r:id="rId8"/>
    <p:sldId id="276" r:id="rId9"/>
    <p:sldId id="308" r:id="rId10"/>
    <p:sldId id="309" r:id="rId11"/>
    <p:sldId id="330" r:id="rId12"/>
    <p:sldId id="331" r:id="rId13"/>
    <p:sldId id="328" r:id="rId14"/>
    <p:sldId id="329" r:id="rId15"/>
    <p:sldId id="320" r:id="rId16"/>
    <p:sldId id="321" r:id="rId17"/>
    <p:sldId id="327" r:id="rId18"/>
    <p:sldId id="323" r:id="rId19"/>
    <p:sldId id="324" r:id="rId20"/>
    <p:sldId id="325" r:id="rId21"/>
    <p:sldId id="322" r:id="rId22"/>
    <p:sldId id="326" r:id="rId23"/>
    <p:sldId id="319" r:id="rId24"/>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256"/>
            <p14:sldId id="257"/>
            <p14:sldId id="318"/>
            <p14:sldId id="258"/>
            <p14:sldId id="259"/>
            <p14:sldId id="265"/>
            <p14:sldId id="267"/>
            <p14:sldId id="276"/>
            <p14:sldId id="308"/>
            <p14:sldId id="309"/>
            <p14:sldId id="330"/>
            <p14:sldId id="331"/>
            <p14:sldId id="328"/>
            <p14:sldId id="329"/>
            <p14:sldId id="320"/>
            <p14:sldId id="321"/>
            <p14:sldId id="327"/>
            <p14:sldId id="323"/>
            <p14:sldId id="324"/>
            <p14:sldId id="325"/>
            <p14:sldId id="322"/>
            <p14:sldId id="326"/>
            <p14:sldId id="319"/>
          </p14:sldIdLst>
        </p14:section>
      </p14:sectionLst>
    </p:ext>
    <p:ext uri="{EFAFB233-063F-42B5-8137-9DF3F51BA10A}">
      <p15:sldGuideLst xmlns:p15="http://schemas.microsoft.com/office/powerpoint/2012/main">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p:scale>
          <a:sx n="75" d="100"/>
          <a:sy n="75" d="100"/>
        </p:scale>
        <p:origin x="1020" y="198"/>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2015-06-24</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1209005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p:cNvSpPr/>
          <p:nvPr/>
        </p:nvSpPr>
        <p:spPr>
          <a:xfrm>
            <a:off x="755576" y="692696"/>
            <a:ext cx="7848872" cy="5688632"/>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Physical 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660232" y="2371060"/>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6" y="2427340"/>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6357521" y="5255066"/>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7476187" y="5255066"/>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5652120" y="5275884"/>
            <a:ext cx="66709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6804248" y="5275884"/>
            <a:ext cx="74401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7454089" y="4186919"/>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7488977" y="4417421"/>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6329818" y="5607476"/>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03" name="직사각형 102"/>
          <p:cNvSpPr/>
          <p:nvPr/>
        </p:nvSpPr>
        <p:spPr bwMode="auto">
          <a:xfrm>
            <a:off x="6804248" y="4271067"/>
            <a:ext cx="73255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5652120" y="5661875"/>
            <a:ext cx="76680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6241396" y="4120959"/>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6292215" y="4345136"/>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6312813" y="4523951"/>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5508104" y="4119932"/>
            <a:ext cx="840115"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5652120" y="3779577"/>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5677699" y="3800356"/>
            <a:ext cx="766509"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6357521" y="4825561"/>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7476187" y="4825561"/>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5580112" y="4846379"/>
            <a:ext cx="829635"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6911916" y="4846379"/>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448664" y="3462845"/>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2" y="2779435"/>
            <a:ext cx="1056251"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851920" y="3462845"/>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7559515" y="5649106"/>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68" name="직사각형 67"/>
          <p:cNvSpPr/>
          <p:nvPr/>
        </p:nvSpPr>
        <p:spPr bwMode="auto">
          <a:xfrm>
            <a:off x="6906437" y="5675022"/>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Tree>
    <p:extLst>
      <p:ext uri="{BB962C8B-B14F-4D97-AF65-F5344CB8AC3E}">
        <p14:creationId xmlns:p14="http://schemas.microsoft.com/office/powerpoint/2010/main" val="4029852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Design Decision</a:t>
            </a:r>
            <a:r>
              <a:rPr lang="en-US" altLang="ko-KR" dirty="0" smtClean="0"/>
              <a:t>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fontScale="92500" lnSpcReduction="10000"/>
          </a:bodyPr>
          <a:lstStyle/>
          <a:p>
            <a:r>
              <a:rPr lang="en-US" altLang="ko-KR" dirty="0"/>
              <a:t>1) Less coupling among packages</a:t>
            </a:r>
            <a:endParaRPr lang="en-US" altLang="ko-KR" dirty="0"/>
          </a:p>
          <a:p>
            <a:pPr lvl="1"/>
            <a:r>
              <a:rPr lang="en-US" altLang="ko-KR" dirty="0"/>
              <a:t>Failure of any single package doesn’t affect the whole system</a:t>
            </a:r>
            <a:endParaRPr lang="en-US" altLang="ko-KR" dirty="0"/>
          </a:p>
          <a:p>
            <a:pPr lvl="1"/>
            <a:r>
              <a:rPr lang="en-US" altLang="ko-KR" dirty="0"/>
              <a:t>Each packages can be developed independently</a:t>
            </a:r>
            <a:endParaRPr lang="en-US" altLang="ko-KR" dirty="0"/>
          </a:p>
          <a:p>
            <a:endParaRPr lang="en-US" altLang="ko-KR" dirty="0" smtClean="0"/>
          </a:p>
          <a:p>
            <a:r>
              <a:rPr lang="en-US" altLang="ko-KR" dirty="0" smtClean="0"/>
              <a:t>2</a:t>
            </a:r>
            <a:r>
              <a:rPr lang="en-US" altLang="ko-KR" dirty="0"/>
              <a:t>) Easy to track the interaction between packages</a:t>
            </a:r>
            <a:endParaRPr lang="en-US" altLang="ko-KR" dirty="0"/>
          </a:p>
          <a:p>
            <a:pPr lvl="1"/>
            <a:r>
              <a:rPr lang="en-US" altLang="ko-KR" dirty="0"/>
              <a:t>Easy to debug</a:t>
            </a:r>
            <a:endParaRPr lang="en-US" altLang="ko-KR" dirty="0"/>
          </a:p>
          <a:p>
            <a:endParaRPr lang="en-US" altLang="ko-KR" dirty="0" smtClean="0"/>
          </a:p>
          <a:p>
            <a:r>
              <a:rPr lang="en-US" altLang="ko-KR" dirty="0" smtClean="0"/>
              <a:t>3</a:t>
            </a:r>
            <a:r>
              <a:rPr lang="en-US" altLang="ko-KR" dirty="0"/>
              <a:t>) Provides extensibility</a:t>
            </a:r>
            <a:endParaRPr lang="en-US" altLang="ko-KR" dirty="0"/>
          </a:p>
          <a:p>
            <a:pPr lvl="1"/>
            <a:r>
              <a:rPr lang="en-US" altLang="ko-KR" dirty="0"/>
              <a:t>Easy to add new nodes</a:t>
            </a:r>
            <a:endParaRPr lang="en-US" altLang="ko-KR" dirty="0"/>
          </a:p>
          <a:p>
            <a:pPr lvl="1"/>
            <a:r>
              <a:rPr lang="en-US" altLang="ko-KR" dirty="0"/>
              <a:t>Easy to add new feature such as message package and something like that</a:t>
            </a:r>
            <a:endParaRPr lang="en-US" altLang="ko-KR" dirty="0"/>
          </a:p>
          <a:p>
            <a:endParaRPr lang="en-US" altLang="ko-KR" dirty="0" smtClean="0"/>
          </a:p>
          <a:p>
            <a:r>
              <a:rPr lang="en-US" altLang="ko-KR" dirty="0" smtClean="0"/>
              <a:t>4</a:t>
            </a:r>
            <a:r>
              <a:rPr lang="en-US" altLang="ko-KR" dirty="0"/>
              <a:t>)  Single point of failure</a:t>
            </a:r>
            <a:endParaRPr lang="en-US" altLang="ko-KR" dirty="0"/>
          </a:p>
          <a:p>
            <a:pPr lvl="1"/>
            <a:r>
              <a:rPr lang="en-US" altLang="ko-KR" dirty="0"/>
              <a:t>Event bus should be easily recoverable</a:t>
            </a:r>
            <a:endParaRPr lang="en-US" altLang="ko-KR" dirty="0"/>
          </a:p>
          <a:p>
            <a:endParaRPr lang="en-US" altLang="ko-KR" dirty="0" smtClean="0"/>
          </a:p>
          <a:p>
            <a:r>
              <a:rPr lang="en-US" altLang="ko-KR" dirty="0" smtClean="0"/>
              <a:t>5</a:t>
            </a:r>
            <a:r>
              <a:rPr lang="en-US" altLang="ko-KR" dirty="0"/>
              <a:t>) Traffic</a:t>
            </a:r>
            <a:endParaRPr lang="en-US" altLang="ko-KR" dirty="0"/>
          </a:p>
          <a:p>
            <a:pPr lvl="1"/>
            <a:r>
              <a:rPr lang="en-US" altLang="ko-KR" dirty="0"/>
              <a:t>50 simultaneous connection is tolerable based on the experiment.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smtClean="0"/>
              <a:t>/50</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3768643"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630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Design 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309440" y="4221088"/>
            <a:ext cx="8511032" cy="2088232"/>
          </a:xfrm>
        </p:spPr>
        <p:txBody>
          <a:bodyPr>
            <a:normAutofit/>
          </a:bodyPr>
          <a:lstStyle/>
          <a:p>
            <a:pPr marL="342900" indent="-342900">
              <a:buAutoNum type="arabicParenR"/>
            </a:pPr>
            <a:r>
              <a:rPr lang="en-US" altLang="ko-KR" dirty="0" smtClean="0"/>
              <a:t>UI </a:t>
            </a:r>
            <a:r>
              <a:rPr lang="en-US" altLang="ko-KR" dirty="0"/>
              <a:t>and SA Node </a:t>
            </a:r>
            <a:r>
              <a:rPr lang="en-US" altLang="ko-KR" dirty="0" smtClean="0"/>
              <a:t>speak </a:t>
            </a:r>
            <a:r>
              <a:rPr lang="en-US" altLang="ko-KR" dirty="0"/>
              <a:t>the same </a:t>
            </a:r>
            <a:r>
              <a:rPr lang="en-US" altLang="ko-KR" dirty="0" smtClean="0"/>
              <a:t>language</a:t>
            </a:r>
          </a:p>
          <a:p>
            <a:pPr marL="342900" indent="-342900">
              <a:buAutoNum type="arabicParenR"/>
            </a:pPr>
            <a:r>
              <a:rPr lang="en-US" altLang="ko-KR" dirty="0" smtClean="0"/>
              <a:t>3rd </a:t>
            </a:r>
            <a:r>
              <a:rPr lang="en-US" altLang="ko-KR" dirty="0"/>
              <a:t>party </a:t>
            </a:r>
            <a:r>
              <a:rPr lang="en-US" altLang="ko-KR" dirty="0" smtClean="0"/>
              <a:t>developers</a:t>
            </a:r>
          </a:p>
          <a:p>
            <a:pPr marL="342900" indent="-342900">
              <a:buAutoNum type="arabicParenR"/>
            </a:pPr>
            <a:r>
              <a:rPr lang="en-US" altLang="ko-KR" dirty="0" smtClean="0"/>
              <a:t>Database friendly</a:t>
            </a:r>
          </a:p>
          <a:p>
            <a:pPr marL="342900" indent="-342900">
              <a:buAutoNum type="arabicParenR"/>
            </a:pPr>
            <a:r>
              <a:rPr lang="en-US" altLang="ko-KR" dirty="0" smtClean="0"/>
              <a:t>Less </a:t>
            </a:r>
            <a:r>
              <a:rPr lang="en-US" altLang="ko-KR" dirty="0"/>
              <a:t>coupling among </a:t>
            </a:r>
            <a:r>
              <a:rPr lang="en-US" altLang="ko-KR" dirty="0" smtClean="0"/>
              <a:t>packages</a:t>
            </a:r>
          </a:p>
          <a:p>
            <a:pPr marL="342900" indent="-342900">
              <a:buAutoNum type="arabicParenR"/>
            </a:pPr>
            <a:r>
              <a:rPr lang="en-US" altLang="ko-KR" dirty="0" smtClean="0"/>
              <a:t>Human </a:t>
            </a:r>
            <a:r>
              <a:rPr lang="en-US" altLang="ko-KR" dirty="0"/>
              <a:t>readable and applicable to design concept </a:t>
            </a:r>
            <a:r>
              <a:rPr lang="en-US" altLang="ko-KR" dirty="0" smtClean="0"/>
              <a:t>directly</a:t>
            </a:r>
            <a:endParaRPr lang="en-US" altLang="ko-KR"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12</a:t>
            </a:fld>
            <a:r>
              <a:rPr lang="en-US" altLang="ko-KR" smtClean="0"/>
              <a:t>/50</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980728"/>
            <a:ext cx="637222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7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Security – </a:t>
            </a:r>
            <a:r>
              <a:rPr lang="en-US" altLang="ko-KR" dirty="0" smtClean="0"/>
              <a:t>User Management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smtClean="0"/>
              <a:t>/50</a:t>
            </a:r>
            <a:endParaRPr lang="ko-KR" altLang="en-US" dirty="0"/>
          </a:p>
        </p:txBody>
      </p:sp>
    </p:spTree>
    <p:extLst>
      <p:ext uri="{BB962C8B-B14F-4D97-AF65-F5344CB8AC3E}">
        <p14:creationId xmlns:p14="http://schemas.microsoft.com/office/powerpoint/2010/main" val="475469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smtClean="0"/>
              <a:t>/50</a:t>
            </a:r>
            <a:endParaRPr lang="ko-KR" altLang="en-US" dirty="0"/>
          </a:p>
        </p:txBody>
      </p:sp>
    </p:spTree>
    <p:extLst>
      <p:ext uri="{BB962C8B-B14F-4D97-AF65-F5344CB8AC3E}">
        <p14:creationId xmlns:p14="http://schemas.microsoft.com/office/powerpoint/2010/main" val="4229645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Availability – Sensor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15</a:t>
            </a:fld>
            <a:r>
              <a:rPr lang="en-US" altLang="ko-KR" smtClean="0"/>
              <a:t>/50</a:t>
            </a:r>
            <a:endParaRPr lang="ko-KR" altLang="en-US" dirty="0"/>
          </a:p>
        </p:txBody>
      </p:sp>
      <p:pic>
        <p:nvPicPr>
          <p:cNvPr id="1026" name="Picture 2" descr="CommDiagram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82414"/>
            <a:ext cx="8352160" cy="558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245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Availability – Actuator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16</a:t>
            </a:fld>
            <a:r>
              <a:rPr lang="en-US" altLang="ko-KR" smtClean="0"/>
              <a:t>/50</a:t>
            </a:r>
            <a:endParaRPr lang="ko-KR" altLang="en-US" dirty="0"/>
          </a:p>
        </p:txBody>
      </p:sp>
      <p:pic>
        <p:nvPicPr>
          <p:cNvPr id="2050" name="Picture 2" descr="CommDiagram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820218"/>
            <a:ext cx="8464773" cy="541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968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smtClean="0"/>
              <a:t>/50</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2" y="980728"/>
            <a:ext cx="6162675" cy="21336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6178" y="3717032"/>
            <a:ext cx="4724400" cy="23241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표 4"/>
          <p:cNvGraphicFramePr>
            <a:graphicFrameLocks noGrp="1"/>
          </p:cNvGraphicFramePr>
          <p:nvPr/>
        </p:nvGraphicFramePr>
        <p:xfrm>
          <a:off x="437982" y="3829260"/>
          <a:ext cx="3116442" cy="2172240"/>
        </p:xfrm>
        <a:graphic>
          <a:graphicData uri="http://schemas.openxmlformats.org/drawingml/2006/table">
            <a:tbl>
              <a:tblPr/>
              <a:tblGrid>
                <a:gridCol w="1558221"/>
                <a:gridCol w="1558221"/>
              </a:tblGrid>
              <a:tr h="205737">
                <a:tc rowSpan="3">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Discovery</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register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cancel</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rowSpan="4">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Link</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send</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receiver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81317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smtClean="0"/>
              <a:t>/50</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86" y="1268760"/>
            <a:ext cx="8199902" cy="4829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988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smtClean="0"/>
              <a:t>/50</a:t>
            </a:r>
            <a:endParaRPr lang="ko-KR" altLang="en-US" dirty="0"/>
          </a:p>
        </p:txBody>
      </p:sp>
      <p:pic>
        <p:nvPicPr>
          <p:cNvPr id="5" name="그림 4"/>
          <p:cNvPicPr>
            <a:picLocks noChangeAspect="1"/>
          </p:cNvPicPr>
          <p:nvPr/>
        </p:nvPicPr>
        <p:blipFill>
          <a:blip r:embed="rId2"/>
          <a:stretch>
            <a:fillRect/>
          </a:stretch>
        </p:blipFill>
        <p:spPr>
          <a:xfrm>
            <a:off x="456843" y="1340768"/>
            <a:ext cx="8230313" cy="4846740"/>
          </a:xfrm>
          <a:prstGeom prst="rect">
            <a:avLst/>
          </a:prstGeom>
        </p:spPr>
      </p:pic>
    </p:spTree>
    <p:extLst>
      <p:ext uri="{BB962C8B-B14F-4D97-AF65-F5344CB8AC3E}">
        <p14:creationId xmlns:p14="http://schemas.microsoft.com/office/powerpoint/2010/main" val="1861498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Scalability </a:t>
            </a:r>
            <a:r>
              <a:rPr lang="en-US" altLang="ko-KR" smtClean="0"/>
              <a:t>–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smtClean="0"/>
              <a:t>/50</a:t>
            </a:r>
            <a:endParaRPr lang="ko-KR" altLang="en-US" dirty="0"/>
          </a:p>
        </p:txBody>
      </p:sp>
      <p:sp>
        <p:nvSpPr>
          <p:cNvPr id="68" name="직사각형 67"/>
          <p:cNvSpPr/>
          <p:nvPr/>
        </p:nvSpPr>
        <p:spPr>
          <a:xfrm>
            <a:off x="291097" y="801787"/>
            <a:ext cx="5347703" cy="5651549"/>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712817"/>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72047"/>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147373"/>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451148"/>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75013"/>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82375"/>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420151"/>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914800"/>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952230"/>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543854"/>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562556"/>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358204"/>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134296" y="989902"/>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87" name="직사각형 86"/>
          <p:cNvSpPr/>
          <p:nvPr/>
        </p:nvSpPr>
        <p:spPr bwMode="auto">
          <a:xfrm>
            <a:off x="1254496" y="1065360"/>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315656" y="2239519"/>
            <a:ext cx="1121429" cy="1072134"/>
          </a:xfrm>
          <a:prstGeom prst="rect">
            <a:avLst/>
          </a:prstGeom>
          <a:noFill/>
          <a:extLst>
            <a:ext uri="{909E8E84-426E-40DD-AFC4-6F175D3DCCD1}">
              <a14:hiddenFill xmlns:a14="http://schemas.microsoft.com/office/drawing/2010/main">
                <a:solidFill>
                  <a:srgbClr val="FFFFFF"/>
                </a:solidFill>
              </a14:hiddenFill>
            </a:ext>
          </a:extLst>
        </p:spPr>
      </p:pic>
      <p:cxnSp>
        <p:nvCxnSpPr>
          <p:cNvPr id="94" name="직선 연결선 93"/>
          <p:cNvCxnSpPr/>
          <p:nvPr/>
        </p:nvCxnSpPr>
        <p:spPr bwMode="auto">
          <a:xfrm>
            <a:off x="4708030" y="4662133"/>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503317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448824"/>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90603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85517"/>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254588"/>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756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756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7328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832291"/>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7328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839216"/>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702356"/>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952229"/>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412335"/>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412335"/>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433154"/>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433153"/>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344188"/>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74690"/>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154151" y="5764745"/>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40" name="직사각형 139"/>
          <p:cNvSpPr/>
          <p:nvPr/>
        </p:nvSpPr>
        <p:spPr bwMode="auto">
          <a:xfrm>
            <a:off x="1694479" y="4428336"/>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819144"/>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78228"/>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502405"/>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81220"/>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77200"/>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936846"/>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957625"/>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82830"/>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82830"/>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5003648"/>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5003648"/>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2383848" y="5806375"/>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153" name="직사각형 152"/>
          <p:cNvSpPr/>
          <p:nvPr/>
        </p:nvSpPr>
        <p:spPr bwMode="auto">
          <a:xfrm>
            <a:off x="1730770" y="5832291"/>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34392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410900" y="975627"/>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157" name="직사각형 156"/>
          <p:cNvSpPr/>
          <p:nvPr/>
        </p:nvSpPr>
        <p:spPr bwMode="auto">
          <a:xfrm>
            <a:off x="3531100" y="1090443"/>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765680"/>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868692"/>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967224"/>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t>Test result should be here</a:t>
            </a:r>
            <a:endParaRPr lang="en-US" altLang="ko-KR" dirty="0"/>
          </a:p>
        </p:txBody>
      </p:sp>
      <p:sp>
        <p:nvSpPr>
          <p:cNvPr id="172" name="텍스트 개체 틀 2"/>
          <p:cNvSpPr txBox="1">
            <a:spLocks/>
          </p:cNvSpPr>
          <p:nvPr/>
        </p:nvSpPr>
        <p:spPr>
          <a:xfrm>
            <a:off x="5960088" y="2914800"/>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t>Fig) Chart for Test result</a:t>
            </a:r>
            <a:endParaRPr lang="en-US" altLang="ko-KR" dirty="0"/>
          </a:p>
        </p:txBody>
      </p:sp>
      <p:sp>
        <p:nvSpPr>
          <p:cNvPr id="173" name="직사각형 172"/>
          <p:cNvSpPr/>
          <p:nvPr/>
        </p:nvSpPr>
        <p:spPr>
          <a:xfrm>
            <a:off x="5830673" y="809461"/>
            <a:ext cx="3048130" cy="2105339"/>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chemeClr val="bg1"/>
                </a:solidFill>
                <a:effectLst/>
                <a:uLnTx/>
                <a:uFillTx/>
                <a:latin typeface="맑은 고딕"/>
                <a:ea typeface="맑은 고딕" panose="020B0503020000020004" pitchFamily="50" charset="-127"/>
                <a:cs typeface="+mn-cs"/>
              </a:rPr>
              <a:t>?</a:t>
            </a:r>
            <a:endParaRPr kumimoji="0" lang="ko-KR" altLang="en-US" sz="1800" b="0" i="0" u="none" strike="noStrike" kern="0" cap="none" spc="0" normalizeH="0" baseline="0" noProof="0" dirty="0" smtClean="0">
              <a:ln>
                <a:noFill/>
              </a:ln>
              <a:solidFill>
                <a:schemeClr val="bg1"/>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374223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err="1" smtClean="0"/>
              <a:t>Func</a:t>
            </a:r>
            <a:r>
              <a:rPr lang="en-US" altLang="ko-KR" dirty="0" smtClean="0"/>
              <a:t> </a:t>
            </a:r>
            <a:r>
              <a:rPr lang="en-US" altLang="ko-KR" dirty="0" err="1" smtClean="0"/>
              <a:t>Req</a:t>
            </a:r>
            <a:r>
              <a:rPr lang="en-US" altLang="ko-KR" dirty="0" smtClean="0"/>
              <a:t> - 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Rule checking algorithm to add rules by user.</a:t>
            </a:r>
          </a:p>
          <a:p>
            <a:pPr marL="285750" indent="-285750">
              <a:buFontTx/>
              <a:buChar char="-"/>
            </a:pPr>
            <a:r>
              <a:rPr lang="en-US" altLang="ko-KR" sz="1200" dirty="0" smtClean="0"/>
              <a:t>Rule            := if {conditions} then {actions</a:t>
            </a:r>
            <a:r>
              <a:rPr lang="en-US" altLang="ko-KR" dirty="0" smtClean="0"/>
              <a:t>}</a:t>
            </a:r>
          </a:p>
          <a:p>
            <a:pPr marL="0" indent="0"/>
            <a:endParaRPr lang="ko-KR" altLang="en-US" sz="1200"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smtClean="0"/>
              <a:t>/50</a:t>
            </a:r>
            <a:endParaRPr lang="ko-KR" altLang="en-US" dirty="0"/>
          </a:p>
        </p:txBody>
      </p:sp>
      <p:pic>
        <p:nvPicPr>
          <p:cNvPr id="1026" name="Picture 2" descr="C:\Users\user\Pictures\addRu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388" y="1408979"/>
            <a:ext cx="7609036" cy="5044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079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t>Periodic SA Node’s Health </a:t>
            </a:r>
            <a:r>
              <a:rPr lang="en-US" altLang="ko-KR" dirty="0"/>
              <a:t>Check</a:t>
            </a:r>
            <a:endParaRPr lang="en-US" altLang="ko-KR" dirty="0"/>
          </a:p>
          <a:p>
            <a:r>
              <a:rPr lang="en-US" altLang="ko-KR" dirty="0"/>
              <a:t/>
            </a:r>
            <a:br>
              <a:rPr lang="en-US" altLang="ko-KR" dirty="0"/>
            </a:br>
            <a:r>
              <a:rPr lang="en-US" altLang="ko-KR" dirty="0"/>
              <a:t>There’re number of different tactics for </a:t>
            </a:r>
            <a:r>
              <a:rPr lang="en-US" altLang="ko-KR" dirty="0" smtClean="0"/>
              <a:t>providing availability. </a:t>
            </a:r>
            <a:r>
              <a:rPr lang="en-US" altLang="ko-KR" dirty="0"/>
              <a:t>For example,</a:t>
            </a:r>
            <a:endParaRPr lang="en-US" altLang="ko-KR" dirty="0"/>
          </a:p>
          <a:p>
            <a:r>
              <a:rPr lang="en-US" altLang="ko-KR" dirty="0"/>
              <a:t/>
            </a:r>
            <a:br>
              <a:rPr lang="en-US" altLang="ko-KR" dirty="0"/>
            </a:br>
            <a:r>
              <a:rPr lang="en-US" altLang="ko-KR" dirty="0"/>
              <a:t>- ping-echo</a:t>
            </a:r>
            <a:endParaRPr lang="en-US" altLang="ko-KR" dirty="0"/>
          </a:p>
          <a:p>
            <a:r>
              <a:rPr lang="en-US" altLang="ko-KR" dirty="0" smtClean="0"/>
              <a:t>	- </a:t>
            </a:r>
            <a:r>
              <a:rPr lang="en-US" altLang="ko-KR" dirty="0"/>
              <a:t>heartbeat</a:t>
            </a:r>
            <a:endParaRPr lang="en-US" altLang="ko-KR" dirty="0"/>
          </a:p>
          <a:p>
            <a:r>
              <a:rPr lang="en-US" altLang="ko-KR" dirty="0" smtClean="0"/>
              <a:t>	- </a:t>
            </a:r>
            <a:r>
              <a:rPr lang="en-US" altLang="ko-KR" dirty="0"/>
              <a:t>piggyback</a:t>
            </a:r>
            <a:endParaRPr lang="en-US" altLang="ko-KR" dirty="0"/>
          </a:p>
          <a:p>
            <a:r>
              <a:rPr lang="en-US" altLang="ko-KR" dirty="0"/>
              <a:t/>
            </a:r>
            <a:br>
              <a:rPr lang="en-US" altLang="ko-KR" dirty="0"/>
            </a:br>
            <a:r>
              <a:rPr lang="en-US" altLang="ko-KR" dirty="0" smtClean="0"/>
              <a:t>Periodic data transfer every 3 seconds which Ping-echo and heartbeat do will cost some computation and network resources. If the number of nodes increased, ping-echo </a:t>
            </a:r>
            <a:r>
              <a:rPr lang="en-US" altLang="ko-KR" dirty="0" err="1" smtClean="0"/>
              <a:t>tatic</a:t>
            </a:r>
            <a:r>
              <a:rPr lang="en-US" altLang="ko-KR" dirty="0" smtClean="0"/>
              <a:t> might be much </a:t>
            </a:r>
            <a:r>
              <a:rPr lang="en-US" altLang="ko-KR" dirty="0" err="1" smtClean="0"/>
              <a:t>burgen</a:t>
            </a:r>
            <a:r>
              <a:rPr lang="en-US" altLang="ko-KR" dirty="0" smtClean="0"/>
              <a:t>.</a:t>
            </a:r>
            <a:endParaRPr lang="en-US" altLang="ko-KR" dirty="0"/>
          </a:p>
          <a:p>
            <a:r>
              <a:rPr lang="en-US" altLang="ko-KR" dirty="0"/>
              <a:t/>
            </a:r>
            <a:br>
              <a:rPr lang="en-US" altLang="ko-KR" dirty="0"/>
            </a:br>
            <a:r>
              <a:rPr lang="en-US" altLang="ko-KR" dirty="0"/>
              <a:t>The reason why we chose piggybacking is that there’s a periodic event which updating sensor data every 3 second. Therefore, there’s no need to transmit additional packets for heartbeat or ping-echo tactics</a:t>
            </a:r>
            <a:r>
              <a:rPr lang="en-US" altLang="ko-KR" dirty="0" smtClean="0"/>
              <a:t>.</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smtClean="0"/>
              <a:t>/50</a:t>
            </a:r>
            <a:endParaRPr lang="ko-KR" altLang="en-US" dirty="0"/>
          </a:p>
        </p:txBody>
      </p:sp>
    </p:spTree>
    <p:extLst>
      <p:ext uri="{BB962C8B-B14F-4D97-AF65-F5344CB8AC3E}">
        <p14:creationId xmlns:p14="http://schemas.microsoft.com/office/powerpoint/2010/main" val="291190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Time log</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smtClean="0"/>
              <a:t>/50</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Tree>
    <p:extLst>
      <p:ext uri="{BB962C8B-B14F-4D97-AF65-F5344CB8AC3E}">
        <p14:creationId xmlns:p14="http://schemas.microsoft.com/office/powerpoint/2010/main" val="92550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val="627846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3</a:t>
            </a:r>
            <a:r>
              <a:rPr lang="en-US" altLang="ko-KR" dirty="0" smtClean="0"/>
              <a:t>.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Use Case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Analysis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3.3</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Constraints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3.4</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smtClean="0"/>
              <a:t>/50</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779544416"/>
              </p:ext>
            </p:extLst>
          </p:nvPr>
        </p:nvGraphicFramePr>
        <p:xfrm>
          <a:off x="468313" y="980729"/>
          <a:ext cx="7776094" cy="4752528"/>
        </p:xfrm>
        <a:graphic>
          <a:graphicData uri="http://schemas.openxmlformats.org/drawingml/2006/table">
            <a:tbl>
              <a:tblPr firstRow="1" bandRow="1">
                <a:tableStyleId>{073A0DAA-6AF3-43AB-8588-CEC1D06C72B9}</a:tableStyleId>
              </a:tblPr>
              <a:tblGrid>
                <a:gridCol w="888903"/>
                <a:gridCol w="1677649"/>
                <a:gridCol w="5209542"/>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3.4.1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smtClean="0"/>
              <a:t>/50</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79544416"/>
              </p:ext>
            </p:extLst>
          </p:nvPr>
        </p:nvGraphicFramePr>
        <p:xfrm>
          <a:off x="468313" y="980729"/>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619672" y="1340768"/>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619672" y="2852936"/>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619672" y="4005064"/>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793</TotalTime>
  <Words>1237</Words>
  <Application>Microsoft Office PowerPoint</Application>
  <PresentationFormat>화면 슬라이드 쇼(4:3)</PresentationFormat>
  <Paragraphs>391</Paragraphs>
  <Slides>23</Slides>
  <Notes>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23</vt:i4>
      </vt:variant>
    </vt:vector>
  </HeadingPairs>
  <TitlesOfParts>
    <vt:vector size="30" baseType="lpstr">
      <vt:lpstr>굴림</vt:lpstr>
      <vt:lpstr>맑은 고딕</vt:lpstr>
      <vt:lpstr>Arial</vt:lpstr>
      <vt:lpstr>Tahoma</vt:lpstr>
      <vt:lpstr>Times New Roman</vt:lpstr>
      <vt:lpstr>Trebuchet MS</vt:lpstr>
      <vt:lpstr>디자인 사용자 지정</vt:lpstr>
      <vt:lpstr>IoT Management System (Initial Presentation)</vt:lpstr>
      <vt:lpstr>PowerPoint 프레젠테이션</vt:lpstr>
      <vt:lpstr>PowerPoint 프레젠테이션</vt:lpstr>
      <vt:lpstr>1. Project Overview</vt:lpstr>
      <vt:lpstr>1. Project Overview</vt:lpstr>
      <vt:lpstr>3. Architectural Drivers</vt:lpstr>
      <vt:lpstr>3.1 Functional Requirement </vt:lpstr>
      <vt:lpstr>3.4 Quality Attributes</vt:lpstr>
      <vt:lpstr>3.4.1 Quality Attributes Utility</vt:lpstr>
      <vt:lpstr>Physical perspective View</vt:lpstr>
      <vt:lpstr>Design Decision – Why Event Bus?</vt:lpstr>
      <vt:lpstr>Design Decision – Why JSON?</vt:lpstr>
      <vt:lpstr>Security – User Management</vt:lpstr>
      <vt:lpstr>Security – Network Transport</vt:lpstr>
      <vt:lpstr>Availability – Sensor Malfunction.</vt:lpstr>
      <vt:lpstr>Availability – Actuator Malfunction.</vt:lpstr>
      <vt:lpstr>Modifiability</vt:lpstr>
      <vt:lpstr>Scalability – AddNode</vt:lpstr>
      <vt:lpstr>Scalability – RemoveNode</vt:lpstr>
      <vt:lpstr>Scalability – Test w/ 50 SA Nodes</vt:lpstr>
      <vt:lpstr>Func Req - User defined rule</vt:lpstr>
      <vt:lpstr>Performance</vt:lpstr>
      <vt:lpstr>Time log</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kwonyouk@gmail.com</cp:lastModifiedBy>
  <cp:revision>675</cp:revision>
  <dcterms:created xsi:type="dcterms:W3CDTF">2014-05-28T02:15:30Z</dcterms:created>
  <dcterms:modified xsi:type="dcterms:W3CDTF">2015-06-24T14:53:47Z</dcterms:modified>
</cp:coreProperties>
</file>