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38"/>
  </p:notesMasterIdLst>
  <p:sldIdLst>
    <p:sldId id="348" r:id="rId2"/>
    <p:sldId id="256" r:id="rId3"/>
    <p:sldId id="257" r:id="rId4"/>
    <p:sldId id="258" r:id="rId5"/>
    <p:sldId id="259" r:id="rId6"/>
    <p:sldId id="265" r:id="rId7"/>
    <p:sldId id="342" r:id="rId8"/>
    <p:sldId id="343" r:id="rId9"/>
    <p:sldId id="344" r:id="rId10"/>
    <p:sldId id="267" r:id="rId11"/>
    <p:sldId id="308" r:id="rId12"/>
    <p:sldId id="347" r:id="rId13"/>
    <p:sldId id="338" r:id="rId14"/>
    <p:sldId id="346" r:id="rId15"/>
    <p:sldId id="309" r:id="rId16"/>
    <p:sldId id="332" r:id="rId17"/>
    <p:sldId id="339" r:id="rId18"/>
    <p:sldId id="330" r:id="rId19"/>
    <p:sldId id="331" r:id="rId20"/>
    <p:sldId id="340" r:id="rId21"/>
    <p:sldId id="328" r:id="rId22"/>
    <p:sldId id="329" r:id="rId23"/>
    <p:sldId id="320" r:id="rId24"/>
    <p:sldId id="321" r:id="rId25"/>
    <p:sldId id="327" r:id="rId26"/>
    <p:sldId id="322" r:id="rId27"/>
    <p:sldId id="323" r:id="rId28"/>
    <p:sldId id="324" r:id="rId29"/>
    <p:sldId id="325" r:id="rId30"/>
    <p:sldId id="326" r:id="rId31"/>
    <p:sldId id="341" r:id="rId32"/>
    <p:sldId id="319" r:id="rId33"/>
    <p:sldId id="337" r:id="rId34"/>
    <p:sldId id="335" r:id="rId35"/>
    <p:sldId id="349" r:id="rId36"/>
    <p:sldId id="350" r:id="rId37"/>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8842BCD3-E84E-4C92-B413-F11C840B25B4}">
          <p14:sldIdLst>
            <p14:sldId id="348"/>
            <p14:sldId id="256"/>
            <p14:sldId id="257"/>
            <p14:sldId id="258"/>
            <p14:sldId id="259"/>
            <p14:sldId id="265"/>
            <p14:sldId id="342"/>
            <p14:sldId id="343"/>
            <p14:sldId id="344"/>
            <p14:sldId id="267"/>
            <p14:sldId id="308"/>
            <p14:sldId id="347"/>
            <p14:sldId id="338"/>
            <p14:sldId id="346"/>
            <p14:sldId id="309"/>
            <p14:sldId id="332"/>
            <p14:sldId id="339"/>
            <p14:sldId id="330"/>
            <p14:sldId id="331"/>
            <p14:sldId id="340"/>
            <p14:sldId id="328"/>
            <p14:sldId id="329"/>
            <p14:sldId id="320"/>
            <p14:sldId id="321"/>
            <p14:sldId id="327"/>
            <p14:sldId id="322"/>
            <p14:sldId id="323"/>
            <p14:sldId id="324"/>
            <p14:sldId id="325"/>
            <p14:sldId id="326"/>
            <p14:sldId id="341"/>
            <p14:sldId id="319"/>
            <p14:sldId id="337"/>
            <p14:sldId id="335"/>
            <p14:sldId id="349"/>
            <p14:sldId id="350"/>
          </p14:sldIdLst>
        </p14:section>
      </p14:sectionLst>
    </p:ext>
    <p:ext uri="{EFAFB233-063F-42B5-8137-9DF3F51BA10A}">
      <p15:sldGuideLst xmlns="" xmlns:p15="http://schemas.microsoft.com/office/powerpoint/2012/main"/>
    </p:ext>
    <p:ext uri="{2D200454-40CA-4A62-9FC3-DE9A4176ACB9}">
      <p15:notesGuideLst xmlns="" xmlns:p15="http://schemas.microsoft.com/office/powerpoint/2012/main">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p:restoredTop sz="94607" autoAdjust="0"/>
  </p:normalViewPr>
  <p:slideViewPr>
    <p:cSldViewPr>
      <p:cViewPr>
        <p:scale>
          <a:sx n="100" d="100"/>
          <a:sy n="100" d="100"/>
        </p:scale>
        <p:origin x="-54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2015-06-26</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17</a:t>
            </a:fld>
            <a:endParaRPr lang="ko-KR" altLang="en-US"/>
          </a:p>
        </p:txBody>
      </p:sp>
    </p:spTree>
    <p:extLst>
      <p:ext uri="{BB962C8B-B14F-4D97-AF65-F5344CB8AC3E}">
        <p14:creationId xmlns:p14="http://schemas.microsoft.com/office/powerpoint/2010/main" val="1305784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20</a:t>
            </a:fld>
            <a:endParaRPr lang="ko-KR" altLang="en-US"/>
          </a:p>
        </p:txBody>
      </p:sp>
    </p:spTree>
    <p:extLst>
      <p:ext uri="{BB962C8B-B14F-4D97-AF65-F5344CB8AC3E}">
        <p14:creationId xmlns:p14="http://schemas.microsoft.com/office/powerpoint/2010/main" val="1232454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31</a:t>
            </a:fld>
            <a:endParaRPr lang="ko-KR" altLang="en-US"/>
          </a:p>
        </p:txBody>
      </p:sp>
    </p:spTree>
    <p:extLst>
      <p:ext uri="{BB962C8B-B14F-4D97-AF65-F5344CB8AC3E}">
        <p14:creationId xmlns:p14="http://schemas.microsoft.com/office/powerpoint/2010/main" val="678707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35</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p14="http://schemas.microsoft.com/office/powerpoint/2010/main" val="2236349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val="1676336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ltLang="ko-KR" dirty="0"/>
              <a:t>DBR4 :Any more assumptions?  Such as using commonly found sensors, actuators to reduce cost?  Using open source apps.  Would the browser be different for mobile devices and PC's : </a:t>
            </a:r>
          </a:p>
          <a:p>
            <a:pPr lvl="0">
              <a:defRPr lang="ko-KR" altLang="en-US"/>
            </a:pPr>
            <a:r>
              <a:rPr lang="en-US" altLang="ko-KR" dirty="0"/>
              <a:t>DBR5 : How about planning manager, risk manager, configuration manager, customer liaison?  If you sourced these roles from a framework then which one?</a:t>
            </a:r>
          </a:p>
          <a:p>
            <a:pPr lvl="0">
              <a:defRPr lang="ko-KR" altLang="en-US"/>
            </a:pPr>
            <a:r>
              <a:rPr lang="en-US" altLang="ko-KR" dirty="0"/>
              <a:t>DBR6 : Very broad.  Can you be more specific, consumer durable goods, or IT or government products?</a:t>
            </a:r>
            <a:endParaRPr lang="ko-KR" altLang="en-US" dirty="0"/>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val="24418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dirty="0"/>
              <a:t>DBR7 : May be better to consider hours here instead of 7 weeks.  Would that be a better measure of to use for determining what you can get done?</a:t>
            </a:r>
          </a:p>
          <a:p>
            <a:pPr lvl="0">
              <a:defRPr lang="ko-KR" altLang="en-US"/>
            </a:pPr>
            <a:r>
              <a:rPr lang="en-US" altLang="ko-KR" dirty="0"/>
              <a:t>           </a:t>
            </a:r>
            <a:r>
              <a:rPr lang="en-US" altLang="ko-KR" dirty="0">
                <a:sym typeface="Wingdings"/>
              </a:rPr>
              <a:t> working day 3hours, Weekend 8hours </a:t>
            </a:r>
          </a:p>
          <a:p>
            <a:pPr lvl="0">
              <a:defRPr lang="ko-KR" altLang="en-US"/>
            </a:pPr>
            <a:r>
              <a:rPr lang="en-US" altLang="ko-KR" dirty="0"/>
              <a:t>DBR8 : Such as?  Examples </a:t>
            </a:r>
          </a:p>
          <a:p>
            <a:pPr lvl="0">
              <a:defRPr lang="ko-KR" altLang="en-US"/>
            </a:pPr>
            <a:r>
              <a:rPr lang="en-US" altLang="ko-KR" dirty="0">
                <a:sym typeface="Wingdings"/>
              </a:rPr>
              <a:t>             </a:t>
            </a:r>
            <a:r>
              <a:rPr lang="ko-KR" altLang="en-US" dirty="0">
                <a:sym typeface="Wingdings"/>
              </a:rPr>
              <a:t>센서 </a:t>
            </a:r>
            <a:r>
              <a:rPr lang="en-US" altLang="ko-KR" dirty="0">
                <a:sym typeface="Wingdings"/>
              </a:rPr>
              <a:t>: </a:t>
            </a:r>
            <a:r>
              <a:rPr lang="ko-KR" altLang="en-US" dirty="0">
                <a:sym typeface="Wingdings"/>
              </a:rPr>
              <a:t>조도 센서</a:t>
            </a:r>
            <a:r>
              <a:rPr lang="en-US" altLang="ko-KR" dirty="0">
                <a:sym typeface="Wingdings"/>
              </a:rPr>
              <a:t>, </a:t>
            </a:r>
            <a:r>
              <a:rPr lang="ko-KR" altLang="en-US" dirty="0">
                <a:sym typeface="Wingdings"/>
              </a:rPr>
              <a:t>거리센서</a:t>
            </a:r>
            <a:r>
              <a:rPr lang="en-US" altLang="ko-KR" dirty="0">
                <a:sym typeface="Wingdings"/>
              </a:rPr>
              <a:t>, </a:t>
            </a:r>
            <a:r>
              <a:rPr lang="ko-KR" altLang="en-US" dirty="0">
                <a:sym typeface="Wingdings"/>
              </a:rPr>
              <a:t>컬러 스펙트럼 센서 </a:t>
            </a:r>
            <a:r>
              <a:rPr lang="en-US" altLang="ko-KR" dirty="0">
                <a:sym typeface="Wingdings"/>
              </a:rPr>
              <a:t>, </a:t>
            </a:r>
            <a:r>
              <a:rPr lang="ko-KR" altLang="en-US" dirty="0">
                <a:sym typeface="Wingdings"/>
              </a:rPr>
              <a:t>카메라 </a:t>
            </a:r>
          </a:p>
          <a:p>
            <a:pPr lvl="0">
              <a:defRPr lang="ko-KR" altLang="en-US"/>
            </a:pPr>
            <a:r>
              <a:rPr lang="en-US" altLang="ko-KR" dirty="0">
                <a:sym typeface="Wingdings"/>
              </a:rPr>
              <a:t>             actuator : </a:t>
            </a:r>
            <a:r>
              <a:rPr lang="ko-KR" altLang="en-US" dirty="0">
                <a:sym typeface="Wingdings"/>
              </a:rPr>
              <a:t>온도 조절기 </a:t>
            </a:r>
            <a:r>
              <a:rPr lang="en-US" altLang="ko-KR" dirty="0">
                <a:sym typeface="Wingdings"/>
              </a:rPr>
              <a:t>, </a:t>
            </a:r>
            <a:r>
              <a:rPr lang="ko-KR" altLang="en-US" dirty="0">
                <a:sym typeface="Wingdings"/>
              </a:rPr>
              <a:t>조도 조절기 </a:t>
            </a:r>
            <a:r>
              <a:rPr lang="en-US" altLang="ko-KR" dirty="0">
                <a:sym typeface="Wingdings"/>
              </a:rPr>
              <a:t>, ????</a:t>
            </a:r>
          </a:p>
          <a:p>
            <a:pPr lvl="0">
              <a:defRPr lang="ko-KR" altLang="en-US"/>
            </a:pPr>
            <a:r>
              <a:rPr lang="en-US" altLang="ko-KR" dirty="0"/>
              <a:t>DBR9 : this is good to consider technical risks early.</a:t>
            </a:r>
            <a:r>
              <a:rPr lang="en-US" altLang="ko-KR" dirty="0">
                <a:sym typeface="Wingdings"/>
              </a:rPr>
              <a:t> </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val="240833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DBR10 : How about project consultant, or mentor too?</a:t>
            </a:r>
          </a:p>
          <a:p>
            <a:pPr lvl="0">
              <a:defRPr lang="ko-KR" altLang="en-US"/>
            </a:pPr>
            <a:r>
              <a:rPr lang="en-US" altLang="ko-KR"/>
              <a:t>DBR 11 : Good, but usually in the US we spell out the acronym first and then in parens give the acronym.  As is this is OK</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9</a:t>
            </a:fld>
            <a:endParaRPr lang="ko-KR" altLang="en-US"/>
          </a:p>
        </p:txBody>
      </p:sp>
    </p:spTree>
    <p:extLst>
      <p:ext uri="{BB962C8B-B14F-4D97-AF65-F5344CB8AC3E}">
        <p14:creationId xmlns:p14="http://schemas.microsoft.com/office/powerpoint/2010/main" val="1810959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10</a:t>
            </a:fld>
            <a:endParaRPr lang="ko-KR" altLang="en-US"/>
          </a:p>
        </p:txBody>
      </p:sp>
    </p:spTree>
    <p:extLst>
      <p:ext uri="{BB962C8B-B14F-4D97-AF65-F5344CB8AC3E}">
        <p14:creationId xmlns:p14="http://schemas.microsoft.com/office/powerpoint/2010/main" val="2094294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DBR21 : As recommend use hours, may be a better granualrity.  Weeks implies a work week of 40 hours minimum.  Willl you have that much time?</a:t>
            </a:r>
            <a:br>
              <a:rPr lang="en-US" altLang="ko-KR"/>
            </a:br>
            <a:r>
              <a:rPr lang="en-US" altLang="ko-KR"/>
              <a:t>DBR22 : Another area where minimum may be better for planning.  And it isn't 7 people?  Also, are all developers?</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12</a:t>
            </a:fld>
            <a:endParaRPr lang="ko-KR" altLang="en-US"/>
          </a:p>
        </p:txBody>
      </p:sp>
    </p:spTree>
    <p:extLst>
      <p:ext uri="{BB962C8B-B14F-4D97-AF65-F5344CB8AC3E}">
        <p14:creationId xmlns:p14="http://schemas.microsoft.com/office/powerpoint/2010/main" val="2363630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13</a:t>
            </a:fld>
            <a:endParaRPr lang="ko-KR" altLang="en-US"/>
          </a:p>
        </p:txBody>
      </p:sp>
    </p:spTree>
    <p:extLst>
      <p:ext uri="{BB962C8B-B14F-4D97-AF65-F5344CB8AC3E}">
        <p14:creationId xmlns:p14="http://schemas.microsoft.com/office/powerpoint/2010/main" val="16044490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149094351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90535" y="88900"/>
            <a:ext cx="8962931" cy="431800"/>
          </a:xfrm>
          <a:prstGeom prst="rect">
            <a:avLst/>
          </a:prstGeom>
        </p:spPr>
        <p:txBody>
          <a:bodyPr anchor="ctr"/>
          <a:lstStyle>
            <a:lvl1pPr algn="l">
              <a:defRPr sz="1400">
                <a:solidFill>
                  <a:schemeClr val="tx1"/>
                </a:solidFill>
              </a:defRPr>
            </a:lvl1pPr>
          </a:lstStyle>
          <a:p>
            <a:endParaRPr lang="ko-KR" altLang="en-US" dirty="0"/>
          </a:p>
        </p:txBody>
      </p:sp>
      <p:sp>
        <p:nvSpPr>
          <p:cNvPr id="4" name="Rectangle 6"/>
          <p:cNvSpPr>
            <a:spLocks noGrp="1" noChangeArrowheads="1"/>
          </p:cNvSpPr>
          <p:nvPr>
            <p:ph type="sldNum" sz="quarter" idx="10"/>
          </p:nvPr>
        </p:nvSpPr>
        <p:spPr>
          <a:xfrm>
            <a:off x="3160835" y="6529388"/>
            <a:ext cx="2133600" cy="260350"/>
          </a:xfrm>
          <a:prstGeom prst="rect">
            <a:avLst/>
          </a:prstGeom>
          <a:ln/>
        </p:spPr>
        <p:txBody>
          <a:bodyPr/>
          <a:lstStyle>
            <a:lvl1pPr>
              <a:defRPr/>
            </a:lvl1pPr>
          </a:lstStyle>
          <a:p>
            <a:pPr>
              <a:defRPr/>
            </a:pPr>
            <a:fld id="{D36348E0-2FDA-4892-A0C5-43A00174406C}" type="slidenum">
              <a:rPr lang="ko-KR" altLang="en-US"/>
              <a:pPr>
                <a:defRPr/>
              </a:pPr>
              <a:t>‹#›</a:t>
            </a:fld>
            <a:r>
              <a:rPr lang="en-US" altLang="ko-KR"/>
              <a:t> /5</a:t>
            </a:r>
          </a:p>
        </p:txBody>
      </p:sp>
    </p:spTree>
    <p:extLst>
      <p:ext uri="{BB962C8B-B14F-4D97-AF65-F5344CB8AC3E}">
        <p14:creationId xmlns:p14="http://schemas.microsoft.com/office/powerpoint/2010/main" val="1447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 id="2147483694" r:id="rId6"/>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7.png"/><Relationship Id="rId4" Type="http://schemas.openxmlformats.org/officeDocument/2006/relationships/image" Target="../media/image2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0.w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dirty="0" smtClean="0"/>
              <a:t>Agenda</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a:t>
            </a:fld>
            <a:r>
              <a:rPr lang="en-US" altLang="ko-KR" dirty="0" smtClean="0"/>
              <a:t>/32</a:t>
            </a:r>
            <a:endParaRPr lang="ko-KR" altLang="en-US" dirty="0"/>
          </a:p>
        </p:txBody>
      </p:sp>
      <p:graphicFrame>
        <p:nvGraphicFramePr>
          <p:cNvPr id="18" name="표 17"/>
          <p:cNvGraphicFramePr>
            <a:graphicFrameLocks noGrp="1"/>
          </p:cNvGraphicFramePr>
          <p:nvPr/>
        </p:nvGraphicFramePr>
        <p:xfrm>
          <a:off x="1163959" y="1196752"/>
          <a:ext cx="6792417" cy="4506982"/>
        </p:xfrm>
        <a:graphic>
          <a:graphicData uri="http://schemas.openxmlformats.org/drawingml/2006/table">
            <a:tbl>
              <a:tblPr/>
              <a:tblGrid>
                <a:gridCol w="972607"/>
                <a:gridCol w="1635337"/>
                <a:gridCol w="4184473"/>
              </a:tblGrid>
              <a:tr h="332162">
                <a:tc>
                  <a:txBody>
                    <a:bodyPr/>
                    <a:lstStyle/>
                    <a:p>
                      <a:pPr algn="ctr" fontAlgn="ctr"/>
                      <a:r>
                        <a:rPr lang="en-US" sz="1500" b="1" i="0" u="none" strike="noStrike" dirty="0">
                          <a:solidFill>
                            <a:srgbClr val="000000"/>
                          </a:solidFill>
                          <a:latin typeface="맑은 고딕"/>
                        </a:rPr>
                        <a:t>Time</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500" b="1" i="0" u="none" strike="noStrike">
                          <a:solidFill>
                            <a:srgbClr val="000000"/>
                          </a:solidFill>
                          <a:latin typeface="맑은 고딕"/>
                        </a:rPr>
                        <a:t>Contents</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1921329">
                <a:tc>
                  <a:txBody>
                    <a:bodyPr/>
                    <a:lstStyle/>
                    <a:p>
                      <a:pPr algn="ctr" fontAlgn="ctr"/>
                      <a:r>
                        <a:rPr lang="en-US" sz="1500" b="1" i="0" u="none" strike="noStrike">
                          <a:solidFill>
                            <a:srgbClr val="000000"/>
                          </a:solidFill>
                          <a:latin typeface="맑은 고딕"/>
                        </a:rPr>
                        <a:t>15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500" b="1" i="0" u="none" strike="noStrike">
                          <a:solidFill>
                            <a:srgbClr val="000000"/>
                          </a:solidFill>
                          <a:latin typeface="맑은 고딕"/>
                        </a:rPr>
                        <a:t>Presentation </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맑은 고딕"/>
                        </a:rPr>
                        <a:t>1. Project overview</a:t>
                      </a:r>
                      <a:br>
                        <a:rPr lang="en-US" sz="1200" b="0" i="0" u="none" strike="noStrike">
                          <a:solidFill>
                            <a:srgbClr val="000000"/>
                          </a:solidFill>
                          <a:latin typeface="맑은 고딕"/>
                        </a:rPr>
                      </a:br>
                      <a:r>
                        <a:rPr lang="en-US" sz="1200" b="0" i="0" u="none" strike="noStrike">
                          <a:solidFill>
                            <a:srgbClr val="000000"/>
                          </a:solidFill>
                          <a:latin typeface="맑은 고딕"/>
                        </a:rPr>
                        <a:t>2. Architectural driver</a:t>
                      </a:r>
                      <a:br>
                        <a:rPr lang="en-US" sz="1200" b="0" i="0" u="none" strike="noStrike">
                          <a:solidFill>
                            <a:srgbClr val="000000"/>
                          </a:solidFill>
                          <a:latin typeface="맑은 고딕"/>
                        </a:rPr>
                      </a:br>
                      <a:r>
                        <a:rPr lang="en-US" sz="1200" b="0" i="0" u="none" strike="noStrike">
                          <a:solidFill>
                            <a:srgbClr val="000000"/>
                          </a:solidFill>
                          <a:latin typeface="맑은 고딕"/>
                        </a:rPr>
                        <a:t>3. Perspective view</a:t>
                      </a:r>
                      <a:br>
                        <a:rPr lang="en-US" sz="1200" b="0" i="0" u="none" strike="noStrike">
                          <a:solidFill>
                            <a:srgbClr val="000000"/>
                          </a:solidFill>
                          <a:latin typeface="맑은 고딕"/>
                        </a:rPr>
                      </a:br>
                      <a:r>
                        <a:rPr lang="en-US" sz="1200" b="0" i="0" u="none" strike="noStrike">
                          <a:solidFill>
                            <a:srgbClr val="000000"/>
                          </a:solidFill>
                          <a:latin typeface="맑은 고딕"/>
                        </a:rPr>
                        <a:t>4. Architectural Design</a:t>
                      </a:r>
                      <a:br>
                        <a:rPr lang="en-US" sz="1200" b="0" i="0" u="none" strike="noStrike">
                          <a:solidFill>
                            <a:srgbClr val="000000"/>
                          </a:solidFill>
                          <a:latin typeface="맑은 고딕"/>
                        </a:rPr>
                      </a:br>
                      <a:r>
                        <a:rPr lang="en-US" sz="1200" b="0" i="0" u="none" strike="noStrike">
                          <a:solidFill>
                            <a:srgbClr val="000000"/>
                          </a:solidFill>
                          <a:latin typeface="맑은 고딕"/>
                        </a:rPr>
                        <a:t>5. Design &amp; Implementation</a:t>
                      </a:r>
                      <a:br>
                        <a:rPr lang="en-US" sz="1200" b="0" i="0" u="none" strike="noStrike">
                          <a:solidFill>
                            <a:srgbClr val="000000"/>
                          </a:solidFill>
                          <a:latin typeface="맑은 고딕"/>
                        </a:rPr>
                      </a:br>
                      <a:r>
                        <a:rPr lang="en-US" sz="1200" b="0" i="0" u="none" strike="noStrike">
                          <a:solidFill>
                            <a:srgbClr val="000000"/>
                          </a:solidFill>
                          <a:latin typeface="맑은 고딕"/>
                        </a:rPr>
                        <a:t>6. Wrap up</a:t>
                      </a:r>
                    </a:p>
                  </a:txBody>
                  <a:tcPr marL="103354"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1329">
                <a:tc>
                  <a:txBody>
                    <a:bodyPr/>
                    <a:lstStyle/>
                    <a:p>
                      <a:pPr algn="ctr" fontAlgn="ctr"/>
                      <a:r>
                        <a:rPr lang="en-US" sz="1500" b="1" i="0" u="none" strike="noStrike">
                          <a:solidFill>
                            <a:srgbClr val="000000"/>
                          </a:solidFill>
                          <a:latin typeface="맑은 고딕"/>
                        </a:rPr>
                        <a:t>15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500" b="1" i="0" u="none" strike="noStrike">
                          <a:solidFill>
                            <a:srgbClr val="000000"/>
                          </a:solidFill>
                          <a:latin typeface="맑은 고딕"/>
                        </a:rPr>
                        <a:t>Demo</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200" b="0" i="0" u="none" strike="noStrike" dirty="0">
                          <a:solidFill>
                            <a:srgbClr val="000000"/>
                          </a:solidFill>
                          <a:latin typeface="맑은 고딕"/>
                        </a:rPr>
                        <a:t>1. Add </a:t>
                      </a:r>
                      <a:r>
                        <a:rPr lang="en-US" sz="1200" b="0" i="0" u="none" strike="noStrike" dirty="0" smtClean="0">
                          <a:solidFill>
                            <a:srgbClr val="000000"/>
                          </a:solidFill>
                          <a:latin typeface="맑은 고딕"/>
                        </a:rPr>
                        <a:t>home </a:t>
                      </a:r>
                      <a:r>
                        <a:rPr lang="en-US" sz="1200" b="0" i="0" u="none" strike="noStrike" dirty="0">
                          <a:solidFill>
                            <a:srgbClr val="000000"/>
                          </a:solidFill>
                          <a:latin typeface="맑은 고딕"/>
                        </a:rPr>
                        <a:t>node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2. Add </a:t>
                      </a:r>
                      <a:r>
                        <a:rPr lang="en-US" sz="1200" b="0" i="0" u="none" strike="noStrike" dirty="0" smtClean="0">
                          <a:solidFill>
                            <a:srgbClr val="000000"/>
                          </a:solidFill>
                          <a:latin typeface="맑은 고딕"/>
                        </a:rPr>
                        <a:t>mailbox </a:t>
                      </a:r>
                      <a:r>
                        <a:rPr lang="en-US" sz="1200" b="0" i="0" u="none" strike="noStrike" dirty="0">
                          <a:solidFill>
                            <a:srgbClr val="000000"/>
                          </a:solidFill>
                          <a:latin typeface="맑은 고딕"/>
                        </a:rPr>
                        <a:t>node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3. Away mode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4. Secure mode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5. </a:t>
                      </a:r>
                      <a:r>
                        <a:rPr lang="en-US" sz="1200" b="0" i="0" u="none" strike="noStrike" dirty="0" smtClean="0">
                          <a:solidFill>
                            <a:srgbClr val="000000"/>
                          </a:solidFill>
                          <a:latin typeface="맑은 고딕"/>
                        </a:rPr>
                        <a:t>Malfunction mode</a:t>
                      </a:r>
                      <a:r>
                        <a:rPr lang="en-US" sz="1200" b="0" i="0" u="none" strike="noStrike" dirty="0">
                          <a:solidFill>
                            <a:srgbClr val="000000"/>
                          </a:solidFill>
                          <a:latin typeface="맑은 고딕"/>
                        </a:rPr>
                        <a:t/>
                      </a:r>
                      <a:br>
                        <a:rPr lang="en-US" sz="1200" b="0" i="0" u="none" strike="noStrike" dirty="0">
                          <a:solidFill>
                            <a:srgbClr val="000000"/>
                          </a:solidFill>
                          <a:latin typeface="맑은 고딕"/>
                        </a:rPr>
                      </a:br>
                      <a:r>
                        <a:rPr lang="en-US" sz="1200" b="0" i="0" u="none" strike="noStrike" dirty="0">
                          <a:solidFill>
                            <a:srgbClr val="000000"/>
                          </a:solidFill>
                          <a:latin typeface="맑은 고딕"/>
                        </a:rPr>
                        <a:t>6. Add rule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7. </a:t>
                      </a:r>
                      <a:r>
                        <a:rPr lang="en-US" sz="1200" b="0" i="0" u="none" strike="noStrike" dirty="0" smtClean="0">
                          <a:solidFill>
                            <a:srgbClr val="000000"/>
                          </a:solidFill>
                          <a:latin typeface="+mn-lt"/>
                        </a:rPr>
                        <a:t>Show Log &amp; Remove </a:t>
                      </a:r>
                      <a:r>
                        <a:rPr lang="en-US" sz="1200" b="0" i="0" u="none" strike="noStrike" dirty="0" smtClean="0">
                          <a:solidFill>
                            <a:srgbClr val="000000"/>
                          </a:solidFill>
                          <a:latin typeface="맑은 고딕"/>
                        </a:rPr>
                        <a:t>node</a:t>
                      </a:r>
                      <a:endParaRPr lang="en-US" sz="1200" b="0" i="0" u="none" strike="noStrike" dirty="0">
                        <a:solidFill>
                          <a:srgbClr val="000000"/>
                        </a:solidFill>
                        <a:latin typeface="맑은 고딕"/>
                      </a:endParaRPr>
                    </a:p>
                  </a:txBody>
                  <a:tcPr marL="103354"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162">
                <a:tc>
                  <a:txBody>
                    <a:bodyPr/>
                    <a:lstStyle/>
                    <a:p>
                      <a:pPr algn="ctr" fontAlgn="ctr"/>
                      <a:r>
                        <a:rPr lang="en-US" sz="1500" b="1" i="0" u="none" strike="noStrike">
                          <a:solidFill>
                            <a:srgbClr val="000000"/>
                          </a:solidFill>
                          <a:latin typeface="맑은 고딕"/>
                        </a:rPr>
                        <a:t>10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500" b="1" i="0" u="none" strike="noStrike" dirty="0">
                          <a:solidFill>
                            <a:srgbClr val="000000"/>
                          </a:solidFill>
                          <a:latin typeface="맑은 고딕"/>
                        </a:rPr>
                        <a:t>Q &amp; A</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extLst>
      <p:ext uri="{BB962C8B-B14F-4D97-AF65-F5344CB8AC3E}">
        <p14:creationId xmlns:p14="http://schemas.microsoft.com/office/powerpoint/2010/main" val="385138160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251520" y="692696"/>
            <a:ext cx="8712968" cy="568863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3043292287"/>
              </p:ext>
            </p:extLst>
          </p:nvPr>
        </p:nvGraphicFramePr>
        <p:xfrm>
          <a:off x="468312" y="764704"/>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10</a:t>
            </a:fld>
            <a:r>
              <a:rPr lang="en-US" altLang="ko-KR" dirty="0" smtClean="0"/>
              <a:t>/32</a:t>
            </a:r>
            <a:endParaRPr lang="ko-KR" altLang="en-US" dirty="0"/>
          </a:p>
        </p:txBody>
      </p:sp>
      <p:sp>
        <p:nvSpPr>
          <p:cNvPr id="6" name="직사각형 5"/>
          <p:cNvSpPr/>
          <p:nvPr/>
        </p:nvSpPr>
        <p:spPr>
          <a:xfrm>
            <a:off x="1185863" y="3861047"/>
            <a:ext cx="7274569" cy="23042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2376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p:cNvSpPr/>
          <p:nvPr/>
        </p:nvSpPr>
        <p:spPr>
          <a:xfrm>
            <a:off x="251520" y="692696"/>
            <a:ext cx="8712968" cy="5688632"/>
          </a:xfrm>
          <a:prstGeom prst="rect">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2.3 </a:t>
            </a:r>
            <a:r>
              <a:rPr lang="en-US" altLang="ko-KR" dirty="0"/>
              <a:t>Quality </a:t>
            </a:r>
            <a:r>
              <a:rPr lang="en-US" altLang="ko-KR" dirty="0" smtClean="0"/>
              <a:t>Attributes Utility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11</a:t>
            </a:fld>
            <a:r>
              <a:rPr lang="en-US" altLang="ko-KR" dirty="0" smtClean="0"/>
              <a:t>/32</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79544416"/>
              </p:ext>
            </p:extLst>
          </p:nvPr>
        </p:nvGraphicFramePr>
        <p:xfrm>
          <a:off x="612330" y="1052738"/>
          <a:ext cx="7920110" cy="4752526"/>
        </p:xfrm>
        <a:graphic>
          <a:graphicData uri="http://schemas.openxmlformats.org/drawingml/2006/table">
            <a:tbl>
              <a:tblPr firstRow="1" bandRow="1">
                <a:tableStyleId>{073A0DAA-6AF3-43AB-8588-CEC1D06C72B9}</a:tableStyleId>
              </a:tblPr>
              <a:tblGrid>
                <a:gridCol w="1223367"/>
                <a:gridCol w="864096"/>
                <a:gridCol w="4104456"/>
                <a:gridCol w="864096"/>
                <a:gridCol w="864095"/>
              </a:tblGrid>
              <a:tr h="403194">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b="1"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Priority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Difficulty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63734">
                <a:tc rowSpan="2">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r>
                        <a:rPr lang="en-US" sz="1400" b="0" i="0" u="none" strike="noStrike" dirty="0" smtClean="0">
                          <a:solidFill>
                            <a:srgbClr val="000000"/>
                          </a:solidFill>
                          <a:latin typeface="Tahoma"/>
                        </a:rPr>
                        <a:t> </a:t>
                      </a:r>
                      <a:endParaRPr lang="en-US" sz="1400" b="0" i="0" u="none" strike="noStrike" dirty="0">
                        <a:solidFill>
                          <a:srgbClr val="000000"/>
                        </a:solidFill>
                        <a:latin typeface="Tahom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403194">
                <a:tc vMerge="1">
                  <a:txBody>
                    <a:bodyPr/>
                    <a:lstStyle/>
                    <a:p>
                      <a:pPr algn="l" rtl="0" fontAlgn="ct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altLang="ko-KR" sz="1400" kern="100" smtClean="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altLang="ko-KR" sz="1400" kern="100" smtClean="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6" name="직사각형 5"/>
          <p:cNvSpPr/>
          <p:nvPr/>
        </p:nvSpPr>
        <p:spPr>
          <a:xfrm>
            <a:off x="1835697" y="1484785"/>
            <a:ext cx="4968552" cy="5760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835697" y="2924945"/>
            <a:ext cx="4968552"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835697" y="4077073"/>
            <a:ext cx="4968552"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10015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3.3 Constraints</a:t>
            </a:r>
            <a:endParaRPr lang="ko-KR" altLang="en-US" dirty="0"/>
          </a:p>
        </p:txBody>
      </p:sp>
      <p:sp>
        <p:nvSpPr>
          <p:cNvPr id="3" name="내용 개체 틀 2"/>
          <p:cNvSpPr>
            <a:spLocks noGrp="1"/>
          </p:cNvSpPr>
          <p:nvPr>
            <p:ph idx="1"/>
          </p:nvPr>
        </p:nvSpPr>
        <p:spPr/>
        <p:txBody>
          <a:bodyPr/>
          <a:lstStyle/>
          <a:p>
            <a:pPr>
              <a:buNone/>
            </a:pPr>
            <a:r>
              <a:rPr lang="en-US" altLang="ko-KR" dirty="0" smtClean="0"/>
              <a:t> </a:t>
            </a:r>
            <a:endParaRPr lang="ko-KR" altLang="en-US" dirty="0"/>
          </a:p>
        </p:txBody>
      </p:sp>
      <p:graphicFrame>
        <p:nvGraphicFramePr>
          <p:cNvPr id="4" name="표 3"/>
          <p:cNvGraphicFramePr>
            <a:graphicFrameLocks noGrp="1"/>
          </p:cNvGraphicFramePr>
          <p:nvPr>
            <p:extLst/>
          </p:nvPr>
        </p:nvGraphicFramePr>
        <p:xfrm>
          <a:off x="467544" y="1227112"/>
          <a:ext cx="8208912" cy="1857540"/>
        </p:xfrm>
        <a:graphic>
          <a:graphicData uri="http://schemas.openxmlformats.org/drawingml/2006/table">
            <a:tbl>
              <a:tblPr/>
              <a:tblGrid>
                <a:gridCol w="1209735"/>
                <a:gridCol w="6999177"/>
              </a:tblGrid>
              <a:tr h="309300">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13947">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Schedule Limitation: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7 weeks(include a plan-time in Korea)</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498 man-hours (48+450)</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:48 man-hours (8 hours X 6 people) in Korea</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:450 man-hours(3 hours X 6 people X 5 days X 5 weeks) in CMU</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93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CST-02</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Human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Resources: 6 people</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93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CST-03</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User </a:t>
                      </a:r>
                      <a:r>
                        <a:rPr lang="en-US" altLang="ko-KR"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can’t buy SA nodes and sensors/actuators separately.</a:t>
                      </a:r>
                      <a:endParaRPr lang="ko-KR" altLang="en-US" sz="1400" b="0" dirty="0" smtClean="0">
                        <a:solidFill>
                          <a:srgbClr val="333333"/>
                        </a:solidFill>
                        <a:effectLst/>
                        <a:latin typeface="Tahoma" panose="020B0604030504040204" pitchFamily="34" charset="0"/>
                        <a:ea typeface="Arial Unicode MS" panose="020B0604020202020204" pitchFamily="50" charset="-127"/>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5" name="내용 개체 틀 2"/>
          <p:cNvSpPr txBox="1">
            <a:spLocks/>
          </p:cNvSpPr>
          <p:nvPr/>
        </p:nvSpPr>
        <p:spPr>
          <a:xfrm>
            <a:off x="308039" y="3147507"/>
            <a:ext cx="8527922" cy="432047"/>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Technical Constraints</a:t>
            </a:r>
            <a:endParaRPr lang="en-US" dirty="0"/>
          </a:p>
        </p:txBody>
      </p:sp>
      <p:graphicFrame>
        <p:nvGraphicFramePr>
          <p:cNvPr id="6" name="표 5"/>
          <p:cNvGraphicFramePr>
            <a:graphicFrameLocks noGrp="1"/>
          </p:cNvGraphicFramePr>
          <p:nvPr>
            <p:extLst/>
          </p:nvPr>
        </p:nvGraphicFramePr>
        <p:xfrm>
          <a:off x="467544" y="3553478"/>
          <a:ext cx="8208912" cy="2755843"/>
        </p:xfrm>
        <a:graphic>
          <a:graphicData uri="http://schemas.openxmlformats.org/drawingml/2006/table">
            <a:tbl>
              <a:tblPr/>
              <a:tblGrid>
                <a:gridCol w="1209735"/>
                <a:gridCol w="6999177"/>
              </a:tblGrid>
              <a:tr h="405600">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6699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End-user communicates with sensors/actuators via PC</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or Smartphone connected to</a:t>
                      </a:r>
                    </a:p>
                    <a:p>
                      <a:pPr algn="l" fontAlgn="t">
                        <a:lnSpc>
                          <a:spcPct val="100000"/>
                        </a:lnSpc>
                      </a:pP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Internet.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63543">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CST-02</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SA node has 1 or more sensors/actuators.</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CST-03</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SA node uses Wi-Fi communication(802.11)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CST-04</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baseline="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should be made by Java Language &amp; Arduino device</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CST-05</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a:t>
                      </a:r>
                      <a:r>
                        <a:rPr lang="en-US"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works on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PC</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or Server</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7" name="내용 개체 틀 2"/>
          <p:cNvSpPr txBox="1">
            <a:spLocks/>
          </p:cNvSpPr>
          <p:nvPr/>
        </p:nvSpPr>
        <p:spPr>
          <a:xfrm>
            <a:off x="308039" y="764705"/>
            <a:ext cx="8527922" cy="432047"/>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Business Constraints</a:t>
            </a:r>
            <a:endParaRPr lang="en-US" dirty="0"/>
          </a:p>
        </p:txBody>
      </p:sp>
      <p:sp>
        <p:nvSpPr>
          <p:cNvPr id="8" name="슬라이드 번호 개체 틀 7"/>
          <p:cNvSpPr>
            <a:spLocks noGrp="1"/>
          </p:cNvSpPr>
          <p:nvPr>
            <p:ph type="sldNum" sz="quarter" idx="12"/>
          </p:nvPr>
        </p:nvSpPr>
        <p:spPr/>
        <p:txBody>
          <a:bodyPr/>
          <a:lstStyle/>
          <a:p>
            <a:fld id="{887F5A62-5D57-4BBA-9485-2C5A6728F77D}" type="slidenum">
              <a:rPr lang="ko-KR" altLang="en-US" smtClean="0"/>
              <a:pPr/>
              <a:t>12</a:t>
            </a:fld>
            <a:r>
              <a:rPr lang="en-US" altLang="ko-KR" smtClean="0"/>
              <a:t>/50</a:t>
            </a:r>
            <a:endParaRPr lang="ko-KR" altLang="en-US" dirty="0"/>
          </a:p>
        </p:txBody>
      </p:sp>
    </p:spTree>
    <p:extLst>
      <p:ext uri="{BB962C8B-B14F-4D97-AF65-F5344CB8AC3E}">
        <p14:creationId xmlns:p14="http://schemas.microsoft.com/office/powerpoint/2010/main" val="233252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3</a:t>
            </a:r>
            <a:r>
              <a:rPr lang="en-US" altLang="ko-KR" dirty="0"/>
              <a:t>. </a:t>
            </a:r>
            <a:r>
              <a:rPr lang="en-US" altLang="ko-KR" dirty="0" smtClean="0"/>
              <a:t>Overview </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Allocation view </a:t>
            </a:r>
            <a:endPar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Dynamic view</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13</a:t>
            </a:fld>
            <a:r>
              <a:rPr lang="en-US" altLang="ko-KR" dirty="0" smtClean="0"/>
              <a:t>/32</a:t>
            </a:r>
            <a:endParaRPr lang="ko-KR" altLang="en-US" dirty="0"/>
          </a:p>
        </p:txBody>
      </p:sp>
    </p:spTree>
    <p:extLst>
      <p:ext uri="{BB962C8B-B14F-4D97-AF65-F5344CB8AC3E}">
        <p14:creationId xmlns:p14="http://schemas.microsoft.com/office/powerpoint/2010/main" val="1088396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 System Context Diagram</a:t>
            </a:r>
            <a:endParaRPr lang="ko-KR" altLang="en-US" dirty="0"/>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14</a:t>
            </a:fld>
            <a:r>
              <a:rPr lang="en-US" altLang="ko-KR" smtClean="0"/>
              <a:t>/50</a:t>
            </a:r>
            <a:endParaRPr lang="ko-KR" altLang="en-US" dirty="0"/>
          </a:p>
        </p:txBody>
      </p:sp>
      <p:sp>
        <p:nvSpPr>
          <p:cNvPr id="21" name="모서리가 둥근 직사각형 20"/>
          <p:cNvSpPr/>
          <p:nvPr/>
        </p:nvSpPr>
        <p:spPr>
          <a:xfrm>
            <a:off x="3980582" y="1772816"/>
            <a:ext cx="1167482" cy="2373456"/>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IoTMS</a:t>
            </a:r>
          </a:p>
        </p:txBody>
      </p:sp>
      <p:sp>
        <p:nvSpPr>
          <p:cNvPr id="22" name="모서리가 둥근 직사각형 21"/>
          <p:cNvSpPr/>
          <p:nvPr/>
        </p:nvSpPr>
        <p:spPr>
          <a:xfrm>
            <a:off x="323528" y="1772816"/>
            <a:ext cx="1152128" cy="2376264"/>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Node</a:t>
            </a:r>
            <a:endParaRPr lang="ko-KR" altLang="en-US" sz="2000" dirty="0">
              <a:solidFill>
                <a:schemeClr val="bg1"/>
              </a:solidFill>
              <a:latin typeface="HY견고딕" pitchFamily="18" charset="-127"/>
              <a:ea typeface="HY견고딕" pitchFamily="18" charset="-127"/>
            </a:endParaRPr>
          </a:p>
        </p:txBody>
      </p:sp>
      <p:sp>
        <p:nvSpPr>
          <p:cNvPr id="23" name="직사각형 22"/>
          <p:cNvSpPr/>
          <p:nvPr/>
        </p:nvSpPr>
        <p:spPr>
          <a:xfrm>
            <a:off x="2915816" y="5229200"/>
            <a:ext cx="5760640" cy="12241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latin typeface="HY견고딕" pitchFamily="18" charset="-127"/>
              <a:ea typeface="HY견고딕" pitchFamily="18" charset="-127"/>
            </a:endParaRPr>
          </a:p>
        </p:txBody>
      </p:sp>
      <p:sp>
        <p:nvSpPr>
          <p:cNvPr id="24" name="모서리가 둥근 직사각형 23"/>
          <p:cNvSpPr/>
          <p:nvPr/>
        </p:nvSpPr>
        <p:spPr>
          <a:xfrm>
            <a:off x="3275856" y="5517232"/>
            <a:ext cx="504056" cy="288032"/>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solidFill>
              <a:latin typeface="HY견고딕" pitchFamily="18" charset="-127"/>
              <a:ea typeface="HY견고딕" pitchFamily="18" charset="-127"/>
            </a:endParaRPr>
          </a:p>
        </p:txBody>
      </p:sp>
      <p:cxnSp>
        <p:nvCxnSpPr>
          <p:cNvPr id="25" name="직선 화살표 연결선 24"/>
          <p:cNvCxnSpPr/>
          <p:nvPr/>
        </p:nvCxnSpPr>
        <p:spPr>
          <a:xfrm>
            <a:off x="1532310" y="2852936"/>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flipH="1">
            <a:off x="1532310" y="3068960"/>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5204718" y="2852936"/>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flipH="1">
            <a:off x="5204718" y="3068960"/>
            <a:ext cx="2376264" cy="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47664" y="3100898"/>
            <a:ext cx="2232248" cy="707886"/>
          </a:xfrm>
          <a:prstGeom prst="rect">
            <a:avLst/>
          </a:prstGeom>
          <a:noFill/>
        </p:spPr>
        <p:txBody>
          <a:bodyPr wrap="square" rtlCol="0">
            <a:spAutoFit/>
          </a:bodyPr>
          <a:lstStyle/>
          <a:p>
            <a:pPr>
              <a:buFontTx/>
              <a:buChar char="-"/>
            </a:pPr>
            <a:r>
              <a:rPr lang="en-US" altLang="ko-KR" sz="1000" dirty="0" smtClean="0"/>
              <a:t> Command  :</a:t>
            </a:r>
          </a:p>
          <a:p>
            <a:r>
              <a:rPr lang="en-US" altLang="ko-KR" sz="1000" dirty="0" smtClean="0"/>
              <a:t>  Door on/off, light on/off,</a:t>
            </a:r>
          </a:p>
          <a:p>
            <a:r>
              <a:rPr lang="en-US" altLang="ko-KR" sz="1000" dirty="0" smtClean="0"/>
              <a:t>  alarm on/off</a:t>
            </a:r>
          </a:p>
          <a:p>
            <a:r>
              <a:rPr lang="en-US" altLang="ko-KR" sz="1000" dirty="0" smtClean="0"/>
              <a:t>- Register node</a:t>
            </a:r>
          </a:p>
        </p:txBody>
      </p:sp>
      <p:sp>
        <p:nvSpPr>
          <p:cNvPr id="30" name="TextBox 29"/>
          <p:cNvSpPr txBox="1"/>
          <p:nvPr/>
        </p:nvSpPr>
        <p:spPr>
          <a:xfrm>
            <a:off x="1547664" y="2145050"/>
            <a:ext cx="2592288" cy="707886"/>
          </a:xfrm>
          <a:prstGeom prst="rect">
            <a:avLst/>
          </a:prstGeom>
          <a:noFill/>
        </p:spPr>
        <p:txBody>
          <a:bodyPr wrap="square" rtlCol="0">
            <a:spAutoFit/>
          </a:bodyPr>
          <a:lstStyle/>
          <a:p>
            <a:r>
              <a:rPr lang="en-US" altLang="ko-KR" sz="1000" dirty="0" smtClean="0"/>
              <a:t>- Node information for registration</a:t>
            </a:r>
          </a:p>
          <a:p>
            <a:pPr>
              <a:buFontTx/>
              <a:buChar char="-"/>
            </a:pPr>
            <a:r>
              <a:rPr lang="en-US" altLang="ko-KR" sz="1000" dirty="0" smtClean="0"/>
              <a:t> Sensing Data : </a:t>
            </a:r>
            <a:br>
              <a:rPr lang="en-US" altLang="ko-KR" sz="1000" dirty="0" smtClean="0"/>
            </a:br>
            <a:r>
              <a:rPr lang="en-US" altLang="ko-KR" sz="1000" dirty="0" smtClean="0"/>
              <a:t>  Temperature/Humidity/Door</a:t>
            </a:r>
            <a:br>
              <a:rPr lang="en-US" altLang="ko-KR" sz="1000" dirty="0" smtClean="0"/>
            </a:br>
            <a:r>
              <a:rPr lang="en-US" altLang="ko-KR" sz="1000" dirty="0" smtClean="0"/>
              <a:t>  /Presence(proximity)/Mail Box</a:t>
            </a:r>
          </a:p>
        </p:txBody>
      </p:sp>
      <p:sp>
        <p:nvSpPr>
          <p:cNvPr id="31" name="TextBox 30"/>
          <p:cNvSpPr txBox="1"/>
          <p:nvPr/>
        </p:nvSpPr>
        <p:spPr>
          <a:xfrm>
            <a:off x="3995936" y="5517232"/>
            <a:ext cx="1440160" cy="276999"/>
          </a:xfrm>
          <a:prstGeom prst="rect">
            <a:avLst/>
          </a:prstGeom>
          <a:noFill/>
        </p:spPr>
        <p:txBody>
          <a:bodyPr wrap="square" rtlCol="0">
            <a:spAutoFit/>
          </a:bodyPr>
          <a:lstStyle/>
          <a:p>
            <a:r>
              <a:rPr lang="en-US" altLang="ko-KR" sz="1200" dirty="0" smtClean="0"/>
              <a:t>: System Element</a:t>
            </a:r>
            <a:endParaRPr lang="ko-KR" altLang="en-US" sz="1200" dirty="0"/>
          </a:p>
        </p:txBody>
      </p:sp>
      <p:cxnSp>
        <p:nvCxnSpPr>
          <p:cNvPr id="32" name="직선 화살표 연결선 31"/>
          <p:cNvCxnSpPr/>
          <p:nvPr/>
        </p:nvCxnSpPr>
        <p:spPr>
          <a:xfrm>
            <a:off x="3203848" y="6021288"/>
            <a:ext cx="792088"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995936" y="5850969"/>
            <a:ext cx="1440160" cy="276999"/>
          </a:xfrm>
          <a:prstGeom prst="rect">
            <a:avLst/>
          </a:prstGeom>
          <a:noFill/>
        </p:spPr>
        <p:txBody>
          <a:bodyPr wrap="square" rtlCol="0">
            <a:spAutoFit/>
          </a:bodyPr>
          <a:lstStyle/>
          <a:p>
            <a:r>
              <a:rPr lang="en-US" altLang="ko-KR" sz="1200" dirty="0" smtClean="0"/>
              <a:t>: Data flow</a:t>
            </a:r>
            <a:endParaRPr lang="ko-KR" altLang="en-US" sz="1200" dirty="0"/>
          </a:p>
        </p:txBody>
      </p:sp>
      <p:sp>
        <p:nvSpPr>
          <p:cNvPr id="34" name="TextBox 33"/>
          <p:cNvSpPr txBox="1"/>
          <p:nvPr/>
        </p:nvSpPr>
        <p:spPr>
          <a:xfrm>
            <a:off x="5274828" y="3051537"/>
            <a:ext cx="2465524" cy="1323439"/>
          </a:xfrm>
          <a:prstGeom prst="rect">
            <a:avLst/>
          </a:prstGeom>
          <a:noFill/>
        </p:spPr>
        <p:txBody>
          <a:bodyPr wrap="square" rtlCol="0">
            <a:spAutoFit/>
          </a:bodyPr>
          <a:lstStyle/>
          <a:p>
            <a:pPr>
              <a:buFontTx/>
              <a:buChar char="-"/>
            </a:pPr>
            <a:r>
              <a:rPr lang="en-US" altLang="ko-KR" sz="1000" dirty="0" smtClean="0"/>
              <a:t> Log In</a:t>
            </a:r>
          </a:p>
          <a:p>
            <a:pPr>
              <a:buFontTx/>
              <a:buChar char="-"/>
            </a:pPr>
            <a:r>
              <a:rPr lang="en-US" altLang="ko-KR" sz="1000" dirty="0" smtClean="0"/>
              <a:t> Register User</a:t>
            </a:r>
          </a:p>
          <a:p>
            <a:pPr>
              <a:buFontTx/>
              <a:buChar char="-"/>
            </a:pPr>
            <a:r>
              <a:rPr lang="en-US" altLang="ko-KR" sz="1000" dirty="0"/>
              <a:t> </a:t>
            </a:r>
            <a:r>
              <a:rPr lang="en-US" altLang="ko-KR" sz="1000" dirty="0" smtClean="0"/>
              <a:t>Add, Delete Node</a:t>
            </a:r>
          </a:p>
          <a:p>
            <a:pPr>
              <a:buFontTx/>
              <a:buChar char="-"/>
            </a:pPr>
            <a:r>
              <a:rPr lang="en-US" altLang="ko-KR" sz="1000" dirty="0"/>
              <a:t> </a:t>
            </a:r>
            <a:r>
              <a:rPr lang="en-US" altLang="ko-KR" sz="1000" dirty="0" smtClean="0"/>
              <a:t>Set Customize rule</a:t>
            </a:r>
          </a:p>
          <a:p>
            <a:pPr>
              <a:buFontTx/>
              <a:buChar char="-"/>
            </a:pPr>
            <a:r>
              <a:rPr lang="en-US" altLang="ko-KR" sz="1000" dirty="0"/>
              <a:t> </a:t>
            </a:r>
            <a:r>
              <a:rPr lang="en-US" altLang="ko-KR" sz="1000" dirty="0" smtClean="0"/>
              <a:t>Log information</a:t>
            </a:r>
          </a:p>
          <a:p>
            <a:pPr>
              <a:buFontTx/>
              <a:buChar char="-"/>
            </a:pPr>
            <a:r>
              <a:rPr lang="en-US" altLang="ko-KR" sz="1000" dirty="0" smtClean="0"/>
              <a:t> Set Alarm mode (Secure / Unsecure)</a:t>
            </a:r>
          </a:p>
          <a:p>
            <a:pPr>
              <a:buFontTx/>
              <a:buChar char="-"/>
            </a:pPr>
            <a:r>
              <a:rPr lang="en-US" altLang="ko-KR" sz="1000" dirty="0" smtClean="0"/>
              <a:t> Door on/off</a:t>
            </a:r>
          </a:p>
          <a:p>
            <a:r>
              <a:rPr lang="en-US" altLang="ko-KR" sz="1000" dirty="0" smtClean="0"/>
              <a:t>- Light on/off</a:t>
            </a:r>
          </a:p>
        </p:txBody>
      </p:sp>
      <p:sp>
        <p:nvSpPr>
          <p:cNvPr id="35" name="TextBox 34"/>
          <p:cNvSpPr txBox="1"/>
          <p:nvPr/>
        </p:nvSpPr>
        <p:spPr>
          <a:xfrm>
            <a:off x="5276726" y="1844824"/>
            <a:ext cx="2247602" cy="1015663"/>
          </a:xfrm>
          <a:prstGeom prst="rect">
            <a:avLst/>
          </a:prstGeom>
          <a:noFill/>
        </p:spPr>
        <p:txBody>
          <a:bodyPr wrap="square" rtlCol="0">
            <a:spAutoFit/>
          </a:bodyPr>
          <a:lstStyle/>
          <a:p>
            <a:pPr algn="ctr"/>
            <a:r>
              <a:rPr lang="en-US" altLang="ko-KR" sz="1000" dirty="0" smtClean="0"/>
              <a:t>&lt;&lt; Display  information &gt;&gt;</a:t>
            </a:r>
          </a:p>
          <a:p>
            <a:pPr>
              <a:buFontTx/>
              <a:buChar char="-"/>
            </a:pPr>
            <a:r>
              <a:rPr lang="en-US" altLang="ko-KR" sz="1000" dirty="0" smtClean="0"/>
              <a:t> User Authorization Success / Fail</a:t>
            </a:r>
          </a:p>
          <a:p>
            <a:pPr>
              <a:buFontTx/>
              <a:buChar char="-"/>
            </a:pPr>
            <a:r>
              <a:rPr lang="en-US" altLang="ko-KR" sz="1000" dirty="0"/>
              <a:t> </a:t>
            </a:r>
            <a:r>
              <a:rPr lang="en-US" altLang="ko-KR" sz="1000" dirty="0" smtClean="0"/>
              <a:t>Node Authorization Success / Fail</a:t>
            </a:r>
          </a:p>
          <a:p>
            <a:pPr>
              <a:buFontTx/>
              <a:buChar char="-"/>
            </a:pPr>
            <a:r>
              <a:rPr lang="en-US" altLang="ko-KR" sz="1000" dirty="0"/>
              <a:t> </a:t>
            </a:r>
            <a:r>
              <a:rPr lang="en-US" altLang="ko-KR" sz="1000" dirty="0" smtClean="0"/>
              <a:t>Set Rule Success / Fail</a:t>
            </a:r>
          </a:p>
          <a:p>
            <a:pPr>
              <a:buFontTx/>
              <a:buChar char="-"/>
            </a:pPr>
            <a:r>
              <a:rPr lang="en-US" altLang="ko-KR" sz="1000" dirty="0"/>
              <a:t> </a:t>
            </a:r>
            <a:r>
              <a:rPr lang="en-US" altLang="ko-KR" sz="1000" dirty="0" smtClean="0"/>
              <a:t>Display Log information</a:t>
            </a:r>
          </a:p>
          <a:p>
            <a:r>
              <a:rPr lang="en-US" altLang="ko-KR" sz="1000" dirty="0" smtClean="0"/>
              <a:t>- Node information</a:t>
            </a:r>
          </a:p>
        </p:txBody>
      </p:sp>
      <p:sp>
        <p:nvSpPr>
          <p:cNvPr id="36" name="타원 35"/>
          <p:cNvSpPr/>
          <p:nvPr/>
        </p:nvSpPr>
        <p:spPr>
          <a:xfrm>
            <a:off x="7884368" y="2276872"/>
            <a:ext cx="504056"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a:off x="8100392" y="2780928"/>
            <a:ext cx="72008" cy="3600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7850106" y="2809806"/>
            <a:ext cx="584448" cy="803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직사각형 38"/>
          <p:cNvSpPr/>
          <p:nvPr/>
        </p:nvSpPr>
        <p:spPr>
          <a:xfrm rot="1698687">
            <a:off x="7999534" y="3060880"/>
            <a:ext cx="74892"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p:cNvSpPr/>
          <p:nvPr/>
        </p:nvSpPr>
        <p:spPr>
          <a:xfrm rot="19364333">
            <a:off x="8225125" y="3061001"/>
            <a:ext cx="75550"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1" name="그룹 40"/>
          <p:cNvGrpSpPr/>
          <p:nvPr/>
        </p:nvGrpSpPr>
        <p:grpSpPr>
          <a:xfrm>
            <a:off x="6012160" y="5517232"/>
            <a:ext cx="207122" cy="339739"/>
            <a:chOff x="2161474" y="4725144"/>
            <a:chExt cx="584448" cy="1216177"/>
          </a:xfrm>
        </p:grpSpPr>
        <p:sp>
          <p:nvSpPr>
            <p:cNvPr id="42" name="타원 41"/>
            <p:cNvSpPr/>
            <p:nvPr/>
          </p:nvSpPr>
          <p:spPr>
            <a:xfrm>
              <a:off x="2195736" y="4725144"/>
              <a:ext cx="504056"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직사각형 42"/>
            <p:cNvSpPr/>
            <p:nvPr/>
          </p:nvSpPr>
          <p:spPr>
            <a:xfrm>
              <a:off x="2411760" y="5229200"/>
              <a:ext cx="72008" cy="3600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p:cNvSpPr/>
            <p:nvPr/>
          </p:nvSpPr>
          <p:spPr>
            <a:xfrm>
              <a:off x="2161474" y="5258078"/>
              <a:ext cx="584448" cy="803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44"/>
            <p:cNvSpPr/>
            <p:nvPr/>
          </p:nvSpPr>
          <p:spPr>
            <a:xfrm rot="1698687">
              <a:off x="2310902" y="5509152"/>
              <a:ext cx="74892"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45"/>
            <p:cNvSpPr/>
            <p:nvPr/>
          </p:nvSpPr>
          <p:spPr>
            <a:xfrm rot="19364333">
              <a:off x="2536493" y="5509273"/>
              <a:ext cx="75550"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7" name="TextBox 46"/>
          <p:cNvSpPr txBox="1"/>
          <p:nvPr/>
        </p:nvSpPr>
        <p:spPr>
          <a:xfrm>
            <a:off x="6588224" y="5490761"/>
            <a:ext cx="1440160" cy="276999"/>
          </a:xfrm>
          <a:prstGeom prst="rect">
            <a:avLst/>
          </a:prstGeom>
          <a:noFill/>
        </p:spPr>
        <p:txBody>
          <a:bodyPr wrap="square" rtlCol="0">
            <a:spAutoFit/>
          </a:bodyPr>
          <a:lstStyle/>
          <a:p>
            <a:r>
              <a:rPr lang="en-US" altLang="ko-KR" sz="1200" dirty="0" smtClean="0"/>
              <a:t>: User</a:t>
            </a:r>
            <a:endParaRPr lang="ko-KR" altLang="en-US" sz="1200" dirty="0"/>
          </a:p>
        </p:txBody>
      </p:sp>
      <p:cxnSp>
        <p:nvCxnSpPr>
          <p:cNvPr id="48" name="직선 화살표 연결선 47"/>
          <p:cNvCxnSpPr/>
          <p:nvPr/>
        </p:nvCxnSpPr>
        <p:spPr>
          <a:xfrm>
            <a:off x="5804762" y="6021288"/>
            <a:ext cx="783462" cy="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588224" y="5871053"/>
            <a:ext cx="1871440" cy="461665"/>
          </a:xfrm>
          <a:prstGeom prst="rect">
            <a:avLst/>
          </a:prstGeom>
          <a:noFill/>
        </p:spPr>
        <p:txBody>
          <a:bodyPr wrap="square" rtlCol="0">
            <a:spAutoFit/>
          </a:bodyPr>
          <a:lstStyle/>
          <a:p>
            <a:r>
              <a:rPr lang="en-US" altLang="ko-KR" sz="1200" dirty="0" smtClean="0"/>
              <a:t>: User action(Event) </a:t>
            </a:r>
            <a:br>
              <a:rPr lang="en-US" altLang="ko-KR" sz="1200" dirty="0" smtClean="0"/>
            </a:br>
            <a:r>
              <a:rPr lang="en-US" altLang="ko-KR" sz="1200" dirty="0" smtClean="0"/>
              <a:t>  to IoTMS</a:t>
            </a:r>
            <a:endParaRPr lang="ko-KR" altLang="en-US" sz="1200" dirty="0"/>
          </a:p>
        </p:txBody>
      </p:sp>
    </p:spTree>
    <p:extLst>
      <p:ext uri="{BB962C8B-B14F-4D97-AF65-F5344CB8AC3E}">
        <p14:creationId xmlns:p14="http://schemas.microsoft.com/office/powerpoint/2010/main" val="3427398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직사각형 70"/>
          <p:cNvSpPr/>
          <p:nvPr/>
        </p:nvSpPr>
        <p:spPr>
          <a:xfrm>
            <a:off x="251520" y="692696"/>
            <a:ext cx="8712968" cy="56886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solidFill>
                <a:schemeClr val="bg1"/>
              </a:solidFill>
              <a:latin typeface="+mn-ea"/>
            </a:endParaRPr>
          </a:p>
        </p:txBody>
      </p:sp>
      <p:sp>
        <p:nvSpPr>
          <p:cNvPr id="67" name="직사각형 66"/>
          <p:cNvSpPr/>
          <p:nvPr/>
        </p:nvSpPr>
        <p:spPr>
          <a:xfrm>
            <a:off x="431540" y="728700"/>
            <a:ext cx="8280920" cy="5508612"/>
          </a:xfrm>
          <a:prstGeom prst="rect">
            <a:avLst/>
          </a:prstGeom>
          <a:solidFill>
            <a:sysClr val="window" lastClr="FFFFFF"/>
          </a:solidFill>
          <a:ln w="317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맑은 고딕"/>
              <a:ea typeface="맑은 고딕"/>
              <a:cs typeface="+mn-cs"/>
            </a:endParaRPr>
          </a:p>
        </p:txBody>
      </p:sp>
      <p:cxnSp>
        <p:nvCxnSpPr>
          <p:cNvPr id="93" name="직선 연결선 92"/>
          <p:cNvCxnSpPr/>
          <p:nvPr/>
        </p:nvCxnSpPr>
        <p:spPr bwMode="auto">
          <a:xfrm>
            <a:off x="3454200" y="4597001"/>
            <a:ext cx="0" cy="29817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3.1 Physical </a:t>
            </a:r>
            <a:r>
              <a:rPr lang="en-US" altLang="ko-KR" sz="2700" dirty="0">
                <a:gradFill>
                  <a:gsLst>
                    <a:gs pos="100000">
                      <a:prstClr val="black">
                        <a:lumMod val="65000"/>
                        <a:lumOff val="35000"/>
                      </a:prstClr>
                    </a:gs>
                    <a:gs pos="50000">
                      <a:prstClr val="white">
                        <a:lumMod val="85000"/>
                      </a:prstClr>
                    </a:gs>
                    <a:gs pos="1000">
                      <a:prstClr val="white">
                        <a:lumMod val="95000"/>
                      </a:prstClr>
                    </a:gs>
                  </a:gsLst>
                  <a:lin ang="5400000" scaled="1"/>
                </a:gradFill>
              </a:rPr>
              <a:t>perspective </a:t>
            </a:r>
            <a:r>
              <a:rPr lang="en-US" altLang="ko-KR" dirty="0" smtClean="0"/>
              <a:t>View</a:t>
            </a:r>
            <a:endParaRPr lang="ko-KR" altLang="en-US" dirty="0"/>
          </a:p>
        </p:txBody>
      </p:sp>
      <p:sp>
        <p:nvSpPr>
          <p:cNvPr id="24" name="타원 23"/>
          <p:cNvSpPr/>
          <p:nvPr/>
        </p:nvSpPr>
        <p:spPr bwMode="auto">
          <a:xfrm>
            <a:off x="3976408" y="2429889"/>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5" name="직사각형 4"/>
          <p:cNvSpPr/>
          <p:nvPr/>
        </p:nvSpPr>
        <p:spPr bwMode="auto">
          <a:xfrm>
            <a:off x="3203848" y="1772816"/>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http</a:t>
            </a:r>
          </a:p>
        </p:txBody>
      </p:sp>
      <p:sp>
        <p:nvSpPr>
          <p:cNvPr id="6" name="직사각형 5"/>
          <p:cNvSpPr/>
          <p:nvPr/>
        </p:nvSpPr>
        <p:spPr bwMode="auto">
          <a:xfrm>
            <a:off x="755576" y="1864445"/>
            <a:ext cx="1448820" cy="15348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9" name="직사각형 8"/>
          <p:cNvSpPr/>
          <p:nvPr/>
        </p:nvSpPr>
        <p:spPr bwMode="auto">
          <a:xfrm>
            <a:off x="819961" y="2168220"/>
            <a:ext cx="1313761" cy="387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r>
              <a:rPr lang="en-US" altLang="ko-KR" sz="800" b="0" dirty="0" smtClean="0">
                <a:latin typeface="+mj-lt"/>
              </a:rPr>
              <a:t>Web Server</a:t>
            </a:r>
          </a:p>
          <a:p>
            <a:pPr algn="ctr"/>
            <a:r>
              <a:rPr lang="en-US" altLang="ko-KR" sz="800" b="0" dirty="0">
                <a:latin typeface="+mj-lt"/>
              </a:rPr>
              <a:t>(apache-tomcat-8.0.23)</a:t>
            </a:r>
            <a:endParaRPr lang="ko-KR" altLang="en-US" sz="800" b="0" dirty="0" smtClean="0">
              <a:latin typeface="+mj-lt"/>
            </a:endParaRPr>
          </a:p>
        </p:txBody>
      </p:sp>
      <p:sp>
        <p:nvSpPr>
          <p:cNvPr id="15" name="직사각형 14"/>
          <p:cNvSpPr/>
          <p:nvPr/>
        </p:nvSpPr>
        <p:spPr bwMode="auto">
          <a:xfrm>
            <a:off x="6588224" y="1556792"/>
            <a:ext cx="632753"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http</a:t>
            </a:r>
            <a:endParaRPr lang="ko-KR" altLang="en-US" sz="800" b="0" dirty="0" smtClean="0">
              <a:latin typeface="+mj-lt"/>
            </a:endParaRPr>
          </a:p>
        </p:txBody>
      </p:sp>
      <p:sp>
        <p:nvSpPr>
          <p:cNvPr id="16" name="직사각형 15"/>
          <p:cNvSpPr/>
          <p:nvPr/>
        </p:nvSpPr>
        <p:spPr bwMode="auto">
          <a:xfrm>
            <a:off x="2875520" y="3890059"/>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second node</a:t>
            </a:r>
            <a:endParaRPr lang="ko-KR" altLang="en-US" sz="800" b="0" dirty="0" smtClean="0">
              <a:latin typeface="+mj-lt"/>
            </a:endParaRPr>
          </a:p>
        </p:txBody>
      </p:sp>
      <p:sp>
        <p:nvSpPr>
          <p:cNvPr id="17" name="직사각형 16"/>
          <p:cNvSpPr/>
          <p:nvPr/>
        </p:nvSpPr>
        <p:spPr bwMode="auto">
          <a:xfrm>
            <a:off x="2943911" y="4159130"/>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smtClean="0">
                <a:latin typeface="+mj-lt"/>
              </a:rPr>
              <a:t>arduino-1.0.6</a:t>
            </a:r>
            <a:endParaRPr lang="ko-KR" altLang="en-US" sz="800" b="0" smtClean="0">
              <a:latin typeface="+mj-lt"/>
            </a:endParaRPr>
          </a:p>
        </p:txBody>
      </p:sp>
      <p:sp>
        <p:nvSpPr>
          <p:cNvPr id="18" name="원통 17"/>
          <p:cNvSpPr/>
          <p:nvPr/>
        </p:nvSpPr>
        <p:spPr bwMode="auto">
          <a:xfrm>
            <a:off x="864831" y="2592085"/>
            <a:ext cx="1234752" cy="486613"/>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a:t>Database</a:t>
            </a:r>
          </a:p>
          <a:p>
            <a:pPr algn="ctr"/>
            <a:r>
              <a:rPr lang="en-US" altLang="ko-KR" sz="800" b="0" dirty="0"/>
              <a:t>(</a:t>
            </a:r>
            <a:r>
              <a:rPr lang="en-US" altLang="ko-KR" sz="800" b="0" dirty="0" err="1"/>
              <a:t>mariadb</a:t>
            </a:r>
            <a:r>
              <a:rPr lang="en-US" altLang="ko-KR" sz="800" b="0" dirty="0"/>
              <a:t>-10.0.19</a:t>
            </a:r>
            <a:r>
              <a:rPr lang="en-US" altLang="ko-KR" sz="800" b="0" dirty="0" smtClean="0"/>
              <a:t>)</a:t>
            </a:r>
            <a:endParaRPr lang="ko-KR" altLang="en-US" sz="800" b="0" dirty="0"/>
          </a:p>
        </p:txBody>
      </p:sp>
      <p:sp>
        <p:nvSpPr>
          <p:cNvPr id="3" name="직사각형 2"/>
          <p:cNvSpPr/>
          <p:nvPr/>
        </p:nvSpPr>
        <p:spPr>
          <a:xfrm>
            <a:off x="1247078" y="1899447"/>
            <a:ext cx="487634" cy="215444"/>
          </a:xfrm>
          <a:prstGeom prst="rect">
            <a:avLst/>
          </a:prstGeom>
          <a:noFill/>
        </p:spPr>
        <p:txBody>
          <a:bodyPr wrap="none">
            <a:spAutoFit/>
          </a:bodyPr>
          <a:lstStyle/>
          <a:p>
            <a:r>
              <a:rPr lang="en-US" altLang="ko-KR" sz="800" b="0" dirty="0" err="1">
                <a:solidFill>
                  <a:srgbClr val="000000"/>
                </a:solidFill>
                <a:latin typeface="Arial"/>
              </a:rPr>
              <a:t>IoTMS</a:t>
            </a:r>
            <a:endParaRPr lang="ko-KR" altLang="en-US" sz="800" dirty="0"/>
          </a:p>
        </p:txBody>
      </p:sp>
      <p:sp>
        <p:nvSpPr>
          <p:cNvPr id="20" name="직사각형 19"/>
          <p:cNvSpPr/>
          <p:nvPr/>
        </p:nvSpPr>
        <p:spPr>
          <a:xfrm>
            <a:off x="1155100" y="3137223"/>
            <a:ext cx="688009" cy="215444"/>
          </a:xfrm>
          <a:prstGeom prst="rect">
            <a:avLst/>
          </a:prstGeom>
          <a:noFill/>
        </p:spPr>
        <p:txBody>
          <a:bodyPr wrap="none">
            <a:spAutoFit/>
          </a:bodyPr>
          <a:lstStyle/>
          <a:p>
            <a:r>
              <a:rPr lang="en-US" altLang="ko-KR" sz="800" b="0" dirty="0" smtClean="0">
                <a:solidFill>
                  <a:srgbClr val="000000"/>
                </a:solidFill>
                <a:latin typeface="Arial"/>
              </a:rPr>
              <a:t>Windows 7</a:t>
            </a:r>
            <a:endParaRPr lang="ko-KR" altLang="en-US" sz="800" dirty="0"/>
          </a:p>
        </p:txBody>
      </p:sp>
      <p:cxnSp>
        <p:nvCxnSpPr>
          <p:cNvPr id="2049" name="직선 연결선 2048"/>
          <p:cNvCxnSpPr>
            <a:stCxn id="6" idx="3"/>
            <a:endCxn id="24" idx="3"/>
          </p:cNvCxnSpPr>
          <p:nvPr/>
        </p:nvCxnSpPr>
        <p:spPr bwMode="auto">
          <a:xfrm>
            <a:off x="2204395" y="2631872"/>
            <a:ext cx="1804933" cy="2369"/>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2053" name="직선 연결선 2052"/>
          <p:cNvCxnSpPr>
            <a:stCxn id="7" idx="0"/>
            <a:endCxn id="24" idx="4"/>
          </p:cNvCxnSpPr>
          <p:nvPr/>
        </p:nvCxnSpPr>
        <p:spPr bwMode="auto">
          <a:xfrm flipV="1">
            <a:off x="2162492" y="2669302"/>
            <a:ext cx="1926313" cy="122075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42" name="직사각형 41"/>
          <p:cNvSpPr/>
          <p:nvPr/>
        </p:nvSpPr>
        <p:spPr bwMode="auto">
          <a:xfrm>
            <a:off x="2082311" y="2317206"/>
            <a:ext cx="154581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http </a:t>
            </a:r>
          </a:p>
          <a:p>
            <a:pPr algn="ctr"/>
            <a:r>
              <a:rPr lang="en-US" altLang="ko-KR" sz="800" b="0" dirty="0" smtClean="0">
                <a:latin typeface="+mj-lt"/>
              </a:rPr>
              <a:t>Port #8080(User)</a:t>
            </a:r>
          </a:p>
        </p:txBody>
      </p:sp>
      <p:cxnSp>
        <p:nvCxnSpPr>
          <p:cNvPr id="46" name="직선 연결선 45"/>
          <p:cNvCxnSpPr>
            <a:stCxn id="24" idx="5"/>
            <a:endCxn id="16" idx="0"/>
          </p:cNvCxnSpPr>
          <p:nvPr/>
        </p:nvCxnSpPr>
        <p:spPr bwMode="auto">
          <a:xfrm flipH="1">
            <a:off x="3449427" y="2634241"/>
            <a:ext cx="718855" cy="1255818"/>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50" name="직선 연결선 49"/>
          <p:cNvCxnSpPr>
            <a:stCxn id="52" idx="5"/>
            <a:endCxn id="24" idx="1"/>
          </p:cNvCxnSpPr>
          <p:nvPr/>
        </p:nvCxnSpPr>
        <p:spPr bwMode="auto">
          <a:xfrm>
            <a:off x="3080914" y="1589299"/>
            <a:ext cx="928414" cy="87565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52" name="타원 51"/>
          <p:cNvSpPr/>
          <p:nvPr/>
        </p:nvSpPr>
        <p:spPr bwMode="auto">
          <a:xfrm>
            <a:off x="2889040" y="1384947"/>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cxnSp>
        <p:nvCxnSpPr>
          <p:cNvPr id="55" name="직선 연결선 54"/>
          <p:cNvCxnSpPr>
            <a:stCxn id="24" idx="6"/>
            <a:endCxn id="60" idx="2"/>
          </p:cNvCxnSpPr>
          <p:nvPr/>
        </p:nvCxnSpPr>
        <p:spPr bwMode="auto">
          <a:xfrm flipV="1">
            <a:off x="4201202" y="1714463"/>
            <a:ext cx="3013486" cy="835133"/>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60" name="타원 59"/>
          <p:cNvSpPr/>
          <p:nvPr/>
        </p:nvSpPr>
        <p:spPr bwMode="auto">
          <a:xfrm>
            <a:off x="7214688" y="1594756"/>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pic>
        <p:nvPicPr>
          <p:cNvPr id="62" name="Picture 2" descr="http://www.clipartbest.com/cliparts/7Ta/o7y/7Tao7ypEc.jpe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7110113" y="1230634"/>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63" name="직사각형 62"/>
          <p:cNvSpPr/>
          <p:nvPr/>
        </p:nvSpPr>
        <p:spPr bwMode="auto">
          <a:xfrm>
            <a:off x="7230312" y="1318532"/>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Web Browser</a:t>
            </a:r>
            <a:endParaRPr lang="ko-KR" altLang="en-US" sz="800" b="0" dirty="0" smtClean="0">
              <a:latin typeface="+mj-lt"/>
            </a:endParaRPr>
          </a:p>
        </p:txBody>
      </p:sp>
      <p:sp>
        <p:nvSpPr>
          <p:cNvPr id="38" name="양쪽 모서리가 잘린 사각형 37"/>
          <p:cNvSpPr/>
          <p:nvPr/>
        </p:nvSpPr>
        <p:spPr bwMode="auto">
          <a:xfrm>
            <a:off x="3199281" y="4792253"/>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Mail</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box</a:t>
            </a:r>
            <a:endParaRPr lang="ko-KR" altLang="en-US" sz="800" b="0" dirty="0" smtClean="0">
              <a:latin typeface="+mj-lt"/>
            </a:endParaRPr>
          </a:p>
        </p:txBody>
      </p:sp>
      <p:cxnSp>
        <p:nvCxnSpPr>
          <p:cNvPr id="41" name="직선 연결선 40"/>
          <p:cNvCxnSpPr/>
          <p:nvPr/>
        </p:nvCxnSpPr>
        <p:spPr bwMode="auto">
          <a:xfrm>
            <a:off x="2162492" y="4566675"/>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44" name="직선 연결선 43"/>
          <p:cNvCxnSpPr/>
          <p:nvPr/>
        </p:nvCxnSpPr>
        <p:spPr bwMode="auto">
          <a:xfrm>
            <a:off x="1977053" y="4937721"/>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1" name="직선 연결선 90"/>
          <p:cNvCxnSpPr/>
          <p:nvPr/>
        </p:nvCxnSpPr>
        <p:spPr bwMode="auto">
          <a:xfrm>
            <a:off x="2015416" y="5353366"/>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2" name="직선 연결선 91"/>
          <p:cNvCxnSpPr/>
          <p:nvPr/>
        </p:nvCxnSpPr>
        <p:spPr bwMode="auto">
          <a:xfrm>
            <a:off x="2028205" y="5810581"/>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7" name="직사각형 6"/>
          <p:cNvSpPr/>
          <p:nvPr/>
        </p:nvSpPr>
        <p:spPr bwMode="auto">
          <a:xfrm>
            <a:off x="1588585" y="3890059"/>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first node</a:t>
            </a:r>
            <a:endParaRPr lang="ko-KR" altLang="en-US" sz="800" b="0" dirty="0" smtClean="0">
              <a:latin typeface="+mj-lt"/>
            </a:endParaRPr>
          </a:p>
        </p:txBody>
      </p:sp>
      <p:sp>
        <p:nvSpPr>
          <p:cNvPr id="10" name="직사각형 9"/>
          <p:cNvSpPr/>
          <p:nvPr/>
        </p:nvSpPr>
        <p:spPr bwMode="auto">
          <a:xfrm>
            <a:off x="1656975" y="4159130"/>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arduino-1.0.6</a:t>
            </a:r>
            <a:endParaRPr lang="ko-KR" altLang="en-US" sz="800" b="0" dirty="0" smtClean="0">
              <a:latin typeface="+mj-lt"/>
            </a:endParaRPr>
          </a:p>
        </p:txBody>
      </p:sp>
      <p:sp>
        <p:nvSpPr>
          <p:cNvPr id="39" name="육각형 38"/>
          <p:cNvSpPr/>
          <p:nvPr/>
        </p:nvSpPr>
        <p:spPr bwMode="auto">
          <a:xfrm>
            <a:off x="2228879" y="5180179"/>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Alarm</a:t>
            </a:r>
            <a:endParaRPr lang="ko-KR" altLang="en-US" sz="800" b="0" dirty="0" smtClean="0">
              <a:latin typeface="+mj-lt"/>
            </a:endParaRPr>
          </a:p>
        </p:txBody>
      </p:sp>
      <p:sp>
        <p:nvSpPr>
          <p:cNvPr id="82" name="양쪽 모서리가 잘린 사각형 81"/>
          <p:cNvSpPr/>
          <p:nvPr/>
        </p:nvSpPr>
        <p:spPr bwMode="auto">
          <a:xfrm>
            <a:off x="1559087" y="5180179"/>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Temp.</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&amp;</a:t>
            </a:r>
            <a:r>
              <a:rPr lang="en-US" altLang="ko-KR" sz="800" b="0" dirty="0" err="1" smtClean="0">
                <a:latin typeface="+mj-lt"/>
              </a:rPr>
              <a:t>Humi</a:t>
            </a:r>
            <a:r>
              <a:rPr lang="en-US" altLang="ko-KR" sz="800" b="0" dirty="0" smtClean="0">
                <a:latin typeface="+mj-lt"/>
              </a:rPr>
              <a:t>.</a:t>
            </a:r>
            <a:endParaRPr lang="ko-KR" altLang="en-US" sz="800" b="0" dirty="0" smtClean="0">
              <a:latin typeface="+mj-lt"/>
            </a:endParaRPr>
          </a:p>
        </p:txBody>
      </p:sp>
      <p:sp>
        <p:nvSpPr>
          <p:cNvPr id="83" name="양쪽 모서리가 잘린 사각형 82"/>
          <p:cNvSpPr/>
          <p:nvPr/>
        </p:nvSpPr>
        <p:spPr bwMode="auto">
          <a:xfrm>
            <a:off x="1559087" y="5637379"/>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err="1" smtClean="0">
                <a:latin typeface="+mj-lt"/>
              </a:rPr>
              <a:t>Proxi</a:t>
            </a:r>
            <a:r>
              <a:rPr lang="en-US" altLang="ko-KR" sz="800" b="0" dirty="0" smtClean="0">
                <a:latin typeface="+mj-lt"/>
              </a:rPr>
              <a:t>.</a:t>
            </a:r>
            <a:endParaRPr lang="ko-KR" altLang="en-US" sz="800" b="0" dirty="0" smtClean="0">
              <a:latin typeface="+mj-lt"/>
            </a:endParaRPr>
          </a:p>
        </p:txBody>
      </p:sp>
      <p:sp>
        <p:nvSpPr>
          <p:cNvPr id="84" name="양쪽 모서리가 잘린 사각형 83"/>
          <p:cNvSpPr/>
          <p:nvPr/>
        </p:nvSpPr>
        <p:spPr bwMode="auto">
          <a:xfrm>
            <a:off x="1559087" y="4736833"/>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Door</a:t>
            </a:r>
            <a:endParaRPr lang="ko-KR" altLang="en-US" sz="800" b="0" dirty="0" smtClean="0">
              <a:latin typeface="+mj-lt"/>
            </a:endParaRPr>
          </a:p>
        </p:txBody>
      </p:sp>
      <p:sp>
        <p:nvSpPr>
          <p:cNvPr id="85" name="육각형 84"/>
          <p:cNvSpPr/>
          <p:nvPr/>
        </p:nvSpPr>
        <p:spPr bwMode="auto">
          <a:xfrm>
            <a:off x="2228879" y="5637379"/>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Light</a:t>
            </a:r>
            <a:endParaRPr lang="ko-KR" altLang="en-US" sz="800" b="0" dirty="0" smtClean="0">
              <a:latin typeface="+mj-lt"/>
            </a:endParaRPr>
          </a:p>
        </p:txBody>
      </p:sp>
      <p:sp>
        <p:nvSpPr>
          <p:cNvPr id="86" name="육각형 85"/>
          <p:cNvSpPr/>
          <p:nvPr/>
        </p:nvSpPr>
        <p:spPr bwMode="auto">
          <a:xfrm>
            <a:off x="2228879" y="4743758"/>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Door</a:t>
            </a:r>
            <a:endParaRPr lang="ko-KR" altLang="en-US" sz="800" b="0" dirty="0" smtClean="0">
              <a:latin typeface="+mj-lt"/>
            </a:endParaRPr>
          </a:p>
        </p:txBody>
      </p:sp>
      <p:sp>
        <p:nvSpPr>
          <p:cNvPr id="48" name="구름 47"/>
          <p:cNvSpPr/>
          <p:nvPr/>
        </p:nvSpPr>
        <p:spPr bwMode="auto">
          <a:xfrm>
            <a:off x="5336015" y="1676336"/>
            <a:ext cx="1100426" cy="850442"/>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a:t>Internet</a:t>
            </a:r>
            <a:endParaRPr lang="ko-KR" altLang="en-US" sz="800" b="0" dirty="0" smtClean="0">
              <a:latin typeface="+mj-lt"/>
            </a:endParaRPr>
          </a:p>
        </p:txBody>
      </p:sp>
      <p:sp>
        <p:nvSpPr>
          <p:cNvPr id="121" name="직사각형 120"/>
          <p:cNvSpPr/>
          <p:nvPr/>
        </p:nvSpPr>
        <p:spPr bwMode="auto">
          <a:xfrm>
            <a:off x="1251865" y="3606898"/>
            <a:ext cx="1619280"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#3250(Discovery)</a:t>
            </a:r>
          </a:p>
        </p:txBody>
      </p:sp>
      <p:sp>
        <p:nvSpPr>
          <p:cNvPr id="64" name="직사각형 63"/>
          <p:cNvSpPr/>
          <p:nvPr/>
        </p:nvSpPr>
        <p:spPr bwMode="auto">
          <a:xfrm>
            <a:off x="2211837" y="2598786"/>
            <a:ext cx="1344284"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#550</a:t>
            </a:r>
          </a:p>
          <a:p>
            <a:pPr algn="ctr"/>
            <a:r>
              <a:rPr lang="en-US" altLang="ko-KR" sz="800" b="0" dirty="0" smtClean="0">
                <a:latin typeface="+mj-lt"/>
              </a:rPr>
              <a:t>(</a:t>
            </a:r>
            <a:r>
              <a:rPr lang="en-US" altLang="ko-KR" sz="800" b="0" dirty="0">
                <a:latin typeface="+mj-lt"/>
              </a:rPr>
              <a:t>A</a:t>
            </a:r>
            <a:r>
              <a:rPr lang="en-US" altLang="ko-KR" sz="800" b="0" dirty="0" smtClean="0">
                <a:latin typeface="+mj-lt"/>
              </a:rPr>
              <a:t>rduino)</a:t>
            </a:r>
          </a:p>
        </p:txBody>
      </p:sp>
      <p:sp>
        <p:nvSpPr>
          <p:cNvPr id="65" name="직사각형 64"/>
          <p:cNvSpPr/>
          <p:nvPr/>
        </p:nvSpPr>
        <p:spPr bwMode="auto">
          <a:xfrm>
            <a:off x="2655121" y="3606898"/>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#3250(Discovery)</a:t>
            </a:r>
          </a:p>
        </p:txBody>
      </p:sp>
      <p:sp>
        <p:nvSpPr>
          <p:cNvPr id="94" name="양쪽 모서리가 잘린 사각형 93"/>
          <p:cNvSpPr/>
          <p:nvPr/>
        </p:nvSpPr>
        <p:spPr bwMode="auto">
          <a:xfrm>
            <a:off x="7276838" y="3543935"/>
            <a:ext cx="442881" cy="252159"/>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95" name="육각형 94"/>
          <p:cNvSpPr/>
          <p:nvPr/>
        </p:nvSpPr>
        <p:spPr bwMode="auto">
          <a:xfrm>
            <a:off x="7255857" y="5206969"/>
            <a:ext cx="491423" cy="252159"/>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96" name="직사각형 95"/>
          <p:cNvSpPr/>
          <p:nvPr/>
        </p:nvSpPr>
        <p:spPr bwMode="auto">
          <a:xfrm>
            <a:off x="7750212" y="3563916"/>
            <a:ext cx="691169"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Sensor</a:t>
            </a:r>
            <a:endParaRPr lang="ko-KR" altLang="en-US" sz="800" b="0" dirty="0" smtClean="0">
              <a:latin typeface="+mj-lt"/>
            </a:endParaRPr>
          </a:p>
        </p:txBody>
      </p:sp>
      <p:sp>
        <p:nvSpPr>
          <p:cNvPr id="97" name="직사각형 96"/>
          <p:cNvSpPr/>
          <p:nvPr/>
        </p:nvSpPr>
        <p:spPr bwMode="auto">
          <a:xfrm>
            <a:off x="7710360" y="5226950"/>
            <a:ext cx="770873"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Actuator</a:t>
            </a:r>
            <a:endParaRPr lang="ko-KR" altLang="en-US" sz="800" b="0" dirty="0" smtClean="0">
              <a:latin typeface="+mj-lt"/>
            </a:endParaRPr>
          </a:p>
        </p:txBody>
      </p:sp>
      <p:sp>
        <p:nvSpPr>
          <p:cNvPr id="98" name="직사각형 97"/>
          <p:cNvSpPr/>
          <p:nvPr/>
        </p:nvSpPr>
        <p:spPr bwMode="auto">
          <a:xfrm>
            <a:off x="7232961" y="4248610"/>
            <a:ext cx="504356" cy="42419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node</a:t>
            </a:r>
            <a:endParaRPr lang="ko-KR" altLang="en-US" sz="800" b="0" dirty="0" smtClean="0">
              <a:latin typeface="+mj-lt"/>
            </a:endParaRPr>
          </a:p>
        </p:txBody>
      </p:sp>
      <p:sp>
        <p:nvSpPr>
          <p:cNvPr id="99" name="직사각형 98"/>
          <p:cNvSpPr/>
          <p:nvPr/>
        </p:nvSpPr>
        <p:spPr bwMode="auto">
          <a:xfrm>
            <a:off x="7269108" y="4455421"/>
            <a:ext cx="433714" cy="14760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800" b="0" dirty="0" smtClean="0">
              <a:latin typeface="+mj-lt"/>
            </a:endParaRPr>
          </a:p>
        </p:txBody>
      </p:sp>
      <p:pic>
        <p:nvPicPr>
          <p:cNvPr id="101" name="Picture 2" descr="http://www.clipartbest.com/cliparts/7Ta/o7y/7Tao7ypEc.jpeg"/>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7248135" y="3860122"/>
            <a:ext cx="508561" cy="363751"/>
          </a:xfrm>
          <a:prstGeom prst="rect">
            <a:avLst/>
          </a:prstGeom>
          <a:noFill/>
          <a:extLst>
            <a:ext uri="{909E8E84-426E-40DD-AFC4-6F175D3DCCD1}">
              <a14:hiddenFill xmlns:a14="http://schemas.microsoft.com/office/drawing/2010/main">
                <a:solidFill>
                  <a:srgbClr val="FFFFFF"/>
                </a:solidFill>
              </a14:hiddenFill>
            </a:ext>
          </a:extLst>
        </p:spPr>
      </p:pic>
      <p:sp>
        <p:nvSpPr>
          <p:cNvPr id="103" name="직사각형 102"/>
          <p:cNvSpPr/>
          <p:nvPr/>
        </p:nvSpPr>
        <p:spPr bwMode="auto">
          <a:xfrm>
            <a:off x="7716298" y="4325412"/>
            <a:ext cx="758997"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Arduino</a:t>
            </a:r>
          </a:p>
          <a:p>
            <a:pPr algn="ctr"/>
            <a:r>
              <a:rPr lang="en-US" altLang="ko-KR" sz="800" b="0" dirty="0" smtClean="0">
                <a:latin typeface="+mj-lt"/>
              </a:rPr>
              <a:t>node</a:t>
            </a:r>
            <a:endParaRPr lang="ko-KR" altLang="en-US" sz="800" b="0" dirty="0" smtClean="0">
              <a:latin typeface="+mj-lt"/>
            </a:endParaRPr>
          </a:p>
        </p:txBody>
      </p:sp>
      <p:sp>
        <p:nvSpPr>
          <p:cNvPr id="104" name="직사각형 103"/>
          <p:cNvSpPr/>
          <p:nvPr/>
        </p:nvSpPr>
        <p:spPr bwMode="auto">
          <a:xfrm>
            <a:off x="7698555" y="3910233"/>
            <a:ext cx="794483"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User</a:t>
            </a:r>
          </a:p>
          <a:p>
            <a:pPr algn="ctr"/>
            <a:r>
              <a:rPr lang="en-US" altLang="ko-KR" sz="800" b="0" dirty="0" smtClean="0">
                <a:latin typeface="+mj-lt"/>
              </a:rPr>
              <a:t>Machine</a:t>
            </a:r>
            <a:endParaRPr lang="ko-KR" altLang="en-US" sz="800" b="0" dirty="0" smtClean="0">
              <a:latin typeface="+mj-lt"/>
            </a:endParaRPr>
          </a:p>
        </p:txBody>
      </p:sp>
      <p:sp>
        <p:nvSpPr>
          <p:cNvPr id="105" name="직사각형 104"/>
          <p:cNvSpPr/>
          <p:nvPr/>
        </p:nvSpPr>
        <p:spPr bwMode="auto">
          <a:xfrm>
            <a:off x="7156521" y="2526396"/>
            <a:ext cx="636620" cy="5425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altLang="ko-KR" sz="800" b="0" dirty="0" err="1">
                <a:solidFill>
                  <a:srgbClr val="000000"/>
                </a:solidFill>
                <a:latin typeface="Arial"/>
              </a:rPr>
              <a:t>IoTMS</a:t>
            </a:r>
            <a:endParaRPr lang="ko-KR" altLang="en-US" sz="800" b="0" dirty="0" smtClean="0">
              <a:latin typeface="+mj-lt"/>
            </a:endParaRPr>
          </a:p>
        </p:txBody>
      </p:sp>
      <p:sp>
        <p:nvSpPr>
          <p:cNvPr id="106" name="직사각형 105"/>
          <p:cNvSpPr/>
          <p:nvPr/>
        </p:nvSpPr>
        <p:spPr bwMode="auto">
          <a:xfrm>
            <a:off x="7209174" y="2727531"/>
            <a:ext cx="524795" cy="12199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endParaRPr lang="ko-KR" altLang="en-US" sz="800" b="0" dirty="0" smtClean="0">
              <a:latin typeface="+mj-lt"/>
            </a:endParaRPr>
          </a:p>
        </p:txBody>
      </p:sp>
      <p:sp>
        <p:nvSpPr>
          <p:cNvPr id="107" name="원통 106"/>
          <p:cNvSpPr/>
          <p:nvPr/>
        </p:nvSpPr>
        <p:spPr bwMode="auto">
          <a:xfrm>
            <a:off x="7230516" y="2887967"/>
            <a:ext cx="493234" cy="153025"/>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800" b="0" dirty="0"/>
          </a:p>
        </p:txBody>
      </p:sp>
      <p:sp>
        <p:nvSpPr>
          <p:cNvPr id="110" name="직사각형 109"/>
          <p:cNvSpPr/>
          <p:nvPr/>
        </p:nvSpPr>
        <p:spPr bwMode="auto">
          <a:xfrm>
            <a:off x="7660577" y="2526778"/>
            <a:ext cx="870438" cy="46045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Server</a:t>
            </a:r>
          </a:p>
          <a:p>
            <a:pPr algn="ctr"/>
            <a:r>
              <a:rPr lang="en-US" altLang="ko-KR" sz="800" b="0" dirty="0" smtClean="0">
                <a:latin typeface="+mj-lt"/>
              </a:rPr>
              <a:t>Machine</a:t>
            </a:r>
            <a:endParaRPr lang="ko-KR" altLang="en-US" sz="800" b="0" dirty="0" smtClean="0">
              <a:latin typeface="+mj-lt"/>
            </a:endParaRPr>
          </a:p>
        </p:txBody>
      </p:sp>
      <p:sp>
        <p:nvSpPr>
          <p:cNvPr id="45" name="직사각형 44"/>
          <p:cNvSpPr/>
          <p:nvPr/>
        </p:nvSpPr>
        <p:spPr bwMode="auto">
          <a:xfrm>
            <a:off x="7084513" y="2238746"/>
            <a:ext cx="1440160" cy="374441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112" name="직사각형 111"/>
          <p:cNvSpPr/>
          <p:nvPr/>
        </p:nvSpPr>
        <p:spPr bwMode="auto">
          <a:xfrm>
            <a:off x="7138912" y="2238746"/>
            <a:ext cx="794176"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dirty="0" smtClean="0">
                <a:latin typeface="+mj-lt"/>
              </a:rPr>
              <a:t>Legend</a:t>
            </a:r>
            <a:endParaRPr lang="ko-KR" altLang="en-US" sz="800" dirty="0" smtClean="0">
              <a:latin typeface="+mj-lt"/>
            </a:endParaRPr>
          </a:p>
        </p:txBody>
      </p:sp>
      <p:sp>
        <p:nvSpPr>
          <p:cNvPr id="113" name="원통 112"/>
          <p:cNvSpPr/>
          <p:nvPr/>
        </p:nvSpPr>
        <p:spPr bwMode="auto">
          <a:xfrm>
            <a:off x="7276838" y="3158576"/>
            <a:ext cx="442881" cy="252159"/>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114" name="직사각형 113"/>
          <p:cNvSpPr/>
          <p:nvPr/>
        </p:nvSpPr>
        <p:spPr bwMode="auto">
          <a:xfrm>
            <a:off x="7255857" y="4821610"/>
            <a:ext cx="491423" cy="2521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115" name="직사각형 114"/>
          <p:cNvSpPr/>
          <p:nvPr/>
        </p:nvSpPr>
        <p:spPr bwMode="auto">
          <a:xfrm>
            <a:off x="7666006" y="3178557"/>
            <a:ext cx="859580"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Data</a:t>
            </a:r>
          </a:p>
          <a:p>
            <a:pPr algn="ctr"/>
            <a:r>
              <a:rPr lang="en-US" altLang="ko-KR" sz="800" b="0" dirty="0" smtClean="0">
                <a:latin typeface="+mj-lt"/>
              </a:rPr>
              <a:t>repository</a:t>
            </a:r>
            <a:endParaRPr lang="ko-KR" altLang="en-US" sz="800" b="0" dirty="0" smtClean="0">
              <a:latin typeface="+mj-lt"/>
            </a:endParaRPr>
          </a:p>
        </p:txBody>
      </p:sp>
      <p:sp>
        <p:nvSpPr>
          <p:cNvPr id="116" name="직사각형 115"/>
          <p:cNvSpPr/>
          <p:nvPr/>
        </p:nvSpPr>
        <p:spPr bwMode="auto">
          <a:xfrm>
            <a:off x="7752886" y="4841591"/>
            <a:ext cx="685820" cy="23348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SW on Machine</a:t>
            </a:r>
            <a:endParaRPr lang="ko-KR" altLang="en-US" sz="800" b="0" dirty="0" smtClean="0">
              <a:latin typeface="+mj-lt"/>
            </a:endParaRPr>
          </a:p>
        </p:txBody>
      </p:sp>
      <p:pic>
        <p:nvPicPr>
          <p:cNvPr id="66" name="Picture 6" descr="https://cdn4.iconfinder.com/data/icons/STROKE/networking/png/400/access_point.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486" b="7264"/>
          <a:stretch/>
        </p:blipFill>
        <p:spPr bwMode="auto">
          <a:xfrm>
            <a:off x="7342192" y="5560508"/>
            <a:ext cx="336561" cy="278638"/>
          </a:xfrm>
          <a:prstGeom prst="rect">
            <a:avLst/>
          </a:prstGeom>
          <a:noFill/>
          <a:extLst>
            <a:ext uri="{909E8E84-426E-40DD-AFC4-6F175D3DCCD1}">
              <a14:hiddenFill xmlns:a14="http://schemas.microsoft.com/office/drawing/2010/main">
                <a:solidFill>
                  <a:srgbClr val="FFFFFF"/>
                </a:solidFill>
              </a14:hiddenFill>
            </a:ext>
          </a:extLst>
        </p:spPr>
      </p:pic>
      <p:sp>
        <p:nvSpPr>
          <p:cNvPr id="68" name="직사각형 67"/>
          <p:cNvSpPr/>
          <p:nvPr/>
        </p:nvSpPr>
        <p:spPr bwMode="auto">
          <a:xfrm>
            <a:off x="7752886" y="5585063"/>
            <a:ext cx="685820"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Router</a:t>
            </a:r>
            <a:endParaRPr lang="ko-KR" altLang="en-US" sz="800" b="0" dirty="0" smtClean="0">
              <a:latin typeface="+mj-lt"/>
            </a:endParaRPr>
          </a:p>
        </p:txBody>
      </p:sp>
      <p:sp>
        <p:nvSpPr>
          <p:cNvPr id="70"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white"/>
                </a:solidFill>
                <a:effectLst/>
                <a:uLnTx/>
                <a:uFillTx/>
                <a:latin typeface="Tahoma" panose="020B0604030504040204" pitchFamily="34" charset="0"/>
                <a:ea typeface="맑은 고딕" panose="020B0503020000020004" pitchFamily="50" charset="-127"/>
                <a:cs typeface="+mn-cs"/>
              </a:rPr>
              <a:t>11/32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
        <p:nvSpPr>
          <p:cNvPr id="77" name="직사각형 76"/>
          <p:cNvSpPr/>
          <p:nvPr/>
        </p:nvSpPr>
        <p:spPr bwMode="auto">
          <a:xfrm>
            <a:off x="4908745" y="3606898"/>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#3250(Discovery)</a:t>
            </a:r>
          </a:p>
        </p:txBody>
      </p:sp>
      <p:cxnSp>
        <p:nvCxnSpPr>
          <p:cNvPr id="78" name="직선 연결선 77"/>
          <p:cNvCxnSpPr>
            <a:endCxn id="74" idx="0"/>
          </p:cNvCxnSpPr>
          <p:nvPr/>
        </p:nvCxnSpPr>
        <p:spPr bwMode="auto">
          <a:xfrm>
            <a:off x="4276201" y="2670794"/>
            <a:ext cx="1426850" cy="1219265"/>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pic>
        <p:nvPicPr>
          <p:cNvPr id="57"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486" b="7264"/>
          <a:stretch/>
        </p:blipFill>
        <p:spPr bwMode="auto">
          <a:xfrm>
            <a:off x="3594779" y="1956591"/>
            <a:ext cx="1121429" cy="1072134"/>
          </a:xfrm>
          <a:prstGeom prst="rect">
            <a:avLst/>
          </a:prstGeom>
          <a:noFill/>
          <a:extLst>
            <a:ext uri="{909E8E84-426E-40DD-AFC4-6F175D3DCCD1}">
              <a14:hiddenFill xmlns:a14="http://schemas.microsoft.com/office/drawing/2010/main">
                <a:solidFill>
                  <a:srgbClr val="FFFFFF"/>
                </a:solidFill>
              </a14:hiddenFill>
            </a:ext>
          </a:extLst>
        </p:spPr>
      </p:pic>
      <p:sp>
        <p:nvSpPr>
          <p:cNvPr id="88" name="직사각형 87"/>
          <p:cNvSpPr/>
          <p:nvPr/>
        </p:nvSpPr>
        <p:spPr bwMode="auto">
          <a:xfrm>
            <a:off x="4060177" y="4038946"/>
            <a:ext cx="1008112"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3200" b="0" dirty="0" smtClean="0">
                <a:latin typeface="+mj-lt"/>
              </a:rPr>
              <a:t>……..</a:t>
            </a:r>
          </a:p>
        </p:txBody>
      </p:sp>
      <p:cxnSp>
        <p:nvCxnSpPr>
          <p:cNvPr id="130" name="직선 연결선 129"/>
          <p:cNvCxnSpPr/>
          <p:nvPr/>
        </p:nvCxnSpPr>
        <p:spPr bwMode="auto">
          <a:xfrm>
            <a:off x="5700137" y="4576511"/>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131" name="직선 연결선 130"/>
          <p:cNvCxnSpPr/>
          <p:nvPr/>
        </p:nvCxnSpPr>
        <p:spPr bwMode="auto">
          <a:xfrm>
            <a:off x="5514698" y="4947557"/>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132" name="직선 연결선 131"/>
          <p:cNvCxnSpPr/>
          <p:nvPr/>
        </p:nvCxnSpPr>
        <p:spPr bwMode="auto">
          <a:xfrm>
            <a:off x="5553061" y="5363202"/>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133" name="직선 연결선 132"/>
          <p:cNvCxnSpPr/>
          <p:nvPr/>
        </p:nvCxnSpPr>
        <p:spPr bwMode="auto">
          <a:xfrm>
            <a:off x="5565850" y="5820417"/>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134" name="육각형 133"/>
          <p:cNvSpPr/>
          <p:nvPr/>
        </p:nvSpPr>
        <p:spPr bwMode="auto">
          <a:xfrm>
            <a:off x="5766523" y="5190015"/>
            <a:ext cx="813934"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a:t>
            </a:r>
            <a:endParaRPr lang="ko-KR" altLang="en-US" sz="800" dirty="0" smtClean="0"/>
          </a:p>
        </p:txBody>
      </p:sp>
      <p:sp>
        <p:nvSpPr>
          <p:cNvPr id="135" name="양쪽 모서리가 잘린 사각형 134"/>
          <p:cNvSpPr/>
          <p:nvPr/>
        </p:nvSpPr>
        <p:spPr bwMode="auto">
          <a:xfrm>
            <a:off x="5096732" y="5190015"/>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a:t>
            </a:r>
            <a:endParaRPr lang="ko-KR" altLang="en-US" sz="800" b="0" dirty="0" smtClean="0">
              <a:latin typeface="+mj-lt"/>
            </a:endParaRPr>
          </a:p>
        </p:txBody>
      </p:sp>
      <p:sp>
        <p:nvSpPr>
          <p:cNvPr id="136" name="양쪽 모서리가 잘린 사각형 135"/>
          <p:cNvSpPr/>
          <p:nvPr/>
        </p:nvSpPr>
        <p:spPr bwMode="auto">
          <a:xfrm>
            <a:off x="5096732" y="5647215"/>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Senor N</a:t>
            </a:r>
            <a:endParaRPr lang="ko-KR" altLang="en-US" sz="800" b="0" dirty="0" smtClean="0">
              <a:latin typeface="+mj-lt"/>
            </a:endParaRPr>
          </a:p>
        </p:txBody>
      </p:sp>
      <p:sp>
        <p:nvSpPr>
          <p:cNvPr id="137" name="양쪽 모서리가 잘린 사각형 136"/>
          <p:cNvSpPr/>
          <p:nvPr/>
        </p:nvSpPr>
        <p:spPr bwMode="auto">
          <a:xfrm>
            <a:off x="5096732" y="4746669"/>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dirty="0" smtClean="0">
                <a:latin typeface="+mj-lt"/>
              </a:rPr>
              <a:t>Senor 1</a:t>
            </a:r>
            <a:endParaRPr lang="ko-KR" altLang="en-US" sz="800" b="0" dirty="0" smtClean="0">
              <a:latin typeface="+mj-lt"/>
            </a:endParaRPr>
          </a:p>
        </p:txBody>
      </p:sp>
      <p:sp>
        <p:nvSpPr>
          <p:cNvPr id="138" name="육각형 137"/>
          <p:cNvSpPr/>
          <p:nvPr/>
        </p:nvSpPr>
        <p:spPr bwMode="auto">
          <a:xfrm>
            <a:off x="5766523" y="5647215"/>
            <a:ext cx="813934"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Actuator N</a:t>
            </a:r>
            <a:endParaRPr lang="ko-KR" altLang="en-US" sz="800" b="0" dirty="0" smtClean="0">
              <a:latin typeface="+mj-lt"/>
            </a:endParaRPr>
          </a:p>
        </p:txBody>
      </p:sp>
      <p:sp>
        <p:nvSpPr>
          <p:cNvPr id="139" name="육각형 138"/>
          <p:cNvSpPr/>
          <p:nvPr/>
        </p:nvSpPr>
        <p:spPr bwMode="auto">
          <a:xfrm>
            <a:off x="5766523" y="4753594"/>
            <a:ext cx="813934"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Actuator 1</a:t>
            </a:r>
            <a:endParaRPr lang="ko-KR" altLang="en-US" sz="800" b="0" dirty="0" smtClean="0">
              <a:latin typeface="+mj-lt"/>
            </a:endParaRPr>
          </a:p>
        </p:txBody>
      </p:sp>
      <p:sp>
        <p:nvSpPr>
          <p:cNvPr id="74" name="직사각형 73"/>
          <p:cNvSpPr/>
          <p:nvPr/>
        </p:nvSpPr>
        <p:spPr bwMode="auto">
          <a:xfrm>
            <a:off x="5129144" y="3890059"/>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50</a:t>
            </a:r>
            <a:r>
              <a:rPr lang="en-US" altLang="ko-KR" sz="800" b="0" baseline="30000" dirty="0" smtClean="0">
                <a:latin typeface="+mj-lt"/>
              </a:rPr>
              <a:t>th</a:t>
            </a:r>
            <a:r>
              <a:rPr lang="en-US" altLang="ko-KR" sz="800" b="0" dirty="0" smtClean="0">
                <a:latin typeface="+mj-lt"/>
              </a:rPr>
              <a:t> node</a:t>
            </a:r>
            <a:endParaRPr lang="ko-KR" altLang="en-US" sz="800" b="0" dirty="0" smtClean="0">
              <a:latin typeface="+mj-lt"/>
            </a:endParaRPr>
          </a:p>
        </p:txBody>
      </p:sp>
      <p:sp>
        <p:nvSpPr>
          <p:cNvPr id="75" name="직사각형 74"/>
          <p:cNvSpPr/>
          <p:nvPr/>
        </p:nvSpPr>
        <p:spPr bwMode="auto">
          <a:xfrm>
            <a:off x="5197535" y="4159130"/>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smtClean="0">
                <a:latin typeface="+mj-lt"/>
              </a:rPr>
              <a:t>arduino-1.0.6</a:t>
            </a:r>
            <a:endParaRPr lang="ko-KR" altLang="en-US" sz="800" b="0" smtClean="0">
              <a:latin typeface="+mj-lt"/>
            </a:endParaRPr>
          </a:p>
        </p:txBody>
      </p:sp>
      <p:sp>
        <p:nvSpPr>
          <p:cNvPr id="142" name="직사각형 141"/>
          <p:cNvSpPr/>
          <p:nvPr/>
        </p:nvSpPr>
        <p:spPr bwMode="auto">
          <a:xfrm>
            <a:off x="4067944" y="5301208"/>
            <a:ext cx="1008112"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3200" b="0" dirty="0" smtClean="0">
                <a:latin typeface="+mj-lt"/>
              </a:rPr>
              <a:t>……..</a:t>
            </a:r>
          </a:p>
        </p:txBody>
      </p:sp>
      <p:sp>
        <p:nvSpPr>
          <p:cNvPr id="143" name="직사각형 142"/>
          <p:cNvSpPr/>
          <p:nvPr/>
        </p:nvSpPr>
        <p:spPr bwMode="auto">
          <a:xfrm>
            <a:off x="2392565" y="813323"/>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Home PC</a:t>
            </a:r>
          </a:p>
        </p:txBody>
      </p:sp>
      <p:pic>
        <p:nvPicPr>
          <p:cNvPr id="2050"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277515" y="1016645"/>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bwMode="auto">
          <a:xfrm>
            <a:off x="2397715" y="1092103"/>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Web Browser</a:t>
            </a:r>
            <a:endParaRPr lang="ko-KR" altLang="en-US" sz="800" b="0" dirty="0" smtClean="0">
              <a:latin typeface="+mj-lt"/>
            </a:endParaRPr>
          </a:p>
        </p:txBody>
      </p:sp>
      <p:sp>
        <p:nvSpPr>
          <p:cNvPr id="144" name="직사각형 143"/>
          <p:cNvSpPr/>
          <p:nvPr/>
        </p:nvSpPr>
        <p:spPr bwMode="auto">
          <a:xfrm>
            <a:off x="6876256" y="980728"/>
            <a:ext cx="1440160"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mobile device , office PC</a:t>
            </a:r>
          </a:p>
        </p:txBody>
      </p:sp>
    </p:spTree>
    <p:extLst>
      <p:ext uri="{BB962C8B-B14F-4D97-AF65-F5344CB8AC3E}">
        <p14:creationId xmlns:p14="http://schemas.microsoft.com/office/powerpoint/2010/main" val="4029852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직사각형 206"/>
          <p:cNvSpPr/>
          <p:nvPr/>
        </p:nvSpPr>
        <p:spPr>
          <a:xfrm>
            <a:off x="251520" y="692696"/>
            <a:ext cx="8712968" cy="56886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8" name="직사각형 7"/>
          <p:cNvSpPr/>
          <p:nvPr/>
        </p:nvSpPr>
        <p:spPr>
          <a:xfrm>
            <a:off x="466725" y="908720"/>
            <a:ext cx="8208964" cy="50405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3.2 Dynamic perspective </a:t>
            </a:r>
            <a:r>
              <a:rPr lang="en-US" altLang="ko-KR" dirty="0" smtClean="0"/>
              <a:t>View</a:t>
            </a:r>
            <a:endParaRPr lang="ko-KR" altLang="en-US" dirty="0"/>
          </a:p>
        </p:txBody>
      </p:sp>
      <p:sp>
        <p:nvSpPr>
          <p:cNvPr id="292"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mtClean="0">
                <a:solidFill>
                  <a:prstClr val="white"/>
                </a:solidFill>
              </a:rPr>
              <a:t>12</a:t>
            </a:r>
            <a:r>
              <a:rPr kumimoji="0" lang="en-US" altLang="ko-KR" sz="1200" b="0" i="0" u="none" strike="noStrike" kern="1200" cap="none" spc="0" normalizeH="0" baseline="0" noProof="0" smtClean="0">
                <a:ln>
                  <a:noFill/>
                </a:ln>
                <a:solidFill>
                  <a:prstClr val="white"/>
                </a:solidFill>
                <a:effectLst/>
                <a:uLnTx/>
                <a:uFillTx/>
                <a:latin typeface="Tahoma" panose="020B0604030504040204" pitchFamily="34" charset="0"/>
                <a:ea typeface="맑은 고딕" panose="020B0503020000020004" pitchFamily="50" charset="-127"/>
                <a:cs typeface="+mn-cs"/>
              </a:rPr>
              <a:t>/32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
        <p:nvSpPr>
          <p:cNvPr id="290" name="직사각형 289"/>
          <p:cNvSpPr/>
          <p:nvPr/>
        </p:nvSpPr>
        <p:spPr>
          <a:xfrm>
            <a:off x="4092327" y="3971255"/>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91" name="직사각형 290"/>
          <p:cNvSpPr/>
          <p:nvPr/>
        </p:nvSpPr>
        <p:spPr>
          <a:xfrm>
            <a:off x="4139952" y="3357091"/>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3" name="직사각형 292"/>
          <p:cNvSpPr/>
          <p:nvPr/>
        </p:nvSpPr>
        <p:spPr>
          <a:xfrm>
            <a:off x="971600" y="2781027"/>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94" name="직사각형 293"/>
          <p:cNvSpPr/>
          <p:nvPr/>
        </p:nvSpPr>
        <p:spPr>
          <a:xfrm>
            <a:off x="1043608" y="2204963"/>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5" name="직사각형 294"/>
          <p:cNvSpPr/>
          <p:nvPr/>
        </p:nvSpPr>
        <p:spPr>
          <a:xfrm>
            <a:off x="3924080" y="2204963"/>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6" name="직사각형 295"/>
          <p:cNvSpPr/>
          <p:nvPr/>
        </p:nvSpPr>
        <p:spPr>
          <a:xfrm>
            <a:off x="2843808" y="2204963"/>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7" name="직사각형 296"/>
          <p:cNvSpPr/>
          <p:nvPr/>
        </p:nvSpPr>
        <p:spPr>
          <a:xfrm>
            <a:off x="1331640" y="3357091"/>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8" name="원통 297"/>
          <p:cNvSpPr/>
          <p:nvPr/>
        </p:nvSpPr>
        <p:spPr>
          <a:xfrm>
            <a:off x="1763880" y="1448939"/>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9" name="원통 298"/>
          <p:cNvSpPr/>
          <p:nvPr/>
        </p:nvSpPr>
        <p:spPr>
          <a:xfrm>
            <a:off x="2915816" y="1448939"/>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0" name="직사각형 299"/>
          <p:cNvSpPr/>
          <p:nvPr/>
        </p:nvSpPr>
        <p:spPr>
          <a:xfrm>
            <a:off x="3521534" y="4725243"/>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301" name="직사각형 300"/>
          <p:cNvSpPr/>
          <p:nvPr/>
        </p:nvSpPr>
        <p:spPr>
          <a:xfrm>
            <a:off x="1115616" y="4365203"/>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2" name="TextBox 301"/>
          <p:cNvSpPr txBox="1"/>
          <p:nvPr/>
        </p:nvSpPr>
        <p:spPr>
          <a:xfrm>
            <a:off x="6588224" y="220496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3" name="TextBox 302"/>
          <p:cNvSpPr txBox="1"/>
          <p:nvPr/>
        </p:nvSpPr>
        <p:spPr>
          <a:xfrm>
            <a:off x="7236296" y="220496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4" name="직사각형 303"/>
          <p:cNvSpPr/>
          <p:nvPr/>
        </p:nvSpPr>
        <p:spPr>
          <a:xfrm>
            <a:off x="6588224" y="2132955"/>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5" name="TextBox 304"/>
          <p:cNvSpPr txBox="1"/>
          <p:nvPr/>
        </p:nvSpPr>
        <p:spPr>
          <a:xfrm>
            <a:off x="6732240" y="2708439"/>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6" name="직사각형 305"/>
          <p:cNvSpPr/>
          <p:nvPr/>
        </p:nvSpPr>
        <p:spPr>
          <a:xfrm>
            <a:off x="1979712"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7" name="직사각형 306"/>
          <p:cNvSpPr/>
          <p:nvPr/>
        </p:nvSpPr>
        <p:spPr>
          <a:xfrm>
            <a:off x="1979712"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8" name="직사각형 307"/>
          <p:cNvSpPr/>
          <p:nvPr/>
        </p:nvSpPr>
        <p:spPr>
          <a:xfrm>
            <a:off x="4932040" y="33570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9" name="직사각형 308"/>
          <p:cNvSpPr/>
          <p:nvPr/>
        </p:nvSpPr>
        <p:spPr>
          <a:xfrm>
            <a:off x="3347864"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0" name="직사각형 309"/>
          <p:cNvSpPr/>
          <p:nvPr/>
        </p:nvSpPr>
        <p:spPr>
          <a:xfrm>
            <a:off x="3347864"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1" name="직사각형 310"/>
          <p:cNvSpPr/>
          <p:nvPr/>
        </p:nvSpPr>
        <p:spPr>
          <a:xfrm>
            <a:off x="2123728"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2" name="직사각형 311"/>
          <p:cNvSpPr/>
          <p:nvPr/>
        </p:nvSpPr>
        <p:spPr>
          <a:xfrm>
            <a:off x="2123728"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3" name="직사각형 312"/>
          <p:cNvSpPr/>
          <p:nvPr/>
        </p:nvSpPr>
        <p:spPr>
          <a:xfrm>
            <a:off x="4788024" y="299705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4" name="직사각형 313"/>
          <p:cNvSpPr/>
          <p:nvPr/>
        </p:nvSpPr>
        <p:spPr>
          <a:xfrm>
            <a:off x="4788024" y="33570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5" name="직사각형 314"/>
          <p:cNvSpPr/>
          <p:nvPr/>
        </p:nvSpPr>
        <p:spPr>
          <a:xfrm>
            <a:off x="4427984"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6" name="직사각형 315"/>
          <p:cNvSpPr/>
          <p:nvPr/>
        </p:nvSpPr>
        <p:spPr>
          <a:xfrm>
            <a:off x="4427984"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7" name="직사각형 316"/>
          <p:cNvSpPr/>
          <p:nvPr/>
        </p:nvSpPr>
        <p:spPr>
          <a:xfrm>
            <a:off x="3347864"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8" name="직사각형 317"/>
          <p:cNvSpPr/>
          <p:nvPr/>
        </p:nvSpPr>
        <p:spPr>
          <a:xfrm>
            <a:off x="3491880"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9" name="직사각형 318"/>
          <p:cNvSpPr/>
          <p:nvPr/>
        </p:nvSpPr>
        <p:spPr>
          <a:xfrm>
            <a:off x="2483768"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0" name="직사각형 319"/>
          <p:cNvSpPr/>
          <p:nvPr/>
        </p:nvSpPr>
        <p:spPr>
          <a:xfrm>
            <a:off x="3131840"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1" name="직사각형 320"/>
          <p:cNvSpPr/>
          <p:nvPr/>
        </p:nvSpPr>
        <p:spPr>
          <a:xfrm>
            <a:off x="3203848"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2" name="직사각형 321"/>
          <p:cNvSpPr/>
          <p:nvPr/>
        </p:nvSpPr>
        <p:spPr>
          <a:xfrm>
            <a:off x="3203848"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3" name="직사각형 322"/>
          <p:cNvSpPr/>
          <p:nvPr/>
        </p:nvSpPr>
        <p:spPr>
          <a:xfrm>
            <a:off x="1979816"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4" name="직사각형 323"/>
          <p:cNvSpPr/>
          <p:nvPr/>
        </p:nvSpPr>
        <p:spPr>
          <a:xfrm>
            <a:off x="2051824"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5" name="직사각형 324"/>
          <p:cNvSpPr/>
          <p:nvPr/>
        </p:nvSpPr>
        <p:spPr>
          <a:xfrm>
            <a:off x="2195840"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6" name="직사각형 325"/>
          <p:cNvSpPr/>
          <p:nvPr/>
        </p:nvSpPr>
        <p:spPr>
          <a:xfrm>
            <a:off x="2123832"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7" name="직사각형 326"/>
          <p:cNvSpPr/>
          <p:nvPr/>
        </p:nvSpPr>
        <p:spPr>
          <a:xfrm>
            <a:off x="4932040" y="40051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8" name="직사각형 327"/>
          <p:cNvSpPr/>
          <p:nvPr/>
        </p:nvSpPr>
        <p:spPr>
          <a:xfrm>
            <a:off x="4932040" y="364512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788024" y="364512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4788024" y="40051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1" name="직사각형 330"/>
          <p:cNvSpPr/>
          <p:nvPr/>
        </p:nvSpPr>
        <p:spPr>
          <a:xfrm>
            <a:off x="421196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2" name="직사각형 331"/>
          <p:cNvSpPr/>
          <p:nvPr/>
        </p:nvSpPr>
        <p:spPr>
          <a:xfrm>
            <a:off x="413995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3881574"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442798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435597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6" name="직사각형 335"/>
          <p:cNvSpPr/>
          <p:nvPr/>
        </p:nvSpPr>
        <p:spPr>
          <a:xfrm>
            <a:off x="380956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7" name="직사각형 336"/>
          <p:cNvSpPr/>
          <p:nvPr/>
        </p:nvSpPr>
        <p:spPr>
          <a:xfrm>
            <a:off x="452964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8" name="직사각형 337"/>
          <p:cNvSpPr/>
          <p:nvPr/>
        </p:nvSpPr>
        <p:spPr>
          <a:xfrm>
            <a:off x="464400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457200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4457638"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033702"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2" name="직사각형 341"/>
          <p:cNvSpPr/>
          <p:nvPr/>
        </p:nvSpPr>
        <p:spPr>
          <a:xfrm>
            <a:off x="486003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3" name="직사각형 342"/>
          <p:cNvSpPr/>
          <p:nvPr/>
        </p:nvSpPr>
        <p:spPr>
          <a:xfrm>
            <a:off x="478802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4" name="직사각형 343"/>
          <p:cNvSpPr/>
          <p:nvPr/>
        </p:nvSpPr>
        <p:spPr>
          <a:xfrm>
            <a:off x="4961694"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560976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507605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500404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5537758"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529208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0" name="직사각형 349"/>
          <p:cNvSpPr/>
          <p:nvPr/>
        </p:nvSpPr>
        <p:spPr>
          <a:xfrm>
            <a:off x="522007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1" name="직사각형 350"/>
          <p:cNvSpPr/>
          <p:nvPr/>
        </p:nvSpPr>
        <p:spPr>
          <a:xfrm>
            <a:off x="6660232" y="4797251"/>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2" name="직사각형 351"/>
          <p:cNvSpPr/>
          <p:nvPr/>
        </p:nvSpPr>
        <p:spPr>
          <a:xfrm>
            <a:off x="550810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3" name="직사각형 352"/>
          <p:cNvSpPr/>
          <p:nvPr/>
        </p:nvSpPr>
        <p:spPr>
          <a:xfrm>
            <a:off x="543609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직사각형 353"/>
          <p:cNvSpPr/>
          <p:nvPr/>
        </p:nvSpPr>
        <p:spPr>
          <a:xfrm>
            <a:off x="6660232" y="4797251"/>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5" name="직사각형 354"/>
          <p:cNvSpPr/>
          <p:nvPr/>
        </p:nvSpPr>
        <p:spPr>
          <a:xfrm>
            <a:off x="212372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6" name="직사각형 355"/>
          <p:cNvSpPr/>
          <p:nvPr/>
        </p:nvSpPr>
        <p:spPr>
          <a:xfrm>
            <a:off x="2123728" y="371713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7" name="직사각형 356"/>
          <p:cNvSpPr/>
          <p:nvPr/>
        </p:nvSpPr>
        <p:spPr>
          <a:xfrm>
            <a:off x="1979712" y="371713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8" name="원통 357"/>
          <p:cNvSpPr/>
          <p:nvPr/>
        </p:nvSpPr>
        <p:spPr>
          <a:xfrm>
            <a:off x="6660232" y="3357091"/>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59" name="TextBox 358"/>
          <p:cNvSpPr txBox="1"/>
          <p:nvPr/>
        </p:nvSpPr>
        <p:spPr>
          <a:xfrm>
            <a:off x="6948264" y="3357091"/>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0" name="직사각형 359"/>
          <p:cNvSpPr/>
          <p:nvPr/>
        </p:nvSpPr>
        <p:spPr>
          <a:xfrm>
            <a:off x="6660232" y="3645123"/>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7020272" y="3645703"/>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6660232" y="3933155"/>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TextBox 362"/>
          <p:cNvSpPr txBox="1"/>
          <p:nvPr/>
        </p:nvSpPr>
        <p:spPr>
          <a:xfrm>
            <a:off x="7020272" y="3861147"/>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4" name="직사각형 363"/>
          <p:cNvSpPr/>
          <p:nvPr/>
        </p:nvSpPr>
        <p:spPr>
          <a:xfrm>
            <a:off x="6660232" y="4221187"/>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5" name="TextBox 364"/>
          <p:cNvSpPr txBox="1"/>
          <p:nvPr/>
        </p:nvSpPr>
        <p:spPr>
          <a:xfrm>
            <a:off x="7020272" y="4221187"/>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6" name="직사각형 365"/>
          <p:cNvSpPr/>
          <p:nvPr/>
        </p:nvSpPr>
        <p:spPr>
          <a:xfrm>
            <a:off x="197971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7" name="직사각형 366"/>
          <p:cNvSpPr/>
          <p:nvPr/>
        </p:nvSpPr>
        <p:spPr>
          <a:xfrm>
            <a:off x="6660232" y="4509219"/>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8" name="TextBox 367"/>
          <p:cNvSpPr txBox="1"/>
          <p:nvPr/>
        </p:nvSpPr>
        <p:spPr>
          <a:xfrm>
            <a:off x="7020272" y="4437211"/>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69" name="꺾인 연결선 425"/>
          <p:cNvCxnSpPr>
            <a:endCxn id="371" idx="1"/>
          </p:cNvCxnSpPr>
          <p:nvPr/>
        </p:nvCxnSpPr>
        <p:spPr>
          <a:xfrm>
            <a:off x="6804248" y="2672145"/>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70" name="TextBox 369"/>
          <p:cNvSpPr txBox="1"/>
          <p:nvPr/>
        </p:nvSpPr>
        <p:spPr>
          <a:xfrm>
            <a:off x="6588224" y="256500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1" name="TextBox 370"/>
          <p:cNvSpPr txBox="1"/>
          <p:nvPr/>
        </p:nvSpPr>
        <p:spPr>
          <a:xfrm>
            <a:off x="7236296" y="256500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2" name="TextBox 371"/>
          <p:cNvSpPr txBox="1"/>
          <p:nvPr/>
        </p:nvSpPr>
        <p:spPr>
          <a:xfrm>
            <a:off x="6660232" y="2348979"/>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3" name="직사각형 372"/>
          <p:cNvSpPr/>
          <p:nvPr/>
        </p:nvSpPr>
        <p:spPr>
          <a:xfrm>
            <a:off x="6660232" y="4797251"/>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4" name="TextBox 373"/>
          <p:cNvSpPr txBox="1"/>
          <p:nvPr/>
        </p:nvSpPr>
        <p:spPr>
          <a:xfrm>
            <a:off x="7020272" y="4797251"/>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5" name="직사각형 374"/>
          <p:cNvSpPr/>
          <p:nvPr/>
        </p:nvSpPr>
        <p:spPr>
          <a:xfrm>
            <a:off x="1619672" y="5157291"/>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6" name="직사각형 375"/>
          <p:cNvSpPr/>
          <p:nvPr/>
        </p:nvSpPr>
        <p:spPr>
          <a:xfrm>
            <a:off x="1331640"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7" name="직사각형 376"/>
          <p:cNvSpPr/>
          <p:nvPr/>
        </p:nvSpPr>
        <p:spPr>
          <a:xfrm>
            <a:off x="1403648"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8" name="직사각형 377"/>
          <p:cNvSpPr/>
          <p:nvPr/>
        </p:nvSpPr>
        <p:spPr>
          <a:xfrm>
            <a:off x="1259632"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9" name="직사각형 378"/>
          <p:cNvSpPr/>
          <p:nvPr/>
        </p:nvSpPr>
        <p:spPr>
          <a:xfrm>
            <a:off x="1187624"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0" name="꺾인 연결선 425"/>
          <p:cNvCxnSpPr>
            <a:stCxn id="435" idx="0"/>
            <a:endCxn id="329" idx="2"/>
          </p:cNvCxnSpPr>
          <p:nvPr/>
        </p:nvCxnSpPr>
        <p:spPr>
          <a:xfrm rot="5400000" flipH="1" flipV="1">
            <a:off x="4680012" y="3861147"/>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1" name="꺾인 연결선 425"/>
          <p:cNvCxnSpPr>
            <a:stCxn id="325" idx="2"/>
            <a:endCxn id="326" idx="0"/>
          </p:cNvCxnSpPr>
          <p:nvPr/>
        </p:nvCxnSpPr>
        <p:spPr>
          <a:xfrm rot="5400000">
            <a:off x="2015820" y="1988939"/>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2" name="꺾인 연결선 425"/>
          <p:cNvCxnSpPr>
            <a:stCxn id="323" idx="0"/>
            <a:endCxn id="324" idx="2"/>
          </p:cNvCxnSpPr>
          <p:nvPr/>
        </p:nvCxnSpPr>
        <p:spPr>
          <a:xfrm rot="5400000" flipH="1" flipV="1">
            <a:off x="1871804" y="1988939"/>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3" name="꺾인 연결선 425"/>
          <p:cNvCxnSpPr>
            <a:stCxn id="320" idx="2"/>
            <a:endCxn id="319" idx="0"/>
          </p:cNvCxnSpPr>
          <p:nvPr/>
        </p:nvCxnSpPr>
        <p:spPr>
          <a:xfrm rot="5400000">
            <a:off x="2663788" y="1700907"/>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4" name="꺾인 연결선 425"/>
          <p:cNvCxnSpPr>
            <a:stCxn id="318" idx="0"/>
            <a:endCxn id="317" idx="2"/>
          </p:cNvCxnSpPr>
          <p:nvPr/>
        </p:nvCxnSpPr>
        <p:spPr>
          <a:xfrm rot="16200000" flipV="1">
            <a:off x="3275856" y="1952935"/>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5" name="꺾인 연결선 425"/>
          <p:cNvCxnSpPr>
            <a:stCxn id="356" idx="2"/>
            <a:endCxn id="355" idx="0"/>
          </p:cNvCxnSpPr>
          <p:nvPr/>
        </p:nvCxnSpPr>
        <p:spPr>
          <a:xfrm rot="5400000">
            <a:off x="1871700" y="4077171"/>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6" name="꺾인 연결선 425"/>
          <p:cNvCxnSpPr>
            <a:stCxn id="366" idx="0"/>
            <a:endCxn id="357" idx="2"/>
          </p:cNvCxnSpPr>
          <p:nvPr/>
        </p:nvCxnSpPr>
        <p:spPr>
          <a:xfrm rot="5400000" flipH="1" flipV="1">
            <a:off x="1727684" y="4077171"/>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7" name="꺾인 연결선 425"/>
          <p:cNvCxnSpPr>
            <a:stCxn id="377" idx="2"/>
            <a:endCxn id="376" idx="0"/>
          </p:cNvCxnSpPr>
          <p:nvPr/>
        </p:nvCxnSpPr>
        <p:spPr>
          <a:xfrm rot="5400000">
            <a:off x="1151620" y="4869259"/>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8" name="꺾인 연결선 425"/>
          <p:cNvCxnSpPr>
            <a:stCxn id="379" idx="0"/>
            <a:endCxn id="378" idx="2"/>
          </p:cNvCxnSpPr>
          <p:nvPr/>
        </p:nvCxnSpPr>
        <p:spPr>
          <a:xfrm rot="5400000" flipH="1" flipV="1">
            <a:off x="1007604" y="4869259"/>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9" name="직사각형 388"/>
          <p:cNvSpPr/>
          <p:nvPr/>
        </p:nvSpPr>
        <p:spPr>
          <a:xfrm>
            <a:off x="4067944" y="4005163"/>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90" name="직사각형 389"/>
          <p:cNvSpPr/>
          <p:nvPr/>
        </p:nvSpPr>
        <p:spPr>
          <a:xfrm>
            <a:off x="3958418" y="505881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1" name="직사각형 390"/>
          <p:cNvSpPr/>
          <p:nvPr/>
        </p:nvSpPr>
        <p:spPr>
          <a:xfrm>
            <a:off x="3929804" y="50852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2" name="꺾인 연결선 425"/>
          <p:cNvCxnSpPr>
            <a:endCxn id="391" idx="0"/>
          </p:cNvCxnSpPr>
          <p:nvPr/>
        </p:nvCxnSpPr>
        <p:spPr>
          <a:xfrm rot="5400000">
            <a:off x="4179671" y="4511345"/>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3" name="직사각형 392"/>
          <p:cNvSpPr/>
          <p:nvPr/>
        </p:nvSpPr>
        <p:spPr>
          <a:xfrm>
            <a:off x="4706491" y="506090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직사각형 393"/>
          <p:cNvSpPr/>
          <p:nvPr/>
        </p:nvSpPr>
        <p:spPr>
          <a:xfrm>
            <a:off x="4673662" y="50852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5" name="꺾인 연결선 425"/>
          <p:cNvCxnSpPr>
            <a:stCxn id="394" idx="0"/>
          </p:cNvCxnSpPr>
          <p:nvPr/>
        </p:nvCxnSpPr>
        <p:spPr>
          <a:xfrm rot="16200000" flipV="1">
            <a:off x="4648928" y="4736549"/>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6" name="직사각형 395"/>
          <p:cNvSpPr/>
          <p:nvPr/>
        </p:nvSpPr>
        <p:spPr>
          <a:xfrm>
            <a:off x="5422317" y="506090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7" name="직사각형 396"/>
          <p:cNvSpPr/>
          <p:nvPr/>
        </p:nvSpPr>
        <p:spPr>
          <a:xfrm>
            <a:off x="5393742" y="5086362"/>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8" name="꺾인 연결선 425"/>
          <p:cNvCxnSpPr/>
          <p:nvPr/>
        </p:nvCxnSpPr>
        <p:spPr>
          <a:xfrm rot="16200000" flipV="1">
            <a:off x="5184068" y="4536891"/>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99" name="꺾인 연결선 425"/>
          <p:cNvCxnSpPr/>
          <p:nvPr/>
        </p:nvCxnSpPr>
        <p:spPr>
          <a:xfrm rot="16200000" flipH="1">
            <a:off x="5256076" y="4544005"/>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400" name="꺾인 연결선 425"/>
          <p:cNvCxnSpPr>
            <a:stCxn id="427" idx="3"/>
            <a:endCxn id="429" idx="1"/>
          </p:cNvCxnSpPr>
          <p:nvPr/>
        </p:nvCxnSpPr>
        <p:spPr>
          <a:xfrm>
            <a:off x="2843808" y="3537111"/>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1" name="꺾인 연결선 425"/>
          <p:cNvCxnSpPr>
            <a:stCxn id="428" idx="1"/>
            <a:endCxn id="426" idx="3"/>
          </p:cNvCxnSpPr>
          <p:nvPr/>
        </p:nvCxnSpPr>
        <p:spPr>
          <a:xfrm rot="10800000">
            <a:off x="2843808" y="3609119"/>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2" name="꺾인 연결선 401"/>
          <p:cNvCxnSpPr>
            <a:stCxn id="307" idx="2"/>
            <a:endCxn id="306" idx="0"/>
          </p:cNvCxnSpPr>
          <p:nvPr/>
        </p:nvCxnSpPr>
        <p:spPr>
          <a:xfrm rot="5400000">
            <a:off x="1871700"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3" name="꺾인 연결선 402"/>
          <p:cNvCxnSpPr>
            <a:stCxn id="322" idx="2"/>
            <a:endCxn id="321" idx="0"/>
          </p:cNvCxnSpPr>
          <p:nvPr/>
        </p:nvCxnSpPr>
        <p:spPr>
          <a:xfrm rot="5400000">
            <a:off x="3095836"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4" name="꺾인 연결선 403"/>
          <p:cNvCxnSpPr>
            <a:stCxn id="430" idx="2"/>
            <a:endCxn id="308" idx="0"/>
          </p:cNvCxnSpPr>
          <p:nvPr/>
        </p:nvCxnSpPr>
        <p:spPr>
          <a:xfrm rot="5400000">
            <a:off x="4828220" y="3208883"/>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5" name="꺾인 연결선 404"/>
          <p:cNvCxnSpPr>
            <a:stCxn id="312" idx="0"/>
            <a:endCxn id="311" idx="2"/>
          </p:cNvCxnSpPr>
          <p:nvPr/>
        </p:nvCxnSpPr>
        <p:spPr>
          <a:xfrm rot="5400000" flipH="1" flipV="1">
            <a:off x="2015716"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6" name="꺾인 연결선 405"/>
          <p:cNvCxnSpPr>
            <a:stCxn id="310" idx="0"/>
            <a:endCxn id="309" idx="2"/>
          </p:cNvCxnSpPr>
          <p:nvPr/>
        </p:nvCxnSpPr>
        <p:spPr>
          <a:xfrm rot="5400000" flipH="1" flipV="1">
            <a:off x="3239852"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7" name="꺾인 연결선 406"/>
          <p:cNvCxnSpPr>
            <a:stCxn id="316" idx="0"/>
            <a:endCxn id="315" idx="2"/>
          </p:cNvCxnSpPr>
          <p:nvPr/>
        </p:nvCxnSpPr>
        <p:spPr>
          <a:xfrm rot="5400000" flipH="1" flipV="1">
            <a:off x="4319972"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8" name="꺾인 연결선 407"/>
          <p:cNvCxnSpPr>
            <a:stCxn id="314" idx="0"/>
            <a:endCxn id="313" idx="2"/>
          </p:cNvCxnSpPr>
          <p:nvPr/>
        </p:nvCxnSpPr>
        <p:spPr>
          <a:xfrm rot="5400000" flipH="1" flipV="1">
            <a:off x="4680012" y="3213075"/>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9" name="꺾인 연결선 408"/>
          <p:cNvCxnSpPr>
            <a:endCxn id="303" idx="1"/>
          </p:cNvCxnSpPr>
          <p:nvPr/>
        </p:nvCxnSpPr>
        <p:spPr>
          <a:xfrm flipV="1">
            <a:off x="6876256" y="2312685"/>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10" name="직사각형 409"/>
          <p:cNvSpPr/>
          <p:nvPr/>
        </p:nvSpPr>
        <p:spPr>
          <a:xfrm>
            <a:off x="4427984"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1" name="직사각형 410"/>
          <p:cNvSpPr/>
          <p:nvPr/>
        </p:nvSpPr>
        <p:spPr>
          <a:xfrm>
            <a:off x="4427984"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2" name="직사각형 411"/>
          <p:cNvSpPr/>
          <p:nvPr/>
        </p:nvSpPr>
        <p:spPr>
          <a:xfrm>
            <a:off x="5076057" y="2204963"/>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413" name="원통 412"/>
          <p:cNvSpPr/>
          <p:nvPr/>
        </p:nvSpPr>
        <p:spPr>
          <a:xfrm>
            <a:off x="5436184" y="1448939"/>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14" name="직사각형 413"/>
          <p:cNvSpPr/>
          <p:nvPr/>
        </p:nvSpPr>
        <p:spPr>
          <a:xfrm>
            <a:off x="5796136" y="241463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5" name="직사각형 414"/>
          <p:cNvSpPr/>
          <p:nvPr/>
        </p:nvSpPr>
        <p:spPr>
          <a:xfrm>
            <a:off x="5796136" y="277467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6" name="직사각형 415"/>
          <p:cNvSpPr/>
          <p:nvPr/>
        </p:nvSpPr>
        <p:spPr>
          <a:xfrm>
            <a:off x="5652120" y="277467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7" name="직사각형 416"/>
          <p:cNvSpPr/>
          <p:nvPr/>
        </p:nvSpPr>
        <p:spPr>
          <a:xfrm>
            <a:off x="5652120" y="241463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18" name="꺾인 연결선 417"/>
          <p:cNvCxnSpPr>
            <a:stCxn id="417" idx="2"/>
            <a:endCxn id="416" idx="0"/>
          </p:cNvCxnSpPr>
          <p:nvPr/>
        </p:nvCxnSpPr>
        <p:spPr>
          <a:xfrm rot="5400000">
            <a:off x="5544108" y="263066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19" name="꺾인 연결선 418"/>
          <p:cNvCxnSpPr>
            <a:stCxn id="415" idx="0"/>
            <a:endCxn id="414" idx="2"/>
          </p:cNvCxnSpPr>
          <p:nvPr/>
        </p:nvCxnSpPr>
        <p:spPr>
          <a:xfrm rot="5400000" flipH="1" flipV="1">
            <a:off x="5688124" y="263066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20" name="직사각형 419"/>
          <p:cNvSpPr/>
          <p:nvPr/>
        </p:nvSpPr>
        <p:spPr>
          <a:xfrm>
            <a:off x="5836077"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1" name="직사각형 420"/>
          <p:cNvSpPr/>
          <p:nvPr/>
        </p:nvSpPr>
        <p:spPr>
          <a:xfrm>
            <a:off x="5800073"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2" name="직사각형 421"/>
          <p:cNvSpPr/>
          <p:nvPr/>
        </p:nvSpPr>
        <p:spPr>
          <a:xfrm>
            <a:off x="5656057"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3" name="직사각형 422"/>
          <p:cNvSpPr/>
          <p:nvPr/>
        </p:nvSpPr>
        <p:spPr>
          <a:xfrm>
            <a:off x="5692061"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24" name="꺾인 연결선 425"/>
          <p:cNvCxnSpPr>
            <a:stCxn id="423" idx="2"/>
            <a:endCxn id="422" idx="0"/>
          </p:cNvCxnSpPr>
          <p:nvPr/>
        </p:nvCxnSpPr>
        <p:spPr>
          <a:xfrm rot="5400000">
            <a:off x="5530043" y="2006941"/>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25" name="꺾인 연결선 425"/>
          <p:cNvCxnSpPr>
            <a:stCxn id="421" idx="0"/>
            <a:endCxn id="420" idx="2"/>
          </p:cNvCxnSpPr>
          <p:nvPr/>
        </p:nvCxnSpPr>
        <p:spPr>
          <a:xfrm rot="5400000" flipH="1" flipV="1">
            <a:off x="5674059" y="2006941"/>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26" name="직사각형 425"/>
          <p:cNvSpPr/>
          <p:nvPr/>
        </p:nvSpPr>
        <p:spPr>
          <a:xfrm>
            <a:off x="2771800" y="35731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7" name="직사각형 426"/>
          <p:cNvSpPr/>
          <p:nvPr/>
        </p:nvSpPr>
        <p:spPr>
          <a:xfrm>
            <a:off x="2771800" y="35011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8" name="직사각형 427"/>
          <p:cNvSpPr/>
          <p:nvPr/>
        </p:nvSpPr>
        <p:spPr>
          <a:xfrm>
            <a:off x="4139952" y="35731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9" name="직사각형 428"/>
          <p:cNvSpPr/>
          <p:nvPr/>
        </p:nvSpPr>
        <p:spPr>
          <a:xfrm>
            <a:off x="4139952" y="35011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0" name="직사각형 429"/>
          <p:cNvSpPr/>
          <p:nvPr/>
        </p:nvSpPr>
        <p:spPr>
          <a:xfrm>
            <a:off x="4940424" y="299705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1" name="직사각형 430"/>
          <p:cNvSpPr/>
          <p:nvPr/>
        </p:nvSpPr>
        <p:spPr>
          <a:xfrm>
            <a:off x="4932040" y="39331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32" name="꺾인 연결선 425"/>
          <p:cNvCxnSpPr>
            <a:stCxn id="328" idx="2"/>
            <a:endCxn id="389" idx="0"/>
          </p:cNvCxnSpPr>
          <p:nvPr/>
        </p:nvCxnSpPr>
        <p:spPr>
          <a:xfrm rot="5400000">
            <a:off x="4806026" y="3843145"/>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33" name="TextBox 432"/>
          <p:cNvSpPr txBox="1"/>
          <p:nvPr/>
        </p:nvSpPr>
        <p:spPr>
          <a:xfrm>
            <a:off x="4499992" y="1844923"/>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confirm</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4" name="TextBox 433"/>
          <p:cNvSpPr txBox="1"/>
          <p:nvPr/>
        </p:nvSpPr>
        <p:spPr>
          <a:xfrm>
            <a:off x="4499992" y="3789139"/>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5" name="직사각형 434"/>
          <p:cNvSpPr/>
          <p:nvPr/>
        </p:nvSpPr>
        <p:spPr>
          <a:xfrm>
            <a:off x="4788024" y="40051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6" name="TextBox 435"/>
          <p:cNvSpPr txBox="1"/>
          <p:nvPr/>
        </p:nvSpPr>
        <p:spPr>
          <a:xfrm>
            <a:off x="6732240" y="3068479"/>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437" name="꺾인 연결선 425"/>
          <p:cNvCxnSpPr>
            <a:endCxn id="439" idx="1"/>
          </p:cNvCxnSpPr>
          <p:nvPr/>
        </p:nvCxnSpPr>
        <p:spPr>
          <a:xfrm>
            <a:off x="6804248" y="3032185"/>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38" name="TextBox 437"/>
          <p:cNvSpPr txBox="1"/>
          <p:nvPr/>
        </p:nvSpPr>
        <p:spPr>
          <a:xfrm>
            <a:off x="6588224" y="292504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39" name="TextBox 438"/>
          <p:cNvSpPr txBox="1"/>
          <p:nvPr/>
        </p:nvSpPr>
        <p:spPr>
          <a:xfrm>
            <a:off x="7236296" y="292504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0" name="직사각형 439"/>
          <p:cNvSpPr/>
          <p:nvPr/>
        </p:nvSpPr>
        <p:spPr>
          <a:xfrm>
            <a:off x="6660232" y="5085283"/>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1" name="직사각형 440"/>
          <p:cNvSpPr/>
          <p:nvPr/>
        </p:nvSpPr>
        <p:spPr>
          <a:xfrm>
            <a:off x="6660232" y="5085283"/>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2" name="직사각형 441"/>
          <p:cNvSpPr/>
          <p:nvPr/>
        </p:nvSpPr>
        <p:spPr>
          <a:xfrm>
            <a:off x="6660232" y="5085283"/>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3" name="TextBox 442"/>
          <p:cNvSpPr txBox="1"/>
          <p:nvPr/>
        </p:nvSpPr>
        <p:spPr>
          <a:xfrm>
            <a:off x="7020272" y="5085283"/>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4" name="직사각형 443"/>
          <p:cNvSpPr/>
          <p:nvPr/>
        </p:nvSpPr>
        <p:spPr>
          <a:xfrm>
            <a:off x="899592" y="5157291"/>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5" name="직사각형 444"/>
          <p:cNvSpPr/>
          <p:nvPr/>
        </p:nvSpPr>
        <p:spPr>
          <a:xfrm>
            <a:off x="1979712"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6" name="직사각형 445"/>
          <p:cNvSpPr/>
          <p:nvPr/>
        </p:nvSpPr>
        <p:spPr>
          <a:xfrm>
            <a:off x="1979712"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7" name="직사각형 446"/>
          <p:cNvSpPr/>
          <p:nvPr/>
        </p:nvSpPr>
        <p:spPr>
          <a:xfrm>
            <a:off x="1835696"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8" name="직사각형 447"/>
          <p:cNvSpPr/>
          <p:nvPr/>
        </p:nvSpPr>
        <p:spPr>
          <a:xfrm>
            <a:off x="1835696"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49" name="꺾인 연결선 425"/>
          <p:cNvCxnSpPr>
            <a:stCxn id="446" idx="2"/>
            <a:endCxn id="445" idx="0"/>
          </p:cNvCxnSpPr>
          <p:nvPr/>
        </p:nvCxnSpPr>
        <p:spPr>
          <a:xfrm rot="5400000">
            <a:off x="1763688"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0" name="꺾인 연결선 425"/>
          <p:cNvCxnSpPr>
            <a:stCxn id="448" idx="0"/>
            <a:endCxn id="447" idx="2"/>
          </p:cNvCxnSpPr>
          <p:nvPr/>
        </p:nvCxnSpPr>
        <p:spPr>
          <a:xfrm rot="5400000" flipH="1" flipV="1">
            <a:off x="1619672"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1" name="직사각형 450"/>
          <p:cNvSpPr/>
          <p:nvPr/>
        </p:nvSpPr>
        <p:spPr>
          <a:xfrm>
            <a:off x="2627784" y="5157291"/>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52" name="직사각형 451"/>
          <p:cNvSpPr/>
          <p:nvPr/>
        </p:nvSpPr>
        <p:spPr>
          <a:xfrm>
            <a:off x="2915816"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3" name="직사각형 452"/>
          <p:cNvSpPr/>
          <p:nvPr/>
        </p:nvSpPr>
        <p:spPr>
          <a:xfrm>
            <a:off x="2987824"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4" name="직사각형 453"/>
          <p:cNvSpPr/>
          <p:nvPr/>
        </p:nvSpPr>
        <p:spPr>
          <a:xfrm>
            <a:off x="2843808"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5" name="직사각형 454"/>
          <p:cNvSpPr/>
          <p:nvPr/>
        </p:nvSpPr>
        <p:spPr>
          <a:xfrm>
            <a:off x="2771800"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56" name="꺾인 연결선 425"/>
          <p:cNvCxnSpPr>
            <a:endCxn id="452" idx="0"/>
          </p:cNvCxnSpPr>
          <p:nvPr/>
        </p:nvCxnSpPr>
        <p:spPr>
          <a:xfrm rot="5400000">
            <a:off x="2699792"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7" name="꺾인 연결선 425"/>
          <p:cNvCxnSpPr>
            <a:stCxn id="455" idx="0"/>
          </p:cNvCxnSpPr>
          <p:nvPr/>
        </p:nvCxnSpPr>
        <p:spPr>
          <a:xfrm rot="5400000" flipH="1" flipV="1">
            <a:off x="2555776"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8" name="TextBox 457"/>
          <p:cNvSpPr txBox="1"/>
          <p:nvPr/>
        </p:nvSpPr>
        <p:spPr>
          <a:xfrm>
            <a:off x="2195736" y="5229299"/>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59" name="직사각형 458"/>
          <p:cNvSpPr/>
          <p:nvPr/>
        </p:nvSpPr>
        <p:spPr>
          <a:xfrm>
            <a:off x="3923928" y="1448939"/>
            <a:ext cx="1008112"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 / twitter</a:t>
            </a:r>
          </a:p>
        </p:txBody>
      </p:sp>
      <p:sp>
        <p:nvSpPr>
          <p:cNvPr id="461" name="직사각형 460"/>
          <p:cNvSpPr/>
          <p:nvPr/>
        </p:nvSpPr>
        <p:spPr>
          <a:xfrm>
            <a:off x="4211960"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2" name="직사각형 461"/>
          <p:cNvSpPr/>
          <p:nvPr/>
        </p:nvSpPr>
        <p:spPr>
          <a:xfrm>
            <a:off x="4211960"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3" name="직사각형 462"/>
          <p:cNvSpPr/>
          <p:nvPr/>
        </p:nvSpPr>
        <p:spPr>
          <a:xfrm>
            <a:off x="4067944"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4" name="직사각형 463"/>
          <p:cNvSpPr/>
          <p:nvPr/>
        </p:nvSpPr>
        <p:spPr>
          <a:xfrm>
            <a:off x="4067944"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65" name="꺾인 연결선 425"/>
          <p:cNvCxnSpPr/>
          <p:nvPr/>
        </p:nvCxnSpPr>
        <p:spPr>
          <a:xfrm rot="5400000">
            <a:off x="4362326" y="1982589"/>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66" name="꺾인 연결선 425"/>
          <p:cNvCxnSpPr/>
          <p:nvPr/>
        </p:nvCxnSpPr>
        <p:spPr>
          <a:xfrm rot="5400000" flipH="1" flipV="1">
            <a:off x="4146302" y="1982589"/>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67" name="직사각형 466"/>
          <p:cNvSpPr/>
          <p:nvPr/>
        </p:nvSpPr>
        <p:spPr>
          <a:xfrm>
            <a:off x="4860032"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8" name="직사각형 467"/>
          <p:cNvSpPr/>
          <p:nvPr/>
        </p:nvSpPr>
        <p:spPr>
          <a:xfrm>
            <a:off x="4788024"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9" name="직사각형 468"/>
          <p:cNvSpPr/>
          <p:nvPr/>
        </p:nvSpPr>
        <p:spPr>
          <a:xfrm>
            <a:off x="4644008"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0" name="직사각형 469"/>
          <p:cNvSpPr/>
          <p:nvPr/>
        </p:nvSpPr>
        <p:spPr>
          <a:xfrm>
            <a:off x="4716016"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3" name="직사각형 472"/>
          <p:cNvSpPr/>
          <p:nvPr/>
        </p:nvSpPr>
        <p:spPr>
          <a:xfrm>
            <a:off x="6660232" y="5373315"/>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4" name="직사각형 473"/>
          <p:cNvSpPr/>
          <p:nvPr/>
        </p:nvSpPr>
        <p:spPr>
          <a:xfrm>
            <a:off x="6660232" y="5373315"/>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5" name="직사각형 474"/>
          <p:cNvSpPr/>
          <p:nvPr/>
        </p:nvSpPr>
        <p:spPr>
          <a:xfrm>
            <a:off x="6660232" y="5373315"/>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76" name="TextBox 475"/>
          <p:cNvSpPr txBox="1"/>
          <p:nvPr/>
        </p:nvSpPr>
        <p:spPr>
          <a:xfrm>
            <a:off x="7020272" y="5373315"/>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77" name="직사각형 476"/>
          <p:cNvSpPr/>
          <p:nvPr/>
        </p:nvSpPr>
        <p:spPr>
          <a:xfrm>
            <a:off x="1043608" y="1520947"/>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478" name="직사각형 477"/>
          <p:cNvSpPr/>
          <p:nvPr/>
        </p:nvSpPr>
        <p:spPr>
          <a:xfrm>
            <a:off x="4364360" y="23573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9" name="직사각형 478"/>
          <p:cNvSpPr/>
          <p:nvPr/>
        </p:nvSpPr>
        <p:spPr>
          <a:xfrm>
            <a:off x="4364360" y="18533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1" name="직사각형 480"/>
          <p:cNvSpPr/>
          <p:nvPr/>
        </p:nvSpPr>
        <p:spPr>
          <a:xfrm>
            <a:off x="4220344" y="23573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82" name="꺾인 연결선 425"/>
          <p:cNvCxnSpPr/>
          <p:nvPr/>
        </p:nvCxnSpPr>
        <p:spPr>
          <a:xfrm rot="5400000">
            <a:off x="1151620" y="2018653"/>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83" name="꺾인 연결선 425"/>
          <p:cNvCxnSpPr/>
          <p:nvPr/>
        </p:nvCxnSpPr>
        <p:spPr>
          <a:xfrm rot="5400000" flipH="1" flipV="1">
            <a:off x="1007604" y="2018653"/>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84" name="TextBox 483"/>
          <p:cNvSpPr txBox="1"/>
          <p:nvPr/>
        </p:nvSpPr>
        <p:spPr>
          <a:xfrm>
            <a:off x="2195736" y="4833315"/>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85" name="꺾인 연결선 198"/>
          <p:cNvCxnSpPr>
            <a:stCxn id="389" idx="3"/>
          </p:cNvCxnSpPr>
          <p:nvPr/>
        </p:nvCxnSpPr>
        <p:spPr>
          <a:xfrm flipV="1">
            <a:off x="5796136" y="3075409"/>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86" name="꺾인 연결선 425"/>
          <p:cNvCxnSpPr>
            <a:stCxn id="301" idx="3"/>
            <a:endCxn id="389" idx="1"/>
          </p:cNvCxnSpPr>
          <p:nvPr/>
        </p:nvCxnSpPr>
        <p:spPr>
          <a:xfrm flipV="1">
            <a:off x="3131840" y="4221187"/>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87" name="꺾인 연결선 425"/>
          <p:cNvCxnSpPr/>
          <p:nvPr/>
        </p:nvCxnSpPr>
        <p:spPr>
          <a:xfrm rot="10800000" flipV="1">
            <a:off x="3131840" y="4291158"/>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88" name="직사각형 487"/>
          <p:cNvSpPr/>
          <p:nvPr/>
        </p:nvSpPr>
        <p:spPr>
          <a:xfrm>
            <a:off x="2707649" y="420953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9" name="직사각형 488"/>
          <p:cNvSpPr/>
          <p:nvPr/>
        </p:nvSpPr>
        <p:spPr>
          <a:xfrm>
            <a:off x="2707649" y="413752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0" name="직사각형 489"/>
          <p:cNvSpPr/>
          <p:nvPr/>
        </p:nvSpPr>
        <p:spPr>
          <a:xfrm>
            <a:off x="4075801" y="420953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1" name="직사각형 490"/>
          <p:cNvSpPr/>
          <p:nvPr/>
        </p:nvSpPr>
        <p:spPr>
          <a:xfrm>
            <a:off x="4075801" y="413752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2" name="TextBox 491"/>
          <p:cNvSpPr txBox="1"/>
          <p:nvPr/>
        </p:nvSpPr>
        <p:spPr>
          <a:xfrm>
            <a:off x="3851920" y="1844923"/>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message</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3" name="TextBox 492"/>
          <p:cNvSpPr txBox="1"/>
          <p:nvPr/>
        </p:nvSpPr>
        <p:spPr>
          <a:xfrm>
            <a:off x="1115616" y="4797251"/>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4" name="TextBox 493"/>
          <p:cNvSpPr txBox="1"/>
          <p:nvPr/>
        </p:nvSpPr>
        <p:spPr>
          <a:xfrm>
            <a:off x="1691680" y="4797251"/>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5" name="TextBox 494"/>
          <p:cNvSpPr txBox="1"/>
          <p:nvPr/>
        </p:nvSpPr>
        <p:spPr>
          <a:xfrm>
            <a:off x="2627784" y="4797251"/>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Tree>
    <p:extLst>
      <p:ext uri="{BB962C8B-B14F-4D97-AF65-F5344CB8AC3E}">
        <p14:creationId xmlns:p14="http://schemas.microsoft.com/office/powerpoint/2010/main" val="4232171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 Architectural Design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4.1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Design Decision – Why Client/Server?</a:t>
            </a:r>
            <a:endPar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Design Decision – Why Event Bus</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 Design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Decision – Why JSON?</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17</a:t>
            </a:fld>
            <a:r>
              <a:rPr lang="en-US" altLang="ko-KR" dirty="0" smtClean="0"/>
              <a:t>/32</a:t>
            </a:r>
            <a:endParaRPr lang="ko-KR" altLang="en-US" dirty="0"/>
          </a:p>
        </p:txBody>
      </p:sp>
    </p:spTree>
    <p:extLst>
      <p:ext uri="{BB962C8B-B14F-4D97-AF65-F5344CB8AC3E}">
        <p14:creationId xmlns:p14="http://schemas.microsoft.com/office/powerpoint/2010/main" val="3423846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4.2 Design Decision – Why Event Bus?</a:t>
            </a:r>
            <a:endParaRPr lang="ko-KR" altLang="en-US" dirty="0"/>
          </a:p>
        </p:txBody>
      </p:sp>
      <p:sp>
        <p:nvSpPr>
          <p:cNvPr id="3" name="텍스트 개체 틀 2"/>
          <p:cNvSpPr>
            <a:spLocks noGrp="1"/>
          </p:cNvSpPr>
          <p:nvPr>
            <p:ph type="body" sz="quarter" idx="10"/>
          </p:nvPr>
        </p:nvSpPr>
        <p:spPr>
          <a:xfrm>
            <a:off x="4788024" y="760511"/>
            <a:ext cx="4032448" cy="5727749"/>
          </a:xfrm>
        </p:spPr>
        <p:txBody>
          <a:bodyPr>
            <a:normAutofit/>
          </a:bodyPr>
          <a:lstStyle/>
          <a:p>
            <a:r>
              <a:rPr lang="en-US" altLang="ko-KR" dirty="0" smtClean="0">
                <a:solidFill>
                  <a:schemeClr val="bg1"/>
                </a:solidFill>
              </a:rPr>
              <a:t>Advantage</a:t>
            </a:r>
          </a:p>
          <a:p>
            <a:endParaRPr lang="en-US" altLang="ko-KR" dirty="0" smtClean="0">
              <a:solidFill>
                <a:schemeClr val="bg1"/>
              </a:solidFill>
            </a:endParaRPr>
          </a:p>
          <a:p>
            <a:r>
              <a:rPr lang="en-US" altLang="ko-KR" dirty="0" smtClean="0">
                <a:solidFill>
                  <a:schemeClr val="bg1"/>
                </a:solidFill>
              </a:rPr>
              <a:t>1) Less coupling among packages</a:t>
            </a:r>
          </a:p>
          <a:p>
            <a:pPr lvl="1"/>
            <a:r>
              <a:rPr lang="en-US" altLang="ko-KR" dirty="0" smtClean="0">
                <a:solidFill>
                  <a:schemeClr val="bg1"/>
                </a:solidFill>
              </a:rPr>
              <a:t>Failure of any single package doesn’t affect the whole system</a:t>
            </a:r>
          </a:p>
          <a:p>
            <a:pPr lvl="1"/>
            <a:r>
              <a:rPr lang="en-US" altLang="ko-KR" dirty="0" smtClean="0">
                <a:solidFill>
                  <a:schemeClr val="bg1"/>
                </a:solidFill>
              </a:rPr>
              <a:t>Each packages can be developed independently</a:t>
            </a:r>
          </a:p>
          <a:p>
            <a:endParaRPr lang="en-US" altLang="ko-KR" dirty="0" smtClean="0">
              <a:solidFill>
                <a:schemeClr val="bg1"/>
              </a:solidFill>
            </a:endParaRPr>
          </a:p>
          <a:p>
            <a:r>
              <a:rPr lang="en-US" altLang="ko-KR" dirty="0" smtClean="0">
                <a:solidFill>
                  <a:schemeClr val="bg1"/>
                </a:solidFill>
              </a:rPr>
              <a:t>2) Easy to track the interaction between packages</a:t>
            </a:r>
          </a:p>
          <a:p>
            <a:pPr lvl="1"/>
            <a:r>
              <a:rPr lang="en-US" altLang="ko-KR" dirty="0" smtClean="0">
                <a:solidFill>
                  <a:schemeClr val="bg1"/>
                </a:solidFill>
              </a:rPr>
              <a:t>Centralized logging environment</a:t>
            </a:r>
          </a:p>
          <a:p>
            <a:endParaRPr lang="en-US" altLang="ko-KR" dirty="0" smtClean="0">
              <a:solidFill>
                <a:schemeClr val="bg1"/>
              </a:solidFill>
            </a:endParaRPr>
          </a:p>
          <a:p>
            <a:r>
              <a:rPr lang="en-US" altLang="ko-KR" dirty="0" smtClean="0">
                <a:solidFill>
                  <a:schemeClr val="bg1"/>
                </a:solidFill>
              </a:rPr>
              <a:t>3</a:t>
            </a:r>
            <a:r>
              <a:rPr lang="en-US" altLang="ko-KR" dirty="0">
                <a:solidFill>
                  <a:schemeClr val="bg1"/>
                </a:solidFill>
              </a:rPr>
              <a:t>) Provides extensibility</a:t>
            </a:r>
          </a:p>
          <a:p>
            <a:pPr lvl="1"/>
            <a:r>
              <a:rPr lang="en-US" altLang="ko-KR" dirty="0">
                <a:solidFill>
                  <a:schemeClr val="bg1"/>
                </a:solidFill>
              </a:rPr>
              <a:t>Easy to add new nodes</a:t>
            </a:r>
          </a:p>
          <a:p>
            <a:pPr lvl="1"/>
            <a:r>
              <a:rPr lang="en-US" altLang="ko-KR" dirty="0">
                <a:solidFill>
                  <a:schemeClr val="bg1"/>
                </a:solidFill>
              </a:rPr>
              <a:t>Easy to add new feature such as message package and something like </a:t>
            </a:r>
            <a:r>
              <a:rPr lang="en-US" altLang="ko-KR" dirty="0" smtClean="0">
                <a:solidFill>
                  <a:schemeClr val="bg1"/>
                </a:solidFill>
              </a:rPr>
              <a:t>that</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18</a:t>
            </a:fld>
            <a:r>
              <a:rPr lang="en-US" altLang="ko-KR" dirty="0" smtClean="0"/>
              <a:t>/32</a:t>
            </a:r>
            <a:endParaRPr lang="ko-KR" altLang="en-US" dirty="0"/>
          </a:p>
        </p:txBody>
      </p:sp>
      <p:pic>
        <p:nvPicPr>
          <p:cNvPr id="1026" name="Picture 2" descr="https://lh4.googleusercontent.com/bb6zNVbP7XA0ipaekyhtZ5EnW8_6WUdiLeDxjroxKG_-ONrFAk6TXo1qE7bbR9Cxj_i3kdRIO-pUDrp3wpkrh9Am53So5BivYa75votwmzQd2JKsQZ9mn3jRDnEbW_wutubfjl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4120" y="1104105"/>
            <a:ext cx="3768643" cy="2520280"/>
          </a:xfrm>
          <a:prstGeom prst="rect">
            <a:avLst/>
          </a:prstGeom>
          <a:noFill/>
          <a:extLst>
            <a:ext uri="{909E8E84-426E-40DD-AFC4-6F175D3DCCD1}">
              <a14:hiddenFill xmlns:a14="http://schemas.microsoft.com/office/drawing/2010/main">
                <a:solidFill>
                  <a:srgbClr val="FFFFFF"/>
                </a:solidFill>
              </a14:hiddenFill>
            </a:ext>
          </a:extLst>
        </p:spPr>
      </p:pic>
      <p:sp>
        <p:nvSpPr>
          <p:cNvPr id="7" name="텍스트 개체 틀 2"/>
          <p:cNvSpPr txBox="1">
            <a:spLocks/>
          </p:cNvSpPr>
          <p:nvPr/>
        </p:nvSpPr>
        <p:spPr>
          <a:xfrm>
            <a:off x="503548" y="3893594"/>
            <a:ext cx="4032448" cy="2487389"/>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solidFill>
                  <a:schemeClr val="bg1"/>
                </a:solidFill>
              </a:rPr>
              <a:t>Disadvantage</a:t>
            </a:r>
          </a:p>
          <a:p>
            <a:r>
              <a:rPr lang="en-US" altLang="ko-KR" dirty="0" smtClean="0">
                <a:solidFill>
                  <a:schemeClr val="bg1"/>
                </a:solidFill>
              </a:rPr>
              <a:t>1)  Single point of failure</a:t>
            </a:r>
          </a:p>
          <a:p>
            <a:pPr lvl="1"/>
            <a:r>
              <a:rPr lang="en-US" altLang="ko-KR" dirty="0" smtClean="0">
                <a:solidFill>
                  <a:schemeClr val="bg1"/>
                </a:solidFill>
              </a:rPr>
              <a:t>Event bus should be easily recoverable</a:t>
            </a:r>
          </a:p>
          <a:p>
            <a:endParaRPr lang="en-US" altLang="ko-KR" dirty="0" smtClean="0">
              <a:solidFill>
                <a:schemeClr val="bg1"/>
              </a:solidFill>
            </a:endParaRPr>
          </a:p>
          <a:p>
            <a:r>
              <a:rPr lang="en-US" altLang="ko-KR" dirty="0" smtClean="0">
                <a:solidFill>
                  <a:schemeClr val="bg1"/>
                </a:solidFill>
              </a:rPr>
              <a:t>2) Traffic</a:t>
            </a:r>
          </a:p>
          <a:p>
            <a:pPr lvl="1"/>
            <a:r>
              <a:rPr lang="en-US" altLang="ko-KR" dirty="0" smtClean="0">
                <a:solidFill>
                  <a:schemeClr val="bg1"/>
                </a:solidFill>
              </a:rPr>
              <a:t>50 simultaneous connection is tolerable based on the experiment.</a:t>
            </a:r>
            <a:endParaRPr lang="en-US" dirty="0">
              <a:solidFill>
                <a:schemeClr val="bg1"/>
              </a:solidFill>
            </a:endParaRPr>
          </a:p>
        </p:txBody>
      </p:sp>
    </p:spTree>
    <p:extLst>
      <p:ext uri="{BB962C8B-B14F-4D97-AF65-F5344CB8AC3E}">
        <p14:creationId xmlns:p14="http://schemas.microsoft.com/office/powerpoint/2010/main" val="7956308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4.3 Design </a:t>
            </a:r>
            <a:r>
              <a:rPr lang="en-US" altLang="ko-KR" dirty="0"/>
              <a:t>Decision – </a:t>
            </a:r>
            <a:r>
              <a:rPr lang="en-US" altLang="ko-KR" dirty="0" smtClean="0"/>
              <a:t>Why JSON?</a:t>
            </a:r>
            <a:endParaRPr lang="ko-KR" altLang="en-US" dirty="0"/>
          </a:p>
        </p:txBody>
      </p:sp>
      <p:sp>
        <p:nvSpPr>
          <p:cNvPr id="3" name="텍스트 개체 틀 2"/>
          <p:cNvSpPr>
            <a:spLocks noGrp="1"/>
          </p:cNvSpPr>
          <p:nvPr>
            <p:ph type="body" sz="quarter" idx="10"/>
          </p:nvPr>
        </p:nvSpPr>
        <p:spPr>
          <a:xfrm>
            <a:off x="683568" y="4221088"/>
            <a:ext cx="8136904" cy="2088232"/>
          </a:xfrm>
        </p:spPr>
        <p:txBody>
          <a:bodyPr>
            <a:normAutofit lnSpcReduction="10000"/>
          </a:bodyPr>
          <a:lstStyle/>
          <a:p>
            <a:pPr marL="342900" indent="-342900">
              <a:buAutoNum type="arabicParenR"/>
            </a:pPr>
            <a:r>
              <a:rPr lang="en-US" altLang="ko-KR" dirty="0" smtClean="0">
                <a:solidFill>
                  <a:schemeClr val="bg1"/>
                </a:solidFill>
              </a:rPr>
              <a:t>Less </a:t>
            </a:r>
            <a:r>
              <a:rPr lang="en-US" altLang="ko-KR" dirty="0">
                <a:solidFill>
                  <a:schemeClr val="bg1"/>
                </a:solidFill>
              </a:rPr>
              <a:t>coupling among </a:t>
            </a:r>
            <a:r>
              <a:rPr lang="en-US" altLang="ko-KR" dirty="0" smtClean="0">
                <a:solidFill>
                  <a:schemeClr val="bg1"/>
                </a:solidFill>
              </a:rPr>
              <a:t>packages</a:t>
            </a:r>
          </a:p>
          <a:p>
            <a:pPr marL="342900" indent="-342900">
              <a:buAutoNum type="arabicParenR"/>
            </a:pPr>
            <a:r>
              <a:rPr lang="en-US" altLang="ko-KR" dirty="0" smtClean="0">
                <a:solidFill>
                  <a:schemeClr val="bg1"/>
                </a:solidFill>
              </a:rPr>
              <a:t>Cross platform</a:t>
            </a:r>
          </a:p>
          <a:p>
            <a:pPr marL="342900" indent="-342900">
              <a:buAutoNum type="arabicParenR"/>
            </a:pPr>
            <a:r>
              <a:rPr lang="en-US" altLang="ko-KR" dirty="0" smtClean="0">
                <a:solidFill>
                  <a:schemeClr val="bg1"/>
                </a:solidFill>
              </a:rPr>
              <a:t>Human readable</a:t>
            </a:r>
          </a:p>
          <a:p>
            <a:pPr marL="342900" indent="-342900">
              <a:buAutoNum type="arabicParenR"/>
            </a:pPr>
            <a:r>
              <a:rPr lang="en-US" altLang="ko-KR" dirty="0" smtClean="0">
                <a:solidFill>
                  <a:schemeClr val="bg1"/>
                </a:solidFill>
              </a:rPr>
              <a:t>Applying design </a:t>
            </a:r>
            <a:r>
              <a:rPr lang="en-US" altLang="ko-KR" dirty="0">
                <a:solidFill>
                  <a:schemeClr val="bg1"/>
                </a:solidFill>
              </a:rPr>
              <a:t>concept </a:t>
            </a:r>
            <a:r>
              <a:rPr lang="en-US" altLang="ko-KR" dirty="0" smtClean="0">
                <a:solidFill>
                  <a:schemeClr val="bg1"/>
                </a:solidFill>
              </a:rPr>
              <a:t>to implementation directly</a:t>
            </a:r>
          </a:p>
          <a:p>
            <a:pPr marL="342900" indent="-342900">
              <a:buAutoNum type="arabicParenR"/>
            </a:pPr>
            <a:r>
              <a:rPr lang="en-US" altLang="ko-KR" dirty="0">
                <a:solidFill>
                  <a:schemeClr val="bg1"/>
                </a:solidFill>
              </a:rPr>
              <a:t>UI and SA Node speak the same language</a:t>
            </a:r>
          </a:p>
          <a:p>
            <a:pPr marL="342900" indent="-342900">
              <a:buAutoNum type="arabicParenR"/>
            </a:pPr>
            <a:r>
              <a:rPr lang="en-US" altLang="ko-KR" dirty="0">
                <a:solidFill>
                  <a:schemeClr val="bg1"/>
                </a:solidFill>
              </a:rPr>
              <a:t>3rd party developers</a:t>
            </a:r>
          </a:p>
          <a:p>
            <a:pPr marL="342900" indent="-342900">
              <a:buAutoNum type="arabicParenR"/>
            </a:pPr>
            <a:r>
              <a:rPr lang="en-US" altLang="ko-KR" dirty="0">
                <a:solidFill>
                  <a:schemeClr val="bg1"/>
                </a:solidFill>
              </a:rPr>
              <a:t>UI (Java Script) and database </a:t>
            </a:r>
            <a:r>
              <a:rPr lang="en-US" altLang="ko-KR" dirty="0" smtClean="0">
                <a:solidFill>
                  <a:schemeClr val="bg1"/>
                </a:solidFill>
              </a:rPr>
              <a:t>friendly</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19</a:t>
            </a:fld>
            <a:r>
              <a:rPr lang="en-US" altLang="ko-KR" dirty="0" smtClean="0"/>
              <a:t>/32</a:t>
            </a:r>
            <a:endParaRPr lang="ko-KR" altLang="en-US" dirty="0"/>
          </a:p>
        </p:txBody>
      </p:sp>
      <p:pic>
        <p:nvPicPr>
          <p:cNvPr id="2050" name="Picture 2" descr="https://lh4.googleusercontent.com/UHGB5u96FCmmsCKhWxAcSo-b7wpJQRFfH2Vomy1ui8xEiiLpXaUy5B4sKALODRBGyZQQdYKGBu6SoYXjqiN9Cm5P6oUPl2LND4q6DZ5z-sOiZYeC1QWz2SI6k-4w-_EBl-A1Um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980728"/>
            <a:ext cx="6372225"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472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val="1574382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a:t>
            </a:r>
            <a:r>
              <a:rPr lang="en-US" altLang="ko-KR" dirty="0"/>
              <a:t>. Design &amp; Implementation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5.2. Availability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5.3. Modifiability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5.4.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Scalability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5.5. Performance</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20</a:t>
            </a:fld>
            <a:r>
              <a:rPr lang="en-US" altLang="ko-KR" dirty="0" smtClean="0"/>
              <a:t>/32</a:t>
            </a:r>
            <a:endParaRPr lang="ko-KR" altLang="en-US" dirty="0"/>
          </a:p>
        </p:txBody>
      </p:sp>
    </p:spTree>
    <p:extLst>
      <p:ext uri="{BB962C8B-B14F-4D97-AF65-F5344CB8AC3E}">
        <p14:creationId xmlns:p14="http://schemas.microsoft.com/office/powerpoint/2010/main" val="708426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직사각형 56"/>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59" name="직사각형 58"/>
          <p:cNvSpPr/>
          <p:nvPr/>
        </p:nvSpPr>
        <p:spPr>
          <a:xfrm>
            <a:off x="467544" y="836712"/>
            <a:ext cx="4124476" cy="5398308"/>
          </a:xfrm>
          <a:prstGeom prst="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2" name="제목 1"/>
          <p:cNvSpPr>
            <a:spLocks noGrp="1"/>
          </p:cNvSpPr>
          <p:nvPr>
            <p:ph type="title"/>
          </p:nvPr>
        </p:nvSpPr>
        <p:spPr/>
        <p:txBody>
          <a:bodyPr>
            <a:normAutofit fontScale="90000"/>
          </a:bodyPr>
          <a:lstStyle/>
          <a:p>
            <a:r>
              <a:rPr lang="en-US" altLang="ko-KR" dirty="0" smtClean="0"/>
              <a:t>5.1.1 Security </a:t>
            </a:r>
            <a:r>
              <a:rPr lang="en-US" altLang="ko-KR" dirty="0"/>
              <a:t>– </a:t>
            </a:r>
            <a:r>
              <a:rPr lang="en-US" altLang="ko-KR" dirty="0" smtClean="0"/>
              <a:t>User Management</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21</a:t>
            </a:fld>
            <a:r>
              <a:rPr lang="en-US" altLang="ko-KR" dirty="0" smtClean="0"/>
              <a:t>/32</a:t>
            </a:r>
            <a:endParaRPr lang="ko-KR" altLang="en-US" dirty="0"/>
          </a:p>
        </p:txBody>
      </p:sp>
      <p:sp>
        <p:nvSpPr>
          <p:cNvPr id="5" name="TextBox 4"/>
          <p:cNvSpPr txBox="1"/>
          <p:nvPr/>
        </p:nvSpPr>
        <p:spPr>
          <a:xfrm>
            <a:off x="4869520" y="1685829"/>
            <a:ext cx="3950952" cy="1384995"/>
          </a:xfrm>
          <a:prstGeom prst="rect">
            <a:avLst/>
          </a:prstGeom>
        </p:spPr>
        <p:txBody>
          <a:bodyPr wrap="square" rtlCol="0">
            <a:spAutoFit/>
          </a:bodyPr>
          <a:lstStyle/>
          <a:p>
            <a:r>
              <a:rPr lang="en-US" altLang="ko-KR" sz="1400" dirty="0" smtClean="0">
                <a:solidFill>
                  <a:schemeClr val="bg1"/>
                </a:solidFill>
              </a:rPr>
              <a:t>Framework : </a:t>
            </a:r>
          </a:p>
          <a:p>
            <a:r>
              <a:rPr lang="en-US" altLang="ko-KR" sz="1400" dirty="0" smtClean="0">
                <a:solidFill>
                  <a:schemeClr val="bg1"/>
                </a:solidFill>
              </a:rPr>
              <a:t>- Spring framework can filter user access with URL Pattern.</a:t>
            </a:r>
          </a:p>
          <a:p>
            <a:r>
              <a:rPr lang="en-US" altLang="ko-KR" sz="1400" dirty="0" smtClean="0">
                <a:solidFill>
                  <a:schemeClr val="bg1"/>
                </a:solidFill>
              </a:rPr>
              <a:t>- It uses access filter xml, so it applies user access control easily</a:t>
            </a:r>
          </a:p>
          <a:p>
            <a:r>
              <a:rPr lang="en-US" altLang="ko-KR" sz="1400" dirty="0" smtClean="0">
                <a:solidFill>
                  <a:schemeClr val="bg1"/>
                </a:solidFill>
              </a:rPr>
              <a:t>- should be necessary to study framework.</a:t>
            </a:r>
            <a:endParaRPr lang="ko-KR" altLang="en-US" sz="1400" dirty="0">
              <a:solidFill>
                <a:schemeClr val="bg1"/>
              </a:solidFill>
            </a:endParaRPr>
          </a:p>
        </p:txBody>
      </p:sp>
      <p:sp>
        <p:nvSpPr>
          <p:cNvPr id="30" name="TextBox 29"/>
          <p:cNvSpPr txBox="1"/>
          <p:nvPr/>
        </p:nvSpPr>
        <p:spPr>
          <a:xfrm>
            <a:off x="4716016" y="1206975"/>
            <a:ext cx="1978427" cy="369332"/>
          </a:xfrm>
          <a:prstGeom prst="rect">
            <a:avLst/>
          </a:prstGeom>
        </p:spPr>
        <p:txBody>
          <a:bodyPr wrap="none" rtlCol="0">
            <a:spAutoFit/>
          </a:bodyPr>
          <a:lstStyle/>
          <a:p>
            <a:r>
              <a:rPr lang="en-US" altLang="ko-KR" dirty="0" smtClean="0">
                <a:solidFill>
                  <a:schemeClr val="bg1"/>
                </a:solidFill>
              </a:rPr>
              <a:t>[Design decision]</a:t>
            </a:r>
            <a:endParaRPr lang="ko-KR" altLang="en-US" dirty="0">
              <a:solidFill>
                <a:schemeClr val="bg1"/>
              </a:solidFill>
            </a:endParaRPr>
          </a:p>
        </p:txBody>
      </p:sp>
      <p:sp>
        <p:nvSpPr>
          <p:cNvPr id="31" name="TextBox 30"/>
          <p:cNvSpPr txBox="1"/>
          <p:nvPr/>
        </p:nvSpPr>
        <p:spPr>
          <a:xfrm>
            <a:off x="4869520" y="3531910"/>
            <a:ext cx="3662920" cy="1384995"/>
          </a:xfrm>
          <a:prstGeom prst="rect">
            <a:avLst/>
          </a:prstGeom>
        </p:spPr>
        <p:txBody>
          <a:bodyPr wrap="square" rtlCol="0">
            <a:spAutoFit/>
          </a:bodyPr>
          <a:lstStyle/>
          <a:p>
            <a:r>
              <a:rPr lang="en-US" altLang="ko-KR" sz="1400" dirty="0" smtClean="0">
                <a:solidFill>
                  <a:schemeClr val="bg1"/>
                </a:solidFill>
              </a:rPr>
              <a:t>Organic : </a:t>
            </a:r>
          </a:p>
          <a:p>
            <a:r>
              <a:rPr lang="en-US" altLang="ko-KR" sz="1400" dirty="0" smtClean="0">
                <a:solidFill>
                  <a:schemeClr val="bg1"/>
                </a:solidFill>
              </a:rPr>
              <a:t>- If using cookie, </a:t>
            </a:r>
            <a:r>
              <a:rPr lang="en-US" altLang="ko-KR" sz="1400" dirty="0">
                <a:solidFill>
                  <a:schemeClr val="bg1"/>
                </a:solidFill>
              </a:rPr>
              <a:t>It can develop simply</a:t>
            </a:r>
            <a:r>
              <a:rPr lang="en-US" altLang="ko-KR" sz="1400" dirty="0" smtClean="0">
                <a:solidFill>
                  <a:schemeClr val="bg1"/>
                </a:solidFill>
              </a:rPr>
              <a:t>.</a:t>
            </a:r>
          </a:p>
          <a:p>
            <a:r>
              <a:rPr lang="en-US" altLang="ko-KR" sz="1400" dirty="0" smtClean="0">
                <a:solidFill>
                  <a:schemeClr val="bg1"/>
                </a:solidFill>
              </a:rPr>
              <a:t>- But we can apply just web page. According to implementation, it cannot apply at Web API.</a:t>
            </a:r>
          </a:p>
          <a:p>
            <a:r>
              <a:rPr lang="en-US" altLang="ko-KR" sz="1400" dirty="0" smtClean="0">
                <a:solidFill>
                  <a:schemeClr val="bg1"/>
                </a:solidFill>
              </a:rPr>
              <a:t>- And it is more chance to mistake.</a:t>
            </a:r>
            <a:endParaRPr lang="ko-KR" altLang="en-US" sz="1400" dirty="0">
              <a:solidFill>
                <a:schemeClr val="bg1"/>
              </a:solidFill>
            </a:endParaRPr>
          </a:p>
        </p:txBody>
      </p:sp>
      <p:sp>
        <p:nvSpPr>
          <p:cNvPr id="33" name="타원 32"/>
          <p:cNvSpPr/>
          <p:nvPr/>
        </p:nvSpPr>
        <p:spPr>
          <a:xfrm>
            <a:off x="1722739" y="1127036"/>
            <a:ext cx="216403" cy="216403"/>
          </a:xfrm>
          <a:prstGeom prst="ellipse">
            <a:avLst/>
          </a:prstGeom>
          <a:solidFill>
            <a:sysClr val="windowText" lastClr="000000">
              <a:lumMod val="75000"/>
              <a:lumOff val="25000"/>
            </a:sysClr>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grpSp>
        <p:nvGrpSpPr>
          <p:cNvPr id="34" name="그룹 33"/>
          <p:cNvGrpSpPr/>
          <p:nvPr/>
        </p:nvGrpSpPr>
        <p:grpSpPr>
          <a:xfrm>
            <a:off x="1686924" y="4799444"/>
            <a:ext cx="288032" cy="288032"/>
            <a:chOff x="6979722" y="1284961"/>
            <a:chExt cx="288032" cy="288032"/>
          </a:xfrm>
        </p:grpSpPr>
        <p:sp>
          <p:nvSpPr>
            <p:cNvPr id="35" name="타원 34"/>
            <p:cNvSpPr/>
            <p:nvPr/>
          </p:nvSpPr>
          <p:spPr>
            <a:xfrm>
              <a:off x="6979722" y="1284961"/>
              <a:ext cx="288032" cy="288032"/>
            </a:xfrm>
            <a:prstGeom prst="ellipse">
              <a:avLst/>
            </a:prstGeom>
            <a:solidFill>
              <a:sysClr val="window" lastClr="FFFFFF"/>
            </a:solidFill>
            <a:ln w="12700" cap="flat" cmpd="dbl" algn="ctr">
              <a:solidFill>
                <a:sysClr val="window" lastClr="FFFFFF">
                  <a:lumMod val="50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sp>
          <p:nvSpPr>
            <p:cNvPr id="36" name="타원 35"/>
            <p:cNvSpPr/>
            <p:nvPr/>
          </p:nvSpPr>
          <p:spPr>
            <a:xfrm>
              <a:off x="7042445" y="1347684"/>
              <a:ext cx="162586" cy="162586"/>
            </a:xfrm>
            <a:prstGeom prst="ellipse">
              <a:avLst/>
            </a:prstGeom>
            <a:solidFill>
              <a:sysClr val="windowText" lastClr="000000">
                <a:lumMod val="75000"/>
                <a:lumOff val="25000"/>
              </a:sysClr>
            </a:solidFill>
            <a:ln w="12700" cap="flat" cmpd="dbl" algn="ctr">
              <a:solidFill>
                <a:sysClr val="window" lastClr="FFFFFF">
                  <a:lumMod val="50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grpSp>
      <p:sp>
        <p:nvSpPr>
          <p:cNvPr id="37" name="모서리가 둥근 직사각형 36"/>
          <p:cNvSpPr/>
          <p:nvPr/>
        </p:nvSpPr>
        <p:spPr>
          <a:xfrm>
            <a:off x="1149032" y="1559084"/>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User Access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View</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38" name="모서리가 둥근 직사각형 37"/>
          <p:cNvSpPr/>
          <p:nvPr/>
        </p:nvSpPr>
        <p:spPr>
          <a:xfrm>
            <a:off x="1149032" y="2254012"/>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Intercept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URL</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39" name="모서리가 둥근 직사각형 38"/>
          <p:cNvSpPr/>
          <p:nvPr/>
        </p:nvSpPr>
        <p:spPr>
          <a:xfrm>
            <a:off x="1080841" y="2902084"/>
            <a:ext cx="1500198"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validates</a:t>
            </a:r>
          </a:p>
        </p:txBody>
      </p:sp>
      <p:sp>
        <p:nvSpPr>
          <p:cNvPr id="40" name="다이아몬드 39"/>
          <p:cNvSpPr/>
          <p:nvPr/>
        </p:nvSpPr>
        <p:spPr>
          <a:xfrm>
            <a:off x="1645544" y="3575308"/>
            <a:ext cx="370793" cy="356465"/>
          </a:xfrm>
          <a:prstGeom prst="diamond">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sp>
        <p:nvSpPr>
          <p:cNvPr id="41" name="모서리가 둥근 직사각형 40"/>
          <p:cNvSpPr/>
          <p:nvPr/>
        </p:nvSpPr>
        <p:spPr>
          <a:xfrm>
            <a:off x="1149032" y="4115306"/>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displays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View</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2" name="모서리가 둥근 직사각형 41"/>
          <p:cNvSpPr/>
          <p:nvPr/>
        </p:nvSpPr>
        <p:spPr>
          <a:xfrm>
            <a:off x="2704128" y="4126220"/>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displays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error message</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3" name="모서리가 둥근 직사각형 42"/>
          <p:cNvSpPr/>
          <p:nvPr/>
        </p:nvSpPr>
        <p:spPr>
          <a:xfrm>
            <a:off x="2704128" y="4774292"/>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shows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Login page</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4" name="모서리가 둥근 직사각형 43"/>
          <p:cNvSpPr/>
          <p:nvPr/>
        </p:nvSpPr>
        <p:spPr>
          <a:xfrm>
            <a:off x="2704128" y="5422364"/>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User Enter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id &amp; password</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5" name="TextBox 44"/>
          <p:cNvSpPr txBox="1"/>
          <p:nvPr/>
        </p:nvSpPr>
        <p:spPr>
          <a:xfrm>
            <a:off x="561925" y="3862016"/>
            <a:ext cx="1278107" cy="276999"/>
          </a:xfrm>
          <a:prstGeom prst="rect">
            <a:avLst/>
          </a:prstGeom>
        </p:spPr>
        <p:txBody>
          <a:bodyPr wrap="none" rtlCol="0">
            <a:spAutoFit/>
          </a:bodyPr>
          <a:lstStyle/>
          <a:p>
            <a:r>
              <a:rPr lang="en-US" altLang="ko-KR" sz="1200" dirty="0" smtClean="0">
                <a:solidFill>
                  <a:prstClr val="black"/>
                </a:solidFill>
                <a:latin typeface="Calibri"/>
              </a:rPr>
              <a:t>[Login successful]</a:t>
            </a:r>
            <a:endParaRPr lang="ko-KR" altLang="en-US" sz="1200" dirty="0">
              <a:solidFill>
                <a:prstClr val="black"/>
              </a:solidFill>
              <a:latin typeface="Calibri"/>
            </a:endParaRPr>
          </a:p>
        </p:txBody>
      </p:sp>
      <p:sp>
        <p:nvSpPr>
          <p:cNvPr id="46" name="TextBox 45"/>
          <p:cNvSpPr txBox="1"/>
          <p:nvPr/>
        </p:nvSpPr>
        <p:spPr>
          <a:xfrm>
            <a:off x="2500711" y="3501976"/>
            <a:ext cx="991169" cy="276999"/>
          </a:xfrm>
          <a:prstGeom prst="rect">
            <a:avLst/>
          </a:prstGeom>
        </p:spPr>
        <p:txBody>
          <a:bodyPr wrap="none" rtlCol="0">
            <a:spAutoFit/>
          </a:bodyPr>
          <a:lstStyle/>
          <a:p>
            <a:r>
              <a:rPr lang="en-US" altLang="ko-KR" sz="1200" dirty="0" smtClean="0">
                <a:solidFill>
                  <a:prstClr val="black"/>
                </a:solidFill>
                <a:latin typeface="Calibri"/>
              </a:rPr>
              <a:t>[Login failed]</a:t>
            </a:r>
            <a:endParaRPr lang="ko-KR" altLang="en-US" sz="1200" dirty="0">
              <a:solidFill>
                <a:prstClr val="black"/>
              </a:solidFill>
              <a:latin typeface="Calibri"/>
            </a:endParaRPr>
          </a:p>
        </p:txBody>
      </p:sp>
      <p:cxnSp>
        <p:nvCxnSpPr>
          <p:cNvPr id="47" name="직선 화살표 연결선 46"/>
          <p:cNvCxnSpPr>
            <a:stCxn id="33" idx="4"/>
            <a:endCxn id="37" idx="0"/>
          </p:cNvCxnSpPr>
          <p:nvPr/>
        </p:nvCxnSpPr>
        <p:spPr>
          <a:xfrm flipH="1">
            <a:off x="1830940" y="1343439"/>
            <a:ext cx="1" cy="215645"/>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48" name="직선 화살표 연결선 47"/>
          <p:cNvCxnSpPr>
            <a:stCxn id="37" idx="2"/>
            <a:endCxn id="38" idx="0"/>
          </p:cNvCxnSpPr>
          <p:nvPr/>
        </p:nvCxnSpPr>
        <p:spPr>
          <a:xfrm>
            <a:off x="1830940" y="2016284"/>
            <a:ext cx="0" cy="237728"/>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49" name="직선 화살표 연결선 48"/>
          <p:cNvCxnSpPr>
            <a:stCxn id="38" idx="2"/>
            <a:endCxn id="39" idx="0"/>
          </p:cNvCxnSpPr>
          <p:nvPr/>
        </p:nvCxnSpPr>
        <p:spPr>
          <a:xfrm>
            <a:off x="1830940" y="2711212"/>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0" name="직선 화살표 연결선 49"/>
          <p:cNvCxnSpPr>
            <a:stCxn id="39" idx="2"/>
            <a:endCxn id="40" idx="0"/>
          </p:cNvCxnSpPr>
          <p:nvPr/>
        </p:nvCxnSpPr>
        <p:spPr>
          <a:xfrm>
            <a:off x="1830940" y="3359284"/>
            <a:ext cx="1" cy="216024"/>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1" name="직선 화살표 연결선 50"/>
          <p:cNvCxnSpPr>
            <a:stCxn id="40" idx="2"/>
            <a:endCxn id="41" idx="0"/>
          </p:cNvCxnSpPr>
          <p:nvPr/>
        </p:nvCxnSpPr>
        <p:spPr>
          <a:xfrm flipH="1">
            <a:off x="1830940" y="3931773"/>
            <a:ext cx="1" cy="183533"/>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2" name="직선 화살표 연결선 51"/>
          <p:cNvCxnSpPr>
            <a:stCxn id="41" idx="2"/>
            <a:endCxn id="35" idx="0"/>
          </p:cNvCxnSpPr>
          <p:nvPr/>
        </p:nvCxnSpPr>
        <p:spPr>
          <a:xfrm>
            <a:off x="1830940" y="4572506"/>
            <a:ext cx="0" cy="226938"/>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3" name="직선 화살표 연결선 53"/>
          <p:cNvCxnSpPr>
            <a:stCxn id="40" idx="3"/>
            <a:endCxn id="42" idx="0"/>
          </p:cNvCxnSpPr>
          <p:nvPr/>
        </p:nvCxnSpPr>
        <p:spPr>
          <a:xfrm>
            <a:off x="2016337" y="3753541"/>
            <a:ext cx="1369699" cy="372679"/>
          </a:xfrm>
          <a:prstGeom prst="bentConnector2">
            <a:avLst/>
          </a:prstGeom>
          <a:noFill/>
          <a:ln w="9525" cap="flat" cmpd="sng" algn="ctr">
            <a:solidFill>
              <a:sysClr val="windowText" lastClr="000000">
                <a:lumMod val="65000"/>
                <a:lumOff val="35000"/>
              </a:sysClr>
            </a:solidFill>
            <a:prstDash val="solid"/>
            <a:tailEnd type="arrow"/>
          </a:ln>
          <a:effectLst/>
        </p:spPr>
      </p:cxnSp>
      <p:cxnSp>
        <p:nvCxnSpPr>
          <p:cNvPr id="54" name="직선 화살표 연결선 53"/>
          <p:cNvCxnSpPr>
            <a:stCxn id="42" idx="2"/>
            <a:endCxn id="43" idx="0"/>
          </p:cNvCxnSpPr>
          <p:nvPr/>
        </p:nvCxnSpPr>
        <p:spPr>
          <a:xfrm>
            <a:off x="3386036" y="4583420"/>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5" name="직선 화살표 연결선 54"/>
          <p:cNvCxnSpPr>
            <a:stCxn id="43" idx="2"/>
            <a:endCxn id="44" idx="0"/>
          </p:cNvCxnSpPr>
          <p:nvPr/>
        </p:nvCxnSpPr>
        <p:spPr>
          <a:xfrm>
            <a:off x="3386036" y="5231492"/>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6" name="직선 화살표 연결선 53"/>
          <p:cNvCxnSpPr>
            <a:stCxn id="44" idx="3"/>
            <a:endCxn id="39" idx="3"/>
          </p:cNvCxnSpPr>
          <p:nvPr/>
        </p:nvCxnSpPr>
        <p:spPr>
          <a:xfrm flipH="1" flipV="1">
            <a:off x="2581039" y="3130684"/>
            <a:ext cx="1486905" cy="2520280"/>
          </a:xfrm>
          <a:prstGeom prst="bentConnector3">
            <a:avLst>
              <a:gd name="adj1" fmla="val -15374"/>
            </a:avLst>
          </a:prstGeom>
          <a:noFill/>
          <a:ln w="9525" cap="flat" cmpd="sng" algn="ctr">
            <a:solidFill>
              <a:sysClr val="windowText" lastClr="000000">
                <a:lumMod val="65000"/>
                <a:lumOff val="35000"/>
              </a:sysClr>
            </a:solidFill>
            <a:prstDash val="solid"/>
            <a:tailEnd type="arrow"/>
          </a:ln>
          <a:effectLst/>
        </p:spPr>
      </p:cxnSp>
    </p:spTree>
    <p:extLst>
      <p:ext uri="{BB962C8B-B14F-4D97-AF65-F5344CB8AC3E}">
        <p14:creationId xmlns:p14="http://schemas.microsoft.com/office/powerpoint/2010/main" val="475469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5.1.2 Security – Network Transport</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22</a:t>
            </a:fld>
            <a:r>
              <a:rPr lang="en-US" altLang="ko-KR" dirty="0" smtClean="0"/>
              <a:t>/32</a:t>
            </a:r>
            <a:endParaRPr lang="ko-KR" altLang="en-US" dirty="0"/>
          </a:p>
        </p:txBody>
      </p:sp>
    </p:spTree>
    <p:extLst>
      <p:ext uri="{BB962C8B-B14F-4D97-AF65-F5344CB8AC3E}">
        <p14:creationId xmlns:p14="http://schemas.microsoft.com/office/powerpoint/2010/main" val="42296454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5.2.1 Availability – Sensor Malfunction.</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23</a:t>
            </a:fld>
            <a:r>
              <a:rPr lang="en-US" altLang="ko-KR" dirty="0" smtClean="0"/>
              <a:t>/32</a:t>
            </a:r>
            <a:endParaRPr lang="ko-KR" altLang="en-US" dirty="0"/>
          </a:p>
        </p:txBody>
      </p:sp>
      <p:pic>
        <p:nvPicPr>
          <p:cNvPr id="1026" name="Picture 2" descr="CommDiagram_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304" y="836712"/>
            <a:ext cx="8352160"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32450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bg1"/>
                </a:solidFill>
                <a:latin typeface="+mn-ea"/>
              </a:rPr>
              <a:t>ㅌ</a:t>
            </a: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5.2.2 Availability – Actuator Malfunction.</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24</a:t>
            </a:fld>
            <a:r>
              <a:rPr lang="en-US" altLang="ko-KR" dirty="0" smtClean="0"/>
              <a:t>/32</a:t>
            </a:r>
            <a:endParaRPr lang="ko-KR" altLang="en-US" dirty="0"/>
          </a:p>
        </p:txBody>
      </p:sp>
      <p:pic>
        <p:nvPicPr>
          <p:cNvPr id="2050" name="Picture 2" descr="CommDiagram_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699" y="836712"/>
            <a:ext cx="8464773" cy="520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19681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5.3.1 Modifiability</a:t>
            </a:r>
            <a:endParaRPr lang="ko-KR" altLang="en-US" dirty="0"/>
          </a:p>
        </p:txBody>
      </p:sp>
      <p:sp>
        <p:nvSpPr>
          <p:cNvPr id="3" name="텍스트 개체 틀 2"/>
          <p:cNvSpPr>
            <a:spLocks noGrp="1"/>
          </p:cNvSpPr>
          <p:nvPr>
            <p:ph type="body" sz="quarter" idx="10"/>
          </p:nvPr>
        </p:nvSpPr>
        <p:spPr>
          <a:xfrm>
            <a:off x="6932514" y="934981"/>
            <a:ext cx="1848064" cy="2324101"/>
          </a:xfrm>
        </p:spPr>
        <p:txBody>
          <a:bodyPr/>
          <a:lstStyle/>
          <a:p>
            <a:r>
              <a:rPr lang="en-US" altLang="ko-KR" dirty="0" smtClean="0">
                <a:solidFill>
                  <a:schemeClr val="bg1"/>
                </a:solidFill>
              </a:rPr>
              <a:t>System </a:t>
            </a:r>
            <a:r>
              <a:rPr lang="ko-KR" altLang="en-US" dirty="0" smtClean="0">
                <a:solidFill>
                  <a:schemeClr val="bg1"/>
                </a:solidFill>
              </a:rPr>
              <a:t>큰 그림</a:t>
            </a:r>
            <a:endParaRPr lang="ko-KR" altLang="en-US"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25</a:t>
            </a:fld>
            <a:r>
              <a:rPr lang="en-US" altLang="ko-KR" dirty="0" smtClean="0"/>
              <a:t>/32</a:t>
            </a:r>
            <a:endParaRPr lang="ko-KR" altLang="en-US" dirty="0"/>
          </a:p>
        </p:txBody>
      </p:sp>
      <p:pic>
        <p:nvPicPr>
          <p:cNvPr id="3074" name="Picture 2" descr="https://lh5.googleusercontent.com/MtwBhVzub2T4E1azTJ4Hc5DN4g4lQIdJ5yCmtaVsaAgipmzPgnLLUJ1t9NzPf9Nf_XGlTEhK2DBH46IjN9nx0CmmLFdSWb6Le9Brn7qv0U90SUJlFZUmmIK5Kwr_9fOZZzIwJ8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862" y="980728"/>
            <a:ext cx="6162675" cy="21336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6.googleusercontent.com/x45glPD1ceEZXKEs7FxVOTK1DChGGaiIu831mu_bn64hWFzKrbIjkgOMC-ML3bNDsG83hz_A3IhXfAPJAXQrc9YnPn_X17BC2FSqp07rSV-pgiFH7KMEVodx4t_2VN_wQWU6KZ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6178" y="3717032"/>
            <a:ext cx="4724400" cy="23241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표 4"/>
          <p:cNvGraphicFramePr>
            <a:graphicFrameLocks noGrp="1"/>
          </p:cNvGraphicFramePr>
          <p:nvPr/>
        </p:nvGraphicFramePr>
        <p:xfrm>
          <a:off x="437982" y="3829260"/>
          <a:ext cx="3116442" cy="1958880"/>
        </p:xfrm>
        <a:graphic>
          <a:graphicData uri="http://schemas.openxmlformats.org/drawingml/2006/table">
            <a:tbl>
              <a:tblPr/>
              <a:tblGrid>
                <a:gridCol w="1558221"/>
                <a:gridCol w="1558221"/>
              </a:tblGrid>
              <a:tr h="205737">
                <a:tc rowSpan="3">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Discovery</a:t>
                      </a:r>
                      <a:endParaRPr lang="en-US" sz="1600" dirty="0">
                        <a:solidFill>
                          <a:schemeClr val="bg1"/>
                        </a:solidFill>
                        <a:effectLst/>
                      </a:endParaRPr>
                    </a:p>
                  </a:txBody>
                  <a:tcPr marL="0" marR="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discover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register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cancel</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rowSpan="4">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Link</a:t>
                      </a:r>
                      <a:endParaRPr lang="en-US" sz="1600" dirty="0">
                        <a:solidFill>
                          <a:schemeClr val="bg1"/>
                        </a:solidFill>
                        <a:effectLst/>
                      </a:endParaRPr>
                    </a:p>
                  </a:txBody>
                  <a:tcPr marL="0" marR="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connect</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disconnect</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send</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receiver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813170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83264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5.3.2 Modifiability - User defined rule</a:t>
            </a:r>
            <a:endParaRPr lang="ko-KR" altLang="en-US" dirty="0"/>
          </a:p>
        </p:txBody>
      </p:sp>
      <p:sp>
        <p:nvSpPr>
          <p:cNvPr id="3" name="텍스트 개체 틀 2"/>
          <p:cNvSpPr>
            <a:spLocks noGrp="1"/>
          </p:cNvSpPr>
          <p:nvPr>
            <p:ph type="body" sz="quarter" idx="10"/>
          </p:nvPr>
        </p:nvSpPr>
        <p:spPr>
          <a:xfrm>
            <a:off x="309440" y="764704"/>
            <a:ext cx="8511032" cy="5688632"/>
          </a:xfrm>
        </p:spPr>
        <p:txBody>
          <a:bodyPr/>
          <a:lstStyle/>
          <a:p>
            <a:pPr marL="285750" indent="-285750">
              <a:buFontTx/>
              <a:buChar char="-"/>
            </a:pPr>
            <a:r>
              <a:rPr lang="en-US" altLang="ko-KR" sz="1100" dirty="0" smtClean="0">
                <a:solidFill>
                  <a:schemeClr val="bg1"/>
                </a:solidFill>
              </a:rPr>
              <a:t>Rule            </a:t>
            </a:r>
            <a:r>
              <a:rPr lang="en-US" altLang="ko-KR" sz="1100" dirty="0">
                <a:solidFill>
                  <a:schemeClr val="bg1"/>
                </a:solidFill>
              </a:rPr>
              <a:t>:= if {conditions} then {actions} 	[condition := {</a:t>
            </a:r>
            <a:r>
              <a:rPr lang="en-US" altLang="ko-KR" sz="1100" dirty="0" err="1">
                <a:solidFill>
                  <a:schemeClr val="bg1"/>
                </a:solidFill>
              </a:rPr>
              <a:t>nodeID</a:t>
            </a:r>
            <a:r>
              <a:rPr lang="en-US" altLang="ko-KR" sz="1100" dirty="0">
                <a:solidFill>
                  <a:schemeClr val="bg1"/>
                </a:solidFill>
              </a:rPr>
              <a:t>}@{</a:t>
            </a:r>
            <a:r>
              <a:rPr lang="en-US" altLang="ko-KR" sz="1100" dirty="0" err="1">
                <a:solidFill>
                  <a:schemeClr val="bg1"/>
                </a:solidFill>
              </a:rPr>
              <a:t>thingID</a:t>
            </a:r>
            <a:r>
              <a:rPr lang="en-US" altLang="ko-KR" sz="1100" dirty="0">
                <a:solidFill>
                  <a:schemeClr val="bg1"/>
                </a:solidFill>
              </a:rPr>
              <a:t>}=={Value}#{Type}(Delay)?]</a:t>
            </a:r>
          </a:p>
          <a:p>
            <a:pPr marL="0" indent="0"/>
            <a:r>
              <a:rPr lang="en-US" altLang="ko-KR" sz="1100" dirty="0">
                <a:solidFill>
                  <a:schemeClr val="bg1"/>
                </a:solidFill>
              </a:rPr>
              <a:t>    ex) </a:t>
            </a:r>
            <a:r>
              <a:rPr lang="en-US" altLang="ko-KR" sz="1000" dirty="0">
                <a:solidFill>
                  <a:schemeClr val="bg1"/>
                </a:solidFill>
                <a:latin typeface="MS Reference Sans Serif" pitchFamily="34" charset="0"/>
              </a:rPr>
              <a:t>if  </a:t>
            </a:r>
            <a:r>
              <a:rPr lang="en-US" altLang="ko-KR" sz="1000" dirty="0" err="1">
                <a:solidFill>
                  <a:schemeClr val="bg1"/>
                </a:solidFill>
                <a:latin typeface="MS Reference Sans Serif" pitchFamily="34" charset="0"/>
              </a:rPr>
              <a:t>nodeA@presenceA</a:t>
            </a:r>
            <a:r>
              <a:rPr lang="en-US" altLang="ko-KR" sz="1000" dirty="0">
                <a:solidFill>
                  <a:schemeClr val="bg1"/>
                </a:solidFill>
                <a:latin typeface="MS Reference Sans Serif" pitchFamily="34" charset="0"/>
              </a:rPr>
              <a:t>==</a:t>
            </a:r>
            <a:r>
              <a:rPr lang="en-US" altLang="ko-KR" sz="1000" dirty="0" err="1">
                <a:solidFill>
                  <a:schemeClr val="bg1"/>
                </a:solidFill>
                <a:latin typeface="MS Reference Sans Serif" pitchFamily="34" charset="0"/>
              </a:rPr>
              <a:t>Away#Presence</a:t>
            </a:r>
            <a:r>
              <a:rPr lang="en-US" altLang="ko-KR" sz="1000" dirty="0">
                <a:solidFill>
                  <a:schemeClr val="bg1"/>
                </a:solidFill>
                <a:latin typeface="MS Reference Sans Serif" pitchFamily="34" charset="0"/>
              </a:rPr>
              <a:t>  then </a:t>
            </a:r>
            <a:r>
              <a:rPr lang="en-US" altLang="ko-KR" sz="1000" dirty="0">
                <a:solidFill>
                  <a:srgbClr val="FF0000"/>
                </a:solidFill>
                <a:latin typeface="MS Reference Sans Serif" pitchFamily="34" charset="0"/>
              </a:rPr>
              <a:t>*</a:t>
            </a:r>
            <a:r>
              <a:rPr lang="en-US" altLang="ko-KR" sz="1000" dirty="0">
                <a:solidFill>
                  <a:schemeClr val="bg1"/>
                </a:solidFill>
                <a:latin typeface="MS Reference Sans Serif" pitchFamily="34" charset="0"/>
              </a:rPr>
              <a:t>@</a:t>
            </a:r>
            <a:r>
              <a:rPr lang="en-US" altLang="ko-KR" sz="1000" dirty="0" err="1">
                <a:solidFill>
                  <a:schemeClr val="bg1"/>
                </a:solidFill>
                <a:latin typeface="MS Reference Sans Serif" pitchFamily="34" charset="0"/>
              </a:rPr>
              <a:t>messageA</a:t>
            </a:r>
            <a:r>
              <a:rPr lang="en-US" altLang="ko-KR" sz="1000" dirty="0">
                <a:solidFill>
                  <a:schemeClr val="bg1"/>
                </a:solidFill>
                <a:latin typeface="MS Reference Sans Serif" pitchFamily="34" charset="0"/>
              </a:rPr>
              <a:t>=</a:t>
            </a:r>
            <a:r>
              <a:rPr lang="en-US" altLang="ko-KR" sz="1000" dirty="0" err="1">
                <a:solidFill>
                  <a:schemeClr val="bg1"/>
                </a:solidFill>
                <a:latin typeface="MS Reference Sans Serif" pitchFamily="34" charset="0"/>
              </a:rPr>
              <a:t>Confirm#Message</a:t>
            </a:r>
            <a:r>
              <a:rPr lang="en-US" altLang="ko-KR" sz="1000" dirty="0" err="1">
                <a:solidFill>
                  <a:srgbClr val="FF0000"/>
                </a:solidFill>
                <a:latin typeface="MS Reference Sans Serif" pitchFamily="34" charset="0"/>
              </a:rPr>
              <a:t>Delay</a:t>
            </a:r>
            <a:r>
              <a:rPr lang="en-US" altLang="ko-KR" sz="1000" dirty="0">
                <a:solidFill>
                  <a:schemeClr val="bg1"/>
                </a:solidFill>
                <a:latin typeface="MS Reference Sans Serif" pitchFamily="34" charset="0"/>
              </a:rPr>
              <a:t>, *@alarm=</a:t>
            </a:r>
            <a:r>
              <a:rPr lang="en-US" altLang="ko-KR" sz="1000" dirty="0" err="1">
                <a:solidFill>
                  <a:schemeClr val="bg1"/>
                </a:solidFill>
                <a:latin typeface="MS Reference Sans Serif" pitchFamily="34" charset="0"/>
              </a:rPr>
              <a:t>Setting#Alarm</a:t>
            </a:r>
            <a:r>
              <a:rPr lang="en-US" altLang="ko-KR" sz="1000" dirty="0" err="1">
                <a:solidFill>
                  <a:srgbClr val="FF0000"/>
                </a:solidFill>
                <a:latin typeface="MS Reference Sans Serif" pitchFamily="34" charset="0"/>
              </a:rPr>
              <a:t>Delay</a:t>
            </a:r>
            <a:endParaRPr lang="en-US" altLang="ko-KR" sz="1000" dirty="0">
              <a:solidFill>
                <a:srgbClr val="FF0000"/>
              </a:solidFill>
              <a:latin typeface="MS Reference Sans Serif" pitchFamily="34" charset="0"/>
            </a:endParaRPr>
          </a:p>
          <a:p>
            <a:pPr marL="0" indent="0"/>
            <a:r>
              <a:rPr lang="en-US" altLang="ko-KR" sz="1000" dirty="0">
                <a:solidFill>
                  <a:schemeClr val="bg1"/>
                </a:solidFill>
                <a:latin typeface="MS Reference Sans Serif" pitchFamily="34" charset="0"/>
              </a:rPr>
              <a:t>        </a:t>
            </a:r>
            <a:r>
              <a:rPr lang="en-US" altLang="ko-KR" sz="1000" dirty="0" smtClean="0">
                <a:solidFill>
                  <a:schemeClr val="bg1"/>
                </a:solidFill>
                <a:latin typeface="MS Reference Sans Serif" pitchFamily="34" charset="0"/>
              </a:rPr>
              <a:t> if  </a:t>
            </a:r>
            <a:r>
              <a:rPr lang="en-US" altLang="ko-KR" sz="1000" dirty="0">
                <a:solidFill>
                  <a:srgbClr val="FF0000"/>
                </a:solidFill>
                <a:latin typeface="MS Reference Sans Serif" pitchFamily="34" charset="0"/>
              </a:rPr>
              <a:t>*</a:t>
            </a:r>
            <a:r>
              <a:rPr lang="en-US" altLang="ko-KR" sz="1000" dirty="0">
                <a:solidFill>
                  <a:schemeClr val="bg1"/>
                </a:solidFill>
                <a:latin typeface="MS Reference Sans Serif" pitchFamily="34" charset="0"/>
              </a:rPr>
              <a:t>@alarm==</a:t>
            </a:r>
            <a:r>
              <a:rPr lang="en-US" altLang="ko-KR" sz="1000" dirty="0" err="1">
                <a:solidFill>
                  <a:schemeClr val="bg1"/>
                </a:solidFill>
                <a:latin typeface="MS Reference Sans Serif" pitchFamily="34" charset="0"/>
              </a:rPr>
              <a:t>Set#Alarm</a:t>
            </a:r>
            <a:r>
              <a:rPr lang="en-US" altLang="ko-KR" sz="1000" dirty="0">
                <a:solidFill>
                  <a:schemeClr val="bg1"/>
                </a:solidFill>
                <a:latin typeface="MS Reference Sans Serif" pitchFamily="34" charset="0"/>
              </a:rPr>
              <a:t>                       </a:t>
            </a:r>
            <a:r>
              <a:rPr lang="en-US" altLang="ko-KR" sz="1000" dirty="0" smtClean="0">
                <a:solidFill>
                  <a:schemeClr val="bg1"/>
                </a:solidFill>
                <a:latin typeface="MS Reference Sans Serif" pitchFamily="34" charset="0"/>
              </a:rPr>
              <a:t> then </a:t>
            </a:r>
            <a:r>
              <a:rPr lang="en-US" altLang="ko-KR" sz="1000" dirty="0">
                <a:solidFill>
                  <a:srgbClr val="FF0000"/>
                </a:solidFill>
                <a:latin typeface="MS Reference Sans Serif" pitchFamily="34" charset="0"/>
              </a:rPr>
              <a:t>!</a:t>
            </a:r>
            <a:r>
              <a:rPr lang="en-US" altLang="ko-KR" sz="1000" dirty="0" err="1">
                <a:solidFill>
                  <a:schemeClr val="bg1"/>
                </a:solidFill>
                <a:latin typeface="MS Reference Sans Serif" pitchFamily="34" charset="0"/>
              </a:rPr>
              <a:t>nodeA@doorA</a:t>
            </a:r>
            <a:r>
              <a:rPr lang="en-US" altLang="ko-KR" sz="1000" dirty="0">
                <a:solidFill>
                  <a:schemeClr val="bg1"/>
                </a:solidFill>
                <a:latin typeface="MS Reference Sans Serif" pitchFamily="34" charset="0"/>
              </a:rPr>
              <a:t>=</a:t>
            </a:r>
            <a:r>
              <a:rPr lang="en-US" altLang="ko-KR" sz="1000" dirty="0" err="1">
                <a:solidFill>
                  <a:schemeClr val="bg1"/>
                </a:solidFill>
                <a:latin typeface="MS Reference Sans Serif" pitchFamily="34" charset="0"/>
              </a:rPr>
              <a:t>Open#Door</a:t>
            </a:r>
            <a:r>
              <a:rPr lang="en-US" altLang="ko-KR" sz="1000" dirty="0">
                <a:solidFill>
                  <a:schemeClr val="bg1"/>
                </a:solidFill>
                <a:latin typeface="MS Reference Sans Serif" pitchFamily="34" charset="0"/>
              </a:rPr>
              <a:t>, </a:t>
            </a:r>
            <a:r>
              <a:rPr lang="en-US" altLang="ko-KR" sz="1000" dirty="0" err="1" smtClean="0">
                <a:solidFill>
                  <a:schemeClr val="bg1"/>
                </a:solidFill>
                <a:latin typeface="MS Reference Sans Serif" pitchFamily="34" charset="0"/>
              </a:rPr>
              <a:t>nodeA@alarmLampA</a:t>
            </a:r>
            <a:r>
              <a:rPr lang="en-US" altLang="ko-KR" sz="1000" dirty="0" smtClean="0">
                <a:solidFill>
                  <a:schemeClr val="bg1"/>
                </a:solidFill>
                <a:latin typeface="MS Reference Sans Serif" pitchFamily="34" charset="0"/>
              </a:rPr>
              <a:t>=</a:t>
            </a:r>
            <a:r>
              <a:rPr lang="en-US" altLang="ko-KR" sz="1000" dirty="0" err="1" smtClean="0">
                <a:solidFill>
                  <a:schemeClr val="bg1"/>
                </a:solidFill>
                <a:latin typeface="MS Reference Sans Serif" pitchFamily="34" charset="0"/>
              </a:rPr>
              <a:t>On#Alarm</a:t>
            </a:r>
            <a:endParaRPr lang="en-US" altLang="ko-KR" sz="1000" dirty="0" smtClean="0">
              <a:solidFill>
                <a:schemeClr val="bg1"/>
              </a:solidFill>
              <a:latin typeface="MS Reference Sans Serif" pitchFamily="34" charset="0"/>
            </a:endParaRPr>
          </a:p>
          <a:p>
            <a:pPr marL="0" indent="0"/>
            <a:r>
              <a:rPr lang="en-US" altLang="ko-KR" sz="1000" dirty="0" smtClean="0">
                <a:solidFill>
                  <a:schemeClr val="bg1"/>
                </a:solidFill>
                <a:latin typeface="MS Reference Sans Serif" pitchFamily="34" charset="0"/>
              </a:rPr>
              <a:t>         if  </a:t>
            </a:r>
            <a:r>
              <a:rPr lang="en-US" altLang="ko-KR" sz="1000" dirty="0" err="1" smtClean="0">
                <a:solidFill>
                  <a:schemeClr val="bg1"/>
                </a:solidFill>
                <a:latin typeface="MS Reference Sans Serif" pitchFamily="34" charset="0"/>
              </a:rPr>
              <a:t>nodeB@temp</a:t>
            </a:r>
            <a:r>
              <a:rPr lang="en-US" altLang="ko-KR" sz="1000" dirty="0" smtClean="0">
                <a:solidFill>
                  <a:schemeClr val="bg1"/>
                </a:solidFill>
                <a:latin typeface="MS Reference Sans Serif" pitchFamily="34" charset="0"/>
              </a:rPr>
              <a:t>==Over35#Temperature, </a:t>
            </a:r>
            <a:r>
              <a:rPr lang="en-US" altLang="ko-KR" sz="1000" dirty="0" err="1" smtClean="0">
                <a:solidFill>
                  <a:schemeClr val="bg1"/>
                </a:solidFill>
                <a:latin typeface="MS Reference Sans Serif" pitchFamily="34" charset="0"/>
              </a:rPr>
              <a:t>nodeA@preseceA</a:t>
            </a:r>
            <a:r>
              <a:rPr lang="en-US" altLang="ko-KR" sz="1000" dirty="0" smtClean="0">
                <a:solidFill>
                  <a:schemeClr val="bg1"/>
                </a:solidFill>
                <a:latin typeface="MS Reference Sans Serif" pitchFamily="34" charset="0"/>
              </a:rPr>
              <a:t>==</a:t>
            </a:r>
            <a:r>
              <a:rPr lang="en-US" altLang="ko-KR" sz="1000" dirty="0" err="1" smtClean="0">
                <a:solidFill>
                  <a:schemeClr val="bg1"/>
                </a:solidFill>
                <a:latin typeface="MS Reference Sans Serif" pitchFamily="34" charset="0"/>
              </a:rPr>
              <a:t>AtHome#Presence</a:t>
            </a:r>
            <a:r>
              <a:rPr lang="en-US" altLang="ko-KR" sz="1000" dirty="0" smtClean="0">
                <a:solidFill>
                  <a:schemeClr val="bg1"/>
                </a:solidFill>
                <a:latin typeface="MS Reference Sans Serif" pitchFamily="34" charset="0"/>
              </a:rPr>
              <a:t> then </a:t>
            </a:r>
            <a:r>
              <a:rPr lang="en-US" altLang="ko-KR" sz="1000" dirty="0" err="1" smtClean="0">
                <a:solidFill>
                  <a:schemeClr val="bg1"/>
                </a:solidFill>
                <a:latin typeface="MS Reference Sans Serif" pitchFamily="34" charset="0"/>
              </a:rPr>
              <a:t>nodeB@aircon</a:t>
            </a:r>
            <a:r>
              <a:rPr lang="en-US" altLang="ko-KR" sz="1000" dirty="0" smtClean="0">
                <a:solidFill>
                  <a:schemeClr val="bg1"/>
                </a:solidFill>
                <a:latin typeface="MS Reference Sans Serif" pitchFamily="34" charset="0"/>
              </a:rPr>
              <a:t>=</a:t>
            </a:r>
            <a:r>
              <a:rPr lang="en-US" altLang="ko-KR" sz="1000" dirty="0" err="1" smtClean="0">
                <a:solidFill>
                  <a:schemeClr val="bg1"/>
                </a:solidFill>
                <a:latin typeface="MS Reference Sans Serif" pitchFamily="34" charset="0"/>
              </a:rPr>
              <a:t>On@AirConditioner</a:t>
            </a:r>
            <a:endParaRPr lang="ko-KR" altLang="en-US" sz="1000" dirty="0">
              <a:solidFill>
                <a:schemeClr val="bg1"/>
              </a:solidFill>
              <a:latin typeface="MS Reference Sans Serif"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26</a:t>
            </a:fld>
            <a:r>
              <a:rPr lang="en-US" altLang="ko-KR" dirty="0" smtClean="0"/>
              <a:t>/32</a:t>
            </a:r>
            <a:endParaRPr lang="ko-KR" altLang="en-US" dirty="0"/>
          </a:p>
        </p:txBody>
      </p:sp>
      <p:pic>
        <p:nvPicPr>
          <p:cNvPr id="1026" name="Picture 2" descr="C:\Users\user\Pictures\addRul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9388" y="1916832"/>
            <a:ext cx="7609036"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0795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5.4.1 Scalability – </a:t>
            </a:r>
            <a:r>
              <a:rPr lang="en-US" altLang="ko-KR" dirty="0" err="1" smtClean="0"/>
              <a:t>AddNode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solidFill>
                  <a:schemeClr val="bg1"/>
                </a:solidFill>
              </a:rPr>
              <a:t>Add new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27</a:t>
            </a:fld>
            <a:r>
              <a:rPr lang="en-US" altLang="ko-KR" dirty="0" smtClean="0"/>
              <a:t>/32</a:t>
            </a:r>
            <a:endParaRPr lang="ko-KR"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5786" y="1268760"/>
            <a:ext cx="8199902" cy="4829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9881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5.4.2 Scalability – </a:t>
            </a:r>
            <a:r>
              <a:rPr lang="en-US" altLang="ko-KR" dirty="0" err="1" smtClean="0"/>
              <a:t>RemoveNode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solidFill>
                  <a:schemeClr val="bg1"/>
                </a:solidFill>
              </a:rPr>
              <a:t>Remove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28</a:t>
            </a:fld>
            <a:r>
              <a:rPr lang="en-US" altLang="ko-KR" dirty="0" smtClean="0"/>
              <a:t>/32</a:t>
            </a:r>
            <a:endParaRPr lang="ko-KR" altLang="en-US" dirty="0"/>
          </a:p>
        </p:txBody>
      </p:sp>
      <p:pic>
        <p:nvPicPr>
          <p:cNvPr id="5" name="그림 4"/>
          <p:cNvPicPr>
            <a:picLocks noChangeAspect="1"/>
          </p:cNvPicPr>
          <p:nvPr/>
        </p:nvPicPr>
        <p:blipFill>
          <a:blip r:embed="rId2" cstate="print"/>
          <a:stretch>
            <a:fillRect/>
          </a:stretch>
        </p:blipFill>
        <p:spPr>
          <a:xfrm>
            <a:off x="456843" y="1340768"/>
            <a:ext cx="8230313" cy="4846740"/>
          </a:xfrm>
          <a:prstGeom prst="rect">
            <a:avLst/>
          </a:prstGeom>
        </p:spPr>
      </p:pic>
    </p:spTree>
    <p:extLst>
      <p:ext uri="{BB962C8B-B14F-4D97-AF65-F5344CB8AC3E}">
        <p14:creationId xmlns:p14="http://schemas.microsoft.com/office/powerpoint/2010/main" val="18614988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직사각형 6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5.4.3 Scalability – Test w/ 50 SA Nodes</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29</a:t>
            </a:fld>
            <a:r>
              <a:rPr lang="en-US" altLang="ko-KR" dirty="0" smtClean="0"/>
              <a:t>/32</a:t>
            </a:r>
            <a:endParaRPr lang="ko-KR" altLang="en-US" dirty="0"/>
          </a:p>
        </p:txBody>
      </p:sp>
      <p:sp>
        <p:nvSpPr>
          <p:cNvPr id="68" name="직사각형 67"/>
          <p:cNvSpPr/>
          <p:nvPr/>
        </p:nvSpPr>
        <p:spPr>
          <a:xfrm>
            <a:off x="291097" y="836712"/>
            <a:ext cx="5347703" cy="5435525"/>
          </a:xfrm>
          <a:prstGeom prst="rect">
            <a:avLst/>
          </a:prstGeom>
          <a:solidFill>
            <a:sysClr val="window" lastClr="FFFFFF"/>
          </a:solidFill>
          <a:ln w="9525"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white"/>
              </a:solidFill>
              <a:effectLst/>
              <a:uLnTx/>
              <a:uFillTx/>
              <a:latin typeface="맑은 고딕"/>
              <a:ea typeface="맑은 고딕" panose="020B0503020000020004" pitchFamily="50" charset="-127"/>
              <a:cs typeface="+mn-cs"/>
            </a:endParaRPr>
          </a:p>
        </p:txBody>
      </p:sp>
      <p:sp>
        <p:nvSpPr>
          <p:cNvPr id="70" name="타원 69"/>
          <p:cNvSpPr/>
          <p:nvPr/>
        </p:nvSpPr>
        <p:spPr bwMode="auto">
          <a:xfrm>
            <a:off x="3697285" y="2640809"/>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1" name="직사각형 70"/>
          <p:cNvSpPr/>
          <p:nvPr/>
        </p:nvSpPr>
        <p:spPr bwMode="auto">
          <a:xfrm>
            <a:off x="2033667" y="1400039"/>
            <a:ext cx="461209" cy="251080"/>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a:t>
            </a:r>
          </a:p>
        </p:txBody>
      </p:sp>
      <p:sp>
        <p:nvSpPr>
          <p:cNvPr id="72" name="직사각형 71"/>
          <p:cNvSpPr/>
          <p:nvPr/>
        </p:nvSpPr>
        <p:spPr bwMode="auto">
          <a:xfrm>
            <a:off x="476453" y="2075365"/>
            <a:ext cx="1448820" cy="153485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3" name="직사각형 72"/>
          <p:cNvSpPr/>
          <p:nvPr/>
        </p:nvSpPr>
        <p:spPr bwMode="auto">
          <a:xfrm>
            <a:off x="540838" y="2379140"/>
            <a:ext cx="1313761" cy="38792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(apache-tomcat-8.0.23)</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7" name="원통 76"/>
          <p:cNvSpPr/>
          <p:nvPr/>
        </p:nvSpPr>
        <p:spPr bwMode="auto">
          <a:xfrm>
            <a:off x="585708" y="2803005"/>
            <a:ext cx="1234752" cy="486613"/>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t>
            </a:r>
            <a:r>
              <a:rPr kumimoji="0" lang="en-US" altLang="ko-KR" sz="1000" b="0" i="0" u="none" strike="noStrike" kern="0" cap="none" spc="0" normalizeH="0" baseline="0" noProof="0" dirty="0" err="1" smtClean="0">
                <a:ln>
                  <a:noFill/>
                </a:ln>
                <a:solidFill>
                  <a:prstClr val="black"/>
                </a:solidFill>
                <a:effectLst/>
                <a:uLnTx/>
                <a:uFillTx/>
              </a:rPr>
              <a:t>mariadb</a:t>
            </a:r>
            <a:r>
              <a:rPr kumimoji="0" lang="en-US" altLang="ko-KR" sz="1000" b="0" i="0" u="none" strike="noStrike" kern="0" cap="none" spc="0" normalizeH="0" baseline="0" noProof="0" dirty="0" smtClean="0">
                <a:ln>
                  <a:noFill/>
                </a:ln>
                <a:solidFill>
                  <a:prstClr val="black"/>
                </a:solidFill>
                <a:effectLst/>
                <a:uLnTx/>
                <a:uFillTx/>
              </a:rPr>
              <a:t>-10.0.19)</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8" name="직사각형 77"/>
          <p:cNvSpPr/>
          <p:nvPr/>
        </p:nvSpPr>
        <p:spPr>
          <a:xfrm>
            <a:off x="967955" y="2110367"/>
            <a:ext cx="561372"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9" name="직사각형 78"/>
          <p:cNvSpPr/>
          <p:nvPr/>
        </p:nvSpPr>
        <p:spPr>
          <a:xfrm>
            <a:off x="875977" y="3348143"/>
            <a:ext cx="809837"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rgbClr val="000000"/>
                </a:solidFill>
                <a:effectLst/>
                <a:uLnTx/>
                <a:uFillTx/>
                <a:latin typeface="Arial"/>
              </a:rPr>
              <a:t>Windows 7</a:t>
            </a:r>
            <a:endParaRPr kumimoji="0" lang="ko-KR" altLang="en-US" sz="1000" b="0" i="0" u="none" strike="noStrike" kern="0" cap="none" spc="0" normalizeH="0" baseline="0" noProof="0" dirty="0" smtClean="0">
              <a:ln>
                <a:noFill/>
              </a:ln>
              <a:solidFill>
                <a:prstClr val="black"/>
              </a:solidFill>
              <a:effectLst/>
              <a:uLnTx/>
              <a:uFillTx/>
            </a:endParaRPr>
          </a:p>
        </p:txBody>
      </p:sp>
      <p:cxnSp>
        <p:nvCxnSpPr>
          <p:cNvPr id="80" name="직선 연결선 79"/>
          <p:cNvCxnSpPr>
            <a:stCxn id="72" idx="3"/>
            <a:endCxn id="70" idx="3"/>
          </p:cNvCxnSpPr>
          <p:nvPr/>
        </p:nvCxnSpPr>
        <p:spPr bwMode="auto">
          <a:xfrm>
            <a:off x="1925272" y="2842792"/>
            <a:ext cx="1804933" cy="2369"/>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81" name="직선 연결선 80"/>
          <p:cNvCxnSpPr>
            <a:stCxn id="98" idx="0"/>
            <a:endCxn id="70" idx="4"/>
          </p:cNvCxnSpPr>
          <p:nvPr/>
        </p:nvCxnSpPr>
        <p:spPr bwMode="auto">
          <a:xfrm flipH="1" flipV="1">
            <a:off x="3809682" y="2880222"/>
            <a:ext cx="898348" cy="103328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2" name="직사각형 81"/>
          <p:cNvSpPr/>
          <p:nvPr/>
        </p:nvSpPr>
        <p:spPr bwMode="auto">
          <a:xfrm>
            <a:off x="1803189" y="2471846"/>
            <a:ext cx="1320592" cy="309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#8080(User)</a:t>
            </a:r>
          </a:p>
        </p:txBody>
      </p:sp>
      <p:cxnSp>
        <p:nvCxnSpPr>
          <p:cNvPr id="84" name="직선 연결선 83"/>
          <p:cNvCxnSpPr>
            <a:stCxn id="85" idx="5"/>
            <a:endCxn id="70" idx="1"/>
          </p:cNvCxnSpPr>
          <p:nvPr/>
        </p:nvCxnSpPr>
        <p:spPr bwMode="auto">
          <a:xfrm>
            <a:off x="1937694" y="1490548"/>
            <a:ext cx="1792510" cy="1185321"/>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5" name="타원 84"/>
          <p:cNvSpPr/>
          <p:nvPr/>
        </p:nvSpPr>
        <p:spPr bwMode="auto">
          <a:xfrm>
            <a:off x="1745821" y="1286196"/>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134296" y="917894"/>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87" name="직사각형 86"/>
          <p:cNvSpPr/>
          <p:nvPr/>
        </p:nvSpPr>
        <p:spPr bwMode="auto">
          <a:xfrm>
            <a:off x="1254496" y="993352"/>
            <a:ext cx="716119" cy="47882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Browser</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9"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86" b="7264"/>
          <a:stretch/>
        </p:blipFill>
        <p:spPr bwMode="auto">
          <a:xfrm>
            <a:off x="3315656" y="2167511"/>
            <a:ext cx="1121429" cy="1072134"/>
          </a:xfrm>
          <a:prstGeom prst="rect">
            <a:avLst/>
          </a:prstGeom>
          <a:noFill/>
          <a:extLst>
            <a:ext uri="{909E8E84-426E-40DD-AFC4-6F175D3DCCD1}">
              <a14:hiddenFill xmlns:a14="http://schemas.microsoft.com/office/drawing/2010/main">
                <a:solidFill>
                  <a:srgbClr val="FFFFFF"/>
                </a:solidFill>
              </a14:hiddenFill>
            </a:ext>
          </a:extLst>
        </p:spPr>
      </p:pic>
      <p:cxnSp>
        <p:nvCxnSpPr>
          <p:cNvPr id="94" name="직선 연결선 93"/>
          <p:cNvCxnSpPr/>
          <p:nvPr/>
        </p:nvCxnSpPr>
        <p:spPr bwMode="auto">
          <a:xfrm>
            <a:off x="4708030" y="4590125"/>
            <a:ext cx="0" cy="1245556"/>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5" name="직선 연결선 94"/>
          <p:cNvCxnSpPr/>
          <p:nvPr/>
        </p:nvCxnSpPr>
        <p:spPr bwMode="auto">
          <a:xfrm>
            <a:off x="4522591" y="4961171"/>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6" name="직선 연결선 95"/>
          <p:cNvCxnSpPr/>
          <p:nvPr/>
        </p:nvCxnSpPr>
        <p:spPr bwMode="auto">
          <a:xfrm>
            <a:off x="4560954" y="5376816"/>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7" name="직선 연결선 96"/>
          <p:cNvCxnSpPr/>
          <p:nvPr/>
        </p:nvCxnSpPr>
        <p:spPr bwMode="auto">
          <a:xfrm>
            <a:off x="4573743" y="5834031"/>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98" name="직사각형 97"/>
          <p:cNvSpPr/>
          <p:nvPr/>
        </p:nvSpPr>
        <p:spPr bwMode="auto">
          <a:xfrm>
            <a:off x="4134123" y="3913509"/>
            <a:ext cx="1147814" cy="76143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first 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99" name="직사각형 98"/>
          <p:cNvSpPr/>
          <p:nvPr/>
        </p:nvSpPr>
        <p:spPr bwMode="auto">
          <a:xfrm>
            <a:off x="4202513" y="4182580"/>
            <a:ext cx="987048" cy="320601"/>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smtClean="0">
                <a:ln>
                  <a:noFill/>
                </a:ln>
                <a:solidFill>
                  <a:prstClr val="black"/>
                </a:solidFill>
                <a:effectLst/>
                <a:uLnTx/>
                <a:uFillTx/>
              </a:rPr>
              <a:t>arduino-1.0.6</a:t>
            </a:r>
            <a:endParaRPr kumimoji="0" lang="ko-KR" altLang="en-US" sz="1000" b="0" i="0" u="none" strike="noStrike" kern="0" cap="none" spc="0" normalizeH="0" baseline="0" noProof="0" smtClean="0">
              <a:ln>
                <a:noFill/>
              </a:ln>
              <a:solidFill>
                <a:prstClr val="black"/>
              </a:solidFill>
              <a:effectLst/>
              <a:uLnTx/>
              <a:uFillTx/>
            </a:endParaRPr>
          </a:p>
        </p:txBody>
      </p:sp>
      <p:sp>
        <p:nvSpPr>
          <p:cNvPr id="100" name="육각형 99"/>
          <p:cNvSpPr/>
          <p:nvPr/>
        </p:nvSpPr>
        <p:spPr bwMode="auto">
          <a:xfrm>
            <a:off x="4774417" y="5203629"/>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Alarm</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1" name="양쪽 모서리가 잘린 사각형 100"/>
          <p:cNvSpPr/>
          <p:nvPr/>
        </p:nvSpPr>
        <p:spPr bwMode="auto">
          <a:xfrm>
            <a:off x="4045333" y="5203629"/>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Temp.</a:t>
            </a:r>
          </a:p>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&amp;</a:t>
            </a:r>
            <a:r>
              <a:rPr kumimoji="0" lang="en-US" altLang="ko-KR" sz="1000" b="0" i="0" u="none" strike="noStrike" kern="0" cap="none" spc="0" normalizeH="0" baseline="0" noProof="0" dirty="0" err="1" smtClean="0">
                <a:ln>
                  <a:noFill/>
                </a:ln>
                <a:solidFill>
                  <a:prstClr val="black"/>
                </a:solidFill>
                <a:effectLst/>
                <a:uLnTx/>
                <a:uFillTx/>
              </a:rPr>
              <a:t>Humi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2" name="양쪽 모서리가 잘린 사각형 101"/>
          <p:cNvSpPr/>
          <p:nvPr/>
        </p:nvSpPr>
        <p:spPr bwMode="auto">
          <a:xfrm>
            <a:off x="4045333" y="5660829"/>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err="1" smtClean="0">
                <a:ln>
                  <a:noFill/>
                </a:ln>
                <a:solidFill>
                  <a:prstClr val="black"/>
                </a:solidFill>
                <a:effectLst/>
                <a:uLnTx/>
                <a:uFillTx/>
              </a:rPr>
              <a:t>Proxi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3" name="양쪽 모서리가 잘린 사각형 102"/>
          <p:cNvSpPr/>
          <p:nvPr/>
        </p:nvSpPr>
        <p:spPr bwMode="auto">
          <a:xfrm>
            <a:off x="4045333" y="4760283"/>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4" name="육각형 103"/>
          <p:cNvSpPr/>
          <p:nvPr/>
        </p:nvSpPr>
        <p:spPr bwMode="auto">
          <a:xfrm>
            <a:off x="4774417" y="5660829"/>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Light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5" name="육각형 104"/>
          <p:cNvSpPr/>
          <p:nvPr/>
        </p:nvSpPr>
        <p:spPr bwMode="auto">
          <a:xfrm>
            <a:off x="4774417" y="4767208"/>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26" name="직사각형 125"/>
          <p:cNvSpPr/>
          <p:nvPr/>
        </p:nvSpPr>
        <p:spPr bwMode="auto">
          <a:xfrm>
            <a:off x="4045332" y="3630348"/>
            <a:ext cx="1471987" cy="2682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#3250(Discovery)</a:t>
            </a:r>
          </a:p>
        </p:txBody>
      </p:sp>
      <p:sp>
        <p:nvSpPr>
          <p:cNvPr id="127" name="직사각형 126"/>
          <p:cNvSpPr/>
          <p:nvPr/>
        </p:nvSpPr>
        <p:spPr bwMode="auto">
          <a:xfrm>
            <a:off x="1932715" y="2880221"/>
            <a:ext cx="755792"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#550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p:txBody>
      </p:sp>
      <p:sp>
        <p:nvSpPr>
          <p:cNvPr id="133" name="양쪽 모서리가 잘린 사각형 132"/>
          <p:cNvSpPr/>
          <p:nvPr/>
        </p:nvSpPr>
        <p:spPr bwMode="auto">
          <a:xfrm>
            <a:off x="1181854" y="5340327"/>
            <a:ext cx="427452" cy="281046"/>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4" name="육각형 133"/>
          <p:cNvSpPr/>
          <p:nvPr/>
        </p:nvSpPr>
        <p:spPr bwMode="auto">
          <a:xfrm>
            <a:off x="2300520" y="5340327"/>
            <a:ext cx="474303" cy="281046"/>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5" name="직사각형 134"/>
          <p:cNvSpPr/>
          <p:nvPr/>
        </p:nvSpPr>
        <p:spPr bwMode="auto">
          <a:xfrm>
            <a:off x="476453" y="5361146"/>
            <a:ext cx="667091" cy="21103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Sensor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6" name="직사각형 135"/>
          <p:cNvSpPr/>
          <p:nvPr/>
        </p:nvSpPr>
        <p:spPr bwMode="auto">
          <a:xfrm>
            <a:off x="1644995" y="5361145"/>
            <a:ext cx="727604"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Actuator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7" name="직사각형 136"/>
          <p:cNvSpPr/>
          <p:nvPr/>
        </p:nvSpPr>
        <p:spPr bwMode="auto">
          <a:xfrm>
            <a:off x="2278422" y="4272180"/>
            <a:ext cx="486786" cy="47279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8" name="직사각형 137"/>
          <p:cNvSpPr/>
          <p:nvPr/>
        </p:nvSpPr>
        <p:spPr bwMode="auto">
          <a:xfrm>
            <a:off x="2313310" y="4502682"/>
            <a:ext cx="418605" cy="164519"/>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39"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1154151" y="5692737"/>
            <a:ext cx="490844" cy="405422"/>
          </a:xfrm>
          <a:prstGeom prst="rect">
            <a:avLst/>
          </a:prstGeom>
          <a:noFill/>
          <a:extLst>
            <a:ext uri="{909E8E84-426E-40DD-AFC4-6F175D3DCCD1}">
              <a14:hiddenFill xmlns:a14="http://schemas.microsoft.com/office/drawing/2010/main">
                <a:solidFill>
                  <a:srgbClr val="FFFFFF"/>
                </a:solidFill>
              </a14:hiddenFill>
            </a:ext>
          </a:extLst>
        </p:spPr>
      </p:pic>
      <p:sp>
        <p:nvSpPr>
          <p:cNvPr id="140" name="직사각형 139"/>
          <p:cNvSpPr/>
          <p:nvPr/>
        </p:nvSpPr>
        <p:spPr bwMode="auto">
          <a:xfrm>
            <a:off x="1694479" y="4356328"/>
            <a:ext cx="667396" cy="25288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1" name="직사각형 140"/>
          <p:cNvSpPr/>
          <p:nvPr/>
        </p:nvSpPr>
        <p:spPr bwMode="auto">
          <a:xfrm>
            <a:off x="476453" y="5747136"/>
            <a:ext cx="766806" cy="23197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User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2" name="직사각형 141"/>
          <p:cNvSpPr/>
          <p:nvPr/>
        </p:nvSpPr>
        <p:spPr bwMode="auto">
          <a:xfrm>
            <a:off x="1065729" y="4206220"/>
            <a:ext cx="614442" cy="60471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3" name="직사각형 142"/>
          <p:cNvSpPr/>
          <p:nvPr/>
        </p:nvSpPr>
        <p:spPr bwMode="auto">
          <a:xfrm>
            <a:off x="1116548" y="4430397"/>
            <a:ext cx="506513" cy="13596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4" name="원통 143"/>
          <p:cNvSpPr/>
          <p:nvPr/>
        </p:nvSpPr>
        <p:spPr bwMode="auto">
          <a:xfrm>
            <a:off x="1137146" y="4609212"/>
            <a:ext cx="476051" cy="170555"/>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5" name="직사각형 144"/>
          <p:cNvSpPr/>
          <p:nvPr/>
        </p:nvSpPr>
        <p:spPr bwMode="auto">
          <a:xfrm>
            <a:off x="410067" y="4205192"/>
            <a:ext cx="762485" cy="53977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6" name="직사각형 145"/>
          <p:cNvSpPr/>
          <p:nvPr/>
        </p:nvSpPr>
        <p:spPr bwMode="auto">
          <a:xfrm>
            <a:off x="476453" y="3864838"/>
            <a:ext cx="2432481" cy="2385727"/>
          </a:xfrm>
          <a:prstGeom prst="rect">
            <a:avLst/>
          </a:prstGeom>
          <a:noFill/>
          <a:ln w="9525" cap="flat" cmpd="sng" algn="ctr">
            <a:solidFill>
              <a:schemeClr val="tx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7" name="직사각형 146"/>
          <p:cNvSpPr/>
          <p:nvPr/>
        </p:nvSpPr>
        <p:spPr bwMode="auto">
          <a:xfrm>
            <a:off x="384078" y="3885617"/>
            <a:ext cx="719707" cy="25361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Legend</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8" name="원통 147"/>
          <p:cNvSpPr/>
          <p:nvPr/>
        </p:nvSpPr>
        <p:spPr bwMode="auto">
          <a:xfrm>
            <a:off x="1181854" y="4910822"/>
            <a:ext cx="427452" cy="281046"/>
          </a:xfrm>
          <a:prstGeom prst="ca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9" name="직사각형 148"/>
          <p:cNvSpPr/>
          <p:nvPr/>
        </p:nvSpPr>
        <p:spPr bwMode="auto">
          <a:xfrm>
            <a:off x="2300520" y="4910822"/>
            <a:ext cx="474303" cy="28104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50" name="직사각형 149"/>
          <p:cNvSpPr/>
          <p:nvPr/>
        </p:nvSpPr>
        <p:spPr bwMode="auto">
          <a:xfrm>
            <a:off x="390265" y="4931640"/>
            <a:ext cx="843815" cy="25628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repository</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1" name="직사각형 150"/>
          <p:cNvSpPr/>
          <p:nvPr/>
        </p:nvSpPr>
        <p:spPr bwMode="auto">
          <a:xfrm>
            <a:off x="1644995" y="4931640"/>
            <a:ext cx="753182"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SW on Machine</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2"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486" b="7264"/>
          <a:stretch/>
        </p:blipFill>
        <p:spPr bwMode="auto">
          <a:xfrm>
            <a:off x="2383848" y="5734367"/>
            <a:ext cx="324836" cy="310559"/>
          </a:xfrm>
          <a:prstGeom prst="rect">
            <a:avLst/>
          </a:prstGeom>
          <a:noFill/>
          <a:extLst>
            <a:ext uri="{909E8E84-426E-40DD-AFC4-6F175D3DCCD1}">
              <a14:hiddenFill xmlns:a14="http://schemas.microsoft.com/office/drawing/2010/main">
                <a:solidFill>
                  <a:srgbClr val="FFFFFF"/>
                </a:solidFill>
              </a14:hiddenFill>
            </a:ext>
          </a:extLst>
        </p:spPr>
      </p:pic>
      <p:sp>
        <p:nvSpPr>
          <p:cNvPr id="153" name="직사각형 152"/>
          <p:cNvSpPr/>
          <p:nvPr/>
        </p:nvSpPr>
        <p:spPr bwMode="auto">
          <a:xfrm>
            <a:off x="1730770" y="5760283"/>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Router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5" name="타원 154"/>
          <p:cNvSpPr/>
          <p:nvPr/>
        </p:nvSpPr>
        <p:spPr bwMode="auto">
          <a:xfrm>
            <a:off x="4022425" y="1271921"/>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410900" y="903619"/>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157" name="직사각형 156"/>
          <p:cNvSpPr/>
          <p:nvPr/>
        </p:nvSpPr>
        <p:spPr bwMode="auto">
          <a:xfrm>
            <a:off x="3531100" y="1018435"/>
            <a:ext cx="716119" cy="40011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smtClean="0">
                <a:ln>
                  <a:noFill/>
                </a:ln>
                <a:solidFill>
                  <a:prstClr val="black"/>
                </a:solidFill>
                <a:effectLst/>
                <a:uLnTx/>
                <a:uFillTx/>
              </a:rPr>
              <a:t>Simulator</a:t>
            </a:r>
            <a:endParaRPr kumimoji="0" lang="ko-KR" altLang="en-US" sz="900" b="0" i="0" u="none" strike="noStrike" kern="0" cap="none" spc="0" normalizeH="0" baseline="0" noProof="0" dirty="0" smtClean="0">
              <a:ln>
                <a:noFill/>
              </a:ln>
              <a:solidFill>
                <a:prstClr val="black"/>
              </a:solidFill>
              <a:effectLst/>
              <a:uLnTx/>
              <a:uFillTx/>
            </a:endParaRPr>
          </a:p>
        </p:txBody>
      </p:sp>
      <p:cxnSp>
        <p:nvCxnSpPr>
          <p:cNvPr id="164" name="직선 연결선 163"/>
          <p:cNvCxnSpPr>
            <a:endCxn id="156" idx="2"/>
          </p:cNvCxnSpPr>
          <p:nvPr/>
        </p:nvCxnSpPr>
        <p:spPr bwMode="auto">
          <a:xfrm flipV="1">
            <a:off x="3889159" y="1693672"/>
            <a:ext cx="0" cy="94713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166" name="직사각형 165"/>
          <p:cNvSpPr/>
          <p:nvPr/>
        </p:nvSpPr>
        <p:spPr bwMode="auto">
          <a:xfrm>
            <a:off x="3755550" y="1796684"/>
            <a:ext cx="1463038" cy="3895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#3250~3300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(Discovery)</a:t>
            </a:r>
          </a:p>
        </p:txBody>
      </p:sp>
      <p:sp>
        <p:nvSpPr>
          <p:cNvPr id="167" name="직사각형 166"/>
          <p:cNvSpPr/>
          <p:nvPr/>
        </p:nvSpPr>
        <p:spPr bwMode="auto">
          <a:xfrm>
            <a:off x="4294158" y="895216"/>
            <a:ext cx="888772" cy="797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Simulating 50 SA Nodes</a:t>
            </a:r>
          </a:p>
        </p:txBody>
      </p:sp>
      <p:sp>
        <p:nvSpPr>
          <p:cNvPr id="171" name="텍스트 개체 틀 2"/>
          <p:cNvSpPr>
            <a:spLocks noGrp="1"/>
          </p:cNvSpPr>
          <p:nvPr>
            <p:ph type="body" sz="quarter" idx="10"/>
          </p:nvPr>
        </p:nvSpPr>
        <p:spPr>
          <a:xfrm>
            <a:off x="5830673" y="3970576"/>
            <a:ext cx="3048130" cy="2088232"/>
          </a:xfrm>
        </p:spPr>
        <p:txBody>
          <a:bodyPr>
            <a:normAutofit/>
          </a:bodyPr>
          <a:lstStyle/>
          <a:p>
            <a:pPr marL="342900" indent="-342900">
              <a:buAutoNum type="arabicParenR"/>
            </a:pPr>
            <a:r>
              <a:rPr lang="en-US" altLang="ko-KR" dirty="0" smtClean="0">
                <a:solidFill>
                  <a:schemeClr val="bg1"/>
                </a:solidFill>
              </a:rPr>
              <a:t>Test result should be here</a:t>
            </a:r>
            <a:endParaRPr lang="en-US" altLang="ko-KR" dirty="0">
              <a:solidFill>
                <a:schemeClr val="bg1"/>
              </a:solidFill>
            </a:endParaRPr>
          </a:p>
        </p:txBody>
      </p:sp>
      <p:sp>
        <p:nvSpPr>
          <p:cNvPr id="172" name="텍스트 개체 틀 2"/>
          <p:cNvSpPr txBox="1">
            <a:spLocks/>
          </p:cNvSpPr>
          <p:nvPr/>
        </p:nvSpPr>
        <p:spPr>
          <a:xfrm>
            <a:off x="5926122" y="2866728"/>
            <a:ext cx="2857231" cy="503182"/>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dirty="0" smtClean="0">
                <a:solidFill>
                  <a:schemeClr val="bg1"/>
                </a:solidFill>
              </a:rPr>
              <a:t>Fig) Chart for Test result</a:t>
            </a:r>
            <a:endParaRPr lang="en-US" altLang="ko-KR" dirty="0">
              <a:solidFill>
                <a:schemeClr val="bg1"/>
              </a:solidFill>
            </a:endParaRPr>
          </a:p>
        </p:txBody>
      </p:sp>
      <p:pic>
        <p:nvPicPr>
          <p:cNvPr id="2052" name="Picture 4" descr="http://study.com/cimages/multimages/16/exponential3.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921" t="8644" r="3238" b="10156"/>
          <a:stretch/>
        </p:blipFill>
        <p:spPr bwMode="auto">
          <a:xfrm>
            <a:off x="5881259" y="904953"/>
            <a:ext cx="2748589" cy="1832392"/>
          </a:xfrm>
          <a:prstGeom prst="rect">
            <a:avLst/>
          </a:prstGeom>
          <a:noFill/>
          <a:extLst>
            <a:ext uri="{909E8E84-426E-40DD-AFC4-6F175D3DCCD1}">
              <a14:hiddenFill xmlns:a14="http://schemas.microsoft.com/office/drawing/2010/main">
                <a:solidFill>
                  <a:srgbClr val="FFFFFF"/>
                </a:solidFill>
              </a14:hiddenFill>
            </a:ext>
          </a:extLst>
        </p:spPr>
      </p:pic>
      <p:sp>
        <p:nvSpPr>
          <p:cNvPr id="66" name="텍스트 개체 틀 2"/>
          <p:cNvSpPr txBox="1">
            <a:spLocks/>
          </p:cNvSpPr>
          <p:nvPr/>
        </p:nvSpPr>
        <p:spPr>
          <a:xfrm>
            <a:off x="6949338" y="1133336"/>
            <a:ext cx="672117" cy="927511"/>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sz="6600" dirty="0" smtClean="0">
                <a:solidFill>
                  <a:schemeClr val="bg1"/>
                </a:solidFill>
              </a:rPr>
              <a:t>X</a:t>
            </a:r>
            <a:endParaRPr lang="en-US" altLang="ko-KR" sz="6600" dirty="0">
              <a:solidFill>
                <a:schemeClr val="bg1"/>
              </a:solidFill>
            </a:endParaRPr>
          </a:p>
        </p:txBody>
      </p:sp>
    </p:spTree>
    <p:extLst>
      <p:ext uri="{BB962C8B-B14F-4D97-AF65-F5344CB8AC3E}">
        <p14:creationId xmlns:p14="http://schemas.microsoft.com/office/powerpoint/2010/main" val="3374223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Tree>
    <p:extLst>
      <p:ext uri="{BB962C8B-B14F-4D97-AF65-F5344CB8AC3E}">
        <p14:creationId xmlns:p14="http://schemas.microsoft.com/office/powerpoint/2010/main" val="25780217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5.5 Performance</a:t>
            </a:r>
            <a:endParaRPr lang="ko-KR" altLang="en-US" dirty="0"/>
          </a:p>
        </p:txBody>
      </p:sp>
      <p:sp>
        <p:nvSpPr>
          <p:cNvPr id="3" name="텍스트 개체 틀 2"/>
          <p:cNvSpPr>
            <a:spLocks noGrp="1"/>
          </p:cNvSpPr>
          <p:nvPr>
            <p:ph type="body" sz="quarter" idx="10"/>
          </p:nvPr>
        </p:nvSpPr>
        <p:spPr/>
        <p:txBody>
          <a:bodyPr/>
          <a:lstStyle/>
          <a:p>
            <a:r>
              <a:rPr lang="en-US" altLang="ko-KR" dirty="0" smtClean="0">
                <a:solidFill>
                  <a:schemeClr val="bg1"/>
                </a:solidFill>
              </a:rPr>
              <a:t>Periodic SA Node’s Health </a:t>
            </a:r>
            <a:r>
              <a:rPr lang="en-US" altLang="ko-KR" dirty="0">
                <a:solidFill>
                  <a:schemeClr val="bg1"/>
                </a:solidFill>
              </a:rPr>
              <a:t>Check</a:t>
            </a:r>
          </a:p>
          <a:p>
            <a:r>
              <a:rPr lang="en-US" altLang="ko-KR" dirty="0">
                <a:solidFill>
                  <a:schemeClr val="bg1"/>
                </a:solidFill>
              </a:rPr>
              <a:t/>
            </a:r>
            <a:br>
              <a:rPr lang="en-US" altLang="ko-KR" dirty="0">
                <a:solidFill>
                  <a:schemeClr val="bg1"/>
                </a:solidFill>
              </a:rPr>
            </a:br>
            <a:r>
              <a:rPr lang="en-US" altLang="ko-KR" dirty="0">
                <a:solidFill>
                  <a:schemeClr val="bg1"/>
                </a:solidFill>
              </a:rPr>
              <a:t>There’re </a:t>
            </a:r>
            <a:r>
              <a:rPr lang="en-US" altLang="ko-KR" dirty="0" smtClean="0">
                <a:solidFill>
                  <a:schemeClr val="bg1"/>
                </a:solidFill>
              </a:rPr>
              <a:t>numbers </a:t>
            </a:r>
            <a:r>
              <a:rPr lang="en-US" altLang="ko-KR" dirty="0">
                <a:solidFill>
                  <a:schemeClr val="bg1"/>
                </a:solidFill>
              </a:rPr>
              <a:t>of different tactics for </a:t>
            </a:r>
            <a:r>
              <a:rPr lang="en-US" altLang="ko-KR" dirty="0" smtClean="0">
                <a:solidFill>
                  <a:schemeClr val="bg1"/>
                </a:solidFill>
              </a:rPr>
              <a:t>providing availability. </a:t>
            </a:r>
            <a:r>
              <a:rPr lang="en-US" altLang="ko-KR" dirty="0">
                <a:solidFill>
                  <a:schemeClr val="bg1"/>
                </a:solidFill>
              </a:rPr>
              <a:t>For example,</a:t>
            </a:r>
          </a:p>
          <a:p>
            <a:r>
              <a:rPr lang="en-US" altLang="ko-KR" dirty="0">
                <a:solidFill>
                  <a:schemeClr val="bg1"/>
                </a:solidFill>
              </a:rPr>
              <a:t/>
            </a:r>
            <a:br>
              <a:rPr lang="en-US" altLang="ko-KR" dirty="0">
                <a:solidFill>
                  <a:schemeClr val="bg1"/>
                </a:solidFill>
              </a:rPr>
            </a:br>
            <a:r>
              <a:rPr lang="en-US" altLang="ko-KR" dirty="0">
                <a:solidFill>
                  <a:schemeClr val="bg1"/>
                </a:solidFill>
              </a:rPr>
              <a:t>- ping-echo</a:t>
            </a:r>
          </a:p>
          <a:p>
            <a:r>
              <a:rPr lang="en-US" altLang="ko-KR" dirty="0" smtClean="0">
                <a:solidFill>
                  <a:schemeClr val="bg1"/>
                </a:solidFill>
              </a:rPr>
              <a:t>	- </a:t>
            </a:r>
            <a:r>
              <a:rPr lang="en-US" altLang="ko-KR" dirty="0">
                <a:solidFill>
                  <a:schemeClr val="bg1"/>
                </a:solidFill>
              </a:rPr>
              <a:t>heartbeat</a:t>
            </a:r>
          </a:p>
          <a:p>
            <a:r>
              <a:rPr lang="en-US" altLang="ko-KR" dirty="0" smtClean="0">
                <a:solidFill>
                  <a:schemeClr val="bg1"/>
                </a:solidFill>
              </a:rPr>
              <a:t>	- </a:t>
            </a:r>
            <a:r>
              <a:rPr lang="en-US" altLang="ko-KR" dirty="0">
                <a:solidFill>
                  <a:schemeClr val="bg1"/>
                </a:solidFill>
              </a:rPr>
              <a:t>piggyback</a:t>
            </a:r>
          </a:p>
          <a:p>
            <a:r>
              <a:rPr lang="en-US" altLang="ko-KR" dirty="0">
                <a:solidFill>
                  <a:schemeClr val="bg1"/>
                </a:solidFill>
              </a:rPr>
              <a:t/>
            </a:r>
            <a:br>
              <a:rPr lang="en-US" altLang="ko-KR" dirty="0">
                <a:solidFill>
                  <a:schemeClr val="bg1"/>
                </a:solidFill>
              </a:rPr>
            </a:br>
            <a:r>
              <a:rPr lang="en-US" altLang="ko-KR" dirty="0" smtClean="0">
                <a:solidFill>
                  <a:schemeClr val="bg1"/>
                </a:solidFill>
              </a:rPr>
              <a:t>Periodic data transfer every 3 seconds which Ping-echo and heartbeat do will consume some computation and network resources. If the number of nodes increased, ping-echo and heartbeat tactics might be a burden.</a:t>
            </a:r>
            <a:endParaRPr lang="en-US" altLang="ko-KR" dirty="0">
              <a:solidFill>
                <a:schemeClr val="bg1"/>
              </a:solidFill>
            </a:endParaRPr>
          </a:p>
          <a:p>
            <a:r>
              <a:rPr lang="en-US" altLang="ko-KR" dirty="0">
                <a:solidFill>
                  <a:schemeClr val="bg1"/>
                </a:solidFill>
              </a:rPr>
              <a:t/>
            </a:r>
            <a:br>
              <a:rPr lang="en-US" altLang="ko-KR" dirty="0">
                <a:solidFill>
                  <a:schemeClr val="bg1"/>
                </a:solidFill>
              </a:rPr>
            </a:br>
            <a:r>
              <a:rPr lang="en-US" altLang="ko-KR" dirty="0">
                <a:solidFill>
                  <a:schemeClr val="bg1"/>
                </a:solidFill>
              </a:rPr>
              <a:t>The reason why we chose piggybacking is that </a:t>
            </a:r>
            <a:r>
              <a:rPr lang="en-US" altLang="ko-KR" dirty="0" smtClean="0">
                <a:solidFill>
                  <a:schemeClr val="bg1"/>
                </a:solidFill>
              </a:rPr>
              <a:t>there already exists </a:t>
            </a:r>
            <a:r>
              <a:rPr lang="en-US" altLang="ko-KR" dirty="0">
                <a:solidFill>
                  <a:schemeClr val="bg1"/>
                </a:solidFill>
              </a:rPr>
              <a:t>periodic </a:t>
            </a:r>
            <a:r>
              <a:rPr lang="en-US" altLang="ko-KR" dirty="0" smtClean="0">
                <a:solidFill>
                  <a:schemeClr val="bg1"/>
                </a:solidFill>
              </a:rPr>
              <a:t>events </a:t>
            </a:r>
            <a:r>
              <a:rPr lang="en-US" altLang="ko-KR" dirty="0">
                <a:solidFill>
                  <a:schemeClr val="bg1"/>
                </a:solidFill>
              </a:rPr>
              <a:t>which updating sensor data every 3 second. Therefore, there’s no need to transmit additional </a:t>
            </a:r>
            <a:r>
              <a:rPr lang="en-US" altLang="ko-KR" dirty="0" smtClean="0">
                <a:solidFill>
                  <a:schemeClr val="bg1"/>
                </a:solidFill>
              </a:rPr>
              <a:t>data exchange such as </a:t>
            </a:r>
            <a:r>
              <a:rPr lang="en-US" altLang="ko-KR" dirty="0">
                <a:solidFill>
                  <a:schemeClr val="bg1"/>
                </a:solidFill>
              </a:rPr>
              <a:t>heartbeat or </a:t>
            </a:r>
            <a:r>
              <a:rPr lang="en-US" altLang="ko-KR" dirty="0" smtClean="0">
                <a:solidFill>
                  <a:schemeClr val="bg1"/>
                </a:solidFill>
              </a:rPr>
              <a:t>ping-echo.</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30</a:t>
            </a:fld>
            <a:r>
              <a:rPr lang="en-US" altLang="ko-KR" dirty="0" smtClean="0"/>
              <a:t>/32</a:t>
            </a:r>
            <a:endParaRPr lang="ko-KR" altLang="en-US" dirty="0"/>
          </a:p>
        </p:txBody>
      </p:sp>
    </p:spTree>
    <p:extLst>
      <p:ext uri="{BB962C8B-B14F-4D97-AF65-F5344CB8AC3E}">
        <p14:creationId xmlns:p14="http://schemas.microsoft.com/office/powerpoint/2010/main" val="2911907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 Wrap up</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Time Log and Earn Value</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 Role and Responsibility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6.3. Lessons Learned</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31</a:t>
            </a:fld>
            <a:r>
              <a:rPr lang="en-US" altLang="ko-KR" dirty="0" smtClean="0"/>
              <a:t>/32</a:t>
            </a:r>
            <a:endParaRPr lang="ko-KR" altLang="en-US" dirty="0"/>
          </a:p>
        </p:txBody>
      </p:sp>
    </p:spTree>
    <p:extLst>
      <p:ext uri="{BB962C8B-B14F-4D97-AF65-F5344CB8AC3E}">
        <p14:creationId xmlns:p14="http://schemas.microsoft.com/office/powerpoint/2010/main" val="32946424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직사각형 39"/>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6.1 Time log &amp; Earn Value</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32</a:t>
            </a:fld>
            <a:r>
              <a:rPr lang="en-US" altLang="ko-KR" dirty="0" smtClean="0"/>
              <a:t>/32</a:t>
            </a:r>
            <a:endParaRPr lang="ko-KR" altLang="en-US" dirty="0"/>
          </a:p>
        </p:txBody>
      </p:sp>
      <p:pic>
        <p:nvPicPr>
          <p:cNvPr id="8" name="Picture 5"/>
          <p:cNvPicPr>
            <a:picLocks noChangeAspect="1" noChangeArrowheads="1"/>
          </p:cNvPicPr>
          <p:nvPr/>
        </p:nvPicPr>
        <p:blipFill>
          <a:blip r:embed="rId3" cstate="print"/>
          <a:srcRect/>
          <a:stretch>
            <a:fillRect/>
          </a:stretch>
        </p:blipFill>
        <p:spPr bwMode="auto">
          <a:xfrm>
            <a:off x="1187623" y="1124744"/>
            <a:ext cx="6480720" cy="2376263"/>
          </a:xfrm>
          <a:prstGeom prst="rect">
            <a:avLst/>
          </a:prstGeom>
          <a:noFill/>
          <a:ln w="9525">
            <a:noFill/>
            <a:miter lim="800000"/>
            <a:headEnd/>
            <a:tailEnd/>
          </a:ln>
          <a:effectLst/>
        </p:spPr>
      </p:pic>
      <p:graphicFrame>
        <p:nvGraphicFramePr>
          <p:cNvPr id="9" name="개체 8"/>
          <p:cNvGraphicFramePr>
            <a:graphicFrameLocks noChangeAspect="1"/>
          </p:cNvGraphicFramePr>
          <p:nvPr>
            <p:extLst>
              <p:ext uri="{D42A27DB-BD31-4B8C-83A1-F6EECF244321}">
                <p14:modId xmlns:p14="http://schemas.microsoft.com/office/powerpoint/2010/main" val="1659979732"/>
              </p:ext>
            </p:extLst>
          </p:nvPr>
        </p:nvGraphicFramePr>
        <p:xfrm>
          <a:off x="7761288" y="2564904"/>
          <a:ext cx="914400" cy="771525"/>
        </p:xfrm>
        <a:graphic>
          <a:graphicData uri="http://schemas.openxmlformats.org/presentationml/2006/ole">
            <mc:AlternateContent xmlns:mc="http://schemas.openxmlformats.org/markup-compatibility/2006">
              <mc:Choice xmlns:v="urn:schemas-microsoft-com:vml" Requires="v">
                <p:oleObj spid="_x0000_s1036" name="워크시트" showAsIcon="1" r:id="rId5" imgW="914400" imgH="771525" progId="Excel.Sheet.12">
                  <p:embed/>
                </p:oleObj>
              </mc:Choice>
              <mc:Fallback>
                <p:oleObj name="워크시트" showAsIcon="1" r:id="rId5" imgW="914400" imgH="771525" progId="Excel.Sheet.12">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1288" y="2564904"/>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왼쪽 대괄호 9"/>
          <p:cNvSpPr/>
          <p:nvPr/>
        </p:nvSpPr>
        <p:spPr>
          <a:xfrm rot="16200000">
            <a:off x="2221426" y="4481669"/>
            <a:ext cx="162883" cy="2234007"/>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왼쪽 대괄호 10"/>
          <p:cNvSpPr/>
          <p:nvPr/>
        </p:nvSpPr>
        <p:spPr>
          <a:xfrm rot="16200000">
            <a:off x="5534675" y="3546444"/>
            <a:ext cx="162883" cy="4104458"/>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 name="TextBox 11"/>
          <p:cNvSpPr txBox="1"/>
          <p:nvPr/>
        </p:nvSpPr>
        <p:spPr>
          <a:xfrm>
            <a:off x="1619672" y="5661248"/>
            <a:ext cx="921770" cy="246221"/>
          </a:xfrm>
          <a:prstGeom prst="rect">
            <a:avLst/>
          </a:prstGeom>
          <a:noFill/>
        </p:spPr>
        <p:txBody>
          <a:bodyPr wrap="square" rtlCol="0">
            <a:spAutoFit/>
          </a:bodyPr>
          <a:lstStyle/>
          <a:p>
            <a:pPr algn="ctr"/>
            <a:r>
              <a:rPr lang="en-US" altLang="ko-KR" sz="1000" b="1" dirty="0" smtClean="0">
                <a:solidFill>
                  <a:schemeClr val="bg1"/>
                </a:solidFill>
              </a:rPr>
              <a:t>KOREA</a:t>
            </a:r>
            <a:endParaRPr lang="ko-KR" altLang="en-US" sz="1000" b="1" dirty="0">
              <a:solidFill>
                <a:schemeClr val="bg1"/>
              </a:solidFill>
            </a:endParaRPr>
          </a:p>
        </p:txBody>
      </p:sp>
      <p:sp>
        <p:nvSpPr>
          <p:cNvPr id="13" name="TextBox 12"/>
          <p:cNvSpPr txBox="1"/>
          <p:nvPr/>
        </p:nvSpPr>
        <p:spPr>
          <a:xfrm>
            <a:off x="4572000" y="5661248"/>
            <a:ext cx="2966466" cy="246221"/>
          </a:xfrm>
          <a:prstGeom prst="rect">
            <a:avLst/>
          </a:prstGeom>
          <a:noFill/>
        </p:spPr>
        <p:txBody>
          <a:bodyPr wrap="square" rtlCol="0">
            <a:spAutoFit/>
          </a:bodyPr>
          <a:lstStyle/>
          <a:p>
            <a:pPr algn="ctr"/>
            <a:r>
              <a:rPr lang="en-US" altLang="ko-KR" sz="1000" b="1" dirty="0" smtClean="0">
                <a:solidFill>
                  <a:schemeClr val="bg1"/>
                </a:solidFill>
              </a:rPr>
              <a:t>CMU</a:t>
            </a:r>
            <a:endParaRPr lang="ko-KR" altLang="en-US" sz="1000" b="1" dirty="0">
              <a:solidFill>
                <a:schemeClr val="bg1"/>
              </a:solidFill>
            </a:endParaRPr>
          </a:p>
        </p:txBody>
      </p:sp>
      <p:sp>
        <p:nvSpPr>
          <p:cNvPr id="15" name="타원 14"/>
          <p:cNvSpPr/>
          <p:nvPr/>
        </p:nvSpPr>
        <p:spPr>
          <a:xfrm rot="20554284">
            <a:off x="5328712" y="2155770"/>
            <a:ext cx="2064727" cy="233259"/>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C</a:t>
            </a:r>
            <a:endParaRPr lang="ko-KR" altLang="en-US" sz="1200" b="1" dirty="0">
              <a:solidFill>
                <a:schemeClr val="bg1"/>
              </a:solidFill>
            </a:endParaRPr>
          </a:p>
        </p:txBody>
      </p:sp>
      <p:sp>
        <p:nvSpPr>
          <p:cNvPr id="16" name="타원 15"/>
          <p:cNvSpPr/>
          <p:nvPr/>
        </p:nvSpPr>
        <p:spPr>
          <a:xfrm rot="20796658">
            <a:off x="4001815" y="2607258"/>
            <a:ext cx="1373373" cy="211984"/>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A</a:t>
            </a:r>
            <a:endParaRPr lang="ko-KR" altLang="en-US" sz="1200" b="1" dirty="0">
              <a:solidFill>
                <a:schemeClr val="bg1"/>
              </a:solidFill>
            </a:endParaRPr>
          </a:p>
        </p:txBody>
      </p:sp>
      <p:sp>
        <p:nvSpPr>
          <p:cNvPr id="17" name="타원 16"/>
          <p:cNvSpPr/>
          <p:nvPr/>
        </p:nvSpPr>
        <p:spPr>
          <a:xfrm>
            <a:off x="1632896" y="1844824"/>
            <a:ext cx="792000" cy="180000"/>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C              </a:t>
            </a:r>
            <a:endParaRPr lang="ko-KR" altLang="en-US" sz="1000" b="1" dirty="0">
              <a:solidFill>
                <a:schemeClr val="bg1"/>
              </a:solidFill>
            </a:endParaRPr>
          </a:p>
        </p:txBody>
      </p:sp>
      <p:sp>
        <p:nvSpPr>
          <p:cNvPr id="18" name="타원 17"/>
          <p:cNvSpPr/>
          <p:nvPr/>
        </p:nvSpPr>
        <p:spPr>
          <a:xfrm>
            <a:off x="1626541" y="1448800"/>
            <a:ext cx="792000" cy="180000"/>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A</a:t>
            </a:r>
            <a:endParaRPr lang="ko-KR" altLang="en-US" sz="1000" b="1" dirty="0">
              <a:solidFill>
                <a:schemeClr val="bg1"/>
              </a:solidFill>
            </a:endParaRPr>
          </a:p>
        </p:txBody>
      </p:sp>
      <p:sp>
        <p:nvSpPr>
          <p:cNvPr id="19" name="TextBox 18"/>
          <p:cNvSpPr txBox="1"/>
          <p:nvPr/>
        </p:nvSpPr>
        <p:spPr>
          <a:xfrm>
            <a:off x="2411760" y="1814627"/>
            <a:ext cx="3672408" cy="246221"/>
          </a:xfrm>
          <a:prstGeom prst="rect">
            <a:avLst/>
          </a:prstGeom>
          <a:noFill/>
        </p:spPr>
        <p:txBody>
          <a:bodyPr wrap="square" rtlCol="0">
            <a:spAutoFit/>
          </a:bodyPr>
          <a:lstStyle/>
          <a:p>
            <a:r>
              <a:rPr lang="en-US" altLang="ko-KR" sz="1000" dirty="0" smtClean="0">
                <a:solidFill>
                  <a:schemeClr val="bg1"/>
                </a:solidFill>
                <a:sym typeface="Wingdings" pitchFamily="2" charset="2"/>
              </a:rPr>
              <a:t></a:t>
            </a:r>
            <a:r>
              <a:rPr lang="en-US" altLang="ko-KR" sz="1000" dirty="0" smtClean="0">
                <a:solidFill>
                  <a:schemeClr val="bg1"/>
                </a:solidFill>
              </a:rPr>
              <a:t> Put the more resource to experiment &amp; implementation.</a:t>
            </a:r>
            <a:endParaRPr lang="ko-KR" altLang="en-US" sz="1000" dirty="0">
              <a:solidFill>
                <a:schemeClr val="bg1"/>
              </a:solidFill>
            </a:endParaRPr>
          </a:p>
        </p:txBody>
      </p:sp>
      <p:sp>
        <p:nvSpPr>
          <p:cNvPr id="20" name="TextBox 19"/>
          <p:cNvSpPr txBox="1"/>
          <p:nvPr/>
        </p:nvSpPr>
        <p:spPr>
          <a:xfrm>
            <a:off x="2411760" y="1412776"/>
            <a:ext cx="4176464" cy="246221"/>
          </a:xfrm>
          <a:prstGeom prst="rect">
            <a:avLst/>
          </a:prstGeom>
          <a:noFill/>
        </p:spPr>
        <p:txBody>
          <a:bodyPr wrap="square" rtlCol="0">
            <a:spAutoFit/>
          </a:bodyPr>
          <a:lstStyle/>
          <a:p>
            <a:r>
              <a:rPr lang="en-US" altLang="ko-KR" sz="1000" dirty="0" smtClean="0">
                <a:solidFill>
                  <a:schemeClr val="bg1"/>
                </a:solidFill>
                <a:sym typeface="Wingdings" pitchFamily="2" charset="2"/>
              </a:rPr>
              <a:t> </a:t>
            </a:r>
            <a:r>
              <a:rPr lang="en-US" altLang="ko-KR" sz="1000" dirty="0" smtClean="0">
                <a:solidFill>
                  <a:schemeClr val="bg1"/>
                </a:solidFill>
              </a:rPr>
              <a:t>Long discussion and late decision about architecture design.</a:t>
            </a:r>
            <a:endParaRPr lang="ko-KR" altLang="en-US" sz="1000" dirty="0">
              <a:solidFill>
                <a:schemeClr val="bg1"/>
              </a:solidFill>
            </a:endParaRPr>
          </a:p>
        </p:txBody>
      </p:sp>
      <p:sp>
        <p:nvSpPr>
          <p:cNvPr id="21" name="타원 20"/>
          <p:cNvSpPr/>
          <p:nvPr/>
        </p:nvSpPr>
        <p:spPr>
          <a:xfrm rot="20924036">
            <a:off x="4959081" y="2646857"/>
            <a:ext cx="1228640" cy="182221"/>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B</a:t>
            </a:r>
            <a:endParaRPr lang="ko-KR" altLang="en-US" sz="1200" b="1" dirty="0">
              <a:solidFill>
                <a:schemeClr val="bg1"/>
              </a:solidFill>
            </a:endParaRPr>
          </a:p>
        </p:txBody>
      </p:sp>
      <p:sp>
        <p:nvSpPr>
          <p:cNvPr id="22" name="타원 21"/>
          <p:cNvSpPr/>
          <p:nvPr/>
        </p:nvSpPr>
        <p:spPr>
          <a:xfrm>
            <a:off x="1629246" y="1638374"/>
            <a:ext cx="792000" cy="180000"/>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B              </a:t>
            </a:r>
            <a:endParaRPr lang="ko-KR" altLang="en-US" sz="1000" b="1" dirty="0">
              <a:solidFill>
                <a:schemeClr val="bg1"/>
              </a:solidFill>
            </a:endParaRPr>
          </a:p>
        </p:txBody>
      </p:sp>
      <p:sp>
        <p:nvSpPr>
          <p:cNvPr id="23" name="TextBox 22"/>
          <p:cNvSpPr txBox="1"/>
          <p:nvPr/>
        </p:nvSpPr>
        <p:spPr>
          <a:xfrm>
            <a:off x="2402186" y="1598603"/>
            <a:ext cx="3168352" cy="246221"/>
          </a:xfrm>
          <a:prstGeom prst="rect">
            <a:avLst/>
          </a:prstGeom>
          <a:noFill/>
        </p:spPr>
        <p:txBody>
          <a:bodyPr wrap="square" rtlCol="0">
            <a:spAutoFit/>
          </a:bodyPr>
          <a:lstStyle/>
          <a:p>
            <a:r>
              <a:rPr lang="en-US" altLang="ko-KR" sz="1000" dirty="0" smtClean="0">
                <a:solidFill>
                  <a:schemeClr val="bg1"/>
                </a:solidFill>
                <a:sym typeface="Wingdings" pitchFamily="2" charset="2"/>
              </a:rPr>
              <a:t></a:t>
            </a:r>
            <a:r>
              <a:rPr lang="en-US" altLang="ko-KR" sz="1000" dirty="0" smtClean="0">
                <a:solidFill>
                  <a:schemeClr val="bg1"/>
                </a:solidFill>
              </a:rPr>
              <a:t> Under time estimation about workload.</a:t>
            </a:r>
            <a:endParaRPr lang="ko-KR" altLang="en-US" sz="1000" dirty="0">
              <a:solidFill>
                <a:schemeClr val="bg1"/>
              </a:solidFill>
            </a:endParaRPr>
          </a:p>
        </p:txBody>
      </p:sp>
      <p:grpSp>
        <p:nvGrpSpPr>
          <p:cNvPr id="24" name="그룹 23"/>
          <p:cNvGrpSpPr/>
          <p:nvPr/>
        </p:nvGrpSpPr>
        <p:grpSpPr>
          <a:xfrm>
            <a:off x="1043608" y="3645024"/>
            <a:ext cx="6840760" cy="1800200"/>
            <a:chOff x="1475656" y="3861048"/>
            <a:chExt cx="5760640" cy="1728192"/>
          </a:xfrm>
          <a:solidFill>
            <a:schemeClr val="accent1">
              <a:lumMod val="20000"/>
              <a:lumOff val="80000"/>
            </a:schemeClr>
          </a:solidFill>
        </p:grpSpPr>
        <p:sp>
          <p:nvSpPr>
            <p:cNvPr id="25" name="직사각형 24"/>
            <p:cNvSpPr/>
            <p:nvPr/>
          </p:nvSpPr>
          <p:spPr>
            <a:xfrm>
              <a:off x="14756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W1</a:t>
              </a:r>
              <a:endParaRPr lang="ko-KR" altLang="en-US" dirty="0">
                <a:solidFill>
                  <a:schemeClr val="tx1">
                    <a:lumMod val="65000"/>
                  </a:schemeClr>
                </a:solidFill>
              </a:endParaRPr>
            </a:p>
          </p:txBody>
        </p:sp>
        <p:sp>
          <p:nvSpPr>
            <p:cNvPr id="26" name="직사각형 25"/>
            <p:cNvSpPr/>
            <p:nvPr/>
          </p:nvSpPr>
          <p:spPr>
            <a:xfrm>
              <a:off x="21957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W2</a:t>
              </a:r>
              <a:endParaRPr lang="ko-KR" altLang="en-US" dirty="0">
                <a:solidFill>
                  <a:schemeClr val="tx1">
                    <a:lumMod val="65000"/>
                  </a:schemeClr>
                </a:solidFill>
              </a:endParaRPr>
            </a:p>
          </p:txBody>
        </p:sp>
        <p:sp>
          <p:nvSpPr>
            <p:cNvPr id="27" name="직사각형 26"/>
            <p:cNvSpPr/>
            <p:nvPr/>
          </p:nvSpPr>
          <p:spPr>
            <a:xfrm>
              <a:off x="29158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W3</a:t>
              </a:r>
              <a:endParaRPr lang="ko-KR" altLang="en-US" dirty="0">
                <a:solidFill>
                  <a:schemeClr val="tx1">
                    <a:lumMod val="65000"/>
                  </a:schemeClr>
                </a:solidFill>
              </a:endParaRPr>
            </a:p>
          </p:txBody>
        </p:sp>
        <p:sp>
          <p:nvSpPr>
            <p:cNvPr id="28" name="직사각형 27"/>
            <p:cNvSpPr/>
            <p:nvPr/>
          </p:nvSpPr>
          <p:spPr>
            <a:xfrm>
              <a:off x="363589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W4</a:t>
              </a:r>
              <a:endParaRPr lang="ko-KR" altLang="en-US" dirty="0">
                <a:solidFill>
                  <a:schemeClr val="tx1">
                    <a:lumMod val="65000"/>
                  </a:schemeClr>
                </a:solidFill>
              </a:endParaRPr>
            </a:p>
          </p:txBody>
        </p:sp>
        <p:sp>
          <p:nvSpPr>
            <p:cNvPr id="29" name="직사각형 28"/>
            <p:cNvSpPr/>
            <p:nvPr/>
          </p:nvSpPr>
          <p:spPr>
            <a:xfrm>
              <a:off x="435597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W5</a:t>
              </a:r>
              <a:endParaRPr lang="ko-KR" altLang="en-US" dirty="0">
                <a:solidFill>
                  <a:schemeClr val="tx1">
                    <a:lumMod val="65000"/>
                  </a:schemeClr>
                </a:solidFill>
              </a:endParaRPr>
            </a:p>
          </p:txBody>
        </p:sp>
        <p:sp>
          <p:nvSpPr>
            <p:cNvPr id="30" name="직사각형 29"/>
            <p:cNvSpPr/>
            <p:nvPr/>
          </p:nvSpPr>
          <p:spPr>
            <a:xfrm>
              <a:off x="50760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W6</a:t>
              </a:r>
              <a:endParaRPr lang="ko-KR" altLang="en-US" dirty="0">
                <a:solidFill>
                  <a:schemeClr val="tx1">
                    <a:lumMod val="65000"/>
                  </a:schemeClr>
                </a:solidFill>
              </a:endParaRPr>
            </a:p>
          </p:txBody>
        </p:sp>
        <p:sp>
          <p:nvSpPr>
            <p:cNvPr id="31" name="직사각형 30"/>
            <p:cNvSpPr/>
            <p:nvPr/>
          </p:nvSpPr>
          <p:spPr>
            <a:xfrm>
              <a:off x="57961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W7</a:t>
              </a:r>
              <a:endParaRPr lang="ko-KR" altLang="en-US" dirty="0">
                <a:solidFill>
                  <a:schemeClr val="tx1">
                    <a:lumMod val="65000"/>
                  </a:schemeClr>
                </a:solidFill>
              </a:endParaRPr>
            </a:p>
          </p:txBody>
        </p:sp>
        <p:sp>
          <p:nvSpPr>
            <p:cNvPr id="32" name="직사각형 31"/>
            <p:cNvSpPr/>
            <p:nvPr/>
          </p:nvSpPr>
          <p:spPr>
            <a:xfrm>
              <a:off x="65162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W8</a:t>
              </a:r>
              <a:endParaRPr lang="ko-KR" altLang="en-US" dirty="0">
                <a:solidFill>
                  <a:schemeClr val="tx1">
                    <a:lumMod val="65000"/>
                  </a:schemeClr>
                </a:solidFill>
              </a:endParaRPr>
            </a:p>
          </p:txBody>
        </p:sp>
      </p:grpSp>
      <p:sp>
        <p:nvSpPr>
          <p:cNvPr id="33" name="직사각형 32"/>
          <p:cNvSpPr/>
          <p:nvPr/>
        </p:nvSpPr>
        <p:spPr>
          <a:xfrm>
            <a:off x="1475656" y="3695450"/>
            <a:ext cx="2592288" cy="23760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Plan</a:t>
            </a:r>
            <a:endParaRPr lang="ko-KR" altLang="en-US" sz="1000" dirty="0">
              <a:solidFill>
                <a:schemeClr val="bg1"/>
              </a:solidFill>
            </a:endParaRPr>
          </a:p>
        </p:txBody>
      </p:sp>
      <p:sp>
        <p:nvSpPr>
          <p:cNvPr id="34" name="직사각형 33"/>
          <p:cNvSpPr/>
          <p:nvPr/>
        </p:nvSpPr>
        <p:spPr>
          <a:xfrm>
            <a:off x="2267744" y="4005064"/>
            <a:ext cx="2088232"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Analysis (architecture driver)</a:t>
            </a:r>
            <a:endParaRPr lang="ko-KR" altLang="en-US" sz="1000" dirty="0">
              <a:solidFill>
                <a:schemeClr val="bg1"/>
              </a:solidFill>
            </a:endParaRPr>
          </a:p>
        </p:txBody>
      </p:sp>
      <p:sp>
        <p:nvSpPr>
          <p:cNvPr id="35" name="직사각형 34"/>
          <p:cNvSpPr/>
          <p:nvPr/>
        </p:nvSpPr>
        <p:spPr>
          <a:xfrm>
            <a:off x="3635896" y="4293096"/>
            <a:ext cx="324036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Design( system context, perspective view )</a:t>
            </a:r>
            <a:endParaRPr lang="ko-KR" altLang="en-US" sz="1000" dirty="0">
              <a:solidFill>
                <a:schemeClr val="bg1"/>
              </a:solidFill>
            </a:endParaRPr>
          </a:p>
        </p:txBody>
      </p:sp>
      <p:sp>
        <p:nvSpPr>
          <p:cNvPr id="36" name="직사각형 35"/>
          <p:cNvSpPr/>
          <p:nvPr/>
        </p:nvSpPr>
        <p:spPr>
          <a:xfrm>
            <a:off x="6084168" y="5157192"/>
            <a:ext cx="1512168"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Documentation</a:t>
            </a:r>
            <a:endParaRPr lang="ko-KR" altLang="en-US" sz="1000" dirty="0">
              <a:solidFill>
                <a:schemeClr val="bg1"/>
              </a:solidFill>
            </a:endParaRPr>
          </a:p>
        </p:txBody>
      </p:sp>
      <p:sp>
        <p:nvSpPr>
          <p:cNvPr id="37" name="직사각형 36"/>
          <p:cNvSpPr/>
          <p:nvPr/>
        </p:nvSpPr>
        <p:spPr>
          <a:xfrm>
            <a:off x="5292080" y="4581128"/>
            <a:ext cx="216024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implementation</a:t>
            </a:r>
            <a:endParaRPr lang="ko-KR" altLang="en-US" sz="1000" dirty="0">
              <a:solidFill>
                <a:schemeClr val="bg1"/>
              </a:solidFill>
            </a:endParaRPr>
          </a:p>
        </p:txBody>
      </p:sp>
      <p:sp>
        <p:nvSpPr>
          <p:cNvPr id="38" name="직사각형 37"/>
          <p:cNvSpPr/>
          <p:nvPr/>
        </p:nvSpPr>
        <p:spPr>
          <a:xfrm>
            <a:off x="6660232" y="4869160"/>
            <a:ext cx="936104"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System test</a:t>
            </a:r>
            <a:endParaRPr lang="ko-KR" altLang="en-US" sz="1000" dirty="0">
              <a:solidFill>
                <a:schemeClr val="bg1"/>
              </a:solidFill>
            </a:endParaRPr>
          </a:p>
        </p:txBody>
      </p:sp>
      <p:sp>
        <p:nvSpPr>
          <p:cNvPr id="39" name="직사각형 38"/>
          <p:cNvSpPr/>
          <p:nvPr/>
        </p:nvSpPr>
        <p:spPr>
          <a:xfrm>
            <a:off x="5292080" y="4869160"/>
            <a:ext cx="1296144"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Module test</a:t>
            </a:r>
            <a:endParaRPr lang="ko-KR" altLang="en-US" sz="1000" dirty="0">
              <a:solidFill>
                <a:schemeClr val="bg1"/>
              </a:solidFill>
            </a:endParaRPr>
          </a:p>
        </p:txBody>
      </p:sp>
      <p:cxnSp>
        <p:nvCxnSpPr>
          <p:cNvPr id="14" name="직선 연결선 13"/>
          <p:cNvCxnSpPr/>
          <p:nvPr/>
        </p:nvCxnSpPr>
        <p:spPr>
          <a:xfrm>
            <a:off x="3491880" y="1052736"/>
            <a:ext cx="0" cy="482453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5068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6.2 Role &amp; Responsibility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33</a:t>
            </a:fld>
            <a:r>
              <a:rPr lang="en-US" altLang="ko-KR" dirty="0" smtClean="0"/>
              <a:t>/32</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3489114875"/>
              </p:ext>
            </p:extLst>
          </p:nvPr>
        </p:nvGraphicFramePr>
        <p:xfrm>
          <a:off x="466776" y="836613"/>
          <a:ext cx="8208912" cy="5328593"/>
        </p:xfrm>
        <a:graphic>
          <a:graphicData uri="http://schemas.openxmlformats.org/drawingml/2006/table">
            <a:tbl>
              <a:tblPr/>
              <a:tblGrid>
                <a:gridCol w="2088232"/>
                <a:gridCol w="1296144"/>
                <a:gridCol w="3096344"/>
                <a:gridCol w="1728192"/>
              </a:tblGrid>
              <a:tr h="410982">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Role</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Responsibility</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Assign</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Project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Risk &amp; Issue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  ,  Schedule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Architect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Analysis   ,  Architecture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Design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 KEUN</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Test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Strategy  , Test Plan ,  Test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 </a:t>
                      </a:r>
                      <a:r>
                        <a:rPr lang="en-US"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management  ,  Earned value management</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rowSpan="6">
                  <a:txBody>
                    <a:body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Development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5">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IoTMS</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User Interface</a:t>
                      </a: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 , </a:t>
                      </a:r>
                    </a:p>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Log manager , message manager</a:t>
                      </a:r>
                      <a:endPar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Rule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Node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Communication</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Event bus + JSON</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vMerge="1">
                  <a:txBody>
                    <a:bodyPr/>
                    <a:lstStyle/>
                    <a:p>
                      <a:pPr latinLnBrk="1"/>
                      <a:endParaRPr lang="ko-KR" altLang="en-US"/>
                    </a:p>
                  </a:txBody>
                  <a:tcPr/>
                </a:tc>
                <a:tc gridSpan="2">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Arduino</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 KEUN</a:t>
                      </a:r>
                    </a:p>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Tree>
    <p:extLst>
      <p:ext uri="{BB962C8B-B14F-4D97-AF65-F5344CB8AC3E}">
        <p14:creationId xmlns:p14="http://schemas.microsoft.com/office/powerpoint/2010/main" val="23722594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6.3 Lessons Learned</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34</a:t>
            </a:fld>
            <a:r>
              <a:rPr lang="en-US" altLang="ko-KR" dirty="0" smtClean="0"/>
              <a:t>/32</a:t>
            </a:r>
            <a:endParaRPr lang="ko-KR" altLang="en-US" dirty="0"/>
          </a:p>
        </p:txBody>
      </p:sp>
      <p:sp>
        <p:nvSpPr>
          <p:cNvPr id="206" name="직사각형 20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6" name="TextBox 5"/>
          <p:cNvSpPr txBox="1"/>
          <p:nvPr/>
        </p:nvSpPr>
        <p:spPr>
          <a:xfrm>
            <a:off x="611560" y="1196752"/>
            <a:ext cx="8208912" cy="5047536"/>
          </a:xfrm>
          <a:prstGeom prst="rect">
            <a:avLst/>
          </a:prstGeom>
          <a:noFill/>
        </p:spPr>
        <p:txBody>
          <a:bodyPr wrap="square" rtlCol="0">
            <a:spAutoFit/>
          </a:bodyPr>
          <a:lstStyle/>
          <a:p>
            <a:r>
              <a:rPr lang="en-US" altLang="ko-KR" b="1" dirty="0" smtClean="0">
                <a:solidFill>
                  <a:schemeClr val="bg1"/>
                </a:solidFill>
              </a:rPr>
              <a:t>* Future need</a:t>
            </a:r>
          </a:p>
          <a:p>
            <a:endParaRPr lang="en-US" altLang="ko-KR" b="1" dirty="0" smtClean="0">
              <a:solidFill>
                <a:schemeClr val="bg1"/>
              </a:solidFill>
            </a:endParaRPr>
          </a:p>
          <a:p>
            <a:pPr marL="342900" indent="-342900"/>
            <a:r>
              <a:rPr lang="en-US" altLang="ko-KR" sz="1400" dirty="0" smtClean="0">
                <a:solidFill>
                  <a:schemeClr val="bg1"/>
                </a:solidFill>
              </a:rPr>
              <a:t>1. Implement adding emerging protocols.(Bluetooth, </a:t>
            </a:r>
            <a:r>
              <a:rPr lang="en-US" altLang="ko-KR" sz="1400" dirty="0" err="1" smtClean="0">
                <a:solidFill>
                  <a:schemeClr val="bg1"/>
                </a:solidFill>
              </a:rPr>
              <a:t>Zigbee</a:t>
            </a:r>
            <a:r>
              <a:rPr lang="en-US" altLang="ko-KR" sz="1400" dirty="0" smtClean="0">
                <a:solidFill>
                  <a:schemeClr val="bg1"/>
                </a:solidFill>
              </a:rPr>
              <a:t>..etc)</a:t>
            </a:r>
          </a:p>
          <a:p>
            <a:pPr marL="342900" indent="-342900"/>
            <a:r>
              <a:rPr lang="en-US" altLang="ko-KR" sz="1400" dirty="0" smtClean="0">
                <a:solidFill>
                  <a:schemeClr val="bg1"/>
                </a:solidFill>
              </a:rPr>
              <a:t>2. Implement the encryption (AES, RSA…etc) JSON message between </a:t>
            </a:r>
            <a:r>
              <a:rPr lang="en-US" altLang="ko-KR" sz="1400" dirty="0" err="1" smtClean="0">
                <a:solidFill>
                  <a:schemeClr val="bg1"/>
                </a:solidFill>
              </a:rPr>
              <a:t>IoTMS</a:t>
            </a:r>
            <a:r>
              <a:rPr lang="en-US" altLang="ko-KR" sz="1400" dirty="0" smtClean="0">
                <a:solidFill>
                  <a:schemeClr val="bg1"/>
                </a:solidFill>
              </a:rPr>
              <a:t> and Node.</a:t>
            </a:r>
          </a:p>
          <a:p>
            <a:pPr marL="342900" indent="-342900"/>
            <a:r>
              <a:rPr lang="en-US" altLang="ko-KR" sz="1400" dirty="0" smtClean="0">
                <a:solidFill>
                  <a:schemeClr val="bg1"/>
                </a:solidFill>
              </a:rPr>
              <a:t>3. Implement watchdog for single point failure recovery of event bus.</a:t>
            </a:r>
          </a:p>
          <a:p>
            <a:pPr marL="342900" indent="-342900">
              <a:buAutoNum type="arabicPeriod"/>
            </a:pPr>
            <a:endParaRPr lang="en-US" altLang="ko-KR" dirty="0" smtClean="0">
              <a:solidFill>
                <a:schemeClr val="bg1"/>
              </a:solidFill>
            </a:endParaRPr>
          </a:p>
          <a:p>
            <a:pPr marL="342900" indent="-342900">
              <a:buAutoNum type="arabicPeriod"/>
            </a:pPr>
            <a:endParaRPr lang="en-US" altLang="ko-KR" dirty="0" smtClean="0">
              <a:solidFill>
                <a:schemeClr val="bg1"/>
              </a:solidFill>
            </a:endParaRPr>
          </a:p>
          <a:p>
            <a:pPr marL="342900" indent="-342900"/>
            <a:r>
              <a:rPr lang="en-US" altLang="ko-KR" b="1" dirty="0" smtClean="0">
                <a:solidFill>
                  <a:schemeClr val="bg1"/>
                </a:solidFill>
              </a:rPr>
              <a:t>* Lesson Learned</a:t>
            </a:r>
          </a:p>
          <a:p>
            <a:pPr marL="342900" indent="-342900">
              <a:buFont typeface="Arial" charset="0"/>
              <a:buChar char="•"/>
            </a:pPr>
            <a:endParaRPr lang="en-US" altLang="ko-KR" b="1" dirty="0" smtClean="0">
              <a:solidFill>
                <a:schemeClr val="bg1"/>
              </a:solidFill>
            </a:endParaRPr>
          </a:p>
          <a:p>
            <a:pPr marL="342900" indent="-342900"/>
            <a:r>
              <a:rPr lang="en-US" altLang="ko-KR" sz="1400" dirty="0" smtClean="0">
                <a:solidFill>
                  <a:schemeClr val="bg1"/>
                </a:solidFill>
              </a:rPr>
              <a:t>1. Stop discussion, do experiment. - A.J. </a:t>
            </a:r>
            <a:r>
              <a:rPr lang="en-US" altLang="ko-KR" sz="1400" dirty="0" err="1" smtClean="0">
                <a:solidFill>
                  <a:schemeClr val="bg1"/>
                </a:solidFill>
              </a:rPr>
              <a:t>Lattanze</a:t>
            </a:r>
            <a:endParaRPr lang="en-US" altLang="ko-KR" sz="1400" dirty="0" smtClean="0">
              <a:solidFill>
                <a:schemeClr val="bg1"/>
              </a:solidFill>
            </a:endParaRPr>
          </a:p>
          <a:p>
            <a:pPr marL="342900" indent="-342900"/>
            <a:r>
              <a:rPr lang="en-US" altLang="ko-KR" sz="1400" dirty="0" smtClean="0">
                <a:solidFill>
                  <a:schemeClr val="bg1"/>
                </a:solidFill>
              </a:rPr>
              <a:t>    </a:t>
            </a:r>
            <a:r>
              <a:rPr lang="en-US" altLang="ko-KR" sz="1400" dirty="0" smtClean="0">
                <a:solidFill>
                  <a:schemeClr val="bg1"/>
                </a:solidFill>
                <a:sym typeface="Wingdings" pitchFamily="2" charset="2"/>
              </a:rPr>
              <a:t> Schedule was delayed for a long meeting about design decision.</a:t>
            </a:r>
          </a:p>
          <a:p>
            <a:pPr marL="342900" indent="-342900">
              <a:buAutoNum type="arabicPeriod" startAt="2"/>
            </a:pPr>
            <a:r>
              <a:rPr lang="en-US" altLang="ko-KR" sz="1400" dirty="0" err="1" smtClean="0">
                <a:solidFill>
                  <a:schemeClr val="bg1"/>
                </a:solidFill>
                <a:sym typeface="Wingdings" pitchFamily="2" charset="2"/>
              </a:rPr>
              <a:t>Arduino</a:t>
            </a:r>
            <a:r>
              <a:rPr lang="en-US" altLang="ko-KR" sz="1400" dirty="0" smtClean="0">
                <a:solidFill>
                  <a:schemeClr val="bg1"/>
                </a:solidFill>
                <a:sym typeface="Wingdings" pitchFamily="2" charset="2"/>
              </a:rPr>
              <a:t> memory constraint </a:t>
            </a:r>
          </a:p>
          <a:p>
            <a:pPr marL="342900" indent="-342900"/>
            <a:r>
              <a:rPr lang="en-US" altLang="ko-KR" sz="1400" dirty="0" smtClean="0">
                <a:solidFill>
                  <a:schemeClr val="bg1"/>
                </a:solidFill>
                <a:sym typeface="Wingdings" pitchFamily="2" charset="2"/>
              </a:rPr>
              <a:t>     RAM is 2K byte.</a:t>
            </a:r>
          </a:p>
          <a:p>
            <a:pPr marL="342900" indent="-342900"/>
            <a:r>
              <a:rPr lang="en-US" altLang="ko-KR" sz="1400" dirty="0" smtClean="0">
                <a:solidFill>
                  <a:schemeClr val="bg1"/>
                </a:solidFill>
                <a:sym typeface="Wingdings" pitchFamily="2" charset="2"/>
              </a:rPr>
              <a:t>     There are many dynamic memory allocation problems of </a:t>
            </a:r>
            <a:r>
              <a:rPr lang="en-US" altLang="ko-KR" sz="1400" dirty="0" err="1" smtClean="0">
                <a:solidFill>
                  <a:schemeClr val="bg1"/>
                </a:solidFill>
                <a:sym typeface="Wingdings" pitchFamily="2" charset="2"/>
              </a:rPr>
              <a:t>Arduino</a:t>
            </a:r>
            <a:r>
              <a:rPr lang="en-US" altLang="ko-KR" sz="1400" dirty="0" smtClean="0">
                <a:solidFill>
                  <a:schemeClr val="bg1"/>
                </a:solidFill>
                <a:sym typeface="Wingdings" pitchFamily="2" charset="2"/>
              </a:rPr>
              <a:t> library(serial ,</a:t>
            </a:r>
            <a:r>
              <a:rPr lang="en-US" altLang="ko-KR" sz="1400" dirty="0" err="1" smtClean="0">
                <a:solidFill>
                  <a:schemeClr val="bg1"/>
                </a:solidFill>
                <a:sym typeface="Wingdings" pitchFamily="2" charset="2"/>
              </a:rPr>
              <a:t>WiFi</a:t>
            </a:r>
            <a:r>
              <a:rPr lang="en-US" altLang="ko-KR" sz="1400" dirty="0" smtClean="0">
                <a:solidFill>
                  <a:schemeClr val="bg1"/>
                </a:solidFill>
                <a:sym typeface="Wingdings" pitchFamily="2" charset="2"/>
              </a:rPr>
              <a:t>, String , JSON).</a:t>
            </a:r>
          </a:p>
          <a:p>
            <a:pPr marL="342900" indent="-342900"/>
            <a:r>
              <a:rPr lang="en-US" altLang="ko-KR" sz="1400" dirty="0" smtClean="0">
                <a:solidFill>
                  <a:schemeClr val="bg1"/>
                </a:solidFill>
                <a:sym typeface="Wingdings" pitchFamily="2" charset="2"/>
              </a:rPr>
              <a:t>     Mitigate the lack of RAM using program memory(flash)</a:t>
            </a:r>
          </a:p>
          <a:p>
            <a:pPr marL="342900" indent="-342900"/>
            <a:r>
              <a:rPr lang="en-US" altLang="ko-KR" sz="1400" dirty="0" smtClean="0">
                <a:solidFill>
                  <a:schemeClr val="bg1"/>
                </a:solidFill>
                <a:sym typeface="Wingdings" pitchFamily="2" charset="2"/>
              </a:rPr>
              <a:t>3. Decoupling is good.</a:t>
            </a:r>
          </a:p>
          <a:p>
            <a:pPr marL="342900" indent="-342900"/>
            <a:r>
              <a:rPr lang="en-US" altLang="ko-KR" sz="1400" dirty="0" smtClean="0">
                <a:solidFill>
                  <a:schemeClr val="bg1"/>
                </a:solidFill>
                <a:sym typeface="Wingdings" pitchFamily="2" charset="2"/>
              </a:rPr>
              <a:t>   Because we use the Event bus and JSON, it’s easy to integrate the modules.</a:t>
            </a:r>
          </a:p>
          <a:p>
            <a:pPr marL="342900" indent="-342900"/>
            <a:r>
              <a:rPr lang="en-US" altLang="ko-KR" sz="1400" dirty="0" smtClean="0">
                <a:solidFill>
                  <a:schemeClr val="bg1"/>
                </a:solidFill>
                <a:sym typeface="Wingdings" pitchFamily="2" charset="2"/>
              </a:rPr>
              <a:t>4. Manner make the good team work.(with beer and </a:t>
            </a:r>
            <a:r>
              <a:rPr lang="en-US" altLang="ko-KR" sz="1400" dirty="0" err="1" smtClean="0">
                <a:solidFill>
                  <a:schemeClr val="bg1"/>
                </a:solidFill>
                <a:sym typeface="Wingdings" pitchFamily="2" charset="2"/>
              </a:rPr>
              <a:t>sancks</a:t>
            </a:r>
            <a:r>
              <a:rPr lang="en-US" altLang="ko-KR" sz="1400" dirty="0" smtClean="0">
                <a:solidFill>
                  <a:schemeClr val="bg1"/>
                </a:solidFill>
                <a:sym typeface="Wingdings" pitchFamily="2" charset="2"/>
              </a:rPr>
              <a:t>).</a:t>
            </a:r>
          </a:p>
          <a:p>
            <a:pPr marL="342900" indent="-342900"/>
            <a:endParaRPr lang="en-US" altLang="ko-KR" sz="1400" dirty="0" smtClean="0">
              <a:solidFill>
                <a:schemeClr val="bg1"/>
              </a:solidFill>
              <a:sym typeface="Wingdings" pitchFamily="2" charset="2"/>
            </a:endParaRPr>
          </a:p>
          <a:p>
            <a:pPr marL="342900" indent="-342900">
              <a:buAutoNum type="arabicPeriod"/>
            </a:pPr>
            <a:endParaRPr lang="ko-KR" altLang="en-US" dirty="0">
              <a:solidFill>
                <a:schemeClr val="bg1"/>
              </a:solidFill>
            </a:endParaRPr>
          </a:p>
        </p:txBody>
      </p:sp>
    </p:spTree>
    <p:extLst>
      <p:ext uri="{BB962C8B-B14F-4D97-AF65-F5344CB8AC3E}">
        <p14:creationId xmlns:p14="http://schemas.microsoft.com/office/powerpoint/2010/main" val="41267206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dirty="0" smtClean="0"/>
              <a:t>Demo Scenario</a:t>
            </a:r>
            <a:endParaRPr lang="ko-KR" altLang="en-US" dirty="0"/>
          </a:p>
        </p:txBody>
      </p:sp>
      <p:sp>
        <p:nvSpPr>
          <p:cNvPr id="3" name="텍스트 개체 틀 2"/>
          <p:cNvSpPr>
            <a:spLocks noGrp="1"/>
          </p:cNvSpPr>
          <p:nvPr>
            <p:ph type="body" sz="quarter" idx="10"/>
          </p:nvPr>
        </p:nvSpPr>
        <p:spPr>
          <a:xfrm>
            <a:off x="719572" y="1074440"/>
            <a:ext cx="5796644" cy="5234880"/>
          </a:xfrm>
        </p:spPr>
        <p:txBody>
          <a:bodyPr/>
          <a:lstStyle/>
          <a:p>
            <a:pPr marL="457200" indent="-457200">
              <a:defRPr lang="ko-KR" altLang="en-US"/>
            </a:pPr>
            <a:r>
              <a:rPr lang="en-US" altLang="ko-KR" sz="1600" b="1" dirty="0" smtClean="0">
                <a:solidFill>
                  <a:schemeClr val="bg1"/>
                </a:solidFill>
                <a:latin typeface="+mn-ea"/>
                <a:ea typeface="+mn-ea"/>
              </a:rPr>
              <a:t>1. User Login</a:t>
            </a:r>
          </a:p>
          <a:p>
            <a:pPr marL="457200" indent="-457200">
              <a:defRPr lang="ko-KR" altLang="en-US"/>
            </a:pPr>
            <a:r>
              <a:rPr lang="en-US" altLang="ko-KR" sz="1600" b="1" dirty="0" smtClean="0">
                <a:solidFill>
                  <a:schemeClr val="bg1"/>
                </a:solidFill>
                <a:latin typeface="+mn-ea"/>
                <a:ea typeface="+mn-ea"/>
              </a:rPr>
              <a:t>2. Add Home Node</a:t>
            </a:r>
          </a:p>
          <a:p>
            <a:pPr marL="1028700" lvl="1" indent="-457200">
              <a:buNone/>
              <a:defRPr lang="ko-KR" altLang="en-US"/>
            </a:pPr>
            <a:r>
              <a:rPr lang="en-US" altLang="ko-KR" sz="1400" dirty="0" smtClean="0">
                <a:solidFill>
                  <a:schemeClr val="bg1"/>
                </a:solidFill>
                <a:latin typeface="+mn-ea"/>
                <a:ea typeface="+mn-ea"/>
              </a:rPr>
              <a:t>1. Discover (SA Node home)</a:t>
            </a:r>
          </a:p>
          <a:p>
            <a:pPr marL="1028700" lvl="1" indent="-457200">
              <a:buNone/>
              <a:defRPr lang="ko-KR" altLang="en-US"/>
            </a:pPr>
            <a:r>
              <a:rPr lang="en-US" altLang="ko-KR" sz="1400" dirty="0" smtClean="0">
                <a:solidFill>
                  <a:schemeClr val="bg1"/>
                </a:solidFill>
                <a:latin typeface="+mn-ea"/>
                <a:ea typeface="+mn-ea"/>
              </a:rPr>
              <a:t>2. Register (Serial Number for Security)</a:t>
            </a:r>
          </a:p>
          <a:p>
            <a:pPr marL="457200" indent="-457200">
              <a:defRPr lang="ko-KR" altLang="en-US"/>
            </a:pPr>
            <a:r>
              <a:rPr lang="en-US" altLang="ko-KR" sz="1600" b="1" dirty="0" smtClean="0">
                <a:solidFill>
                  <a:schemeClr val="bg1"/>
                </a:solidFill>
                <a:latin typeface="+mn-ea"/>
                <a:ea typeface="+mn-ea"/>
              </a:rPr>
              <a:t>3. Home Node Event Update</a:t>
            </a:r>
          </a:p>
          <a:p>
            <a:pPr marL="1028700" lvl="1" indent="-457200">
              <a:buNone/>
              <a:defRPr lang="ko-KR" altLang="en-US"/>
            </a:pPr>
            <a:r>
              <a:rPr lang="en-US" altLang="ko-KR" sz="1400" dirty="0" smtClean="0">
                <a:solidFill>
                  <a:schemeClr val="bg1"/>
                </a:solidFill>
                <a:latin typeface="+mn-ea"/>
                <a:ea typeface="+mn-ea"/>
              </a:rPr>
              <a:t>1. Door Open by alarm, Turn on the light</a:t>
            </a:r>
          </a:p>
          <a:p>
            <a:pPr marL="457200" indent="-457200">
              <a:defRPr lang="ko-KR" altLang="en-US"/>
            </a:pPr>
            <a:r>
              <a:rPr lang="en-US" altLang="ko-KR" sz="1600" b="1" dirty="0" smtClean="0">
                <a:solidFill>
                  <a:schemeClr val="bg1"/>
                </a:solidFill>
                <a:latin typeface="+mn-ea"/>
                <a:ea typeface="+mn-ea"/>
              </a:rPr>
              <a:t>4. Add </a:t>
            </a:r>
            <a:r>
              <a:rPr lang="en-US" altLang="ko-KR" sz="1600" b="1" dirty="0" err="1" smtClean="0">
                <a:solidFill>
                  <a:schemeClr val="bg1"/>
                </a:solidFill>
                <a:latin typeface="+mn-ea"/>
              </a:rPr>
              <a:t>MailBox</a:t>
            </a:r>
            <a:r>
              <a:rPr lang="en-US" altLang="ko-KR" sz="1600" b="1" dirty="0" smtClean="0">
                <a:solidFill>
                  <a:schemeClr val="bg1"/>
                </a:solidFill>
                <a:latin typeface="+mn-ea"/>
              </a:rPr>
              <a:t> </a:t>
            </a:r>
            <a:r>
              <a:rPr lang="en-US" altLang="ko-KR" sz="1600" b="1" dirty="0" smtClean="0">
                <a:solidFill>
                  <a:schemeClr val="bg1"/>
                </a:solidFill>
                <a:latin typeface="+mn-ea"/>
                <a:ea typeface="+mn-ea"/>
              </a:rPr>
              <a:t>Node</a:t>
            </a:r>
          </a:p>
          <a:p>
            <a:pPr marL="457200" indent="-457200">
              <a:defRPr lang="ko-KR" altLang="en-US"/>
            </a:pPr>
            <a:r>
              <a:rPr lang="en-US" altLang="ko-KR" sz="1600" b="1" dirty="0" smtClean="0">
                <a:solidFill>
                  <a:schemeClr val="bg1"/>
                </a:solidFill>
                <a:latin typeface="+mn-ea"/>
                <a:ea typeface="+mn-ea"/>
              </a:rPr>
              <a:t>5. </a:t>
            </a:r>
            <a:r>
              <a:rPr lang="en-US" altLang="ko-KR" sz="1600" b="1" dirty="0" err="1">
                <a:solidFill>
                  <a:schemeClr val="bg1"/>
                </a:solidFill>
                <a:latin typeface="+mn-ea"/>
              </a:rPr>
              <a:t>MailBox</a:t>
            </a:r>
            <a:r>
              <a:rPr lang="en-US" altLang="ko-KR" sz="1600" b="1" dirty="0">
                <a:solidFill>
                  <a:schemeClr val="bg1"/>
                </a:solidFill>
                <a:latin typeface="+mn-ea"/>
              </a:rPr>
              <a:t> </a:t>
            </a:r>
            <a:r>
              <a:rPr lang="en-US" altLang="ko-KR" sz="1600" b="1" dirty="0" smtClean="0">
                <a:solidFill>
                  <a:schemeClr val="bg1"/>
                </a:solidFill>
                <a:latin typeface="+mn-ea"/>
                <a:ea typeface="+mn-ea"/>
              </a:rPr>
              <a:t>Node Event Update</a:t>
            </a:r>
          </a:p>
          <a:p>
            <a:pPr marL="457200" indent="-457200">
              <a:defRPr lang="ko-KR" altLang="en-US"/>
            </a:pPr>
            <a:r>
              <a:rPr lang="en-US" altLang="ko-KR" sz="1600" b="1" dirty="0" smtClean="0">
                <a:solidFill>
                  <a:schemeClr val="bg1"/>
                </a:solidFill>
                <a:latin typeface="+mn-ea"/>
                <a:ea typeface="+mn-ea"/>
              </a:rPr>
              <a:t>6. Away mode</a:t>
            </a:r>
          </a:p>
          <a:p>
            <a:pPr marL="1028700" lvl="1" indent="-457200">
              <a:buNone/>
              <a:defRPr lang="ko-KR" altLang="en-US"/>
            </a:pPr>
            <a:r>
              <a:rPr lang="en-US" altLang="ko-KR" sz="1400" dirty="0" smtClean="0">
                <a:solidFill>
                  <a:schemeClr val="bg1"/>
                </a:solidFill>
                <a:latin typeface="+mn-ea"/>
                <a:ea typeface="+mn-ea"/>
              </a:rPr>
              <a:t>1. Send Confirm Message (Twitter Phone)</a:t>
            </a:r>
          </a:p>
          <a:p>
            <a:pPr marL="1028700" lvl="1" indent="-457200">
              <a:buNone/>
              <a:defRPr lang="ko-KR" altLang="en-US"/>
            </a:pPr>
            <a:r>
              <a:rPr lang="en-US" altLang="ko-KR" sz="1400" dirty="0" smtClean="0">
                <a:solidFill>
                  <a:schemeClr val="bg1"/>
                </a:solidFill>
                <a:latin typeface="+mn-ea"/>
                <a:ea typeface="+mn-ea"/>
              </a:rPr>
              <a:t>2. Automatic Door Close, Light off</a:t>
            </a:r>
          </a:p>
          <a:p>
            <a:pPr marL="457200" indent="-457200">
              <a:defRPr lang="ko-KR" altLang="en-US"/>
            </a:pPr>
            <a:r>
              <a:rPr lang="en-US" altLang="ko-KR" sz="1600" b="1" dirty="0" smtClean="0">
                <a:solidFill>
                  <a:schemeClr val="bg1"/>
                </a:solidFill>
                <a:latin typeface="+mn-ea"/>
                <a:ea typeface="+mn-ea"/>
              </a:rPr>
              <a:t>7. Secure mode : Human Break-in</a:t>
            </a:r>
          </a:p>
          <a:p>
            <a:pPr marL="1028700" lvl="1" indent="-457200">
              <a:buNone/>
              <a:defRPr lang="ko-KR" altLang="en-US"/>
            </a:pPr>
            <a:r>
              <a:rPr lang="en-US" altLang="ko-KR" sz="1400" dirty="0" smtClean="0">
                <a:solidFill>
                  <a:schemeClr val="bg1"/>
                </a:solidFill>
                <a:latin typeface="+mn-ea"/>
                <a:ea typeface="+mn-ea"/>
              </a:rPr>
              <a:t>1. Unknown coming in</a:t>
            </a:r>
          </a:p>
          <a:p>
            <a:pPr marL="1028700" lvl="1" indent="-457200">
              <a:buNone/>
              <a:defRPr lang="ko-KR" altLang="en-US"/>
            </a:pPr>
            <a:r>
              <a:rPr lang="en-US" altLang="ko-KR" sz="1400" dirty="0" smtClean="0">
                <a:solidFill>
                  <a:schemeClr val="bg1"/>
                </a:solidFill>
                <a:latin typeface="+mn-ea"/>
                <a:ea typeface="+mn-ea"/>
              </a:rPr>
              <a:t>2. Emergency message (Tweeter)</a:t>
            </a:r>
          </a:p>
          <a:p>
            <a:pPr marL="457200" indent="-457200">
              <a:defRPr lang="ko-KR" altLang="en-US"/>
            </a:pPr>
            <a:r>
              <a:rPr lang="en-US" altLang="ko-KR" sz="1600" b="1" dirty="0" smtClean="0">
                <a:solidFill>
                  <a:schemeClr val="bg1"/>
                </a:solidFill>
                <a:latin typeface="+mn-ea"/>
                <a:ea typeface="+mn-ea"/>
              </a:rPr>
              <a:t>8. Malfunction</a:t>
            </a:r>
          </a:p>
          <a:p>
            <a:pPr marL="1028700" lvl="1" indent="-457200">
              <a:buNone/>
              <a:defRPr lang="ko-KR" altLang="en-US"/>
            </a:pPr>
            <a:r>
              <a:rPr lang="en-US" altLang="ko-KR" sz="1400" dirty="0" smtClean="0">
                <a:solidFill>
                  <a:schemeClr val="bg1"/>
                </a:solidFill>
                <a:latin typeface="+mn-ea"/>
                <a:ea typeface="+mn-ea"/>
              </a:rPr>
              <a:t>1. Sensor (Pin out )/ Actuator (Door)</a:t>
            </a:r>
          </a:p>
          <a:p>
            <a:pPr marL="457200" indent="-457200">
              <a:defRPr lang="ko-KR" altLang="en-US"/>
            </a:pPr>
            <a:r>
              <a:rPr lang="en-US" altLang="ko-KR" sz="1600" b="1" dirty="0" smtClean="0">
                <a:solidFill>
                  <a:schemeClr val="bg1"/>
                </a:solidFill>
                <a:latin typeface="+mn-ea"/>
                <a:ea typeface="+mn-ea"/>
              </a:rPr>
              <a:t>9. Add Rule</a:t>
            </a:r>
          </a:p>
          <a:p>
            <a:pPr marL="1028700" lvl="1" indent="-457200">
              <a:buNone/>
              <a:defRPr lang="ko-KR" altLang="en-US"/>
            </a:pPr>
            <a:r>
              <a:rPr lang="en-US" altLang="ko-KR" sz="1400" dirty="0" smtClean="0">
                <a:solidFill>
                  <a:schemeClr val="bg1"/>
                </a:solidFill>
                <a:latin typeface="+mn-ea"/>
                <a:ea typeface="+mn-ea"/>
              </a:rPr>
              <a:t>1. Open door if mail arrives</a:t>
            </a:r>
          </a:p>
          <a:p>
            <a:pPr marL="1028700" lvl="1" indent="-457200">
              <a:buNone/>
              <a:defRPr lang="ko-KR" altLang="en-US"/>
            </a:pPr>
            <a:r>
              <a:rPr lang="en-US" altLang="ko-KR" sz="1400" dirty="0" smtClean="0">
                <a:solidFill>
                  <a:schemeClr val="bg1"/>
                </a:solidFill>
                <a:latin typeface="+mn-ea"/>
                <a:ea typeface="+mn-ea"/>
              </a:rPr>
              <a:t>2 Add invalid rule</a:t>
            </a:r>
          </a:p>
          <a:p>
            <a:pPr marL="457200" indent="-457200">
              <a:defRPr lang="ko-KR" altLang="en-US"/>
            </a:pPr>
            <a:r>
              <a:rPr lang="en-US" altLang="ko-KR" sz="1600" b="1" dirty="0" smtClean="0">
                <a:solidFill>
                  <a:schemeClr val="bg1"/>
                </a:solidFill>
                <a:latin typeface="+mn-ea"/>
                <a:ea typeface="+mn-ea"/>
              </a:rPr>
              <a:t>10 . Show Log &amp; Remove Node</a:t>
            </a:r>
          </a:p>
          <a:p>
            <a:pPr marL="1028700" lvl="1" indent="-457200">
              <a:buAutoNum type="arabicPeriod"/>
              <a:defRPr lang="ko-KR" altLang="en-US"/>
            </a:pPr>
            <a:endParaRPr lang="en-US" altLang="ko-KR" b="1" dirty="0" smtClean="0">
              <a:solidFill>
                <a:schemeClr val="bg1"/>
              </a:solidFill>
              <a:latin typeface="+mn-ea"/>
              <a:ea typeface="+mn-ea"/>
            </a:endParaRPr>
          </a:p>
          <a:p>
            <a:pPr marL="457200" indent="-457200">
              <a:buAutoNum type="arabicPeriod"/>
              <a:defRPr lang="ko-KR" altLang="en-US"/>
            </a:pPr>
            <a:endParaRPr lang="en-US" altLang="ko-KR" sz="1600" b="1" dirty="0" smtClean="0">
              <a:solidFill>
                <a:schemeClr val="bg1"/>
              </a:solidFill>
              <a:latin typeface="+mn-ea"/>
              <a:ea typeface="+mn-ea"/>
            </a:endParaRPr>
          </a:p>
          <a:p>
            <a:pPr marL="0" indent="0">
              <a:lnSpc>
                <a:spcPct val="150000"/>
              </a:lnSpc>
              <a:defRPr lang="ko-KR" altLang="en-US"/>
            </a:pPr>
            <a:endParaRPr lang="en-US" altLang="ko-KR" sz="1600" b="1" dirty="0" smtClean="0">
              <a:solidFill>
                <a:schemeClr val="bg1"/>
              </a:solidFill>
              <a:latin typeface="+mn-ea"/>
              <a:ea typeface="+mn-ea"/>
            </a:endParaRPr>
          </a:p>
          <a:p>
            <a:pPr marL="342900" indent="-342900">
              <a:lnSpc>
                <a:spcPct val="150000"/>
              </a:lnSpc>
              <a:buAutoNum type="arabicPeriod"/>
              <a:defRPr lang="ko-KR" altLang="en-US"/>
            </a:pPr>
            <a:endParaRPr lang="en-US" altLang="ko-KR" sz="1600" dirty="0">
              <a:solidFill>
                <a:schemeClr val="bg1"/>
              </a:solidFill>
              <a:latin typeface="+mn-ea"/>
              <a:ea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35</a:t>
            </a:fld>
            <a:r>
              <a:rPr lang="en-US" altLang="ko-KR" dirty="0" smtClean="0"/>
              <a:t>/32</a:t>
            </a:r>
            <a:endParaRPr lang="ko-KR" altLang="en-US" dirty="0"/>
          </a:p>
        </p:txBody>
      </p:sp>
    </p:spTree>
    <p:extLst>
      <p:ext uri="{BB962C8B-B14F-4D97-AF65-F5344CB8AC3E}">
        <p14:creationId xmlns:p14="http://schemas.microsoft.com/office/powerpoint/2010/main" val="385138160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1"/>
          </p:nvPr>
        </p:nvSpPr>
        <p:spPr/>
        <p:txBody>
          <a:bodyPr/>
          <a:lstStyle/>
          <a:p>
            <a:fld id="{887F5A62-5D57-4BBA-9485-2C5A6728F77D}" type="slidenum">
              <a:rPr lang="ko-KR" altLang="en-US" smtClean="0"/>
              <a:pPr/>
              <a:t>36</a:t>
            </a:fld>
            <a:r>
              <a:rPr lang="en-US" altLang="ko-KR" smtClean="0"/>
              <a:t>/50</a:t>
            </a:r>
            <a:endParaRPr lang="ko-KR" altLang="en-US" dirty="0"/>
          </a:p>
        </p:txBody>
      </p:sp>
      <p:sp>
        <p:nvSpPr>
          <p:cNvPr id="7" name="Title 1"/>
          <p:cNvSpPr>
            <a:spLocks noGrp="1"/>
          </p:cNvSpPr>
          <p:nvPr>
            <p:ph type="title"/>
          </p:nvPr>
        </p:nvSpPr>
        <p:spPr>
          <a:xfrm>
            <a:off x="306388" y="188640"/>
            <a:ext cx="8361362" cy="468047"/>
          </a:xfrm>
        </p:spPr>
        <p:txBody>
          <a:bodyPr>
            <a:normAutofit fontScale="90000"/>
          </a:bodyPr>
          <a:lstStyle/>
          <a:p>
            <a:r>
              <a:rPr lang="en-US" dirty="0" smtClean="0"/>
              <a:t>Questions</a:t>
            </a:r>
            <a:endParaRPr lang="en-US" dirty="0"/>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290" y="925960"/>
            <a:ext cx="7085420" cy="5356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solidFill>
                  <a:schemeClr val="bg1"/>
                </a:solidFill>
              </a:rPr>
              <a:t>Overview</a:t>
            </a:r>
          </a:p>
          <a:p>
            <a:pPr marL="228600" indent="-228600">
              <a:lnSpc>
                <a:spcPct val="150000"/>
              </a:lnSpc>
              <a:defRPr lang="ko-KR" altLang="en-US"/>
            </a:pPr>
            <a:r>
              <a:rPr lang="en-US" altLang="ko-KR" dirty="0" smtClean="0">
                <a:solidFill>
                  <a:schemeClr val="bg1"/>
                </a:solidFill>
              </a:rPr>
              <a:t> Our </a:t>
            </a:r>
            <a:r>
              <a:rPr lang="en-US" altLang="ko-KR" dirty="0">
                <a:solidFill>
                  <a:schemeClr val="bg1"/>
                </a:solidFill>
              </a:rPr>
              <a:t>Team </a:t>
            </a:r>
            <a:r>
              <a:rPr lang="en-US" altLang="ko-KR" dirty="0" smtClean="0">
                <a:solidFill>
                  <a:schemeClr val="bg1"/>
                </a:solidFill>
              </a:rPr>
              <a:t>is working </a:t>
            </a:r>
            <a:r>
              <a:rPr lang="en-US" altLang="ko-KR" dirty="0">
                <a:solidFill>
                  <a:schemeClr val="bg1"/>
                </a:solidFill>
              </a:rPr>
              <a:t>for an organization that intends to enter the </a:t>
            </a:r>
            <a:r>
              <a:rPr lang="en-US" altLang="ko-KR" dirty="0" err="1">
                <a:solidFill>
                  <a:schemeClr val="bg1"/>
                </a:solidFill>
              </a:rPr>
              <a:t>IoT</a:t>
            </a:r>
            <a:r>
              <a:rPr lang="en-US" altLang="ko-KR" dirty="0">
                <a:solidFill>
                  <a:schemeClr val="bg1"/>
                </a:solidFill>
              </a:rPr>
              <a:t> </a:t>
            </a:r>
            <a:r>
              <a:rPr lang="en-US" altLang="ko-KR" dirty="0" smtClean="0">
                <a:solidFill>
                  <a:schemeClr val="bg1"/>
                </a:solidFill>
              </a:rPr>
              <a:t>market.</a:t>
            </a:r>
            <a:endParaRPr lang="en-US" altLang="ko-KR" dirty="0">
              <a:solidFill>
                <a:schemeClr val="bg1"/>
              </a:solidFill>
            </a:endParaRPr>
          </a:p>
          <a:p>
            <a:pPr marL="0" indent="0">
              <a:lnSpc>
                <a:spcPct val="150000"/>
              </a:lnSpc>
              <a:buClr>
                <a:schemeClr val="tx1">
                  <a:lumMod val="95000"/>
                </a:schemeClr>
              </a:buClr>
              <a:buNone/>
              <a:defRPr lang="ko-KR" altLang="en-US"/>
            </a:pPr>
            <a:r>
              <a:rPr lang="en-US" altLang="ko-KR" dirty="0">
                <a:solidFill>
                  <a:schemeClr val="bg1"/>
                </a:solidFill>
              </a:rPr>
              <a:t>We make an Internet of Things(</a:t>
            </a:r>
            <a:r>
              <a:rPr lang="en-US" altLang="ko-KR" dirty="0" err="1">
                <a:solidFill>
                  <a:schemeClr val="bg1"/>
                </a:solidFill>
              </a:rPr>
              <a:t>IoT</a:t>
            </a:r>
            <a:r>
              <a:rPr lang="en-US" altLang="ko-KR" dirty="0">
                <a:solidFill>
                  <a:schemeClr val="bg1"/>
                </a:solidFill>
              </a:rPr>
              <a:t>) system that enables end-users to </a:t>
            </a:r>
            <a:r>
              <a:rPr lang="en-US" altLang="ko-KR" dirty="0" smtClean="0">
                <a:solidFill>
                  <a:schemeClr val="bg1"/>
                </a:solidFill>
              </a:rPr>
              <a:t>communicate </a:t>
            </a:r>
            <a:r>
              <a:rPr lang="en-US" altLang="ko-KR" dirty="0">
                <a:solidFill>
                  <a:schemeClr val="bg1"/>
                </a:solidFill>
              </a:rPr>
              <a:t>with sensors and actuators installed in the home or business via PC or smartphone connected to the internet.</a:t>
            </a:r>
          </a:p>
          <a:p>
            <a:pPr marL="0" indent="0">
              <a:lnSpc>
                <a:spcPct val="150000"/>
              </a:lnSpc>
              <a:buClr>
                <a:schemeClr val="tx1">
                  <a:lumMod val="95000"/>
                </a:schemeClr>
              </a:buClr>
              <a:buNone/>
              <a:defRPr lang="ko-KR" altLang="en-US"/>
            </a:pPr>
            <a:r>
              <a:rPr lang="ko-KR" altLang="en-US" dirty="0">
                <a:solidFill>
                  <a:schemeClr val="bg1"/>
                </a:solidFill>
              </a:rPr>
              <a:t>(</a:t>
            </a:r>
            <a:r>
              <a:rPr lang="en-US" altLang="ko-KR" dirty="0">
                <a:solidFill>
                  <a:schemeClr val="bg1"/>
                </a:solidFill>
              </a:rPr>
              <a:t>For example, </a:t>
            </a:r>
            <a:r>
              <a:rPr lang="ko-KR" altLang="ko-KR" dirty="0">
                <a:solidFill>
                  <a:schemeClr val="bg1"/>
                </a:solidFill>
              </a:rPr>
              <a:t>indoor and outdoor light</a:t>
            </a:r>
            <a:r>
              <a:rPr lang="en-US" altLang="ko-KR" dirty="0">
                <a:solidFill>
                  <a:schemeClr val="bg1"/>
                </a:solidFill>
              </a:rPr>
              <a:t>,</a:t>
            </a:r>
            <a:r>
              <a:rPr lang="ko-KR" altLang="ko-KR" dirty="0">
                <a:solidFill>
                  <a:schemeClr val="bg1"/>
                </a:solidFill>
              </a:rPr>
              <a:t> temp and humidity sensor</a:t>
            </a:r>
            <a:r>
              <a:rPr lang="en-US" altLang="ko-KR" dirty="0">
                <a:solidFill>
                  <a:schemeClr val="bg1"/>
                </a:solidFill>
              </a:rPr>
              <a:t>, </a:t>
            </a:r>
            <a:r>
              <a:rPr lang="ko-KR" altLang="ko-KR" dirty="0">
                <a:solidFill>
                  <a:schemeClr val="bg1"/>
                </a:solidFill>
              </a:rPr>
              <a:t>door open-close actuator</a:t>
            </a:r>
            <a:r>
              <a:rPr lang="en-US" altLang="ko-KR" dirty="0">
                <a:solidFill>
                  <a:schemeClr val="bg1"/>
                </a:solidFill>
              </a:rPr>
              <a:t>, </a:t>
            </a:r>
            <a:r>
              <a:rPr lang="ko-KR" altLang="ko-KR" dirty="0">
                <a:solidFill>
                  <a:schemeClr val="bg1"/>
                </a:solidFill>
              </a:rPr>
              <a:t>door open-close sensor</a:t>
            </a:r>
            <a:r>
              <a:rPr lang="en-US" altLang="ko-KR" dirty="0">
                <a:solidFill>
                  <a:schemeClr val="bg1"/>
                </a:solidFill>
              </a:rPr>
              <a:t>, </a:t>
            </a:r>
            <a:r>
              <a:rPr lang="ko-KR" altLang="ko-KR" dirty="0">
                <a:solidFill>
                  <a:schemeClr val="bg1"/>
                </a:solidFill>
              </a:rPr>
              <a:t>secure</a:t>
            </a:r>
            <a:r>
              <a:rPr lang="en-US" altLang="ko-KR" dirty="0">
                <a:solidFill>
                  <a:schemeClr val="bg1"/>
                </a:solidFill>
              </a:rPr>
              <a:t> </a:t>
            </a:r>
            <a:r>
              <a:rPr lang="ko-KR" altLang="ko-KR" dirty="0">
                <a:solidFill>
                  <a:schemeClr val="bg1"/>
                </a:solidFill>
              </a:rPr>
              <a:t>alarm</a:t>
            </a:r>
            <a:r>
              <a:rPr lang="en-US" altLang="ko-KR" dirty="0">
                <a:solidFill>
                  <a:schemeClr val="bg1"/>
                </a:solidFill>
              </a:rPr>
              <a:t>,</a:t>
            </a:r>
            <a:r>
              <a:rPr lang="ko-KR" altLang="ko-KR" dirty="0">
                <a:solidFill>
                  <a:schemeClr val="bg1"/>
                </a:solidFill>
              </a:rPr>
              <a:t> presence/proximity sensor</a:t>
            </a:r>
            <a:r>
              <a:rPr lang="en-US" altLang="ko-KR" dirty="0" smtClean="0">
                <a:solidFill>
                  <a:schemeClr val="bg1"/>
                </a:solidFill>
              </a:rPr>
              <a:t>)</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dirty="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bg1"/>
                </a:solidFill>
                <a:uLnTx/>
                <a:uFillTx/>
                <a:latin typeface="Tahoma"/>
                <a:ea typeface="맑은 고딕"/>
                <a:cs typeface="Arial"/>
              </a:rPr>
              <a:t>Environment of project</a:t>
            </a:r>
            <a:endParaRPr lang="en-US" altLang="ko-KR" sz="2000" b="1" i="0" u="none" kern="1200" spc="0" dirty="0">
              <a:solidFill>
                <a:schemeClr val="bg1"/>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bg1"/>
                </a:solidFill>
                <a:uLnTx/>
                <a:uFillTx/>
                <a:latin typeface="Tahoma"/>
                <a:ea typeface="맑은 고딕"/>
                <a:cs typeface="Arial"/>
              </a:rPr>
              <a:t> The </a:t>
            </a:r>
            <a:r>
              <a:rPr lang="en-US" altLang="ko-KR" sz="1800" b="0" i="0" u="none" kern="1200" spc="0" dirty="0">
                <a:solidFill>
                  <a:schemeClr val="bg1"/>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bg1"/>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bg1"/>
                </a:solidFill>
                <a:uLnTx/>
                <a:uFillTx/>
                <a:latin typeface="Tahoma"/>
                <a:ea typeface="맑은 고딕"/>
                <a:cs typeface="Arial"/>
              </a:rPr>
              <a:t>Wi-Fi.</a:t>
            </a:r>
            <a:endParaRPr lang="en-US" altLang="ko-KR" sz="1800" b="0" i="0" u="none" kern="1200" spc="0" dirty="0">
              <a:solidFill>
                <a:schemeClr val="bg1"/>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5</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2.2.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Quality Attributes</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2.3.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Quality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Attributes Utility</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dirty="0" smtClean="0"/>
              <a:t>/32</a:t>
            </a:r>
            <a:endParaRPr lang="ko-KR" altLang="en-US" dirty="0"/>
          </a:p>
        </p:txBody>
      </p:sp>
    </p:spTree>
    <p:extLst>
      <p:ext uri="{BB962C8B-B14F-4D97-AF65-F5344CB8AC3E}">
        <p14:creationId xmlns:p14="http://schemas.microsoft.com/office/powerpoint/2010/main" val="3120382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Context - Market, Organizational</a:t>
            </a:r>
            <a:endParaRPr lang="ko-KR" altLang="en-US" dirty="0"/>
          </a:p>
        </p:txBody>
      </p:sp>
      <p:graphicFrame>
        <p:nvGraphicFramePr>
          <p:cNvPr id="6" name="내용 개체 틀 5"/>
          <p:cNvGraphicFramePr>
            <a:graphicFrameLocks noGrp="1"/>
          </p:cNvGraphicFramePr>
          <p:nvPr>
            <p:ph idx="1"/>
            <p:extLst/>
          </p:nvPr>
        </p:nvGraphicFramePr>
        <p:xfrm>
          <a:off x="466776" y="836613"/>
          <a:ext cx="8209680" cy="2356985"/>
        </p:xfrm>
        <a:graphic>
          <a:graphicData uri="http://schemas.openxmlformats.org/drawingml/2006/table">
            <a:tbl>
              <a:tblPr/>
              <a:tblGrid>
                <a:gridCol w="1800968"/>
                <a:gridCol w="6408712"/>
              </a:tblGrid>
              <a:tr h="229667">
                <a:tc gridSpan="2">
                  <a:txBody>
                    <a:bodyPr/>
                    <a:lstStyle/>
                    <a:p>
                      <a:pPr algn="l" fontAlgn="t">
                        <a:lnSpc>
                          <a:spcPct val="100000"/>
                        </a:lnSpc>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Market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en-US" sz="1100" b="1"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229667">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Stakeholders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Customer, End-user, System Installer, Developer</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89145">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System Access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U</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sers want to access the system via PC, Mobile devices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9406">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Functional</a:t>
                      </a: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expectations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After system installation, </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users expect the system to work</a:t>
                      </a:r>
                    </a:p>
                    <a:p>
                      <a:pPr algn="l" fontAlgn="t">
                        <a:lnSpc>
                          <a:spcPct val="100000"/>
                        </a:lnSpc>
                      </a:pP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automatically by assigned rules of sensors and actuators</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9406">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Environment</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There</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are m</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any vendors developing a system,</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sensors</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and actuators. But there is no standard of interface.</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5" name="내용 개체 틀 5"/>
          <p:cNvGraphicFramePr>
            <a:graphicFrameLocks/>
          </p:cNvGraphicFramePr>
          <p:nvPr>
            <p:extLst/>
          </p:nvPr>
        </p:nvGraphicFramePr>
        <p:xfrm>
          <a:off x="467544" y="3429000"/>
          <a:ext cx="8208913" cy="2667000"/>
        </p:xfrm>
        <a:graphic>
          <a:graphicData uri="http://schemas.openxmlformats.org/drawingml/2006/table">
            <a:tbl>
              <a:tblPr/>
              <a:tblGrid>
                <a:gridCol w="1800200"/>
                <a:gridCol w="6408713"/>
              </a:tblGrid>
              <a:tr h="247577">
                <a:tc gridSpan="2">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Organizational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ct val="100000"/>
                        </a:lnSpc>
                      </a:pPr>
                      <a:endParaRPr lang="en-US" altLang="ko-KR" sz="18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317885">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Roles </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and </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responsibilities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Project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Manager(includes planning, risk and configuration, schedule)</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Architect</a:t>
                      </a:r>
                    </a:p>
                    <a:p>
                      <a:pPr algn="l" fontAlgn="t">
                        <a:lnSpc>
                          <a:spcPct val="100000"/>
                        </a:lnSpc>
                      </a:pPr>
                      <a:r>
                        <a:rPr lang="en-US" altLang="ko-KR" sz="16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Manager</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Test Manager</a:t>
                      </a:r>
                    </a:p>
                    <a:p>
                      <a:pPr algn="l" fontAlgn="t">
                        <a:lnSpc>
                          <a:spcPct val="10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Documentation Manager</a:t>
                      </a:r>
                    </a:p>
                    <a:p>
                      <a:pPr algn="l" fontAlgn="t">
                        <a:lnSpc>
                          <a:spcPct val="10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Developer (all members)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Technical</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background</a:t>
                      </a:r>
                      <a:endParaRPr lang="en-US" sz="1600" b="0" kern="120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Digital-Appliance SW solution researcher &amp; developer</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Smart-phone SW developer</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Camera module testing SW developer</a:t>
                      </a:r>
                      <a:endParaRPr lang="en-US" sz="1600" b="0" kern="120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7</a:t>
            </a:fld>
            <a:r>
              <a:rPr lang="en-US" altLang="ko-KR" smtClean="0"/>
              <a:t>/50</a:t>
            </a:r>
            <a:endParaRPr lang="ko-KR" altLang="en-US" dirty="0"/>
          </a:p>
        </p:txBody>
      </p:sp>
    </p:spTree>
    <p:extLst>
      <p:ext uri="{BB962C8B-B14F-4D97-AF65-F5344CB8AC3E}">
        <p14:creationId xmlns:p14="http://schemas.microsoft.com/office/powerpoint/2010/main" val="1676099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a:t>
            </a:r>
            <a:r>
              <a:rPr lang="en-US" altLang="ko-KR" dirty="0"/>
              <a:t>Context </a:t>
            </a:r>
            <a:r>
              <a:rPr lang="en-US" altLang="ko-KR" dirty="0" smtClean="0"/>
              <a:t>- Business, Technical</a:t>
            </a:r>
            <a:endParaRPr lang="ko-KR" altLang="en-US" dirty="0"/>
          </a:p>
        </p:txBody>
      </p:sp>
      <p:graphicFrame>
        <p:nvGraphicFramePr>
          <p:cNvPr id="6" name="내용 개체 틀 5"/>
          <p:cNvGraphicFramePr>
            <a:graphicFrameLocks noGrp="1"/>
          </p:cNvGraphicFramePr>
          <p:nvPr>
            <p:ph idx="1"/>
            <p:extLst/>
          </p:nvPr>
        </p:nvGraphicFramePr>
        <p:xfrm>
          <a:off x="467544" y="4289256"/>
          <a:ext cx="8208912" cy="2164080"/>
        </p:xfrm>
        <a:graphic>
          <a:graphicData uri="http://schemas.openxmlformats.org/drawingml/2006/table">
            <a:tbl>
              <a:tblPr/>
              <a:tblGrid>
                <a:gridCol w="1944216"/>
                <a:gridCol w="6264696"/>
              </a:tblGrid>
              <a:tr h="165101">
                <a:tc gridSpan="2">
                  <a:txBody>
                    <a:bodyPr/>
                    <a:lstStyle/>
                    <a:p>
                      <a:pPr algn="l" fontAlgn="t">
                        <a:lnSpc>
                          <a:spcPct val="100000"/>
                        </a:lnSpc>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Technical Context</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0">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Development</a:t>
                      </a: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Skills</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Java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C, JavaScript,</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HTML5</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65101">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Platforms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Platform,</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L</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aptop</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Computers</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7773">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Tools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Eclipse,</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IDE</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7773">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OS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Windows, Linux</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73734">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HW platform</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X86</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3" name="표 2"/>
          <p:cNvGraphicFramePr>
            <a:graphicFrameLocks noGrp="1"/>
          </p:cNvGraphicFramePr>
          <p:nvPr>
            <p:extLst/>
          </p:nvPr>
        </p:nvGraphicFramePr>
        <p:xfrm>
          <a:off x="468313" y="845912"/>
          <a:ext cx="8208143" cy="3231161"/>
        </p:xfrm>
        <a:graphic>
          <a:graphicData uri="http://schemas.openxmlformats.org/drawingml/2006/table">
            <a:tbl>
              <a:tblPr/>
              <a:tblGrid>
                <a:gridCol w="1943447"/>
                <a:gridCol w="6264696"/>
              </a:tblGrid>
              <a:tr h="298918">
                <a:tc gridSpan="2">
                  <a:txBody>
                    <a:bodyPr/>
                    <a:lstStyle/>
                    <a:p>
                      <a:pPr marL="0" marR="0" indent="0" algn="l" defTabSz="914400" rtl="0" eaLnBrk="1" fontAlgn="t" latinLnBrk="1" hangingPunct="1">
                        <a:lnSpc>
                          <a:spcPct val="90000"/>
                        </a:lnSpc>
                        <a:spcBef>
                          <a:spcPts val="0"/>
                        </a:spcBef>
                        <a:spcAft>
                          <a:spcPts val="0"/>
                        </a:spcAft>
                        <a:buClrTx/>
                        <a:buSzTx/>
                        <a:buFontTx/>
                        <a:buNone/>
                        <a:tabLst/>
                        <a:defRPr/>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Business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ko-KR" alt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Date of Delivery</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26 June 2015</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4412">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Time Resources</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498 man-hours (48+450)</a:t>
                      </a:r>
                    </a:p>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:48 man</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-hours </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(8</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hours X 6 people) in Korea</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:450 man-hours(3 hours X 6</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people X 5 days X 5 weeks) in CMU</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Strategy</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Easy to use &amp; high extensibility for sensors/actuators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Target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Market</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B2B</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 Building Architect Office, B2C - DIY User</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Profit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Model</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Rental Service, Standalone</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System Education, Maintenance</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982159">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Future direction</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Many</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kinds of sensors/actuators(indoor air quality sensor,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camera,</a:t>
                      </a:r>
                      <a:r>
                        <a:rPr lang="ko-KR" altLang="en-US"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thermostat controller and so forth)</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is used &amp; it makes a lot of use case. So big-data of these cases would enable to make services of </a:t>
                      </a:r>
                      <a:r>
                        <a:rPr lang="en-US" altLang="ko-KR" sz="1600" b="0" kern="1200" baseline="0" dirty="0" err="1"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IoT</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System.</a:t>
                      </a:r>
                      <a:endParaRPr lang="en-US" sz="1600" b="0" kern="1200" baseline="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4" name="슬라이드 번호 개체 틀 3"/>
          <p:cNvSpPr>
            <a:spLocks noGrp="1"/>
          </p:cNvSpPr>
          <p:nvPr>
            <p:ph type="sldNum" sz="quarter" idx="12"/>
          </p:nvPr>
        </p:nvSpPr>
        <p:spPr/>
        <p:txBody>
          <a:bodyPr/>
          <a:lstStyle/>
          <a:p>
            <a:fld id="{887F5A62-5D57-4BBA-9485-2C5A6728F77D}" type="slidenum">
              <a:rPr lang="ko-KR" altLang="en-US" smtClean="0"/>
              <a:pPr/>
              <a:t>8</a:t>
            </a:fld>
            <a:r>
              <a:rPr lang="en-US" altLang="ko-KR" smtClean="0"/>
              <a:t>/50</a:t>
            </a:r>
            <a:endParaRPr lang="ko-KR" altLang="en-US" dirty="0"/>
          </a:p>
        </p:txBody>
      </p:sp>
    </p:spTree>
    <p:extLst>
      <p:ext uri="{BB962C8B-B14F-4D97-AF65-F5344CB8AC3E}">
        <p14:creationId xmlns:p14="http://schemas.microsoft.com/office/powerpoint/2010/main" val="3653912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2.2 Stakeholders </a:t>
            </a:r>
            <a:endParaRPr lang="ko-KR" altLang="en-US" dirty="0"/>
          </a:p>
        </p:txBody>
      </p:sp>
      <p:sp>
        <p:nvSpPr>
          <p:cNvPr id="3" name="내용 개체 틀 2"/>
          <p:cNvSpPr>
            <a:spLocks noGrp="1"/>
          </p:cNvSpPr>
          <p:nvPr>
            <p:ph type="body" sz="quarter" idx="10"/>
          </p:nvPr>
        </p:nvSpPr>
        <p:spPr/>
        <p:txBody>
          <a:bodyPr/>
          <a:lstStyle/>
          <a:p>
            <a:r>
              <a:rPr lang="en-US" altLang="ko-KR" b="1" dirty="0" smtClean="0"/>
              <a:t>Stakeholders of the </a:t>
            </a:r>
            <a:r>
              <a:rPr lang="en-US" altLang="ko-KR" b="1" dirty="0" err="1" smtClean="0"/>
              <a:t>IoT</a:t>
            </a:r>
            <a:r>
              <a:rPr lang="en-US" altLang="ko-KR" b="1" dirty="0" smtClean="0"/>
              <a:t> Management System (</a:t>
            </a:r>
            <a:r>
              <a:rPr lang="en-US" altLang="ko-KR" b="1" dirty="0" err="1" smtClean="0"/>
              <a:t>IoTMS</a:t>
            </a:r>
            <a:r>
              <a:rPr lang="en-US" altLang="ko-KR" b="1" dirty="0" smtClean="0"/>
              <a:t>)</a:t>
            </a:r>
            <a:endParaRPr lang="en-US" altLang="ko-KR" dirty="0"/>
          </a:p>
          <a:p>
            <a:pPr lvl="1"/>
            <a:r>
              <a:rPr lang="en-US" altLang="ko-KR" dirty="0" smtClean="0"/>
              <a:t>Customer</a:t>
            </a:r>
            <a:endParaRPr lang="en-US" altLang="ko-KR" dirty="0"/>
          </a:p>
          <a:p>
            <a:pPr lvl="1"/>
            <a:r>
              <a:rPr lang="en-US" altLang="ko-KR" dirty="0" smtClean="0"/>
              <a:t>End-User</a:t>
            </a:r>
            <a:endParaRPr lang="en-US" altLang="ko-KR" dirty="0"/>
          </a:p>
          <a:p>
            <a:pPr lvl="1"/>
            <a:r>
              <a:rPr lang="en-US" altLang="ko-KR" dirty="0"/>
              <a:t>System Installer</a:t>
            </a:r>
          </a:p>
          <a:p>
            <a:pPr lvl="1"/>
            <a:r>
              <a:rPr lang="en-US" altLang="ko-KR" dirty="0"/>
              <a:t>Application Developer</a:t>
            </a:r>
          </a:p>
          <a:p>
            <a:pPr lvl="1"/>
            <a:r>
              <a:rPr lang="en-US" altLang="ko-KR" dirty="0"/>
              <a:t>Value-added-resellers (VARs)</a:t>
            </a:r>
          </a:p>
          <a:p>
            <a:pPr lvl="1"/>
            <a:r>
              <a:rPr lang="en-US" altLang="ko-KR" dirty="0"/>
              <a:t>Service Provider</a:t>
            </a:r>
          </a:p>
          <a:p>
            <a:pPr lvl="1"/>
            <a:r>
              <a:rPr lang="en-US" altLang="ko-KR" dirty="0"/>
              <a:t>Maintainer</a:t>
            </a:r>
          </a:p>
          <a:p>
            <a:pPr lvl="1"/>
            <a:r>
              <a:rPr lang="en-US" altLang="ko-KR" dirty="0"/>
              <a:t>P</a:t>
            </a:r>
            <a:r>
              <a:rPr lang="en-US" altLang="ko-KR" dirty="0" smtClean="0"/>
              <a:t>roject </a:t>
            </a:r>
            <a:r>
              <a:rPr lang="en-US" altLang="ko-KR" dirty="0"/>
              <a:t>consultant (or mentor)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smtClean="0"/>
              <a:t>/50</a:t>
            </a:r>
            <a:endParaRPr lang="ko-KR" altLang="en-US" dirty="0"/>
          </a:p>
        </p:txBody>
      </p:sp>
    </p:spTree>
    <p:extLst>
      <p:ext uri="{BB962C8B-B14F-4D97-AF65-F5344CB8AC3E}">
        <p14:creationId xmlns:p14="http://schemas.microsoft.com/office/powerpoint/2010/main" val="3666860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1397</TotalTime>
  <Words>2612</Words>
  <Application>Microsoft Office PowerPoint</Application>
  <PresentationFormat>화면 슬라이드 쇼(4:3)</PresentationFormat>
  <Paragraphs>669</Paragraphs>
  <Slides>36</Slides>
  <Notes>13</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36</vt:i4>
      </vt:variant>
    </vt:vector>
  </HeadingPairs>
  <TitlesOfParts>
    <vt:vector size="38" baseType="lpstr">
      <vt:lpstr>디자인 사용자 지정</vt:lpstr>
      <vt:lpstr>워크시트</vt:lpstr>
      <vt:lpstr>Agenda</vt:lpstr>
      <vt:lpstr>IoT Management System (Initial Presentation)</vt:lpstr>
      <vt:lpstr>PowerPoint 프레젠테이션</vt:lpstr>
      <vt:lpstr>1. Project Overview</vt:lpstr>
      <vt:lpstr>1. Project Overview</vt:lpstr>
      <vt:lpstr>2. Architectural Drivers</vt:lpstr>
      <vt:lpstr>2.1  Context - Market, Organizational</vt:lpstr>
      <vt:lpstr>2.1 Context - Business, Technical</vt:lpstr>
      <vt:lpstr>2.2 Stakeholders </vt:lpstr>
      <vt:lpstr>2.1 Functional Requirement </vt:lpstr>
      <vt:lpstr>2.3 Quality Attributes Utility</vt:lpstr>
      <vt:lpstr>3.3 Constraints</vt:lpstr>
      <vt:lpstr>3. Overview </vt:lpstr>
      <vt:lpstr>5.1 System Context Diagram</vt:lpstr>
      <vt:lpstr>3.1 Physical perspective View</vt:lpstr>
      <vt:lpstr>3.2 Dynamic perspective View</vt:lpstr>
      <vt:lpstr>4. Architectural Design</vt:lpstr>
      <vt:lpstr>4.2 Design Decision – Why Event Bus?</vt:lpstr>
      <vt:lpstr>4.3 Design Decision – Why JSON?</vt:lpstr>
      <vt:lpstr>5. Design &amp; Implementation</vt:lpstr>
      <vt:lpstr>5.1.1 Security – User Management</vt:lpstr>
      <vt:lpstr>5.1.2 Security – Network Transport</vt:lpstr>
      <vt:lpstr>5.2.1 Availability – Sensor Malfunction.</vt:lpstr>
      <vt:lpstr>5.2.2 Availability – Actuator Malfunction.</vt:lpstr>
      <vt:lpstr>5.3.1 Modifiability</vt:lpstr>
      <vt:lpstr>5.3.2 Modifiability - User defined rule</vt:lpstr>
      <vt:lpstr>5.4.1 Scalability – AddNode</vt:lpstr>
      <vt:lpstr>5.4.2 Scalability – RemoveNode</vt:lpstr>
      <vt:lpstr>5.4.3 Scalability – Test w/ 50 SA Nodes</vt:lpstr>
      <vt:lpstr>5.5 Performance</vt:lpstr>
      <vt:lpstr>6. Wrap up</vt:lpstr>
      <vt:lpstr>6.1 Time log &amp; Earn Value</vt:lpstr>
      <vt:lpstr>6.2 Role &amp; Responsibility</vt:lpstr>
      <vt:lpstr>6.3 Lessons Learned</vt:lpstr>
      <vt:lpstr>Demo Scenario</vt:lpstr>
      <vt:lpstr>Questions</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user</cp:lastModifiedBy>
  <cp:revision>707</cp:revision>
  <dcterms:created xsi:type="dcterms:W3CDTF">2014-05-28T02:15:30Z</dcterms:created>
  <dcterms:modified xsi:type="dcterms:W3CDTF">2015-06-26T01:26:15Z</dcterms:modified>
</cp:coreProperties>
</file>