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42"/>
  </p:notesMasterIdLst>
  <p:sldIdLst>
    <p:sldId id="350" r:id="rId2"/>
    <p:sldId id="256" r:id="rId3"/>
    <p:sldId id="257" r:id="rId4"/>
    <p:sldId id="258" r:id="rId5"/>
    <p:sldId id="265" r:id="rId6"/>
    <p:sldId id="342" r:id="rId7"/>
    <p:sldId id="343" r:id="rId8"/>
    <p:sldId id="344" r:id="rId9"/>
    <p:sldId id="267" r:id="rId10"/>
    <p:sldId id="308" r:id="rId11"/>
    <p:sldId id="347" r:id="rId12"/>
    <p:sldId id="338" r:id="rId13"/>
    <p:sldId id="351" r:id="rId14"/>
    <p:sldId id="352" r:id="rId15"/>
    <p:sldId id="353" r:id="rId16"/>
    <p:sldId id="349" r:id="rId17"/>
    <p:sldId id="340" r:id="rId18"/>
    <p:sldId id="328" r:id="rId19"/>
    <p:sldId id="329" r:id="rId20"/>
    <p:sldId id="320" r:id="rId21"/>
    <p:sldId id="321" r:id="rId22"/>
    <p:sldId id="362" r:id="rId23"/>
    <p:sldId id="327" r:id="rId24"/>
    <p:sldId id="369" r:id="rId25"/>
    <p:sldId id="356" r:id="rId26"/>
    <p:sldId id="358" r:id="rId27"/>
    <p:sldId id="359" r:id="rId28"/>
    <p:sldId id="341" r:id="rId29"/>
    <p:sldId id="363" r:id="rId30"/>
    <p:sldId id="364" r:id="rId31"/>
    <p:sldId id="365" r:id="rId32"/>
    <p:sldId id="368" r:id="rId33"/>
    <p:sldId id="367" r:id="rId34"/>
    <p:sldId id="375" r:id="rId35"/>
    <p:sldId id="371" r:id="rId36"/>
    <p:sldId id="370" r:id="rId37"/>
    <p:sldId id="376" r:id="rId38"/>
    <p:sldId id="373" r:id="rId39"/>
    <p:sldId id="372" r:id="rId40"/>
    <p:sldId id="374" r:id="rId41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50"/>
            <p14:sldId id="256"/>
            <p14:sldId id="257"/>
            <p14:sldId id="258"/>
            <p14:sldId id="265"/>
            <p14:sldId id="342"/>
            <p14:sldId id="343"/>
            <p14:sldId id="344"/>
            <p14:sldId id="267"/>
            <p14:sldId id="308"/>
            <p14:sldId id="347"/>
            <p14:sldId id="338"/>
            <p14:sldId id="351"/>
            <p14:sldId id="352"/>
            <p14:sldId id="353"/>
            <p14:sldId id="349"/>
            <p14:sldId id="340"/>
            <p14:sldId id="328"/>
            <p14:sldId id="329"/>
            <p14:sldId id="320"/>
            <p14:sldId id="321"/>
            <p14:sldId id="362"/>
            <p14:sldId id="327"/>
            <p14:sldId id="369"/>
            <p14:sldId id="356"/>
            <p14:sldId id="358"/>
            <p14:sldId id="359"/>
            <p14:sldId id="341"/>
            <p14:sldId id="363"/>
            <p14:sldId id="364"/>
            <p14:sldId id="365"/>
            <p14:sldId id="368"/>
            <p14:sldId id="367"/>
            <p14:sldId id="375"/>
            <p14:sldId id="371"/>
            <p14:sldId id="370"/>
            <p14:sldId id="376"/>
            <p14:sldId id="373"/>
            <p14:sldId id="372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5" autoAdjust="0"/>
    <p:restoredTop sz="97122" autoAdjust="0"/>
  </p:normalViewPr>
  <p:slideViewPr>
    <p:cSldViewPr>
      <p:cViewPr varScale="1">
        <p:scale>
          <a:sx n="108" d="100"/>
          <a:sy n="108" d="100"/>
        </p:scale>
        <p:origin x="2046" y="114"/>
      </p:cViewPr>
      <p:guideLst>
        <p:guide orient="horz" pos="39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4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5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0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4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4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3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DBR4 :Any more assumptions?  Such as using commonly found sensors, actuators to reduce cost?  Using open source apps.  Would the browser be different for mobile devices and PC's : </a:t>
            </a:r>
          </a:p>
          <a:p>
            <a:pPr lvl="0">
              <a:defRPr lang="ko-KR" altLang="en-US"/>
            </a:pPr>
            <a:r>
              <a:rPr lang="en-US" altLang="ko-KR" dirty="0"/>
              <a:t>DBR5 : How about planning manager, risk manager, configuration manager, customer liaison?  If you sourced these roles from a framework then which one?</a:t>
            </a:r>
          </a:p>
          <a:p>
            <a:pPr lvl="0">
              <a:defRPr lang="ko-KR" altLang="en-US"/>
            </a:pPr>
            <a:r>
              <a:rPr lang="en-US" altLang="ko-KR" dirty="0"/>
              <a:t>DBR6 : Very broad.  Can you be more specific, consumer durable goods, or IT or government products?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DBR7 : May be better to consider hours here instead of 7 weeks.  Would that be a better measure of to use for determining what you can get done?</a:t>
            </a:r>
          </a:p>
          <a:p>
            <a:pPr lvl="0">
              <a:defRPr lang="ko-KR" altLang="en-US"/>
            </a:pPr>
            <a:r>
              <a:rPr lang="en-US" altLang="ko-KR" dirty="0"/>
              <a:t>           </a:t>
            </a:r>
            <a:r>
              <a:rPr lang="en-US" altLang="ko-KR" dirty="0">
                <a:sym typeface="Wingdings"/>
              </a:rPr>
              <a:t> working day 3hours, Weekend 8hours </a:t>
            </a:r>
          </a:p>
          <a:p>
            <a:pPr lvl="0">
              <a:defRPr lang="ko-KR" altLang="en-US"/>
            </a:pPr>
            <a:r>
              <a:rPr lang="en-US" altLang="ko-KR" dirty="0"/>
              <a:t>DBR8 : Such as?  Examples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</a:t>
            </a:r>
            <a:r>
              <a:rPr lang="ko-KR" altLang="en-US" dirty="0">
                <a:sym typeface="Wingdings"/>
              </a:rPr>
              <a:t>센서 </a:t>
            </a:r>
            <a:r>
              <a:rPr lang="en-US" altLang="ko-KR" dirty="0">
                <a:sym typeface="Wingdings"/>
              </a:rPr>
              <a:t>: </a:t>
            </a:r>
            <a:r>
              <a:rPr lang="ko-KR" altLang="en-US" dirty="0">
                <a:sym typeface="Wingdings"/>
              </a:rPr>
              <a:t>조도 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거리센서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컬러 스펙트럼 센서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카메라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actuator : </a:t>
            </a:r>
            <a:r>
              <a:rPr lang="ko-KR" altLang="en-US" dirty="0">
                <a:sym typeface="Wingdings"/>
              </a:rPr>
              <a:t>온도 조절기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조도 조절기 </a:t>
            </a:r>
            <a:r>
              <a:rPr lang="en-US" altLang="ko-KR" dirty="0">
                <a:sym typeface="Wingdings"/>
              </a:rPr>
              <a:t>, ????</a:t>
            </a:r>
          </a:p>
          <a:p>
            <a:pPr lvl="0">
              <a:defRPr lang="ko-KR" altLang="en-US"/>
            </a:pPr>
            <a:r>
              <a:rPr lang="en-US" altLang="ko-KR" dirty="0"/>
              <a:t>DBR9 : this is good to consider technical risks early.</a:t>
            </a:r>
            <a:r>
              <a:rPr lang="en-US" altLang="ko-KR" dirty="0">
                <a:sym typeface="Wingding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DBR10 : How about project consultant, or mentor too?</a:t>
            </a:r>
          </a:p>
          <a:p>
            <a:pPr lvl="0">
              <a:defRPr lang="ko-KR" altLang="en-US"/>
            </a:pPr>
            <a:r>
              <a:rPr lang="en-US" altLang="ko-KR"/>
              <a:t>DBR 11 : Good, but usually in the US we spell out the acronym first and then in parens give the acronym.  As is this is OK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5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DBR15 : added by whom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9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DBR21 : As recommend use hours, may be a better granualrity.  Weeks implies a work week of 40 hours minimum.  Willl you have that much time?</a:t>
            </a:r>
            <a:br>
              <a:rPr lang="en-US" altLang="ko-KR"/>
            </a:br>
            <a:r>
              <a:rPr lang="en-US" altLang="ko-KR"/>
              <a:t>DBR22 : Another area where minimum may be better for planning.  And it isn't 7 people?  Also, are all developers?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0" y="0"/>
            <a:ext cx="9144000" cy="112474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735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4412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24723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8945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7133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785813"/>
            <a:ext cx="7592158" cy="392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69845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7034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535" y="88900"/>
            <a:ext cx="8962931" cy="43180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1"/>
          <p:cNvSpPr txBox="1">
            <a:spLocks/>
          </p:cNvSpPr>
          <p:nvPr userDrawn="1"/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7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902" name="Group 54"/>
          <p:cNvGrpSpPr>
            <a:grpSpLocks/>
          </p:cNvGrpSpPr>
          <p:nvPr userDrawn="1"/>
        </p:nvGrpSpPr>
        <p:grpSpPr bwMode="auto">
          <a:xfrm>
            <a:off x="107504" y="116632"/>
            <a:ext cx="8870809" cy="620505"/>
            <a:chOff x="1" y="139"/>
            <a:chExt cx="6237" cy="238"/>
          </a:xfrm>
        </p:grpSpPr>
        <p:grpSp>
          <p:nvGrpSpPr>
            <p:cNvPr id="206903" name="Group 55"/>
            <p:cNvGrpSpPr>
              <a:grpSpLocks/>
            </p:cNvGrpSpPr>
            <p:nvPr userDrawn="1"/>
          </p:nvGrpSpPr>
          <p:grpSpPr bwMode="auto">
            <a:xfrm>
              <a:off x="1" y="139"/>
              <a:ext cx="6237" cy="238"/>
              <a:chOff x="1" y="139"/>
              <a:chExt cx="6237" cy="238"/>
            </a:xfrm>
          </p:grpSpPr>
          <p:grpSp>
            <p:nvGrpSpPr>
              <p:cNvPr id="206904" name="Group 56"/>
              <p:cNvGrpSpPr>
                <a:grpSpLocks/>
              </p:cNvGrpSpPr>
              <p:nvPr userDrawn="1"/>
            </p:nvGrpSpPr>
            <p:grpSpPr bwMode="auto">
              <a:xfrm flipH="1">
                <a:off x="1" y="139"/>
                <a:ext cx="4094" cy="238"/>
                <a:chOff x="2144" y="139"/>
                <a:chExt cx="4094" cy="238"/>
              </a:xfrm>
            </p:grpSpPr>
            <p:sp>
              <p:nvSpPr>
                <p:cNvPr id="206905" name="AutoShape 57"/>
                <p:cNvSpPr>
                  <a:spLocks noChangeArrowheads="1"/>
                </p:cNvSpPr>
                <p:nvPr userDrawn="1"/>
              </p:nvSpPr>
              <p:spPr bwMode="auto">
                <a:xfrm flipH="1" flipV="1">
                  <a:off x="2157" y="139"/>
                  <a:ext cx="4081" cy="23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  <a:ln w="127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906" name="AutoShape 58"/>
                <p:cNvSpPr>
                  <a:spLocks noChangeArrowheads="1"/>
                </p:cNvSpPr>
                <p:nvPr userDrawn="1"/>
              </p:nvSpPr>
              <p:spPr bwMode="auto">
                <a:xfrm flipV="1">
                  <a:off x="2144" y="146"/>
                  <a:ext cx="4081" cy="22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127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06907" name="AutoShape 59"/>
              <p:cNvSpPr>
                <a:spLocks noChangeArrowheads="1"/>
              </p:cNvSpPr>
              <p:nvPr userDrawn="1"/>
            </p:nvSpPr>
            <p:spPr bwMode="auto">
              <a:xfrm flipH="1" flipV="1">
                <a:off x="944" y="187"/>
                <a:ext cx="5294" cy="142"/>
              </a:xfrm>
              <a:prstGeom prst="roundRect">
                <a:avLst>
                  <a:gd name="adj" fmla="val 14282"/>
                </a:avLst>
              </a:prstGeom>
              <a:gradFill rotWithShape="1">
                <a:gsLst>
                  <a:gs pos="0">
                    <a:srgbClr val="DAFF8F"/>
                  </a:gs>
                  <a:gs pos="100000">
                    <a:srgbClr val="DAFF8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63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6908" name="Text Box 60"/>
            <p:cNvSpPr txBox="1">
              <a:spLocks noChangeArrowheads="1"/>
            </p:cNvSpPr>
            <p:nvPr userDrawn="1"/>
          </p:nvSpPr>
          <p:spPr bwMode="auto">
            <a:xfrm>
              <a:off x="3965" y="222"/>
              <a:ext cx="213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algn="r" latinLnBrk="1">
                <a:buFontTx/>
                <a:buNone/>
              </a:pPr>
              <a:endParaRPr lang="ko-KR" altLang="en-US" sz="800">
                <a:solidFill>
                  <a:srgbClr val="009900"/>
                </a:solidFill>
                <a:latin typeface="산돌고딕 L" pitchFamily="18" charset="-127"/>
                <a:ea typeface="산돌고딕 L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06394" y="636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B6C10A-F182-4EB4-AFB0-3C533CCFA73F}" type="slidenum">
              <a:rPr lang="ko-KR" altLang="en-US" smtClean="0"/>
              <a:pPr/>
              <a:t>‹#›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65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산돌고딕 L" pitchFamily="18" charset="-127"/>
          <a:ea typeface="산돌고딕 L" pitchFamily="18" charset="-127"/>
        </a:defRPr>
      </a:lvl9pPr>
    </p:titleStyle>
    <p:bodyStyle>
      <a:lvl1pPr marL="192088" indent="-192088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ymbol" pitchFamily="18" charset="2"/>
        <a:defRPr sz="1600">
          <a:solidFill>
            <a:schemeClr val="tx1"/>
          </a:solidFill>
          <a:latin typeface="+mn-lt"/>
          <a:ea typeface="+mn-ea"/>
        </a:defRPr>
      </a:lvl2pPr>
      <a:lvl3pPr marL="768350" indent="-193675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400">
          <a:solidFill>
            <a:schemeClr val="tx1"/>
          </a:solidFill>
          <a:latin typeface="+mn-lt"/>
          <a:ea typeface="+mn-ea"/>
        </a:defRPr>
      </a:lvl3pPr>
      <a:lvl4pPr marL="1052513" indent="-180975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ymbol" pitchFamily="18" charset="2"/>
        <a:defRPr sz="1200">
          <a:solidFill>
            <a:schemeClr val="tx1"/>
          </a:solidFill>
          <a:latin typeface="+mn-lt"/>
          <a:ea typeface="+mn-ea"/>
        </a:defRPr>
      </a:lvl4pPr>
      <a:lvl5pPr marL="13811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5pPr>
      <a:lvl6pPr marL="18383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6pPr>
      <a:lvl7pPr marL="22955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7pPr>
      <a:lvl8pPr marL="27527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8pPr>
      <a:lvl9pPr marL="3209925" indent="-146050" algn="l" rtl="0" fontAlgn="base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package" Target="../embeddings/Microsoft_Excel_____1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226" y="214928"/>
            <a:ext cx="7592158" cy="39211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Agenda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81432"/>
              </p:ext>
            </p:extLst>
          </p:nvPr>
        </p:nvGraphicFramePr>
        <p:xfrm>
          <a:off x="539552" y="941092"/>
          <a:ext cx="7776863" cy="5135072"/>
        </p:xfrm>
        <a:graphic>
          <a:graphicData uri="http://schemas.openxmlformats.org/drawingml/2006/table">
            <a:tbl>
              <a:tblPr/>
              <a:tblGrid>
                <a:gridCol w="1008111"/>
                <a:gridCol w="1440160"/>
                <a:gridCol w="5328592"/>
              </a:tblGrid>
              <a:tr h="41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5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min.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Presentation 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Project overview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Architectural driver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Perspective view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Architectural Design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Design &amp; Implementation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Wrap up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min.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Demo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Add home node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Add mail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box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Away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Secure mode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 rule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Malfunction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 Log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min.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753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2.4 Quality Attributes Utility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67316"/>
              </p:ext>
            </p:extLst>
          </p:nvPr>
        </p:nvGraphicFramePr>
        <p:xfrm>
          <a:off x="612330" y="849044"/>
          <a:ext cx="7920110" cy="5316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3367"/>
                <a:gridCol w="864096"/>
                <a:gridCol w="4104456"/>
                <a:gridCol w="864096"/>
                <a:gridCol w="864095"/>
              </a:tblGrid>
              <a:tr h="403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 Type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Priority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Difficulty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Availability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Server recognizes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malfunction of sensors within 10 seconds.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194"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QA-08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Detect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notify Logging failure in 30 seconds.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Usability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All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f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unction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of System is served in 3 depth UI.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Scalability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IoTMS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allow up to 50 SA Nodes.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Emerging new protocol, it is possible to be developed in 2 man-months.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Security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QA-05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IoT</a:t>
                      </a:r>
                      <a:r>
                        <a:rPr kumimoji="0"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Management System allow only</a:t>
                      </a:r>
                      <a:r>
                        <a:rPr kumimoji="0" lang="en-US" altLang="ko-KR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authorized user to access in secure way.</a:t>
                      </a:r>
                      <a:endParaRPr kumimoji="0" lang="en-US" altLang="ko-KR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Testability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QA-06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80% of test cases can be tested</a:t>
                      </a:r>
                      <a:r>
                        <a:rPr kumimoji="0"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within 1 day.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Performance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QA-07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response time of controlling and monitoring is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within 10</a:t>
                      </a:r>
                      <a:r>
                        <a:rPr kumimoji="0"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seconds.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QA-09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System allows to add an new rule without additional development.</a:t>
                      </a:r>
                      <a:endParaRPr kumimoji="0" lang="en-US" altLang="ko-KR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015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231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 Constraints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812"/>
              </p:ext>
            </p:extLst>
          </p:nvPr>
        </p:nvGraphicFramePr>
        <p:xfrm>
          <a:off x="467544" y="1227112"/>
          <a:ext cx="8208912" cy="1857540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3093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3947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Schedule Limitation: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7 weeks(include a plan-time in Korea)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:48 man-hours (8 hours X 6 people) in Korea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:450 man-hours(3 hours X 6 people X 5 days X 5 weeks) in CMU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Human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Resources: 6 people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can’t buy SA nodes and sensors/actuators separately.</a:t>
                      </a:r>
                      <a:endParaRPr lang="ko-KR" altLang="en-US" sz="14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50" charset="-127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08039" y="3147507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Technical Constraints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84808"/>
              </p:ext>
            </p:extLst>
          </p:nvPr>
        </p:nvGraphicFramePr>
        <p:xfrm>
          <a:off x="467544" y="3553478"/>
          <a:ext cx="8208912" cy="2755843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4056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699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End-user communicates with sensors/actuators via 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Smartphone connected to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Internet.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43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has 1 or more sensors/actuators.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uses Wi-Fi communication(802.11)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CST-04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should be made by Java Language &amp; Arduino device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CST-05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</a:t>
                      </a:r>
                      <a:r>
                        <a:rPr lang="en-US" sz="1400" b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works on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Server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335895" y="764704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Business Constraints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5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Architectural Design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59221" y="980728"/>
            <a:ext cx="4068763" cy="28583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3.1. System Context Diagram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3.2. Allocation view 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3.3. Dynamic view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96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431540" y="764704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209867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System Context 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14100" y="1484784"/>
            <a:ext cx="1167482" cy="23734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9054" y="1484784"/>
            <a:ext cx="1152128" cy="23762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4797152"/>
            <a:ext cx="5760640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31840" y="5085184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765828" y="2564904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765828" y="2780928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438236" y="2564904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438236" y="2780928"/>
            <a:ext cx="23762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28651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Command  :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Door on/off, light on/off,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alarm on/off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Register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1772816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Node information for registration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Sensing Data : </a:t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Temperature/Humidity/Door</a:t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/Presence(proximity)/Mail Box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1920" y="508518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System Element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059832" y="5589240"/>
            <a:ext cx="792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51920" y="541892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Data flow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346" y="2825641"/>
            <a:ext cx="2465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Log In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Register User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Add, Delete Node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 Customize rule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 information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Set Alarm mode (Secure / Unsecure)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Door on/off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Light on/off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10244" y="1484784"/>
            <a:ext cx="2247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&lt;&lt; Display  information &gt;&gt;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User Authorization Success / Fail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 Authorization Success / Fail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 Rule Success / Fail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 Log information</a:t>
            </a:r>
          </a:p>
          <a:p>
            <a:pPr>
              <a:lnSpc>
                <a:spcPct val="11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Node information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7947992" y="1988840"/>
            <a:ext cx="584448" cy="1216177"/>
            <a:chOff x="7850106" y="2276872"/>
            <a:chExt cx="584448" cy="1216177"/>
          </a:xfrm>
          <a:solidFill>
            <a:schemeClr val="bg1">
              <a:lumMod val="50000"/>
            </a:schemeClr>
          </a:solidFill>
        </p:grpSpPr>
        <p:sp>
          <p:nvSpPr>
            <p:cNvPr id="36" name="타원 35"/>
            <p:cNvSpPr/>
            <p:nvPr/>
          </p:nvSpPr>
          <p:spPr>
            <a:xfrm>
              <a:off x="7884368" y="2276872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100392" y="2780928"/>
              <a:ext cx="72008" cy="3600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50106" y="2809806"/>
              <a:ext cx="584448" cy="803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1698687">
              <a:off x="7999534" y="3060880"/>
              <a:ext cx="74892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9364333">
              <a:off x="8225125" y="3061001"/>
              <a:ext cx="75550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868144" y="5085184"/>
            <a:ext cx="207122" cy="339739"/>
            <a:chOff x="2161474" y="4725144"/>
            <a:chExt cx="584448" cy="1216177"/>
          </a:xfrm>
          <a:solidFill>
            <a:schemeClr val="bg1">
              <a:lumMod val="50000"/>
            </a:schemeClr>
          </a:solidFill>
        </p:grpSpPr>
        <p:sp>
          <p:nvSpPr>
            <p:cNvPr id="42" name="타원 41"/>
            <p:cNvSpPr/>
            <p:nvPr/>
          </p:nvSpPr>
          <p:spPr>
            <a:xfrm>
              <a:off x="2195736" y="4725144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11760" y="5229200"/>
              <a:ext cx="72008" cy="3600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61474" y="5258078"/>
              <a:ext cx="584448" cy="8039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698687">
              <a:off x="2310902" y="5509152"/>
              <a:ext cx="74892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9364333">
              <a:off x="2536493" y="5509273"/>
              <a:ext cx="75550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444208" y="505871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User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660746" y="5589240"/>
            <a:ext cx="78346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44208" y="5439005"/>
            <a:ext cx="187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User action(Event)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to IoTMS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1800" y="479715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Legend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099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431540" y="796702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454200" y="4628999"/>
            <a:ext cx="0" cy="29817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593" y="188888"/>
            <a:ext cx="8422871" cy="43180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 Allocation 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976408" y="2461887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1804814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55576" y="1896443"/>
            <a:ext cx="1448820" cy="15348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19961" y="2200218"/>
            <a:ext cx="1313761" cy="3879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Server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(apache-tomcat-8.0.23)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588224" y="1588790"/>
            <a:ext cx="632753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875520" y="3922057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second 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43911" y="4191128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arduino-1.0.6</a:t>
            </a:r>
            <a:endParaRPr lang="ko-KR" altLang="en-US" sz="800" b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통 17"/>
          <p:cNvSpPr/>
          <p:nvPr/>
        </p:nvSpPr>
        <p:spPr bwMode="auto">
          <a:xfrm>
            <a:off x="864831" y="2624083"/>
            <a:ext cx="1234752" cy="486613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-10.0.19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7078" y="1931445"/>
            <a:ext cx="4876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55100" y="3169221"/>
            <a:ext cx="70403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 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49" name="직선 연결선 2048"/>
          <p:cNvCxnSpPr>
            <a:stCxn id="6" idx="3"/>
            <a:endCxn id="24" idx="3"/>
          </p:cNvCxnSpPr>
          <p:nvPr/>
        </p:nvCxnSpPr>
        <p:spPr bwMode="auto">
          <a:xfrm>
            <a:off x="2204395" y="2663870"/>
            <a:ext cx="1804933" cy="236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3" name="직선 연결선 2052"/>
          <p:cNvCxnSpPr>
            <a:stCxn id="7" idx="0"/>
            <a:endCxn id="24" idx="4"/>
          </p:cNvCxnSpPr>
          <p:nvPr/>
        </p:nvCxnSpPr>
        <p:spPr bwMode="auto">
          <a:xfrm flipV="1">
            <a:off x="2162492" y="2701300"/>
            <a:ext cx="1926313" cy="122075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2082311" y="2349204"/>
            <a:ext cx="1545817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#8080(User)</a:t>
            </a:r>
          </a:p>
        </p:txBody>
      </p:sp>
      <p:cxnSp>
        <p:nvCxnSpPr>
          <p:cNvPr id="46" name="직선 연결선 45"/>
          <p:cNvCxnSpPr>
            <a:stCxn id="24" idx="5"/>
            <a:endCxn id="16" idx="0"/>
          </p:cNvCxnSpPr>
          <p:nvPr/>
        </p:nvCxnSpPr>
        <p:spPr bwMode="auto">
          <a:xfrm flipH="1">
            <a:off x="3449427" y="2666239"/>
            <a:ext cx="718855" cy="125581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52" idx="5"/>
            <a:endCxn id="24" idx="1"/>
          </p:cNvCxnSpPr>
          <p:nvPr/>
        </p:nvCxnSpPr>
        <p:spPr bwMode="auto">
          <a:xfrm>
            <a:off x="3080914" y="1621297"/>
            <a:ext cx="928414" cy="87565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2889040" y="1416945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>
            <a:stCxn id="24" idx="6"/>
            <a:endCxn id="60" idx="2"/>
          </p:cNvCxnSpPr>
          <p:nvPr/>
        </p:nvCxnSpPr>
        <p:spPr bwMode="auto">
          <a:xfrm flipV="1">
            <a:off x="4201202" y="1746461"/>
            <a:ext cx="3013486" cy="83513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 bwMode="auto">
          <a:xfrm>
            <a:off x="7214688" y="1626754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0113" y="1262632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7230312" y="1350530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Browser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양쪽 모서리가 잘린 사각형 37"/>
          <p:cNvSpPr/>
          <p:nvPr/>
        </p:nvSpPr>
        <p:spPr bwMode="auto">
          <a:xfrm>
            <a:off x="3199281" y="4824251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2162492" y="4598673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1977053" y="4969719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2015416" y="5385364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028205" y="5842579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1588585" y="3922057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first 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56975" y="4191128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arduino-1.0.6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육각형 38"/>
          <p:cNvSpPr/>
          <p:nvPr/>
        </p:nvSpPr>
        <p:spPr bwMode="auto">
          <a:xfrm>
            <a:off x="2228879" y="5212177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양쪽 모서리가 잘린 사각형 81"/>
          <p:cNvSpPr/>
          <p:nvPr/>
        </p:nvSpPr>
        <p:spPr bwMode="auto">
          <a:xfrm>
            <a:off x="1559087" y="5212177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Temp.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Humi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양쪽 모서리가 잘린 사각형 82"/>
          <p:cNvSpPr/>
          <p:nvPr/>
        </p:nvSpPr>
        <p:spPr bwMode="auto">
          <a:xfrm>
            <a:off x="1559087" y="5669377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Proxi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양쪽 모서리가 잘린 사각형 83"/>
          <p:cNvSpPr/>
          <p:nvPr/>
        </p:nvSpPr>
        <p:spPr bwMode="auto">
          <a:xfrm>
            <a:off x="1559087" y="4768831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육각형 84"/>
          <p:cNvSpPr/>
          <p:nvPr/>
        </p:nvSpPr>
        <p:spPr bwMode="auto">
          <a:xfrm>
            <a:off x="2228879" y="5669377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Light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육각형 85"/>
          <p:cNvSpPr/>
          <p:nvPr/>
        </p:nvSpPr>
        <p:spPr bwMode="auto">
          <a:xfrm>
            <a:off x="2228879" y="4775756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구름 47"/>
          <p:cNvSpPr/>
          <p:nvPr/>
        </p:nvSpPr>
        <p:spPr bwMode="auto">
          <a:xfrm>
            <a:off x="5336015" y="1708334"/>
            <a:ext cx="1100426" cy="8504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Internet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1251865" y="3638896"/>
            <a:ext cx="1619280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#3250(Discovery)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211837" y="2630784"/>
            <a:ext cx="1344284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#550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rduino)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2655121" y="3638896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#3250(Discovery)</a:t>
            </a:r>
          </a:p>
        </p:txBody>
      </p:sp>
      <p:sp>
        <p:nvSpPr>
          <p:cNvPr id="94" name="양쪽 모서리가 잘린 사각형 93"/>
          <p:cNvSpPr/>
          <p:nvPr/>
        </p:nvSpPr>
        <p:spPr bwMode="auto">
          <a:xfrm>
            <a:off x="7276838" y="3575933"/>
            <a:ext cx="442881" cy="252159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육각형 94"/>
          <p:cNvSpPr/>
          <p:nvPr/>
        </p:nvSpPr>
        <p:spPr bwMode="auto">
          <a:xfrm>
            <a:off x="7255857" y="5238967"/>
            <a:ext cx="491423" cy="252159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750212" y="3595914"/>
            <a:ext cx="691169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Sensor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710360" y="5258948"/>
            <a:ext cx="77087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Actuator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7232961" y="4280608"/>
            <a:ext cx="504356" cy="424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7269108" y="4487419"/>
            <a:ext cx="433714" cy="1476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8135" y="3892120"/>
            <a:ext cx="508561" cy="36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7716298" y="4357410"/>
            <a:ext cx="758997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698555" y="3942231"/>
            <a:ext cx="79448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7156521" y="2558394"/>
            <a:ext cx="636620" cy="5425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7209174" y="2759529"/>
            <a:ext cx="524795" cy="121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원통 106"/>
          <p:cNvSpPr/>
          <p:nvPr/>
        </p:nvSpPr>
        <p:spPr bwMode="auto">
          <a:xfrm>
            <a:off x="7230516" y="2919965"/>
            <a:ext cx="493234" cy="153025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660577" y="2558776"/>
            <a:ext cx="870438" cy="460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084513" y="2270744"/>
            <a:ext cx="1440160" cy="3744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7138912" y="2270744"/>
            <a:ext cx="794176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Legend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원통 112"/>
          <p:cNvSpPr/>
          <p:nvPr/>
        </p:nvSpPr>
        <p:spPr bwMode="auto">
          <a:xfrm>
            <a:off x="7276838" y="3190574"/>
            <a:ext cx="442881" cy="2521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7255857" y="4853608"/>
            <a:ext cx="491423" cy="2521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666006" y="3210555"/>
            <a:ext cx="85958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7752886" y="4873589"/>
            <a:ext cx="685820" cy="2334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on Machine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7342192" y="5592506"/>
            <a:ext cx="336561" cy="2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7752886" y="5617061"/>
            <a:ext cx="68582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908745" y="3638896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 #3250(Discovery)</a:t>
            </a:r>
          </a:p>
        </p:txBody>
      </p:sp>
      <p:cxnSp>
        <p:nvCxnSpPr>
          <p:cNvPr id="78" name="직선 연결선 77"/>
          <p:cNvCxnSpPr>
            <a:endCxn id="74" idx="0"/>
          </p:cNvCxnSpPr>
          <p:nvPr/>
        </p:nvCxnSpPr>
        <p:spPr bwMode="auto">
          <a:xfrm>
            <a:off x="4276201" y="2702792"/>
            <a:ext cx="1426850" cy="121926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594779" y="1988589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4060177" y="4070944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……..</a:t>
            </a:r>
          </a:p>
        </p:txBody>
      </p:sp>
      <p:cxnSp>
        <p:nvCxnSpPr>
          <p:cNvPr id="130" name="직선 연결선 129"/>
          <p:cNvCxnSpPr/>
          <p:nvPr/>
        </p:nvCxnSpPr>
        <p:spPr bwMode="auto">
          <a:xfrm>
            <a:off x="5700137" y="4608509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/>
          <p:nvPr/>
        </p:nvCxnSpPr>
        <p:spPr bwMode="auto">
          <a:xfrm>
            <a:off x="5514698" y="4979555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5553061" y="5395200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/>
          <p:cNvCxnSpPr/>
          <p:nvPr/>
        </p:nvCxnSpPr>
        <p:spPr bwMode="auto">
          <a:xfrm>
            <a:off x="5565850" y="5852415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육각형 133"/>
          <p:cNvSpPr/>
          <p:nvPr/>
        </p:nvSpPr>
        <p:spPr bwMode="auto">
          <a:xfrm>
            <a:off x="5766523" y="5222013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양쪽 모서리가 잘린 사각형 134"/>
          <p:cNvSpPr/>
          <p:nvPr/>
        </p:nvSpPr>
        <p:spPr bwMode="auto">
          <a:xfrm>
            <a:off x="5096732" y="522201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양쪽 모서리가 잘린 사각형 135"/>
          <p:cNvSpPr/>
          <p:nvPr/>
        </p:nvSpPr>
        <p:spPr bwMode="auto">
          <a:xfrm>
            <a:off x="5096732" y="567921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Senor N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양쪽 모서리가 잘린 사각형 136"/>
          <p:cNvSpPr/>
          <p:nvPr/>
        </p:nvSpPr>
        <p:spPr bwMode="auto">
          <a:xfrm>
            <a:off x="5096732" y="4778667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Senor 1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육각형 137"/>
          <p:cNvSpPr/>
          <p:nvPr/>
        </p:nvSpPr>
        <p:spPr bwMode="auto">
          <a:xfrm>
            <a:off x="5766523" y="5679213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Actuator N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육각형 138"/>
          <p:cNvSpPr/>
          <p:nvPr/>
        </p:nvSpPr>
        <p:spPr bwMode="auto">
          <a:xfrm>
            <a:off x="5766523" y="4785592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Actuator 1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129144" y="3922057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sz="800" b="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node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197535" y="4191128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arduino-1.0.6</a:t>
            </a:r>
            <a:endParaRPr lang="ko-KR" altLang="en-US" sz="800" b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067944" y="5333206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……..</a:t>
            </a:r>
          </a:p>
        </p:txBody>
      </p:sp>
      <p:sp>
        <p:nvSpPr>
          <p:cNvPr id="143" name="직사각형 142"/>
          <p:cNvSpPr/>
          <p:nvPr/>
        </p:nvSpPr>
        <p:spPr bwMode="auto">
          <a:xfrm>
            <a:off x="2392565" y="845321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Home PC</a:t>
            </a:r>
          </a:p>
        </p:txBody>
      </p:sp>
      <p:pic>
        <p:nvPicPr>
          <p:cNvPr id="2050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77515" y="1048643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397715" y="1124101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Browser</a:t>
            </a:r>
            <a:endParaRPr lang="ko-KR" altLang="en-US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6876256" y="1012726"/>
            <a:ext cx="1440160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device , office PC</a:t>
            </a:r>
          </a:p>
        </p:txBody>
      </p:sp>
    </p:spTree>
    <p:extLst>
      <p:ext uri="{BB962C8B-B14F-4D97-AF65-F5344CB8AC3E}">
        <p14:creationId xmlns:p14="http://schemas.microsoft.com/office/powerpoint/2010/main" val="196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6725" y="908720"/>
            <a:ext cx="8208964" cy="50405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893" y="188640"/>
            <a:ext cx="6646371" cy="43180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 Dynamic Perspective 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093095" y="3971255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4140720" y="3357091"/>
            <a:ext cx="1584176" cy="3600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972368" y="2780928"/>
            <a:ext cx="5544616" cy="288032"/>
          </a:xfrm>
          <a:prstGeom prst="rect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rPr>
              <a:t>E v e n t   B u s  +  J S O N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1044376" y="2204963"/>
            <a:ext cx="172819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Interface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3924848" y="2204963"/>
            <a:ext cx="1079968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Message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844576" y="2204963"/>
            <a:ext cx="100811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332408" y="3357091"/>
            <a:ext cx="1548172" cy="43204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Communication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5" name="원통 214"/>
          <p:cNvSpPr/>
          <p:nvPr/>
        </p:nvSpPr>
        <p:spPr>
          <a:xfrm>
            <a:off x="1764456" y="1448939"/>
            <a:ext cx="647880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6" name="원통 215"/>
          <p:cNvSpPr/>
          <p:nvPr/>
        </p:nvSpPr>
        <p:spPr>
          <a:xfrm>
            <a:off x="2484536" y="1448939"/>
            <a:ext cx="648072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3522302" y="4725243"/>
            <a:ext cx="2850666" cy="7920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Things object List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805016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453088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6805016" y="1484784"/>
            <a:ext cx="1728192" cy="38164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949032" y="2276293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information,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980480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980480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334863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34863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12449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12449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20461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320461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421272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414072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88234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42875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35674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38103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53041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464477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57276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445840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5034470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486080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78879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496246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56105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507682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500481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53852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529284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22084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50887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86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6" name="원통 255"/>
          <p:cNvSpPr/>
          <p:nvPr/>
        </p:nvSpPr>
        <p:spPr>
          <a:xfrm>
            <a:off x="6877024" y="2924945"/>
            <a:ext cx="360040" cy="216024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165056" y="292494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6877024" y="3212977"/>
            <a:ext cx="360040" cy="21602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237064" y="321355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6877024" y="3501009"/>
            <a:ext cx="360040" cy="216024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237064" y="342900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Thing object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(Sensor, actuator...)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6877024" y="3789041"/>
            <a:ext cx="360040" cy="216024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37064" y="3789041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Node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6877024" y="4077073"/>
            <a:ext cx="360040" cy="216024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237064" y="4077652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Link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66" name="꺾인 연결선 425"/>
          <p:cNvCxnSpPr>
            <a:endCxn id="268" idx="1"/>
          </p:cNvCxnSpPr>
          <p:nvPr/>
        </p:nvCxnSpPr>
        <p:spPr>
          <a:xfrm>
            <a:off x="7021040" y="223999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6805016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453088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877024" y="1916833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JSON event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70" name="꺾인 연결선 425"/>
          <p:cNvCxnSpPr/>
          <p:nvPr/>
        </p:nvCxnSpPr>
        <p:spPr>
          <a:xfrm flipV="1">
            <a:off x="4860032" y="3717033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1" name="꺾인 연결선 425"/>
          <p:cNvCxnSpPr/>
          <p:nvPr/>
        </p:nvCxnSpPr>
        <p:spPr>
          <a:xfrm rot="16200000" flipH="1">
            <a:off x="1980436" y="2024899"/>
            <a:ext cx="360040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2" name="꺾인 연결선 425"/>
          <p:cNvCxnSpPr/>
          <p:nvPr/>
        </p:nvCxnSpPr>
        <p:spPr>
          <a:xfrm rot="16200000" flipV="1">
            <a:off x="1834027" y="2027293"/>
            <a:ext cx="364827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3" name="꺾인 연결선 425"/>
          <p:cNvCxnSpPr/>
          <p:nvPr/>
        </p:nvCxnSpPr>
        <p:spPr>
          <a:xfrm rot="5400000">
            <a:off x="244853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4" name="꺾인 연결선 425"/>
          <p:cNvCxnSpPr/>
          <p:nvPr/>
        </p:nvCxnSpPr>
        <p:spPr>
          <a:xfrm rot="16200000" flipV="1">
            <a:off x="280857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5" name="직사각형 274"/>
          <p:cNvSpPr/>
          <p:nvPr/>
        </p:nvSpPr>
        <p:spPr>
          <a:xfrm>
            <a:off x="4068712" y="4005163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76" name="직사각형 275"/>
          <p:cNvSpPr/>
          <p:nvPr/>
        </p:nvSpPr>
        <p:spPr>
          <a:xfrm>
            <a:off x="3959186" y="505881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930572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78" name="꺾인 연결선 425"/>
          <p:cNvCxnSpPr>
            <a:endCxn id="277" idx="0"/>
          </p:cNvCxnSpPr>
          <p:nvPr/>
        </p:nvCxnSpPr>
        <p:spPr>
          <a:xfrm rot="5400000">
            <a:off x="4180439" y="4511345"/>
            <a:ext cx="648071" cy="499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9" name="직사각형 278"/>
          <p:cNvSpPr/>
          <p:nvPr/>
        </p:nvSpPr>
        <p:spPr>
          <a:xfrm>
            <a:off x="4707259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4674430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1" name="꺾인 연결선 425"/>
          <p:cNvCxnSpPr>
            <a:stCxn id="280" idx="0"/>
          </p:cNvCxnSpPr>
          <p:nvPr/>
        </p:nvCxnSpPr>
        <p:spPr>
          <a:xfrm flipH="1" flipV="1">
            <a:off x="4994062" y="4447527"/>
            <a:ext cx="4368" cy="63775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82" name="직사각형 281"/>
          <p:cNvSpPr/>
          <p:nvPr/>
        </p:nvSpPr>
        <p:spPr>
          <a:xfrm>
            <a:off x="5423085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5394510" y="5086362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4" name="꺾인 연결선 425"/>
          <p:cNvCxnSpPr/>
          <p:nvPr/>
        </p:nvCxnSpPr>
        <p:spPr>
          <a:xfrm rot="16200000" flipV="1">
            <a:off x="5184836" y="4536891"/>
            <a:ext cx="648072" cy="432048"/>
          </a:xfrm>
          <a:prstGeom prst="bentConnector3">
            <a:avLst>
              <a:gd name="adj1" fmla="val 36804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5" name="꺾인 연결선 425"/>
          <p:cNvCxnSpPr/>
          <p:nvPr/>
        </p:nvCxnSpPr>
        <p:spPr>
          <a:xfrm rot="16200000" flipH="1">
            <a:off x="5256844" y="4544005"/>
            <a:ext cx="648072" cy="432048"/>
          </a:xfrm>
          <a:prstGeom prst="bentConnector3">
            <a:avLst>
              <a:gd name="adj1" fmla="val 5197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6" name="꺾인 연결선 425"/>
          <p:cNvCxnSpPr>
            <a:stCxn id="511" idx="3"/>
            <a:endCxn id="513" idx="1"/>
          </p:cNvCxnSpPr>
          <p:nvPr/>
        </p:nvCxnSpPr>
        <p:spPr>
          <a:xfrm>
            <a:off x="2844576" y="3537111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7" name="꺾인 연결선 425"/>
          <p:cNvCxnSpPr>
            <a:stCxn id="512" idx="1"/>
            <a:endCxn id="510" idx="3"/>
          </p:cNvCxnSpPr>
          <p:nvPr/>
        </p:nvCxnSpPr>
        <p:spPr>
          <a:xfrm flipH="1">
            <a:off x="2844576" y="3609119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8" name="꺾인 연결선 569"/>
          <p:cNvCxnSpPr>
            <a:stCxn id="223" idx="2"/>
            <a:endCxn id="222" idx="0"/>
          </p:cNvCxnSpPr>
          <p:nvPr/>
        </p:nvCxnSpPr>
        <p:spPr>
          <a:xfrm>
            <a:off x="2016484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289" name="꺾인 연결선 570"/>
          <p:cNvCxnSpPr>
            <a:stCxn id="231" idx="2"/>
            <a:endCxn id="230" idx="0"/>
          </p:cNvCxnSpPr>
          <p:nvPr/>
        </p:nvCxnSpPr>
        <p:spPr>
          <a:xfrm>
            <a:off x="324062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60" name="꺾인 연결선 571"/>
          <p:cNvCxnSpPr/>
          <p:nvPr/>
        </p:nvCxnSpPr>
        <p:spPr>
          <a:xfrm>
            <a:off x="5004048" y="3068960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1" name="꺾인 연결선 572"/>
          <p:cNvCxnSpPr>
            <a:stCxn id="227" idx="0"/>
            <a:endCxn id="226" idx="2"/>
          </p:cNvCxnSpPr>
          <p:nvPr/>
        </p:nvCxnSpPr>
        <p:spPr>
          <a:xfrm flipV="1">
            <a:off x="216050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2" name="꺾인 연결선 573"/>
          <p:cNvCxnSpPr>
            <a:stCxn id="225" idx="0"/>
            <a:endCxn id="224" idx="2"/>
          </p:cNvCxnSpPr>
          <p:nvPr/>
        </p:nvCxnSpPr>
        <p:spPr>
          <a:xfrm flipV="1">
            <a:off x="338463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80" name="꺾인 연결선 574"/>
          <p:cNvCxnSpPr>
            <a:stCxn id="229" idx="0"/>
            <a:endCxn id="228" idx="2"/>
          </p:cNvCxnSpPr>
          <p:nvPr/>
        </p:nvCxnSpPr>
        <p:spPr>
          <a:xfrm flipV="1">
            <a:off x="446475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6" name="꺾인 연결선 575"/>
          <p:cNvCxnSpPr/>
          <p:nvPr/>
        </p:nvCxnSpPr>
        <p:spPr>
          <a:xfrm flipV="1">
            <a:off x="4860032" y="3068961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7" name="꺾인 연결선 496"/>
          <p:cNvCxnSpPr>
            <a:endCxn id="219" idx="1"/>
          </p:cNvCxnSpPr>
          <p:nvPr/>
        </p:nvCxnSpPr>
        <p:spPr>
          <a:xfrm flipV="1">
            <a:off x="7093048" y="1880539"/>
            <a:ext cx="360040" cy="2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498" name="직사각형 49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0" name="직사각형 499"/>
          <p:cNvSpPr/>
          <p:nvPr/>
        </p:nvSpPr>
        <p:spPr>
          <a:xfrm>
            <a:off x="5076825" y="2204963"/>
            <a:ext cx="1368000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Manager</a:t>
            </a:r>
          </a:p>
        </p:txBody>
      </p:sp>
      <p:sp>
        <p:nvSpPr>
          <p:cNvPr id="501" name="원통 500"/>
          <p:cNvSpPr/>
          <p:nvPr/>
        </p:nvSpPr>
        <p:spPr>
          <a:xfrm>
            <a:off x="5436864" y="1448939"/>
            <a:ext cx="647984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5796904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5796904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4" name="직사각형 503"/>
          <p:cNvSpPr/>
          <p:nvPr/>
        </p:nvSpPr>
        <p:spPr>
          <a:xfrm>
            <a:off x="5652888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5" name="직사각형 504"/>
          <p:cNvSpPr/>
          <p:nvPr/>
        </p:nvSpPr>
        <p:spPr>
          <a:xfrm>
            <a:off x="5652888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06" name="꺾인 연결선 585"/>
          <p:cNvCxnSpPr>
            <a:stCxn id="505" idx="2"/>
            <a:endCxn id="504" idx="0"/>
          </p:cNvCxnSpPr>
          <p:nvPr/>
        </p:nvCxnSpPr>
        <p:spPr>
          <a:xfrm>
            <a:off x="5688892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7" name="꺾인 연결선 586"/>
          <p:cNvCxnSpPr>
            <a:stCxn id="503" idx="0"/>
            <a:endCxn id="502" idx="2"/>
          </p:cNvCxnSpPr>
          <p:nvPr/>
        </p:nvCxnSpPr>
        <p:spPr>
          <a:xfrm flipV="1">
            <a:off x="5832908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8" name="꺾인 연결선 425"/>
          <p:cNvCxnSpPr/>
          <p:nvPr/>
        </p:nvCxnSpPr>
        <p:spPr>
          <a:xfrm flipH="1">
            <a:off x="5726339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09" name="꺾인 연결선 425"/>
          <p:cNvCxnSpPr/>
          <p:nvPr/>
        </p:nvCxnSpPr>
        <p:spPr>
          <a:xfrm flipV="1">
            <a:off x="5870353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0" name="직사각형 509"/>
          <p:cNvSpPr/>
          <p:nvPr/>
        </p:nvSpPr>
        <p:spPr>
          <a:xfrm>
            <a:off x="2772568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1" name="직사각형 510"/>
          <p:cNvSpPr/>
          <p:nvPr/>
        </p:nvSpPr>
        <p:spPr>
          <a:xfrm>
            <a:off x="2772568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2" name="직사각형 511"/>
          <p:cNvSpPr/>
          <p:nvPr/>
        </p:nvSpPr>
        <p:spPr>
          <a:xfrm>
            <a:off x="4140720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3" name="직사각형 512"/>
          <p:cNvSpPr/>
          <p:nvPr/>
        </p:nvSpPr>
        <p:spPr>
          <a:xfrm>
            <a:off x="4140720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14" name="꺾인 연결선 425"/>
          <p:cNvCxnSpPr/>
          <p:nvPr/>
        </p:nvCxnSpPr>
        <p:spPr>
          <a:xfrm flipH="1">
            <a:off x="4979701" y="3717129"/>
            <a:ext cx="3474" cy="27559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5" name="TextBox 514"/>
          <p:cNvSpPr txBox="1"/>
          <p:nvPr/>
        </p:nvSpPr>
        <p:spPr>
          <a:xfrm>
            <a:off x="4428752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confirm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6949032" y="263633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TCP/IP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17" name="꺾인 연결선 425"/>
          <p:cNvCxnSpPr>
            <a:endCxn id="519" idx="1"/>
          </p:cNvCxnSpPr>
          <p:nvPr/>
        </p:nvCxnSpPr>
        <p:spPr>
          <a:xfrm>
            <a:off x="7021040" y="260003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18" name="TextBox 517"/>
          <p:cNvSpPr txBox="1"/>
          <p:nvPr/>
        </p:nvSpPr>
        <p:spPr>
          <a:xfrm>
            <a:off x="6805016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7453088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0" name="직사각형 519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1" name="직사각형 520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2" name="직사각형 521"/>
          <p:cNvSpPr/>
          <p:nvPr/>
        </p:nvSpPr>
        <p:spPr>
          <a:xfrm>
            <a:off x="6877024" y="4365104"/>
            <a:ext cx="360040" cy="2160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7237064" y="436510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SA node (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Arduino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)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24" name="꺾인 연결선 425"/>
          <p:cNvCxnSpPr/>
          <p:nvPr/>
        </p:nvCxnSpPr>
        <p:spPr>
          <a:xfrm flipH="1">
            <a:off x="2155911" y="4659585"/>
            <a:ext cx="12700" cy="50405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5" name="꺾인 연결선 425"/>
          <p:cNvCxnSpPr/>
          <p:nvPr/>
        </p:nvCxnSpPr>
        <p:spPr>
          <a:xfrm flipV="1">
            <a:off x="2051720" y="4653136"/>
            <a:ext cx="0" cy="50405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6" name="직사각형 525"/>
          <p:cNvSpPr/>
          <p:nvPr/>
        </p:nvSpPr>
        <p:spPr>
          <a:xfrm>
            <a:off x="4068712" y="1483742"/>
            <a:ext cx="864096" cy="323976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e-mail </a:t>
            </a:r>
          </a:p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twitter</a:t>
            </a:r>
          </a:p>
        </p:txBody>
      </p:sp>
      <p:cxnSp>
        <p:nvCxnSpPr>
          <p:cNvPr id="527" name="꺾인 연결선 425"/>
          <p:cNvCxnSpPr/>
          <p:nvPr/>
        </p:nvCxnSpPr>
        <p:spPr>
          <a:xfrm flipH="1">
            <a:off x="4566421" y="1844825"/>
            <a:ext cx="6348" cy="3664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8" name="꺾인 연결선 425"/>
          <p:cNvCxnSpPr/>
          <p:nvPr/>
        </p:nvCxnSpPr>
        <p:spPr>
          <a:xfrm flipV="1">
            <a:off x="4387555" y="1807720"/>
            <a:ext cx="5193" cy="39724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9" name="직사각형 528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0" name="직사각형 529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1" name="직사각형 530"/>
          <p:cNvSpPr/>
          <p:nvPr/>
        </p:nvSpPr>
        <p:spPr>
          <a:xfrm>
            <a:off x="6877024" y="4653136"/>
            <a:ext cx="360040" cy="216024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237064" y="4653136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user access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3" name="직사각형 532"/>
          <p:cNvSpPr/>
          <p:nvPr/>
        </p:nvSpPr>
        <p:spPr>
          <a:xfrm>
            <a:off x="1044376" y="1484784"/>
            <a:ext cx="576064" cy="317845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Web UI</a:t>
            </a:r>
          </a:p>
        </p:txBody>
      </p:sp>
      <p:sp>
        <p:nvSpPr>
          <p:cNvPr id="534" name="직사각형 533"/>
          <p:cNvSpPr/>
          <p:nvPr/>
        </p:nvSpPr>
        <p:spPr>
          <a:xfrm>
            <a:off x="4365128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4365128" y="188811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6" name="직사각형 535"/>
          <p:cNvSpPr/>
          <p:nvPr/>
        </p:nvSpPr>
        <p:spPr>
          <a:xfrm>
            <a:off x="4221112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37" name="꺾인 연결선 425"/>
          <p:cNvCxnSpPr/>
          <p:nvPr/>
        </p:nvCxnSpPr>
        <p:spPr>
          <a:xfrm flipH="1">
            <a:off x="1404416" y="1800075"/>
            <a:ext cx="3858" cy="44095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8" name="꺾인 연결선 425"/>
          <p:cNvCxnSpPr/>
          <p:nvPr/>
        </p:nvCxnSpPr>
        <p:spPr>
          <a:xfrm flipH="1" flipV="1">
            <a:off x="1259864" y="1819225"/>
            <a:ext cx="537" cy="4218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9" name="꺾인 연결선 198"/>
          <p:cNvCxnSpPr>
            <a:stCxn id="275" idx="3"/>
          </p:cNvCxnSpPr>
          <p:nvPr/>
        </p:nvCxnSpPr>
        <p:spPr>
          <a:xfrm flipV="1">
            <a:off x="5796904" y="3075409"/>
            <a:ext cx="332420" cy="1145778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540" name="TextBox 539"/>
          <p:cNvSpPr txBox="1"/>
          <p:nvPr/>
        </p:nvSpPr>
        <p:spPr>
          <a:xfrm>
            <a:off x="3924696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message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1694209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42" name="꺾인 연결선 425"/>
          <p:cNvCxnSpPr/>
          <p:nvPr/>
        </p:nvCxnSpPr>
        <p:spPr>
          <a:xfrm rot="16200000" flipV="1">
            <a:off x="3334272" y="2010483"/>
            <a:ext cx="383975" cy="478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3" name="꺾인 연결선 425"/>
          <p:cNvCxnSpPr/>
          <p:nvPr/>
        </p:nvCxnSpPr>
        <p:spPr>
          <a:xfrm rot="16200000" flipH="1">
            <a:off x="3457790" y="2023698"/>
            <a:ext cx="360040" cy="229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44" name="TextBox 543"/>
          <p:cNvSpPr txBox="1"/>
          <p:nvPr/>
        </p:nvSpPr>
        <p:spPr>
          <a:xfrm>
            <a:off x="7237064" y="4941069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thread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3564656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reset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3276624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kick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7" name="직사각형 546"/>
          <p:cNvSpPr/>
          <p:nvPr/>
        </p:nvSpPr>
        <p:spPr>
          <a:xfrm>
            <a:off x="4068712" y="4005064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6805784" y="148478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Legend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9" name="타원 548"/>
          <p:cNvSpPr/>
          <p:nvPr/>
        </p:nvSpPr>
        <p:spPr>
          <a:xfrm>
            <a:off x="3204616" y="1523080"/>
            <a:ext cx="792088" cy="28803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event bus</a:t>
            </a:r>
          </a:p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watchdog</a:t>
            </a:r>
            <a:endParaRPr lang="ko-KR" altLang="en-US" dirty="0"/>
          </a:p>
        </p:txBody>
      </p:sp>
      <p:sp>
        <p:nvSpPr>
          <p:cNvPr id="550" name="타원 549"/>
          <p:cNvSpPr/>
          <p:nvPr/>
        </p:nvSpPr>
        <p:spPr>
          <a:xfrm>
            <a:off x="6877024" y="4941167"/>
            <a:ext cx="360040" cy="21602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551" name="직사각형 550"/>
          <p:cNvSpPr/>
          <p:nvPr/>
        </p:nvSpPr>
        <p:spPr>
          <a:xfrm>
            <a:off x="1293375" y="4336179"/>
            <a:ext cx="1651665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2" name="직사각형 551"/>
          <p:cNvSpPr/>
          <p:nvPr/>
        </p:nvSpPr>
        <p:spPr>
          <a:xfrm>
            <a:off x="1260400" y="4365104"/>
            <a:ext cx="1651128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53" name="꺾인 연결선 425"/>
          <p:cNvCxnSpPr>
            <a:stCxn id="552" idx="3"/>
            <a:endCxn id="275" idx="1"/>
          </p:cNvCxnSpPr>
          <p:nvPr/>
        </p:nvCxnSpPr>
        <p:spPr>
          <a:xfrm flipV="1">
            <a:off x="2911528" y="4221187"/>
            <a:ext cx="1157184" cy="28793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54" name="꺾인 연결선 425"/>
          <p:cNvCxnSpPr/>
          <p:nvPr/>
        </p:nvCxnSpPr>
        <p:spPr>
          <a:xfrm rot="10800000" flipV="1">
            <a:off x="2921104" y="4291158"/>
            <a:ext cx="1147609" cy="280842"/>
          </a:xfrm>
          <a:prstGeom prst="bentConnector3">
            <a:avLst>
              <a:gd name="adj1" fmla="val 4582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55" name="TextBox 554"/>
          <p:cNvSpPr txBox="1"/>
          <p:nvPr/>
        </p:nvSpPr>
        <p:spPr>
          <a:xfrm>
            <a:off x="2126257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6" name="직사각형 555"/>
          <p:cNvSpPr/>
          <p:nvPr/>
        </p:nvSpPr>
        <p:spPr>
          <a:xfrm>
            <a:off x="1294112" y="5118896"/>
            <a:ext cx="1655716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SA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7" name="직사각형 556"/>
          <p:cNvSpPr/>
          <p:nvPr/>
        </p:nvSpPr>
        <p:spPr>
          <a:xfrm>
            <a:off x="1260400" y="5157291"/>
            <a:ext cx="1656184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Home , mail box , …. , 50</a:t>
            </a:r>
            <a:r>
              <a:rPr lang="en-US" altLang="ko-KR" sz="800" kern="0" baseline="30000" dirty="0" smtClean="0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 node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59" name="꺾인 연결선 425"/>
          <p:cNvCxnSpPr/>
          <p:nvPr/>
        </p:nvCxnSpPr>
        <p:spPr>
          <a:xfrm>
            <a:off x="2195736" y="3789040"/>
            <a:ext cx="0" cy="57606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60" name="꺾인 연결선 425"/>
          <p:cNvCxnSpPr/>
          <p:nvPr/>
        </p:nvCxnSpPr>
        <p:spPr>
          <a:xfrm flipV="1">
            <a:off x="2051720" y="3789041"/>
            <a:ext cx="0" cy="57606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8409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3.3.1 Design Decision – Event Bus w/ JSON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41270"/>
              </p:ext>
            </p:extLst>
          </p:nvPr>
        </p:nvGraphicFramePr>
        <p:xfrm>
          <a:off x="611560" y="3822512"/>
          <a:ext cx="5112568" cy="245435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56284"/>
                <a:gridCol w="2556284"/>
              </a:tblGrid>
              <a:tr h="39176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Event Bus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9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Advantage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Disadvantage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70818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/>
                        <a:t>Less coupling</a:t>
                      </a: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2) Provides extensibility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3) Easy to track the interaction between packages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/>
                        <a:t>Single point of failure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Solution: Recovery Mechanism</a:t>
                      </a:r>
                      <a:endParaRPr lang="en-US" altLang="ko-KR" sz="1200" dirty="0" smtClean="0"/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2) Performance on heavy duty </a:t>
                      </a:r>
                    </a:p>
                    <a:p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Solution: Reduce</a:t>
                      </a:r>
                      <a:r>
                        <a:rPr lang="en-US" altLang="ko-KR" sz="1200" baseline="0" dirty="0" smtClean="0">
                          <a:sym typeface="Wingdings" panose="05000000000000000000" pitchFamily="2" charset="2"/>
                        </a:rPr>
                        <a:t> System Load</a:t>
                      </a:r>
                    </a:p>
                    <a:p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3) Concurrency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Solution: Queuing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8" name="Picture 2" descr="https://lh4.googleusercontent.com/UHGB5u96FCmmsCKhWxAcSo-b7wpJQRFfH2Vomy1ui8xEiiLpXaUy5B4sKALODRBGyZQQdYKGBu6SoYXjqiN9Cm5P6oUPl2LND4q6DZ5z-sOiZYeC1QWz2SI6k-4w-_EBl-A1Um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08720"/>
            <a:ext cx="633421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" name="표 10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71777"/>
              </p:ext>
            </p:extLst>
          </p:nvPr>
        </p:nvGraphicFramePr>
        <p:xfrm>
          <a:off x="6156176" y="3828317"/>
          <a:ext cx="2556284" cy="244827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56284"/>
              </a:tblGrid>
              <a:tr h="35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Why JSON?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094866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Less coupling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Cross platform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Human readable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UI and SA Node speak the same language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/>
                        <a:t>UI (Java Script) and database friendly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830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 &amp; Implementation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95536" y="908720"/>
            <a:ext cx="6732588" cy="31683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4.1. Security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4.2. Availability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4.3. Modifiability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4.4. Scalability &amp; Performance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426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467544" y="836712"/>
            <a:ext cx="4124476" cy="539830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4.1.1 Security – User Management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9520" y="1685829"/>
            <a:ext cx="427448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Framework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Spring framework can filter user access with URL Pattern.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It uses access filter xml, so it applies user access control easily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should be necessary to study framework.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6016" y="1206975"/>
            <a:ext cx="19784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[Design decision]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69520" y="3701350"/>
            <a:ext cx="402296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In-House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If using cookie,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 can develop simply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But we can apply just web page. According to implementation, it cannot apply at Web API.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And it is more chance to mistake.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22739" y="1127036"/>
            <a:ext cx="216403" cy="216403"/>
          </a:xfrm>
          <a:prstGeom prst="ellipse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686924" y="4799444"/>
            <a:ext cx="288032" cy="288032"/>
            <a:chOff x="6979722" y="1284961"/>
            <a:chExt cx="288032" cy="288032"/>
          </a:xfrm>
        </p:grpSpPr>
        <p:sp>
          <p:nvSpPr>
            <p:cNvPr id="35" name="타원 34"/>
            <p:cNvSpPr/>
            <p:nvPr/>
          </p:nvSpPr>
          <p:spPr>
            <a:xfrm>
              <a:off x="6979722" y="1284961"/>
              <a:ext cx="288032" cy="288032"/>
            </a:xfrm>
            <a:prstGeom prst="ellipse">
              <a:avLst/>
            </a:prstGeom>
            <a:solidFill>
              <a:sysClr val="window" lastClr="FFFFFF"/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042445" y="1347684"/>
              <a:ext cx="162586" cy="162586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1149032" y="155908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 Access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49032" y="225401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Intercept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0841" y="2902084"/>
            <a:ext cx="1500198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validates</a:t>
            </a:r>
          </a:p>
        </p:txBody>
      </p:sp>
      <p:sp>
        <p:nvSpPr>
          <p:cNvPr id="40" name="다이아몬드 39"/>
          <p:cNvSpPr/>
          <p:nvPr/>
        </p:nvSpPr>
        <p:spPr>
          <a:xfrm>
            <a:off x="1645544" y="3575308"/>
            <a:ext cx="370793" cy="356465"/>
          </a:xfrm>
          <a:prstGeom prst="diamond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49032" y="4115306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04128" y="4126220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error message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04128" y="477429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Spring shows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Login page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04128" y="542236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 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id &amp; password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3862016"/>
            <a:ext cx="141417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[Login successful]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00711" y="3501976"/>
            <a:ext cx="109998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[Login failed]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/>
          <p:cNvCxnSpPr>
            <a:stCxn id="33" idx="4"/>
            <a:endCxn id="37" idx="0"/>
          </p:cNvCxnSpPr>
          <p:nvPr/>
        </p:nvCxnSpPr>
        <p:spPr>
          <a:xfrm flipH="1">
            <a:off x="1830940" y="1343439"/>
            <a:ext cx="1" cy="21564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8" name="직선 화살표 연결선 47"/>
          <p:cNvCxnSpPr>
            <a:stCxn id="37" idx="2"/>
            <a:endCxn id="38" idx="0"/>
          </p:cNvCxnSpPr>
          <p:nvPr/>
        </p:nvCxnSpPr>
        <p:spPr>
          <a:xfrm>
            <a:off x="1830940" y="2016284"/>
            <a:ext cx="0" cy="23772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9" name="직선 화살표 연결선 48"/>
          <p:cNvCxnSpPr>
            <a:stCxn id="38" idx="2"/>
            <a:endCxn id="39" idx="0"/>
          </p:cNvCxnSpPr>
          <p:nvPr/>
        </p:nvCxnSpPr>
        <p:spPr>
          <a:xfrm>
            <a:off x="1830940" y="271121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0" name="직선 화살표 연결선 49"/>
          <p:cNvCxnSpPr>
            <a:stCxn id="39" idx="2"/>
            <a:endCxn id="40" idx="0"/>
          </p:cNvCxnSpPr>
          <p:nvPr/>
        </p:nvCxnSpPr>
        <p:spPr>
          <a:xfrm>
            <a:off x="1830940" y="3359284"/>
            <a:ext cx="1" cy="21602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1" name="직선 화살표 연결선 50"/>
          <p:cNvCxnSpPr>
            <a:stCxn id="40" idx="2"/>
            <a:endCxn id="41" idx="0"/>
          </p:cNvCxnSpPr>
          <p:nvPr/>
        </p:nvCxnSpPr>
        <p:spPr>
          <a:xfrm flipH="1">
            <a:off x="1830940" y="3931773"/>
            <a:ext cx="1" cy="18353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2" name="직선 화살표 연결선 51"/>
          <p:cNvCxnSpPr>
            <a:stCxn id="41" idx="2"/>
            <a:endCxn id="35" idx="0"/>
          </p:cNvCxnSpPr>
          <p:nvPr/>
        </p:nvCxnSpPr>
        <p:spPr>
          <a:xfrm>
            <a:off x="1830940" y="4572506"/>
            <a:ext cx="0" cy="2269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3" name="직선 화살표 연결선 53"/>
          <p:cNvCxnSpPr>
            <a:stCxn id="40" idx="3"/>
            <a:endCxn id="42" idx="0"/>
          </p:cNvCxnSpPr>
          <p:nvPr/>
        </p:nvCxnSpPr>
        <p:spPr>
          <a:xfrm>
            <a:off x="2016337" y="3753541"/>
            <a:ext cx="1369699" cy="372679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4" name="직선 화살표 연결선 53"/>
          <p:cNvCxnSpPr>
            <a:stCxn id="42" idx="2"/>
            <a:endCxn id="43" idx="0"/>
          </p:cNvCxnSpPr>
          <p:nvPr/>
        </p:nvCxnSpPr>
        <p:spPr>
          <a:xfrm>
            <a:off x="3386036" y="4583420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5" name="직선 화살표 연결선 54"/>
          <p:cNvCxnSpPr>
            <a:stCxn id="43" idx="2"/>
            <a:endCxn id="44" idx="0"/>
          </p:cNvCxnSpPr>
          <p:nvPr/>
        </p:nvCxnSpPr>
        <p:spPr>
          <a:xfrm>
            <a:off x="3386036" y="523149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6" name="직선 화살표 연결선 53"/>
          <p:cNvCxnSpPr>
            <a:stCxn id="44" idx="3"/>
            <a:endCxn id="39" idx="3"/>
          </p:cNvCxnSpPr>
          <p:nvPr/>
        </p:nvCxnSpPr>
        <p:spPr>
          <a:xfrm flipH="1" flipV="1">
            <a:off x="2581039" y="3130684"/>
            <a:ext cx="1486905" cy="2520280"/>
          </a:xfrm>
          <a:prstGeom prst="bentConnector3">
            <a:avLst>
              <a:gd name="adj1" fmla="val -15374"/>
            </a:avLst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46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4.1.2 Security – Secure Connection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296017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Secure Node Registration Sequence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1103" y="6021288"/>
            <a:ext cx="32282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Secure Node Connecting Sequence</a:t>
            </a:r>
            <a:endParaRPr lang="ko-KR" altLang="en-US" sz="12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65504"/>
              </p:ext>
            </p:extLst>
          </p:nvPr>
        </p:nvGraphicFramePr>
        <p:xfrm>
          <a:off x="6048164" y="980728"/>
          <a:ext cx="2844316" cy="2034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316"/>
              </a:tblGrid>
              <a:tr h="342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Test Environment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45783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/>
                        <a:t>Performance Consideration for Arduino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RSA 32bit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AES 128bit</a:t>
                      </a:r>
                      <a:endParaRPr lang="en-US" altLang="ko-KR" sz="14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Random Key Generation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58402" y="1026047"/>
            <a:ext cx="5548281" cy="2186929"/>
            <a:chOff x="558402" y="885371"/>
            <a:chExt cx="5548281" cy="2186929"/>
          </a:xfrm>
        </p:grpSpPr>
        <p:sp>
          <p:nvSpPr>
            <p:cNvPr id="35" name="직사각형 34"/>
            <p:cNvSpPr/>
            <p:nvPr/>
          </p:nvSpPr>
          <p:spPr>
            <a:xfrm>
              <a:off x="1281103" y="885371"/>
              <a:ext cx="914633" cy="22670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04859" y="885371"/>
              <a:ext cx="668510" cy="21374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IoTMS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7" name="직선 연결선 36"/>
            <p:cNvCxnSpPr>
              <a:stCxn id="35" idx="2"/>
            </p:cNvCxnSpPr>
            <p:nvPr/>
          </p:nvCxnSpPr>
          <p:spPr>
            <a:xfrm>
              <a:off x="1738420" y="1112074"/>
              <a:ext cx="2104" cy="19579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>
            <a:xfrm flipH="1">
              <a:off x="3935778" y="1112074"/>
              <a:ext cx="1" cy="19579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1740523" y="1359134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2479771" y="1089018"/>
              <a:ext cx="86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1" name="꺾인 연결선 40"/>
            <p:cNvCxnSpPr/>
            <p:nvPr/>
          </p:nvCxnSpPr>
          <p:spPr>
            <a:xfrm rot="10800000" flipV="1">
              <a:off x="1740523" y="1467397"/>
              <a:ext cx="6673" cy="138797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>
            <a:xfrm>
              <a:off x="1740523" y="1766275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277423" y="1477404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4739" y="1204766"/>
              <a:ext cx="101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Generate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743860" y="2169946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2128817" y="1904993"/>
              <a:ext cx="1694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SerialNumber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7" name="꺾인 연결선 46"/>
            <p:cNvCxnSpPr/>
            <p:nvPr/>
          </p:nvCxnSpPr>
          <p:spPr>
            <a:xfrm rot="10800000" flipV="1">
              <a:off x="1743337" y="2314775"/>
              <a:ext cx="6673" cy="138797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558402" y="2238781"/>
              <a:ext cx="1284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en-US" altLang="ko-KR" sz="1200" b="0" i="0" u="none" strike="noStrike" kern="0" cap="none" spc="0" normalizeH="0" baseline="-40000" noProof="0" dirty="0" smtClean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SerialNumber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9" name="꺾인 연결선 48"/>
            <p:cNvCxnSpPr/>
            <p:nvPr/>
          </p:nvCxnSpPr>
          <p:spPr>
            <a:xfrm>
              <a:off x="3935778" y="1884713"/>
              <a:ext cx="6673" cy="13480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079865" y="1766275"/>
              <a:ext cx="202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PrvK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endParaRPr kumimoji="0" lang="en-US" altLang="ko-KR" sz="1200" b="0" i="0" u="none" strike="noStrike" kern="0" cap="none" spc="0" normalizeH="0" baseline="-40000" noProof="0" dirty="0" smtClean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1747196" y="2731766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479771" y="2438524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53" name="꺾인 연결선 52"/>
            <p:cNvCxnSpPr/>
            <p:nvPr/>
          </p:nvCxnSpPr>
          <p:spPr>
            <a:xfrm>
              <a:off x="3932441" y="2832820"/>
              <a:ext cx="6673" cy="13480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4094729" y="2610635"/>
              <a:ext cx="1870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nodeo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cxnSp>
        <p:nvCxnSpPr>
          <p:cNvPr id="79" name="직선 연결선 78"/>
          <p:cNvCxnSpPr/>
          <p:nvPr/>
        </p:nvCxnSpPr>
        <p:spPr>
          <a:xfrm flipH="1">
            <a:off x="1706452" y="4168020"/>
            <a:ext cx="1" cy="1693373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</p:cxnSp>
      <p:cxnSp>
        <p:nvCxnSpPr>
          <p:cNvPr id="80" name="직선 연결선 79"/>
          <p:cNvCxnSpPr/>
          <p:nvPr/>
        </p:nvCxnSpPr>
        <p:spPr>
          <a:xfrm flipH="1">
            <a:off x="3933749" y="4168020"/>
            <a:ext cx="1" cy="1693373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4091634" y="5455995"/>
            <a:ext cx="187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Decrypt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ko-KR" sz="12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</a:rPr>
              <a:t>SK</a:t>
            </a:r>
            <a:r>
              <a:rPr kumimoji="0" lang="en-US" altLang="ko-KR" sz="1200" b="0" i="0" u="none" strike="noStrike" kern="0" cap="none" spc="0" normalizeH="0" baseline="-40000" noProof="0" dirty="0" err="1" smtClean="0">
                <a:ln>
                  <a:noFill/>
                </a:ln>
                <a:effectLst/>
                <a:uLnTx/>
                <a:uFillTx/>
              </a:rPr>
              <a:t>node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E</a:t>
            </a:r>
            <a:r>
              <a:rPr kumimoji="0" lang="en-US" altLang="ko-KR" sz="12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</a:rPr>
              <a:t>SK</a:t>
            </a:r>
            <a:r>
              <a:rPr kumimoji="0" lang="en-US" altLang="ko-KR" sz="1200" b="0" i="0" u="none" strike="noStrike" kern="0" cap="none" spc="0" normalizeH="0" baseline="-40000" noProof="0" dirty="0" err="1" smtClean="0">
                <a:ln>
                  <a:noFill/>
                </a:ln>
                <a:effectLst/>
                <a:uLnTx/>
                <a:uFillTx/>
              </a:rPr>
              <a:t>nodeo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(Data))</a:t>
            </a:r>
            <a:endParaRPr kumimoji="0" lang="ko-KR" altLang="en-US" sz="1200" b="0" i="0" u="none" strike="noStrike" kern="0" cap="none" spc="0" normalizeH="0" baseline="-2500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37538" y="3957708"/>
            <a:ext cx="5523508" cy="1699868"/>
            <a:chOff x="637538" y="3628147"/>
            <a:chExt cx="5523508" cy="1699868"/>
          </a:xfrm>
        </p:grpSpPr>
        <p:cxnSp>
          <p:nvCxnSpPr>
            <p:cNvPr id="81" name="꺾인 연결선 80"/>
            <p:cNvCxnSpPr/>
            <p:nvPr/>
          </p:nvCxnSpPr>
          <p:spPr>
            <a:xfrm rot="10800000" flipV="1">
              <a:off x="1706452" y="4062538"/>
              <a:ext cx="6770" cy="12004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2" name="직선 화살표 연결선 81"/>
            <p:cNvCxnSpPr/>
            <p:nvPr/>
          </p:nvCxnSpPr>
          <p:spPr>
            <a:xfrm>
              <a:off x="1706452" y="4321026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245823" y="4000154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2132" y="3907820"/>
              <a:ext cx="824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Generate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 flipH="1">
              <a:off x="1709838" y="4670146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368350" y="4387640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87" name="꺾인 연결선 86"/>
            <p:cNvCxnSpPr/>
            <p:nvPr/>
          </p:nvCxnSpPr>
          <p:spPr>
            <a:xfrm rot="10800000" flipV="1">
              <a:off x="1709307" y="4795402"/>
              <a:ext cx="6770" cy="12004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37538" y="4651021"/>
              <a:ext cx="1133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(Result))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89" name="꺾인 연결선 88"/>
            <p:cNvCxnSpPr/>
            <p:nvPr/>
          </p:nvCxnSpPr>
          <p:spPr>
            <a:xfrm>
              <a:off x="3933749" y="4423459"/>
              <a:ext cx="6770" cy="116586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4095020" y="4338464"/>
              <a:ext cx="2066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PrvK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1713222" y="5124032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2418844" y="4813125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(Data)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93" name="꺾인 연결선 92"/>
            <p:cNvCxnSpPr/>
            <p:nvPr/>
          </p:nvCxnSpPr>
          <p:spPr>
            <a:xfrm>
              <a:off x="3930364" y="5211429"/>
              <a:ext cx="6770" cy="116586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6" name="직사각형 95"/>
            <p:cNvSpPr/>
            <p:nvPr/>
          </p:nvSpPr>
          <p:spPr>
            <a:xfrm>
              <a:off x="1252528" y="3634345"/>
              <a:ext cx="914633" cy="22670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04859" y="3628147"/>
              <a:ext cx="668510" cy="21374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IoTMS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19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64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IoT</a:t>
            </a:r>
            <a: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Management System</a:t>
            </a:r>
            <a:b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(Final Presentation)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53566" y="4941168"/>
            <a:ext cx="1436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kumimoji="0" lang="en-US" altLang="ko-KR" sz="2400" b="1" dirty="0" smtClean="0">
                <a:solidFill>
                  <a:schemeClr val="tx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Team 2</a:t>
            </a:r>
            <a:endParaRPr kumimoji="0" lang="ko-KR" altLang="ko-KR" sz="2400" b="1" dirty="0" smtClean="0">
              <a:solidFill>
                <a:schemeClr val="tx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82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4.2.1 Availability – Sensor Malfunction.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ommDiagram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3521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24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4.2.2 Availability – Actuator Malfunction.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CommDiagram_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464773" cy="52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968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743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4.3.1 Modifiability - User Defined Rule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281418" y="736295"/>
            <a:ext cx="8510588" cy="56880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ko-KR" sz="1400" dirty="0" smtClean="0">
                <a:latin typeface="MS Reference Sans Serif" pitchFamily="34" charset="0"/>
              </a:rPr>
              <a:t>      if  </a:t>
            </a:r>
            <a:r>
              <a:rPr lang="en-US" altLang="ko-KR" sz="1400" dirty="0" err="1" smtClean="0">
                <a:latin typeface="MS Reference Sans Serif" pitchFamily="34" charset="0"/>
              </a:rPr>
              <a:t>nodeB@temp</a:t>
            </a:r>
            <a:r>
              <a:rPr lang="en-US" altLang="ko-KR" sz="1400" dirty="0" smtClean="0">
                <a:latin typeface="MS Reference Sans Serif" pitchFamily="34" charset="0"/>
              </a:rPr>
              <a:t>==Over35#Temperature and </a:t>
            </a:r>
            <a:r>
              <a:rPr lang="en-US" altLang="ko-KR" sz="1400" dirty="0" err="1" smtClean="0">
                <a:latin typeface="MS Reference Sans Serif" pitchFamily="34" charset="0"/>
              </a:rPr>
              <a:t>nodeA@preseceA</a:t>
            </a:r>
            <a:r>
              <a:rPr lang="en-US" altLang="ko-KR" sz="1400" dirty="0" smtClean="0">
                <a:latin typeface="MS Reference Sans Serif" pitchFamily="34" charset="0"/>
              </a:rPr>
              <a:t>==</a:t>
            </a:r>
            <a:r>
              <a:rPr lang="en-US" altLang="ko-KR" sz="1400" dirty="0" err="1" smtClean="0">
                <a:latin typeface="MS Reference Sans Serif" pitchFamily="34" charset="0"/>
              </a:rPr>
              <a:t>AtHome#Presence</a:t>
            </a:r>
            <a:r>
              <a:rPr lang="en-US" altLang="ko-KR" sz="1400" dirty="0" smtClean="0">
                <a:latin typeface="MS Reference Sans Serif" pitchFamily="34" charset="0"/>
              </a:rPr>
              <a:t> 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1400" dirty="0">
                <a:latin typeface="MS Reference Sans Serif" pitchFamily="34" charset="0"/>
              </a:rPr>
              <a:t>	</a:t>
            </a:r>
            <a:r>
              <a:rPr lang="en-US" altLang="ko-KR" sz="1400" dirty="0" smtClean="0">
                <a:latin typeface="MS Reference Sans Serif" pitchFamily="34" charset="0"/>
              </a:rPr>
              <a:t>then </a:t>
            </a:r>
            <a:r>
              <a:rPr lang="en-US" altLang="ko-KR" sz="1400" dirty="0" err="1" smtClean="0">
                <a:latin typeface="MS Reference Sans Serif" pitchFamily="34" charset="0"/>
              </a:rPr>
              <a:t>nodeB@aircon</a:t>
            </a:r>
            <a:r>
              <a:rPr lang="en-US" altLang="ko-KR" sz="1400" dirty="0" smtClean="0">
                <a:latin typeface="MS Reference Sans Serif" pitchFamily="34" charset="0"/>
              </a:rPr>
              <a:t>=</a:t>
            </a:r>
            <a:r>
              <a:rPr lang="en-US" altLang="ko-KR" sz="1400" dirty="0" err="1" smtClean="0">
                <a:latin typeface="MS Reference Sans Serif" pitchFamily="34" charset="0"/>
              </a:rPr>
              <a:t>On@AirConditioner</a:t>
            </a:r>
            <a:endParaRPr lang="ko-KR" altLang="en-US" sz="1400" dirty="0">
              <a:latin typeface="MS Reference Sans Serif" pitchFamily="34" charset="0"/>
            </a:endParaRPr>
          </a:p>
        </p:txBody>
      </p:sp>
      <p:pic>
        <p:nvPicPr>
          <p:cNvPr id="1026" name="Picture 2" descr="C:\Users\user\Pictures\addRu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1881"/>
            <a:ext cx="7431004" cy="428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71599" y="830021"/>
            <a:ext cx="595333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830021"/>
            <a:ext cx="1440160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5125" y="830021"/>
            <a:ext cx="1096191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3665" y="830021"/>
            <a:ext cx="54243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63134" y="830021"/>
            <a:ext cx="35871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9072" y="830021"/>
            <a:ext cx="1833248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24328" y="830021"/>
            <a:ext cx="845146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10949" y="1215414"/>
            <a:ext cx="64807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3768" y="1215414"/>
            <a:ext cx="1021432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6571" y="1215414"/>
            <a:ext cx="1417477" cy="26937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0596" y="1639833"/>
            <a:ext cx="6954815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Rule := if {conditions} then {actions} 	[condition := {</a:t>
            </a:r>
            <a:r>
              <a:rPr lang="en-US" altLang="ko-KR" sz="1200" dirty="0" err="1">
                <a:solidFill>
                  <a:schemeClr val="bg1"/>
                </a:solidFill>
              </a:rPr>
              <a:t>nodeID</a:t>
            </a:r>
            <a:r>
              <a:rPr lang="en-US" altLang="ko-KR" sz="1200" dirty="0">
                <a:solidFill>
                  <a:schemeClr val="bg1"/>
                </a:solidFill>
              </a:rPr>
              <a:t>}@{</a:t>
            </a:r>
            <a:r>
              <a:rPr lang="en-US" altLang="ko-KR" sz="1200" dirty="0" err="1">
                <a:solidFill>
                  <a:schemeClr val="bg1"/>
                </a:solidFill>
              </a:rPr>
              <a:t>thingID</a:t>
            </a:r>
            <a:r>
              <a:rPr lang="en-US" altLang="ko-KR" sz="1200" dirty="0">
                <a:solidFill>
                  <a:schemeClr val="bg1"/>
                </a:solidFill>
              </a:rPr>
              <a:t>}=={Value}#{Type}(Delay</a:t>
            </a:r>
            <a:r>
              <a:rPr lang="en-US" altLang="ko-KR" sz="1200" dirty="0" smtClean="0">
                <a:solidFill>
                  <a:schemeClr val="bg1"/>
                </a:solidFill>
              </a:rPr>
              <a:t>)?]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166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450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4.3.2 Modifiability - Support Emerging Protocol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https://lh5.googleusercontent.com/MtwBhVzub2T4E1azTJ4Hc5DN4g4lQIdJ5yCmtaVsaAgipmzPgnLLUJ1t9NzPf9Nf_XGlTEhK2DBH46IjN9nx0CmmLFdSWb6Le9Brn7qv0U90SUJlFZUmmIK5Kwr_9fOZZzIwJ8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2" y="908720"/>
            <a:ext cx="521493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24930"/>
              </p:ext>
            </p:extLst>
          </p:nvPr>
        </p:nvGraphicFramePr>
        <p:xfrm>
          <a:off x="560024" y="3501008"/>
          <a:ext cx="8009863" cy="2773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59648"/>
                <a:gridCol w="1224136"/>
                <a:gridCol w="1368152"/>
                <a:gridCol w="4357927"/>
              </a:tblGrid>
              <a:tr h="310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sz="1400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1070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Discovery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discover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duration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Find adjacent SA nodes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secure key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Register the discovered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unregister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Remove the node from the registered list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Link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Connect to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Disconnect from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send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Send data with JSON format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receiver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Receive data with JSON format</a:t>
                      </a:r>
                      <a:endParaRPr lang="ko-KR" sz="1400" dirty="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5373431" y="1196752"/>
            <a:ext cx="3499260" cy="2003955"/>
            <a:chOff x="5281318" y="1209021"/>
            <a:chExt cx="3499260" cy="2003955"/>
          </a:xfrm>
        </p:grpSpPr>
        <p:pic>
          <p:nvPicPr>
            <p:cNvPr id="3076" name="Picture 4" descr="https://lh6.googleusercontent.com/x45glPD1ceEZXKEs7FxVOTK1DChGGaiIu831mu_bn64hWFzKrbIjkgOMC-ML3bNDsG83hz_A3IhXfAPJAXQrc9YnPn_X17BC2FSqp07rSV-pgiFH7KMEVodx4t_2VN_wQWU6KZ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318" y="1209021"/>
              <a:ext cx="3499260" cy="2003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088" y="2636912"/>
              <a:ext cx="1152128" cy="496301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336813" y="3072942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Protocol Stacks for SA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21719" y="3196555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Figure) Structure of Protocol Adapter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317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14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 and Performance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5370" y="3429000"/>
            <a:ext cx="8490393" cy="288032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3712576" y="5233096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048958" y="3992326"/>
            <a:ext cx="461209" cy="2510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http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91744" y="4667652"/>
            <a:ext cx="1448820" cy="153485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56129" y="4971427"/>
            <a:ext cx="1313761" cy="38792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Web 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(apache-tomcat-8.0.23)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7" name="원통 76"/>
          <p:cNvSpPr/>
          <p:nvPr/>
        </p:nvSpPr>
        <p:spPr bwMode="auto">
          <a:xfrm>
            <a:off x="600999" y="5395292"/>
            <a:ext cx="1234752" cy="486613"/>
          </a:xfrm>
          <a:prstGeom prst="can">
            <a:avLst>
              <a:gd name="adj" fmla="val 18529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mariadb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-10.0.19)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83246" y="4702654"/>
            <a:ext cx="56137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</a:rPr>
              <a:t>IoTMS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91268" y="5940430"/>
            <a:ext cx="8098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Windows 7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80" name="직선 연결선 79"/>
          <p:cNvCxnSpPr>
            <a:stCxn id="72" idx="3"/>
            <a:endCxn id="70" idx="3"/>
          </p:cNvCxnSpPr>
          <p:nvPr/>
        </p:nvCxnSpPr>
        <p:spPr bwMode="auto">
          <a:xfrm>
            <a:off x="1940563" y="5435079"/>
            <a:ext cx="1804933" cy="236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endCxn id="70" idx="4"/>
          </p:cNvCxnSpPr>
          <p:nvPr/>
        </p:nvCxnSpPr>
        <p:spPr bwMode="auto">
          <a:xfrm flipH="1">
            <a:off x="3824973" y="5472508"/>
            <a:ext cx="851250" cy="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1818480" y="5064133"/>
            <a:ext cx="1320592" cy="309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http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Port #8080(User)</a:t>
            </a:r>
          </a:p>
        </p:txBody>
      </p:sp>
      <p:cxnSp>
        <p:nvCxnSpPr>
          <p:cNvPr id="84" name="직선 연결선 83"/>
          <p:cNvCxnSpPr>
            <a:stCxn id="85" idx="5"/>
          </p:cNvCxnSpPr>
          <p:nvPr/>
        </p:nvCxnSpPr>
        <p:spPr bwMode="auto">
          <a:xfrm>
            <a:off x="1952986" y="4082835"/>
            <a:ext cx="1502307" cy="1243153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타원 84"/>
          <p:cNvSpPr/>
          <p:nvPr/>
        </p:nvSpPr>
        <p:spPr bwMode="auto">
          <a:xfrm>
            <a:off x="1761112" y="3878483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9587" y="3510181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직사각형 86"/>
          <p:cNvSpPr/>
          <p:nvPr/>
        </p:nvSpPr>
        <p:spPr bwMode="auto">
          <a:xfrm>
            <a:off x="1269787" y="3585639"/>
            <a:ext cx="716119" cy="47882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Web Browser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9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004864" y="4713722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/>
          <p:cNvSpPr/>
          <p:nvPr/>
        </p:nvSpPr>
        <p:spPr bwMode="auto">
          <a:xfrm>
            <a:off x="1948006" y="5472508"/>
            <a:ext cx="755792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Port #550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(Arduino)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42894" y="3635561"/>
            <a:ext cx="2524856" cy="2385727"/>
            <a:chOff x="6199622" y="960248"/>
            <a:chExt cx="2524856" cy="2385727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8093966" y="1367590"/>
              <a:ext cx="486786" cy="4727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8128854" y="1598092"/>
              <a:ext cx="418605" cy="16451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pic>
          <p:nvPicPr>
            <p:cNvPr id="139" name="Picture 2" descr="http://www.clipartbest.com/cliparts/7Ta/o7y/7Tao7ypEc.jpe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69695" y="2519523"/>
              <a:ext cx="490844" cy="405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직사각형 139"/>
            <p:cNvSpPr/>
            <p:nvPr/>
          </p:nvSpPr>
          <p:spPr bwMode="auto">
            <a:xfrm>
              <a:off x="7510023" y="1451738"/>
              <a:ext cx="667396" cy="2528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Arduino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6291997" y="2573922"/>
              <a:ext cx="766806" cy="23197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Windows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 smtClean="0"/>
                <a:t>PC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6881273" y="1301630"/>
              <a:ext cx="614442" cy="60471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"/>
                </a:rPr>
                <a:t>IoTMS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6932092" y="1525807"/>
              <a:ext cx="506513" cy="13596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4" name="원통 143"/>
            <p:cNvSpPr/>
            <p:nvPr/>
          </p:nvSpPr>
          <p:spPr bwMode="auto">
            <a:xfrm>
              <a:off x="6952690" y="1704622"/>
              <a:ext cx="476051" cy="170555"/>
            </a:xfrm>
            <a:prstGeom prst="can">
              <a:avLst>
                <a:gd name="adj" fmla="val 18529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6225611" y="1300602"/>
              <a:ext cx="762485" cy="539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Server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6291997" y="960248"/>
              <a:ext cx="2432481" cy="2385727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6199622" y="981027"/>
              <a:ext cx="719707" cy="2536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Legend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8" name="원통 147"/>
            <p:cNvSpPr/>
            <p:nvPr/>
          </p:nvSpPr>
          <p:spPr bwMode="auto">
            <a:xfrm>
              <a:off x="6997398" y="2006232"/>
              <a:ext cx="427452" cy="281046"/>
            </a:xfrm>
            <a:prstGeom prst="can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8116064" y="2006232"/>
              <a:ext cx="474303" cy="28104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6205809" y="2027050"/>
              <a:ext cx="843815" cy="2562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repository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7460539" y="2027050"/>
              <a:ext cx="753182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SW on 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pic>
          <p:nvPicPr>
            <p:cNvPr id="152" name="Picture 6" descr="https://cdn4.iconfinder.com/data/icons/STROKE/networking/png/400/access_point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6" b="7264"/>
            <a:stretch/>
          </p:blipFill>
          <p:spPr bwMode="auto">
            <a:xfrm>
              <a:off x="8199392" y="2561153"/>
              <a:ext cx="324836" cy="31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직사각형 152"/>
            <p:cNvSpPr/>
            <p:nvPr/>
          </p:nvSpPr>
          <p:spPr bwMode="auto">
            <a:xfrm>
              <a:off x="7546314" y="2587069"/>
              <a:ext cx="661928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Router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155" name="타원 154"/>
          <p:cNvSpPr/>
          <p:nvPr/>
        </p:nvSpPr>
        <p:spPr bwMode="auto">
          <a:xfrm>
            <a:off x="4037716" y="3864208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5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6191" y="3495906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 bwMode="auto">
          <a:xfrm>
            <a:off x="3546391" y="3610722"/>
            <a:ext cx="716119" cy="40011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Simulator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64" name="직선 연결선 163"/>
          <p:cNvCxnSpPr>
            <a:endCxn id="156" idx="2"/>
          </p:cNvCxnSpPr>
          <p:nvPr/>
        </p:nvCxnSpPr>
        <p:spPr bwMode="auto">
          <a:xfrm flipV="1">
            <a:off x="3712576" y="4285959"/>
            <a:ext cx="191874" cy="96383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직사각형 165"/>
          <p:cNvSpPr/>
          <p:nvPr/>
        </p:nvSpPr>
        <p:spPr bwMode="auto">
          <a:xfrm>
            <a:off x="3770841" y="4388971"/>
            <a:ext cx="1463038" cy="389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Port #3250~3300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(Discovery)</a:t>
            </a:r>
          </a:p>
        </p:txBody>
      </p:sp>
      <p:sp>
        <p:nvSpPr>
          <p:cNvPr id="167" name="직사각형 166"/>
          <p:cNvSpPr/>
          <p:nvPr/>
        </p:nvSpPr>
        <p:spPr bwMode="auto">
          <a:xfrm>
            <a:off x="4309449" y="3487503"/>
            <a:ext cx="888772" cy="797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Simulating 50 SA Nodes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689155" y="5219177"/>
            <a:ext cx="1147814" cy="76143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first node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757545" y="5488248"/>
            <a:ext cx="987048" cy="32060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arduino-1.0.6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600364" y="4936016"/>
            <a:ext cx="1471987" cy="268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TCP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0890"/>
              </p:ext>
            </p:extLst>
          </p:nvPr>
        </p:nvGraphicFramePr>
        <p:xfrm>
          <a:off x="3768431" y="837199"/>
          <a:ext cx="5067332" cy="24231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067332"/>
              </a:tblGrid>
              <a:tr h="2007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Experiment Steps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16690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Run </a:t>
                      </a:r>
                      <a:r>
                        <a:rPr lang="en-US" altLang="ko-KR" sz="1400" dirty="0" err="1" smtClean="0"/>
                        <a:t>IoTMS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Connect a Real SA Node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send Ping to Real SA Node every 1sec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creates Virtual Nodes made for simulation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1 per every sec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Node </a:t>
                      </a:r>
                      <a:r>
                        <a:rPr lang="en-US" altLang="ko-KR" sz="1400" dirty="0" err="1" smtClean="0"/>
                        <a:t>sned</a:t>
                      </a:r>
                      <a:r>
                        <a:rPr lang="en-US" altLang="ko-KR" sz="1400" dirty="0" smtClean="0"/>
                        <a:t> Thing information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every 3sec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until 500ea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We measure response of echo from Real SA Node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06388" y="858670"/>
            <a:ext cx="3407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Environement</a:t>
            </a:r>
            <a:endParaRPr lang="en-US" altLang="ko-KR" sz="1400" dirty="0"/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IoTMS</a:t>
            </a:r>
            <a:r>
              <a:rPr lang="en-US" altLang="ko-KR" sz="1400" dirty="0"/>
              <a:t> : Intel </a:t>
            </a:r>
            <a:r>
              <a:rPr lang="en-US" altLang="ko-KR" sz="1400" dirty="0" smtClean="0"/>
              <a:t>i5 </a:t>
            </a:r>
            <a:r>
              <a:rPr lang="en-US" altLang="ko-KR" sz="1400" dirty="0"/>
              <a:t>2.7Ghz, 4GB RAM</a:t>
            </a: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2nd </a:t>
            </a:r>
            <a:r>
              <a:rPr lang="en-US" altLang="ko-KR" sz="1400" dirty="0"/>
              <a:t>PC for </a:t>
            </a:r>
            <a:r>
              <a:rPr lang="en-US" altLang="ko-KR" sz="1400" dirty="0" smtClean="0"/>
              <a:t>500 virtual SA Node</a:t>
            </a:r>
            <a:endParaRPr lang="en-US" altLang="ko-KR" sz="1400" dirty="0"/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 Node : </a:t>
            </a:r>
            <a:r>
              <a:rPr lang="en-US" altLang="ko-KR" sz="1400" dirty="0" smtClean="0"/>
              <a:t>Arduino</a:t>
            </a:r>
            <a:endParaRPr lang="en-US" altLang="ko-KR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1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698" y="228576"/>
            <a:ext cx="7592158" cy="392112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</a:t>
            </a:r>
            <a:r>
              <a:rPr lang="en-US" altLang="ko-KR" dirty="0" smtClean="0"/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 and Performance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179512" y="760413"/>
            <a:ext cx="8331076" cy="5548312"/>
          </a:xfrm>
          <a:prstGeom prst="rect">
            <a:avLst/>
          </a:prstGeom>
        </p:spPr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of Ping-echo</a:t>
            </a:r>
          </a:p>
        </p:txBody>
      </p:sp>
      <p:pic>
        <p:nvPicPr>
          <p:cNvPr id="3074" name="차트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12776"/>
            <a:ext cx="756084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5004048" y="3681028"/>
            <a:ext cx="314536" cy="7180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87069" y="333525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523456" y="2204864"/>
            <a:ext cx="9500" cy="734343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352936" y="297720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2531" y="1859087"/>
            <a:ext cx="246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340 (Response &gt; 10s)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199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Scalability and Performance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468312" y="858560"/>
            <a:ext cx="8143643" cy="554831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altLang="ko-KR" dirty="0" smtClean="0"/>
              <a:t>How we solve </a:t>
            </a:r>
            <a:r>
              <a:rPr lang="en-US" altLang="ko-KR" dirty="0" err="1" smtClean="0"/>
              <a:t>IoTMS</a:t>
            </a:r>
            <a:r>
              <a:rPr lang="en-US" altLang="ko-KR" dirty="0" smtClean="0"/>
              <a:t> overload?</a:t>
            </a:r>
            <a:endParaRPr lang="en-US" altLang="ko-KR" dirty="0"/>
          </a:p>
          <a:p>
            <a:pPr marL="477838" lvl="1" indent="-285750">
              <a:buClrTx/>
              <a:buFont typeface="Wingdings" panose="05000000000000000000" pitchFamily="2" charset="2"/>
              <a:buChar char="Ø"/>
            </a:pPr>
            <a:r>
              <a:rPr lang="en-US" altLang="ko-KR" dirty="0"/>
              <a:t>d</a:t>
            </a:r>
            <a:r>
              <a:rPr lang="en-US" altLang="ko-KR" dirty="0" smtClean="0"/>
              <a:t>egrade gracefully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575556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450650"/>
            <a:ext cx="2736304" cy="61831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IoTMS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889728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356248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505200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54152" y="5087672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V="1">
            <a:off x="1187624" y="3097379"/>
            <a:ext cx="864096" cy="17717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5" idx="2"/>
          </p:cNvCxnSpPr>
          <p:nvPr/>
        </p:nvCxnSpPr>
        <p:spPr>
          <a:xfrm flipH="1" flipV="1">
            <a:off x="2483768" y="3068960"/>
            <a:ext cx="18028" cy="17841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915816" y="3104969"/>
            <a:ext cx="784056" cy="17481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3110" y="3632716"/>
            <a:ext cx="15997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3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076056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616116" y="2450650"/>
            <a:ext cx="2736304" cy="61831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IoTMS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390228" y="4869160"/>
            <a:ext cx="1224136" cy="47282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56748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005700" y="5085277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54652" y="5087672"/>
            <a:ext cx="45719" cy="457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0" idx="0"/>
          </p:cNvCxnSpPr>
          <p:nvPr/>
        </p:nvCxnSpPr>
        <p:spPr>
          <a:xfrm flipV="1">
            <a:off x="5688124" y="3097379"/>
            <a:ext cx="972108" cy="17717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1" idx="2"/>
          </p:cNvCxnSpPr>
          <p:nvPr/>
        </p:nvCxnSpPr>
        <p:spPr>
          <a:xfrm flipH="1" flipV="1">
            <a:off x="6984268" y="3068960"/>
            <a:ext cx="18028" cy="17841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7308304" y="3104969"/>
            <a:ext cx="892068" cy="17481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83610" y="3632716"/>
            <a:ext cx="1599797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6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4395253" y="3476928"/>
            <a:ext cx="392771" cy="958561"/>
          </a:xfrm>
          <a:prstGeom prst="rightArrow">
            <a:avLst>
              <a:gd name="adj1" fmla="val 100000"/>
              <a:gd name="adj2" fmla="val 10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73857" y="1527815"/>
            <a:ext cx="43104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If Nodes are 250 or more,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Event period change from 3 seconds to 6 seconds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60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차트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8" y="1391802"/>
            <a:ext cx="7578762" cy="455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4.4 Scalability and Performance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179512" y="760413"/>
            <a:ext cx="8331076" cy="554831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Result of experiment with degradation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487069" y="5517232"/>
            <a:ext cx="133810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004048" y="3681028"/>
            <a:ext cx="314536" cy="7180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87069" y="333525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6523456" y="2204864"/>
            <a:ext cx="9500" cy="734343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352936" y="297720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62531" y="1859087"/>
            <a:ext cx="246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340 (Response &gt; 10s)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661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Wrap up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59692" y="980728"/>
            <a:ext cx="6732588" cy="278631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5.1. Time Log and Earn Value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5.2. Role and Responsibility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5.3.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Future Needs and Lessons Learned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42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8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39197"/>
            <a:ext cx="6552728" cy="232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 Time log &amp; Earn Value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2355610" y="4481669"/>
            <a:ext cx="162883" cy="2234007"/>
          </a:xfrm>
          <a:prstGeom prst="leftBracke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709779" y="3505524"/>
            <a:ext cx="162883" cy="4186298"/>
          </a:xfrm>
          <a:prstGeom prst="leftBracke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53856" y="5661248"/>
            <a:ext cx="921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KOREA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6184" y="5661248"/>
            <a:ext cx="2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CMU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20554284">
            <a:off x="5553594" y="2176234"/>
            <a:ext cx="2248711" cy="233259"/>
          </a:xfrm>
          <a:prstGeom prst="ellipse">
            <a:avLst/>
          </a:prstGeom>
          <a:solidFill>
            <a:srgbClr val="92D05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 rot="20796658">
            <a:off x="4145831" y="2700846"/>
            <a:ext cx="1373373" cy="211984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67080" y="1844824"/>
            <a:ext cx="792000" cy="180000"/>
          </a:xfrm>
          <a:prstGeom prst="ellipse">
            <a:avLst/>
          </a:prstGeom>
          <a:solidFill>
            <a:schemeClr val="bg1">
              <a:lumMod val="50000"/>
              <a:lumOff val="5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C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760725" y="1448800"/>
            <a:ext cx="792000" cy="180000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5944" y="1814627"/>
            <a:ext cx="36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Put the more resource to experiment &amp; implementation.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45944" y="1412776"/>
            <a:ext cx="4176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en-US" altLang="ko-KR" sz="1000" dirty="0" smtClean="0">
                <a:solidFill>
                  <a:prstClr val="black"/>
                </a:solidFill>
              </a:rPr>
              <a:t>Long discussion and late decision about architecture design.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 rot="20924036">
            <a:off x="5137597" y="2696469"/>
            <a:ext cx="1228640" cy="182221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B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63430" y="1638374"/>
            <a:ext cx="792000" cy="180000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B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36370" y="1598603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Underestimate workload.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177792" y="3645024"/>
            <a:ext cx="6922600" cy="1800200"/>
            <a:chOff x="1475656" y="3861048"/>
            <a:chExt cx="5760640" cy="1728192"/>
          </a:xfrm>
          <a:solidFill>
            <a:schemeClr val="accent3">
              <a:lumMod val="95000"/>
            </a:schemeClr>
          </a:solidFill>
        </p:grpSpPr>
        <p:sp>
          <p:nvSpPr>
            <p:cNvPr id="57" name="직사각형 56"/>
            <p:cNvSpPr/>
            <p:nvPr/>
          </p:nvSpPr>
          <p:spPr>
            <a:xfrm>
              <a:off x="14756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W1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W2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W3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W4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W5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0760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W6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7961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W7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5162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W8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609840" y="3695450"/>
            <a:ext cx="2592288" cy="2376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Plan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01928" y="4005064"/>
            <a:ext cx="2088232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Analysis (architecture driver)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70080" y="4293096"/>
            <a:ext cx="324036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Design( system context, perspective view 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18352" y="5157192"/>
            <a:ext cx="1512168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Documentation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26264" y="4581128"/>
            <a:ext cx="216024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implementation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94416" y="4869160"/>
            <a:ext cx="93610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System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26264" y="4869160"/>
            <a:ext cx="129614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Module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626064" y="1052736"/>
            <a:ext cx="0" cy="48245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720" y="42930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Time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Log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9720" y="1916832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Earn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Value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(hour)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59632" y="112474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hour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/>
        </p:nvGraphicFramePr>
        <p:xfrm>
          <a:off x="8028384" y="558924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워크시트" showAsIcon="1" r:id="rId4" imgW="914400" imgH="792360" progId="Excel.Sheet.12">
                  <p:embed/>
                </p:oleObj>
              </mc:Choice>
              <mc:Fallback>
                <p:oleObj name="워크시트" showAsIcon="1" r:id="rId4" imgW="914400" imgH="79236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5589240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29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274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51690"/>
            <a:ext cx="7772400" cy="541006"/>
          </a:xfrm>
        </p:spPr>
        <p:txBody>
          <a:bodyPr anchor="ctr" anchorCtr="0">
            <a:no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type="body" idx="1"/>
          </p:nvPr>
        </p:nvSpPr>
        <p:spPr>
          <a:xfrm>
            <a:off x="395536" y="908721"/>
            <a:ext cx="7772400" cy="2448271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1. Project Overview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 Architectural Driver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3. </a:t>
            </a:r>
            <a:r>
              <a:rPr lang="en-US" altLang="ko-KR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Architectural </a:t>
            </a:r>
            <a:r>
              <a:rPr lang="en-US" altLang="ko-KR" sz="16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Design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4. Design &amp; Implementation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Conclusion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021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5.2 Role &amp; Responsibility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66507"/>
              </p:ext>
            </p:extLst>
          </p:nvPr>
        </p:nvGraphicFramePr>
        <p:xfrm>
          <a:off x="466776" y="836613"/>
          <a:ext cx="8208912" cy="5328593"/>
        </p:xfrm>
        <a:graphic>
          <a:graphicData uri="http://schemas.openxmlformats.org/drawingml/2006/table">
            <a:tbl>
              <a:tblPr/>
              <a:tblGrid>
                <a:gridCol w="2088232"/>
                <a:gridCol w="1296144"/>
                <a:gridCol w="3096344"/>
                <a:gridCol w="1728192"/>
              </a:tblGrid>
              <a:tr h="41098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Assign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Risk &amp; Issue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 ,  Schedule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Analysis   ,  Architecture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Design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  , Test Plan ,  Test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management  ,  Earned value management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IoTMS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 Interface</a:t>
                      </a: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 ,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Log manager , message manager</a:t>
                      </a:r>
                      <a:endParaRPr lang="fr-FR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Rule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Node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Communication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Event bus + JSON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30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726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5.3 Future Needs and Lessons Learned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8208912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Future Need</a:t>
            </a:r>
          </a:p>
          <a:p>
            <a:endParaRPr lang="en-US" altLang="ko-KR" b="1" dirty="0" smtClean="0"/>
          </a:p>
          <a:p>
            <a:pPr marL="342900" indent="-342900"/>
            <a:r>
              <a:rPr lang="en-US" altLang="ko-KR" sz="1400" dirty="0" smtClean="0"/>
              <a:t>1. Implement adding emerging protocols.(Bluetooth, </a:t>
            </a:r>
            <a:r>
              <a:rPr lang="en-US" altLang="ko-KR" sz="1400" dirty="0" err="1" smtClean="0"/>
              <a:t>Zigbee</a:t>
            </a:r>
            <a:r>
              <a:rPr lang="en-US" altLang="ko-KR" sz="1400" dirty="0" smtClean="0"/>
              <a:t>..etc)</a:t>
            </a:r>
          </a:p>
          <a:p>
            <a:pPr marL="342900" indent="-342900"/>
            <a:r>
              <a:rPr lang="en-US" altLang="ko-KR" sz="1400" dirty="0" smtClean="0"/>
              <a:t>2. Implement the encryption (AES, RSA…etc) JSON message between </a:t>
            </a:r>
            <a:r>
              <a:rPr lang="en-US" altLang="ko-KR" sz="1400" dirty="0" err="1" smtClean="0"/>
              <a:t>IoTMS</a:t>
            </a:r>
            <a:r>
              <a:rPr lang="en-US" altLang="ko-KR" sz="1400" dirty="0" smtClean="0"/>
              <a:t> and Node.</a:t>
            </a:r>
          </a:p>
          <a:p>
            <a:pPr marL="342900" indent="-342900"/>
            <a:r>
              <a:rPr lang="en-US" altLang="ko-KR" sz="1400" dirty="0" smtClean="0"/>
              <a:t>3. Implement watchdog for single point failure recovery of event bus.</a:t>
            </a:r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* Lesson Learned</a:t>
            </a:r>
          </a:p>
          <a:p>
            <a:pPr marL="342900" indent="-342900">
              <a:buFont typeface="Arial" charset="0"/>
              <a:buChar char="•"/>
            </a:pPr>
            <a:endParaRPr lang="en-US" altLang="ko-KR" b="1" dirty="0" smtClean="0"/>
          </a:p>
          <a:p>
            <a:pPr marL="342900" indent="-342900"/>
            <a:r>
              <a:rPr lang="en-US" altLang="ko-KR" sz="1400" dirty="0" smtClean="0"/>
              <a:t>1. Stop discussion, do experiment. - A.J. </a:t>
            </a:r>
            <a:r>
              <a:rPr lang="en-US" altLang="ko-KR" sz="1400" dirty="0" err="1" smtClean="0"/>
              <a:t>Lattanze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</a:t>
            </a:r>
            <a:r>
              <a:rPr lang="en-US" altLang="ko-KR" sz="1400" dirty="0" smtClean="0">
                <a:sym typeface="Wingdings" pitchFamily="2" charset="2"/>
              </a:rPr>
              <a:t> Schedule was delayed for a long meeting about design decision.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ko-KR" sz="1400" dirty="0" err="1" smtClean="0">
                <a:sym typeface="Wingdings" pitchFamily="2" charset="2"/>
              </a:rPr>
              <a:t>Arduino</a:t>
            </a:r>
            <a:r>
              <a:rPr lang="en-US" altLang="ko-KR" sz="1400" dirty="0" smtClean="0">
                <a:sym typeface="Wingdings" pitchFamily="2" charset="2"/>
              </a:rPr>
              <a:t> memory constraint </a:t>
            </a:r>
          </a:p>
          <a:p>
            <a:pPr marL="342900" indent="-342900"/>
            <a:r>
              <a:rPr lang="en-US" altLang="ko-KR" sz="1400" dirty="0" smtClean="0">
                <a:sym typeface="Wingdings" pitchFamily="2" charset="2"/>
              </a:rPr>
              <a:t>     Technical constraint matters.</a:t>
            </a:r>
          </a:p>
          <a:p>
            <a:pPr marL="342900" indent="-342900"/>
            <a:r>
              <a:rPr lang="en-US" altLang="ko-KR" sz="1400" dirty="0" smtClean="0">
                <a:sym typeface="Wingdings" pitchFamily="2" charset="2"/>
              </a:rPr>
              <a:t>3. Decoupling is good.</a:t>
            </a:r>
          </a:p>
          <a:p>
            <a:pPr marL="342900" indent="-342900"/>
            <a:r>
              <a:rPr lang="en-US" altLang="ko-KR" sz="1400" dirty="0">
                <a:sym typeface="Wingdings" pitchFamily="2" charset="2"/>
              </a:rPr>
              <a:t> </a:t>
            </a:r>
            <a:r>
              <a:rPr lang="en-US" altLang="ko-KR" sz="1400" dirty="0" smtClean="0">
                <a:sym typeface="Wingdings" pitchFamily="2" charset="2"/>
              </a:rPr>
              <a:t>    Because we use the Event bus and JSON, it’s easy to integrate the modules.</a:t>
            </a:r>
          </a:p>
          <a:p>
            <a:pPr marL="342900" indent="-342900"/>
            <a:r>
              <a:rPr lang="en-US" altLang="ko-KR" sz="1400" dirty="0" smtClean="0">
                <a:sym typeface="Wingdings" pitchFamily="2" charset="2"/>
              </a:rPr>
              <a:t>4. Manner make the good team work</a:t>
            </a:r>
          </a:p>
          <a:p>
            <a:pPr marL="342900" indent="-342900"/>
            <a:endParaRPr lang="en-US" altLang="ko-KR" sz="1400" dirty="0" smtClean="0">
              <a:sym typeface="Wingdings" pitchFamily="2" charset="2"/>
            </a:endParaRPr>
          </a:p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31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966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Demo Scenario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76685" y="883568"/>
            <a:ext cx="5463467" cy="535374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User Login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Add Home Node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Discover (SA Node home)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Register (Serial Number for Security)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Home Node Event Update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Door Open by alarm, Turn on the light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4. Add </a:t>
            </a: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MailBox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Node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5. </a:t>
            </a: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MailBox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Node Event Update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6. Away mode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Send Confirm Message (Twitter Phone)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Automatic Door Close, Light off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7. Secure mode : Human Break-in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Unknown coming in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Emergency message (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Tweete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Turn off Alarm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8. Add Rule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Open door if mail arrives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Add invalid rule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  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9. Malfunction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Sensor (Pin out )/ Actuator (Door)</a:t>
            </a:r>
          </a:p>
          <a:p>
            <a:pPr marL="1028700" marR="0" lvl="1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Remove Node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10. Show Log</a:t>
            </a: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lang="ko-KR" altLang="en-US"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lang="ko-KR" altLang="en-US"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32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2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228576"/>
            <a:ext cx="7592158" cy="39211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90" y="925960"/>
            <a:ext cx="7085420" cy="535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33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23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view of Node Manger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436396" cy="381642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8304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view of Node Manager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745" y="1268760"/>
            <a:ext cx="8004647" cy="4068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08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view of Node Manager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8285160" cy="483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024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836712"/>
            <a:ext cx="8712968" cy="55446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Diagram of Node Manager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2988"/>
            <a:ext cx="6984776" cy="533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97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188640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7134" y="764704"/>
            <a:ext cx="350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Communication Diagram: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addNode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NodeManager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:Node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34" name="직선 연결선 133"/>
          <p:cNvCxnSpPr>
            <a:stCxn id="69" idx="2"/>
            <a:endCxn id="144" idx="0"/>
          </p:cNvCxnSpPr>
          <p:nvPr/>
        </p:nvCxnSpPr>
        <p:spPr>
          <a:xfrm>
            <a:off x="2210923" y="3347594"/>
            <a:ext cx="0" cy="1450165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69" idx="3"/>
            <a:endCxn id="70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Reply</a:t>
            </a:r>
          </a:p>
        </p:txBody>
      </p:sp>
      <p:cxnSp>
        <p:nvCxnSpPr>
          <p:cNvPr id="143" name="직선 연결선 142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1807748" y="4797759"/>
            <a:ext cx="806349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  <a:solidFill>
            <a:schemeClr val="bg1"/>
          </a:solidFill>
        </p:grpSpPr>
        <p:sp>
          <p:nvSpPr>
            <p:cNvPr id="146" name="한쪽 모서리가 잘린 사각형 145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직각 삼각형 146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직선 화살표 연결선 147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addNode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Link)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267744" y="385665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getThingList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2294248" y="3924030"/>
            <a:ext cx="0" cy="310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948264" y="2988160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ThingFactory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6948264" y="4314734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:Thing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5" name="직선 연결선 154"/>
          <p:cNvCxnSpPr>
            <a:stCxn id="70" idx="3"/>
            <a:endCxn id="153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3" idx="2"/>
            <a:endCxn id="154" idx="0"/>
          </p:cNvCxnSpPr>
          <p:nvPr/>
        </p:nvCxnSpPr>
        <p:spPr>
          <a:xfrm>
            <a:off x="7632340" y="3347593"/>
            <a:ext cx="0" cy="967141"/>
          </a:xfrm>
          <a:prstGeom prst="line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5292080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2.1*: [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</a:rPr>
              <a:t>:=0…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ThingsList.size</a:t>
            </a:r>
            <a:r>
              <a:rPr lang="en-US" altLang="ko-KR" sz="1200" dirty="0" smtClean="0">
                <a:solidFill>
                  <a:schemeClr val="tx1"/>
                </a:solidFill>
              </a:rPr>
              <a:t>()]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createThing</a:t>
            </a:r>
            <a:r>
              <a:rPr lang="en-US" altLang="ko-KR" sz="1200" dirty="0" smtClean="0">
                <a:solidFill>
                  <a:schemeClr val="tx1"/>
                </a:solidFill>
              </a:rPr>
              <a:t>(Type, Id)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6084168" y="1693964"/>
            <a:ext cx="1589701" cy="442954"/>
            <a:chOff x="6074530" y="4766674"/>
            <a:chExt cx="1193602" cy="245174"/>
          </a:xfrm>
          <a:solidFill>
            <a:schemeClr val="bg1"/>
          </a:solidFill>
        </p:grpSpPr>
        <p:sp>
          <p:nvSpPr>
            <p:cNvPr id="160" name="한쪽 모서리가 잘린 사각형 159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Iteration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Loop to create thing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직각 삼각형 160"/>
            <p:cNvSpPr/>
            <p:nvPr/>
          </p:nvSpPr>
          <p:spPr>
            <a:xfrm>
              <a:off x="7107828" y="4766674"/>
              <a:ext cx="160304" cy="15102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2" name="직선 연결선 161"/>
          <p:cNvCxnSpPr>
            <a:stCxn id="160" idx="1"/>
            <a:endCxn id="163" idx="7"/>
          </p:cNvCxnSpPr>
          <p:nvPr/>
        </p:nvCxnSpPr>
        <p:spPr>
          <a:xfrm flipH="1">
            <a:off x="6487249" y="2136918"/>
            <a:ext cx="366317" cy="29452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6425793" y="242089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3707903" y="1700808"/>
            <a:ext cx="1800200" cy="442954"/>
            <a:chOff x="6074530" y="4766674"/>
            <a:chExt cx="1189950" cy="245174"/>
          </a:xfrm>
          <a:solidFill>
            <a:schemeClr val="bg1"/>
          </a:solidFill>
        </p:grpSpPr>
        <p:sp>
          <p:nvSpPr>
            <p:cNvPr id="165" name="한쪽 모서리가 잘린 사각형 164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Create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각 삼각형 165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직선 연결선 166"/>
          <p:cNvCxnSpPr>
            <a:stCxn id="165" idx="1"/>
            <a:endCxn id="168" idx="0"/>
          </p:cNvCxnSpPr>
          <p:nvPr/>
        </p:nvCxnSpPr>
        <p:spPr>
          <a:xfrm>
            <a:off x="4581856" y="2143762"/>
            <a:ext cx="242168" cy="70918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4788024" y="2852944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addNode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, Link)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4644008" y="5074278"/>
            <a:ext cx="1800200" cy="442954"/>
            <a:chOff x="6074530" y="4766674"/>
            <a:chExt cx="1189950" cy="245174"/>
          </a:xfrm>
          <a:solidFill>
            <a:schemeClr val="bg1"/>
          </a:solidFill>
        </p:grpSpPr>
        <p:sp>
          <p:nvSpPr>
            <p:cNvPr id="171" name="한쪽 모서리가 잘린 사각형 170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Create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직각 삼각형 171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73" name="직선 연결선 172"/>
          <p:cNvCxnSpPr>
            <a:stCxn id="171" idx="3"/>
            <a:endCxn id="174" idx="2"/>
          </p:cNvCxnSpPr>
          <p:nvPr/>
        </p:nvCxnSpPr>
        <p:spPr>
          <a:xfrm flipV="1">
            <a:off x="5517960" y="4545128"/>
            <a:ext cx="1286288" cy="55625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804248" y="450912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724128" y="3658786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2.2: create(Type, Id)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7524328" y="3658786"/>
            <a:ext cx="0" cy="37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그룹 176"/>
          <p:cNvGrpSpPr/>
          <p:nvPr/>
        </p:nvGrpSpPr>
        <p:grpSpPr>
          <a:xfrm>
            <a:off x="4310472" y="3789040"/>
            <a:ext cx="1773696" cy="598309"/>
            <a:chOff x="6074530" y="4766674"/>
            <a:chExt cx="1172430" cy="245174"/>
          </a:xfrm>
          <a:solidFill>
            <a:schemeClr val="bg1"/>
          </a:solidFill>
        </p:grpSpPr>
        <p:sp>
          <p:nvSpPr>
            <p:cNvPr id="178" name="한쪽 모서리가 잘린 사각형 177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Type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is used for distinguishing Sensor and Actuator.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9" name="직각 삼각형 178"/>
            <p:cNvSpPr/>
            <p:nvPr/>
          </p:nvSpPr>
          <p:spPr>
            <a:xfrm>
              <a:off x="7067338" y="4766674"/>
              <a:ext cx="179622" cy="11827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타원 179"/>
          <p:cNvSpPr/>
          <p:nvPr/>
        </p:nvSpPr>
        <p:spPr>
          <a:xfrm>
            <a:off x="6588232" y="2996952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81" name="직선 연결선 180"/>
          <p:cNvCxnSpPr>
            <a:stCxn id="178" idx="3"/>
            <a:endCxn id="180" idx="3"/>
          </p:cNvCxnSpPr>
          <p:nvPr/>
        </p:nvCxnSpPr>
        <p:spPr>
          <a:xfrm flipV="1">
            <a:off x="5184424" y="3058408"/>
            <a:ext cx="1414352" cy="76724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/>
          <p:cNvGrpSpPr/>
          <p:nvPr/>
        </p:nvGrpSpPr>
        <p:grpSpPr>
          <a:xfrm>
            <a:off x="755574" y="1628800"/>
            <a:ext cx="1800202" cy="632272"/>
            <a:chOff x="6074530" y="4755946"/>
            <a:chExt cx="1189951" cy="255902"/>
          </a:xfrm>
          <a:solidFill>
            <a:schemeClr val="bg1"/>
          </a:solidFill>
        </p:grpSpPr>
        <p:sp>
          <p:nvSpPr>
            <p:cNvPr id="183" name="한쪽 모서리가 잘린 사각형 182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tx1"/>
                  </a:solidFill>
                </a:rPr>
                <a:t>addNode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is called by Discover when SA-node registered successfully.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4" name="직각 삼각형 183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5" name="직선 연결선 184"/>
          <p:cNvCxnSpPr>
            <a:stCxn id="183" idx="1"/>
            <a:endCxn id="186" idx="7"/>
          </p:cNvCxnSpPr>
          <p:nvPr/>
        </p:nvCxnSpPr>
        <p:spPr>
          <a:xfrm flipH="1">
            <a:off x="1249080" y="2261072"/>
            <a:ext cx="380446" cy="24236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0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7134" y="934820"/>
            <a:ext cx="41729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NodeManager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(Serial)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6" name="직선 연결선 75"/>
          <p:cNvCxnSpPr>
            <a:stCxn id="73" idx="2"/>
            <a:endCxn id="94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130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ServerInfo</a:t>
            </a:r>
            <a:r>
              <a:rPr lang="en-US" altLang="ko-KR" sz="1200" dirty="0">
                <a:solidFill>
                  <a:schemeClr val="tx1"/>
                </a:solidFill>
              </a:rPr>
              <a:t>, Serial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128" idx="0"/>
            <a:endCxn id="130" idx="2"/>
          </p:cNvCxnSpPr>
          <p:nvPr/>
        </p:nvCxnSpPr>
        <p:spPr>
          <a:xfrm flipV="1">
            <a:off x="6696236" y="2398103"/>
            <a:ext cx="0" cy="15439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804248" y="3140967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1.5: Authenticate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tx1"/>
                </a:solidFill>
              </a:rPr>
              <a:t>SessionKey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Serial))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6804248" y="3179115"/>
            <a:ext cx="0" cy="3104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Reply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6588224" y="3539155"/>
            <a:ext cx="0" cy="3083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489583" y="3395139"/>
            <a:ext cx="2108081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1.6: Authenticated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tx1"/>
                </a:solidFill>
              </a:rPr>
              <a:t>SessionKey</a:t>
            </a:r>
            <a:r>
              <a:rPr lang="en-US" altLang="ko-KR" sz="1200" dirty="0" smtClean="0">
                <a:solidFill>
                  <a:schemeClr val="tx1"/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onRegisterEvent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:UI Controller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ServerInfo</a:t>
            </a:r>
            <a:r>
              <a:rPr lang="en-US" altLang="ko-KR" sz="1200" dirty="0" smtClean="0">
                <a:solidFill>
                  <a:schemeClr val="tx1"/>
                </a:solidFill>
              </a:rPr>
              <a:t>, Serial)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onRegisterEvent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:UI View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>
            <a:stCxn id="94" idx="2"/>
            <a:endCxn id="99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9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stCxn id="94" idx="3"/>
            <a:endCxn id="103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1.6a: [Result=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Autorized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ThingList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1.7: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updateRegister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(Result)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349" y="6073582"/>
            <a:ext cx="1877666" cy="595778"/>
            <a:chOff x="6074530" y="4766674"/>
            <a:chExt cx="1167771" cy="245174"/>
          </a:xfrm>
          <a:solidFill>
            <a:schemeClr val="bg1"/>
          </a:solidFill>
        </p:grpSpPr>
        <p:sp>
          <p:nvSpPr>
            <p:cNvPr id="109" name="한쪽 모서리가 잘린 사각형 108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직각 삼각형 109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  <a:solidFill>
            <a:schemeClr val="bg1"/>
          </a:solidFill>
        </p:grpSpPr>
        <p:sp>
          <p:nvSpPr>
            <p:cNvPr id="112" name="한쪽 모서리가 잘린 사각형 111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직각 삼각형 112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2318962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Serial)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9" idx="3"/>
            <a:endCxn id="121" idx="5"/>
          </p:cNvCxnSpPr>
          <p:nvPr/>
        </p:nvCxnSpPr>
        <p:spPr>
          <a:xfrm flipH="1" flipV="1">
            <a:off x="1672924" y="5856429"/>
            <a:ext cx="196297" cy="2536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4756925" y="5406753"/>
            <a:ext cx="1895194" cy="738330"/>
            <a:chOff x="5983459" y="4477352"/>
            <a:chExt cx="1178672" cy="562201"/>
          </a:xfrm>
          <a:solidFill>
            <a:schemeClr val="bg1"/>
          </a:solidFill>
        </p:grpSpPr>
        <p:sp>
          <p:nvSpPr>
            <p:cNvPr id="118" name="한쪽 모서리가 잘린 사각형 117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직각 삼각형 118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20" name="직선 연결선 119"/>
          <p:cNvCxnSpPr>
            <a:stCxn id="118" idx="3"/>
            <a:endCxn id="122" idx="3"/>
          </p:cNvCxnSpPr>
          <p:nvPr/>
        </p:nvCxnSpPr>
        <p:spPr>
          <a:xfrm flipV="1">
            <a:off x="5685797" y="4374383"/>
            <a:ext cx="1035233" cy="10648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1611468" y="5794973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6710486" y="4312927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6818099" y="2636912"/>
            <a:ext cx="0" cy="3104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6602075" y="2996952"/>
            <a:ext cx="0" cy="3083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319972" y="2852936"/>
            <a:ext cx="2278969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1.4: Registered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tx1"/>
                </a:solidFill>
              </a:rPr>
              <a:t>PubKey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SessionKey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24198" y="2591408"/>
            <a:ext cx="2212298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1.3: </a:t>
            </a:r>
            <a:r>
              <a:rPr lang="en-US" altLang="ko-KR" sz="1200" dirty="0">
                <a:solidFill>
                  <a:schemeClr val="tx1"/>
                </a:solidFill>
              </a:rPr>
              <a:t>R</a:t>
            </a:r>
            <a:r>
              <a:rPr lang="en-US" altLang="ko-KR" sz="1200" dirty="0" smtClean="0">
                <a:solidFill>
                  <a:schemeClr val="tx1"/>
                </a:solidFill>
              </a:rPr>
              <a:t>egister(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ServerInfo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PubKey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524328" y="2492904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940152" y="3942066"/>
            <a:ext cx="1512168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:SA-Node(Arduino)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7" idx="0"/>
            <a:endCxn id="132" idx="1"/>
          </p:cNvCxnSpPr>
          <p:nvPr/>
        </p:nvCxnSpPr>
        <p:spPr>
          <a:xfrm flipH="1" flipV="1">
            <a:off x="7487849" y="1830572"/>
            <a:ext cx="72479" cy="662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:Discover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6012160" y="810201"/>
            <a:ext cx="2956916" cy="1020371"/>
            <a:chOff x="6519378" y="1114919"/>
            <a:chExt cx="2449698" cy="715654"/>
          </a:xfrm>
          <a:solidFill>
            <a:schemeClr val="bg1"/>
          </a:solidFill>
        </p:grpSpPr>
        <p:sp>
          <p:nvSpPr>
            <p:cNvPr id="132" name="한쪽 모서리가 잘린 사각형 131"/>
            <p:cNvSpPr/>
            <p:nvPr/>
          </p:nvSpPr>
          <p:spPr>
            <a:xfrm>
              <a:off x="6519378" y="1124744"/>
              <a:ext cx="2445110" cy="705829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Security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PubKey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IoTMS’s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public key. This key is used for sharing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1000" dirty="0" err="1" smtClean="0">
                  <a:solidFill>
                    <a:schemeClr val="tx1"/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made by SA-Node. This key is used for communicating between SA-Node and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IoTMS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3" name="직각 삼각형 132"/>
            <p:cNvSpPr/>
            <p:nvPr/>
          </p:nvSpPr>
          <p:spPr>
            <a:xfrm>
              <a:off x="8617700" y="1114919"/>
              <a:ext cx="351376" cy="337613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33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Project Overview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359990" y="931317"/>
            <a:ext cx="8172450" cy="5233987"/>
          </a:xfrm>
          <a:prstGeom prst="rect">
            <a:avLst/>
          </a:prstGeom>
        </p:spPr>
        <p:txBody>
          <a:bodyPr/>
          <a:lstStyle/>
          <a:p>
            <a:pPr marL="228600" indent="-228600">
              <a:defRPr lang="ko-KR" altLang="en-US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</a:p>
          <a:p>
            <a:pPr marL="228600" indent="-228600">
              <a:defRPr lang="ko-KR" altLang="en-US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Our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Team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 working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an organization that intends to enter the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market.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 make an Internet of Things(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system that enables end-users to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communicate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sensors and actuators installed in the home or business via PC or smartphone connected to the internet.</a:t>
            </a: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example,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indoor and outdoor light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temp and humidity sensor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door open-close actuator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door open-close sensor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secure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presence/proximity sensor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810096" y="3212976"/>
            <a:ext cx="5344036" cy="2804728"/>
            <a:chOff x="1917600" y="3356992"/>
            <a:chExt cx="5344036" cy="280472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917600" y="3356992"/>
              <a:ext cx="5344036" cy="2804728"/>
            </a:xfrm>
            <a:prstGeom prst="roundRect">
              <a:avLst>
                <a:gd name="adj" fmla="val 315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16" descr="http://thumbs.dreamstime.com/z/dwelling-house-1804726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53"/>
            <a:stretch/>
          </p:blipFill>
          <p:spPr bwMode="auto">
            <a:xfrm>
              <a:off x="2877523" y="3474435"/>
              <a:ext cx="3574559" cy="2498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pic>
          <p:nvPicPr>
            <p:cNvPr id="9" name="Picture 18" descr="http://www.clipartbest.com/cliparts/niB/XKz/niBXKzRqT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970" y="4956364"/>
              <a:ext cx="776832" cy="738245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3727547" y="3664550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Presence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" name="Picture 28" descr="http://onthehouse.com/wp-content/uploads/2015/02/WEB_Icon_Motion-Sensor-with-caption-e1423749584126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3" t="5445" r="8702" b="27653"/>
            <a:stretch/>
          </p:blipFill>
          <p:spPr bwMode="auto">
            <a:xfrm>
              <a:off x="3876372" y="3696569"/>
              <a:ext cx="402599" cy="381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508330" y="3656603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2" descr="https://cdn4.iconfinder.com/data/icons/SHINE7/general/256/bulb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9870" y="3685232"/>
              <a:ext cx="497171" cy="472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3364963" y="5249301"/>
              <a:ext cx="932034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Door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Open-Close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46344" y="3664550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Temp.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474" y="3706737"/>
              <a:ext cx="345991" cy="328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2946344" y="4434264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Humidity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474" y="4476451"/>
              <a:ext cx="345991" cy="328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pic>
          <p:nvPicPr>
            <p:cNvPr id="19" name="Picture 24" descr="http://www.ontruimingen-klokken-versterkers.nl/wp-content/uploads/open_geslote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477" y="5349580"/>
              <a:ext cx="599003" cy="259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5283318" y="3671743"/>
              <a:ext cx="700251" cy="723275"/>
            </a:xfrm>
            <a:prstGeom prst="roundRect">
              <a:avLst>
                <a:gd name="adj" fmla="val 917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Secure Alarm</a:t>
              </a:r>
            </a:p>
          </p:txBody>
        </p:sp>
        <p:pic>
          <p:nvPicPr>
            <p:cNvPr id="21" name="Picture 4" descr="http://www.loxone.com/tl_files/loxone/Content_images/icons/large/red/burglar_alarm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57" y="3695181"/>
              <a:ext cx="410011" cy="339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</p:pic>
        <p:cxnSp>
          <p:nvCxnSpPr>
            <p:cNvPr id="22" name="직선 연결선 21"/>
            <p:cNvCxnSpPr>
              <a:stCxn id="10" idx="2"/>
            </p:cNvCxnSpPr>
            <p:nvPr/>
          </p:nvCxnSpPr>
          <p:spPr>
            <a:xfrm>
              <a:off x="4077672" y="4387825"/>
              <a:ext cx="201299" cy="33594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46595" y="4379878"/>
              <a:ext cx="531726" cy="37947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663028" y="4707407"/>
              <a:ext cx="357003" cy="82718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/>
            <p:cNvCxnSpPr>
              <a:stCxn id="14" idx="0"/>
            </p:cNvCxnSpPr>
            <p:nvPr/>
          </p:nvCxnSpPr>
          <p:spPr>
            <a:xfrm flipV="1">
              <a:off x="3830980" y="4930611"/>
              <a:ext cx="299500" cy="31869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/>
            <p:cNvCxnSpPr>
              <a:endCxn id="12" idx="2"/>
            </p:cNvCxnSpPr>
            <p:nvPr/>
          </p:nvCxnSpPr>
          <p:spPr>
            <a:xfrm flipV="1">
              <a:off x="4508330" y="4379878"/>
              <a:ext cx="350125" cy="260976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/>
            <p:cNvCxnSpPr>
              <a:endCxn id="20" idx="2"/>
            </p:cNvCxnSpPr>
            <p:nvPr/>
          </p:nvCxnSpPr>
          <p:spPr>
            <a:xfrm flipV="1">
              <a:off x="4664802" y="4395018"/>
              <a:ext cx="968641" cy="314061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Picture 6" descr="http://inwallspeakers1.com/wp-content/uploads/2014/12/wifi-signal-icon-png.pn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484848">
                    <a:alpha val="5490"/>
                  </a:srgbClr>
                </a:clrFrom>
                <a:clrTo>
                  <a:srgbClr val="48484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65687">
              <a:off x="4825927" y="4777589"/>
              <a:ext cx="331200" cy="348511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29" name="직사각형 28"/>
            <p:cNvSpPr/>
            <p:nvPr/>
          </p:nvSpPr>
          <p:spPr>
            <a:xfrm>
              <a:off x="4078540" y="5013867"/>
              <a:ext cx="682414" cy="226591"/>
            </a:xfrm>
            <a:prstGeom prst="rect">
              <a:avLst/>
            </a:prstGeom>
            <a:noFill/>
            <a:ln>
              <a:noFill/>
            </a:ln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Arduino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77870" y="5709849"/>
              <a:ext cx="682414" cy="380480"/>
            </a:xfrm>
            <a:prstGeom prst="rect">
              <a:avLst/>
            </a:prstGeom>
            <a:noFill/>
            <a:ln>
              <a:noFill/>
            </a:ln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Wi-Fi</a:t>
              </a:r>
            </a:p>
            <a:p>
              <a:pPr lvl="0"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router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2" name="Picture 12" descr="http://arthurschmitt.com/wp-content/uploads/2012/10/Arduino-vector-isometric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031" y="4541317"/>
              <a:ext cx="799429" cy="497616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Appendix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7134" y="934820"/>
            <a:ext cx="429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removeNode</a:t>
            </a: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</a:t>
            </a:r>
            <a:r>
              <a:rPr lang="en-US" altLang="ko-KR" sz="1000" b="1" dirty="0" err="1">
                <a:solidFill>
                  <a:schemeClr val="tx1"/>
                </a:solidFill>
              </a:rPr>
              <a:t>NodeManager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:Node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4" name="직선 연결선 133"/>
          <p:cNvCxnSpPr>
            <a:stCxn id="69" idx="3"/>
            <a:endCxn id="70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140295" y="5330236"/>
            <a:ext cx="1584176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 Note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Object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Link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Asynchronous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Synchronous or Call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: Reply</a:t>
            </a:r>
          </a:p>
        </p:txBody>
      </p:sp>
      <p:cxnSp>
        <p:nvCxnSpPr>
          <p:cNvPr id="142" name="직선 연결선 141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  <a:solidFill>
            <a:schemeClr val="bg1"/>
          </a:solidFill>
        </p:grpSpPr>
        <p:sp>
          <p:nvSpPr>
            <p:cNvPr id="144" name="한쪽 모서리가 잘린 사각형 143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5" name="직각 삼각형 144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직선 화살표 연결선 145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6948264" y="2988160"/>
            <a:ext cx="1512168" cy="3594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:SA-Node(Arduino)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직선 연결선 149"/>
          <p:cNvCxnSpPr>
            <a:stCxn id="70" idx="3"/>
            <a:endCxn id="149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220072" y="2564904"/>
            <a:ext cx="2160240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6156184" y="4175690"/>
            <a:ext cx="1960942" cy="562893"/>
            <a:chOff x="6074530" y="4774687"/>
            <a:chExt cx="1172466" cy="237161"/>
          </a:xfrm>
          <a:solidFill>
            <a:schemeClr val="bg1"/>
          </a:solidFill>
        </p:grpSpPr>
        <p:sp>
          <p:nvSpPr>
            <p:cNvPr id="155" name="한쪽 모서리가 잘린 사각형 154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SA-Node return to status waiting for discover when it receive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().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직각 삼각형 155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타원 156"/>
          <p:cNvSpPr/>
          <p:nvPr/>
        </p:nvSpPr>
        <p:spPr>
          <a:xfrm>
            <a:off x="7236304" y="342900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8" name="직선 연결선 157"/>
          <p:cNvCxnSpPr>
            <a:stCxn id="155" idx="3"/>
          </p:cNvCxnSpPr>
          <p:nvPr/>
        </p:nvCxnSpPr>
        <p:spPr>
          <a:xfrm flipV="1">
            <a:off x="7122365" y="3508896"/>
            <a:ext cx="149939" cy="683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755573" y="1763428"/>
            <a:ext cx="2049961" cy="497643"/>
            <a:chOff x="6074530" y="4755946"/>
            <a:chExt cx="1189951" cy="255902"/>
          </a:xfrm>
          <a:solidFill>
            <a:schemeClr val="bg1"/>
          </a:solidFill>
        </p:grpSpPr>
        <p:sp>
          <p:nvSpPr>
            <p:cNvPr id="160" name="한쪽 모서리가 잘린 사각형 159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is called by User.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직각 삼각형 160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2" name="직선 연결선 161"/>
          <p:cNvCxnSpPr>
            <a:stCxn id="160" idx="1"/>
            <a:endCxn id="163" idx="7"/>
          </p:cNvCxnSpPr>
          <p:nvPr/>
        </p:nvCxnSpPr>
        <p:spPr>
          <a:xfrm flipH="1">
            <a:off x="1249080" y="2261071"/>
            <a:ext cx="501696" cy="2423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/>
          <p:nvPr/>
        </p:nvCxnSpPr>
        <p:spPr>
          <a:xfrm flipH="1">
            <a:off x="2829530" y="3257277"/>
            <a:ext cx="78933" cy="90316"/>
          </a:xfrm>
          <a:prstGeom prst="bentConnector4">
            <a:avLst>
              <a:gd name="adj1" fmla="val -124694"/>
              <a:gd name="adj2" fmla="val 223040"/>
            </a:avLst>
          </a:prstGeom>
          <a:ln>
            <a:noFil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1828343" y="3491153"/>
            <a:ext cx="2160240" cy="35943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removeNode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NodeID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25415" y="4589227"/>
            <a:ext cx="1960942" cy="562893"/>
            <a:chOff x="6074530" y="4774687"/>
            <a:chExt cx="1172466" cy="237161"/>
          </a:xfrm>
          <a:solidFill>
            <a:schemeClr val="bg1"/>
          </a:solidFill>
        </p:grpSpPr>
        <p:sp>
          <p:nvSpPr>
            <p:cNvPr id="167" name="한쪽 모서리가 잘린 사각형 16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This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is removing Node object of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NodeManager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.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직각 삼각형 167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2805535" y="3842545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>
            <a:stCxn id="167" idx="3"/>
          </p:cNvCxnSpPr>
          <p:nvPr/>
        </p:nvCxnSpPr>
        <p:spPr>
          <a:xfrm flipV="1">
            <a:off x="2691596" y="3922433"/>
            <a:ext cx="149939" cy="683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>
            <a:off x="5326002" y="1610330"/>
            <a:ext cx="1960942" cy="562893"/>
            <a:chOff x="6074530" y="4774687"/>
            <a:chExt cx="1172466" cy="237161"/>
          </a:xfrm>
          <a:solidFill>
            <a:schemeClr val="bg1"/>
          </a:solidFill>
        </p:grpSpPr>
        <p:sp>
          <p:nvSpPr>
            <p:cNvPr id="172" name="한쪽 모서리가 잘린 사각형 171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This 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removeNode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is sending remove command and disconnecting Node.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직각 삼각형 172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6372200" y="2564912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5" name="직선 연결선 174"/>
          <p:cNvCxnSpPr>
            <a:endCxn id="174" idx="1"/>
          </p:cNvCxnSpPr>
          <p:nvPr/>
        </p:nvCxnSpPr>
        <p:spPr>
          <a:xfrm>
            <a:off x="6156184" y="2214922"/>
            <a:ext cx="226560" cy="3605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7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Architectural Drivers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95536" y="908720"/>
            <a:ext cx="4068763" cy="2880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2.1. Context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2.2. Stakeholders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2.3. Functional Requirements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2.4. Quality Attributes Utility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2.5. Constraints</a:t>
            </a:r>
          </a:p>
          <a:p>
            <a:pPr marL="0" lvl="1" indent="0">
              <a:lnSpc>
                <a:spcPct val="170000"/>
              </a:lnSpc>
              <a:buNone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382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 Context - Market, Organizational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442840"/>
              </p:ext>
            </p:extLst>
          </p:nvPr>
        </p:nvGraphicFramePr>
        <p:xfrm>
          <a:off x="466776" y="815504"/>
          <a:ext cx="8209680" cy="2356985"/>
        </p:xfrm>
        <a:graphic>
          <a:graphicData uri="http://schemas.openxmlformats.org/drawingml/2006/table">
            <a:tbl>
              <a:tblPr/>
              <a:tblGrid>
                <a:gridCol w="1800968"/>
                <a:gridCol w="6408712"/>
              </a:tblGrid>
              <a:tr h="229667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Market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100" b="1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29667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Stakeholders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Customer, End-user, System Installer, Developer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914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System Access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sers want to access the system via PC, Mobile devices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Functional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expectations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After system installation, 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users expect the system to work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automatically by assigned rules of sensors and actuators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Environment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There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are m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any vendors developing a system,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sensors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and actuators. But there is no standard of interface.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028779"/>
              </p:ext>
            </p:extLst>
          </p:nvPr>
        </p:nvGraphicFramePr>
        <p:xfrm>
          <a:off x="467544" y="3429000"/>
          <a:ext cx="8208913" cy="2667000"/>
        </p:xfrm>
        <a:graphic>
          <a:graphicData uri="http://schemas.openxmlformats.org/drawingml/2006/table">
            <a:tbl>
              <a:tblPr/>
              <a:tblGrid>
                <a:gridCol w="1800200"/>
                <a:gridCol w="6408713"/>
              </a:tblGrid>
              <a:tr h="247577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Organizational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1800" b="0" baseline="0" dirty="0" smtClean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1788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Roles 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and 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responsibilities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Manager(includes planning, risk and configuration, schedule)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Manager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Documentation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Developer (all members)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background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Digital-Appliance SW solution researcher &amp;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Smart-phone SW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Camera module testing SW developer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09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 Context - Business, Technical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893373"/>
              </p:ext>
            </p:extLst>
          </p:nvPr>
        </p:nvGraphicFramePr>
        <p:xfrm>
          <a:off x="467544" y="4365104"/>
          <a:ext cx="8208912" cy="195072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65101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4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 Context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Skills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Java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C, JavaScript,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HTML5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101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Platforms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Platform,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</a:t>
                      </a: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aptop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Computers</a:t>
                      </a:r>
                      <a:endParaRPr lang="en-US" altLang="ko-KR" sz="1400" b="0" dirty="0" smtClean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Tools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Eclipse,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IDE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OS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Windows, Linux</a:t>
                      </a: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73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HW platform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X86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76013"/>
              </p:ext>
            </p:extLst>
          </p:nvPr>
        </p:nvGraphicFramePr>
        <p:xfrm>
          <a:off x="468313" y="845912"/>
          <a:ext cx="8208143" cy="3231161"/>
        </p:xfrm>
        <a:graphic>
          <a:graphicData uri="http://schemas.openxmlformats.org/drawingml/2006/table">
            <a:tbl>
              <a:tblPr/>
              <a:tblGrid>
                <a:gridCol w="1943447"/>
                <a:gridCol w="6264696"/>
              </a:tblGrid>
              <a:tr h="298918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Business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ko-KR" alt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Date of Delivery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26 June 2015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12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Resources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:48 man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-hours </a:t>
                      </a: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(8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hours X 6 people) in Korea</a:t>
                      </a:r>
                      <a:endParaRPr lang="en-US" altLang="ko-KR" sz="1400" b="0" dirty="0" smtClean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:450 man-hours(3 hours X 6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people X 5 days X 5 weeks) in CMU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Easy to use &amp; high extensibility for sensors/actuators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Target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Market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B2B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- Building Architect Office, B2C - DIY User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Profit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Model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Rental Service, Standalone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System Education, Maintenance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2159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Future direction</a:t>
                      </a:r>
                      <a:endParaRPr lang="ko-KR" altLang="en-US" sz="1400" b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Many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kinds of sensors/actuators(indoor air quality sensor, 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camera,</a:t>
                      </a:r>
                      <a:r>
                        <a:rPr lang="ko-KR" altLang="en-US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 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thermostat controller and so forth)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is used &amp; it makes a lot of use case. So big-data of these cases would enable to make services of </a:t>
                      </a:r>
                      <a:r>
                        <a:rPr lang="en-US" altLang="ko-KR" sz="1400" b="0" kern="1200" baseline="0" dirty="0" err="1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</a:t>
                      </a:r>
                      <a:r>
                        <a:rPr lang="en-US" altLang="ko-KR" sz="14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System.</a:t>
                      </a:r>
                      <a:endParaRPr lang="en-US" sz="1400" b="0" kern="1200" baseline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912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  Stakeholders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294967295"/>
          </p:nvPr>
        </p:nvSpPr>
        <p:spPr>
          <a:xfrm>
            <a:off x="395536" y="908720"/>
            <a:ext cx="5688632" cy="2952328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Stakeholders of the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Management System 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IoTMS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End-User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 Installer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Developer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Value-added-resellers (VARs)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Provider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Maintainer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roject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consultant (or mentor)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860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108" y="228576"/>
            <a:ext cx="7592158" cy="392112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 Functional Requirement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9327"/>
              </p:ext>
            </p:extLst>
          </p:nvPr>
        </p:nvGraphicFramePr>
        <p:xfrm>
          <a:off x="468312" y="1124745"/>
          <a:ext cx="8207380" cy="470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12"/>
                <a:gridCol w="7488068"/>
              </a:tblGrid>
              <a:tr h="495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Req.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 system should make it easy for developers to implement new protocol about new devices.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 system provides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user define scenario service like IFTTT(IF This Then That)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When the system sends emergency message, it will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be E-mail. In future, it can be SMS or tweet.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FR-15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When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sensors value is abnormal(out of range), the system sends an alarm message to 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6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User sets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configurations of E-mail address, logging-duration, secure response time and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lights waiting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time.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FR-17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system provides Web APIs for Web developer.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185863" y="1700809"/>
            <a:ext cx="7481887" cy="4104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6C10A-F182-4EB4-AFB0-3C533CCFA73F}" type="slidenum">
              <a:rPr lang="ko-KR" altLang="en-US" smtClean="0"/>
              <a:pPr/>
              <a:t>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7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S Template White Background">
  <a:themeElements>
    <a:clrScheme name="BCS Template White 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 Template White Background">
      <a:majorFont>
        <a:latin typeface="산돌고딕 L"/>
        <a:ea typeface="산돌고딕 L"/>
        <a:cs typeface=""/>
      </a:majorFont>
      <a:minorFont>
        <a:latin typeface="Arial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B1F9FF"/>
            </a:gs>
            <a:gs pos="100000">
              <a:srgbClr val="7E9DD4"/>
            </a:gs>
          </a:gsLst>
          <a:lin ang="2700000" scaled="1"/>
        </a:gra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B1F9FF"/>
            </a:gs>
            <a:gs pos="100000">
              <a:srgbClr val="7E9DD4"/>
            </a:gs>
          </a:gsLst>
          <a:lin ang="2700000" scaled="1"/>
        </a:gra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BCS Template White 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3004</Words>
  <Application>Microsoft Office PowerPoint</Application>
  <PresentationFormat>화면 슬라이드 쇼(4:3)</PresentationFormat>
  <Paragraphs>819</Paragraphs>
  <Slides>40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5" baseType="lpstr">
      <vt:lpstr>Arial Unicode MS</vt:lpstr>
      <vt:lpstr>HY견고딕</vt:lpstr>
      <vt:lpstr>가는각진제목체</vt:lpstr>
      <vt:lpstr>굴림</vt:lpstr>
      <vt:lpstr>맑은 고딕</vt:lpstr>
      <vt:lpstr>산돌고딕 L</vt:lpstr>
      <vt:lpstr>Arial</vt:lpstr>
      <vt:lpstr>MS Reference Sans Serif</vt:lpstr>
      <vt:lpstr>Symbol</vt:lpstr>
      <vt:lpstr>Tahoma</vt:lpstr>
      <vt:lpstr>Times New Roman</vt:lpstr>
      <vt:lpstr>Trebuchet MS</vt:lpstr>
      <vt:lpstr>Wingdings</vt:lpstr>
      <vt:lpstr>BCS Template White Background</vt:lpstr>
      <vt:lpstr>워크시트</vt:lpstr>
      <vt:lpstr>Agenda</vt:lpstr>
      <vt:lpstr>IoT Management System (Final Presentation)</vt:lpstr>
      <vt:lpstr>Contents</vt:lpstr>
      <vt:lpstr>1. Project Overview</vt:lpstr>
      <vt:lpstr>2. Architectural Drivers</vt:lpstr>
      <vt:lpstr>2.1  Context - Market, Organizational</vt:lpstr>
      <vt:lpstr>2.1  Context - Business, Technical</vt:lpstr>
      <vt:lpstr>2.2  Stakeholders </vt:lpstr>
      <vt:lpstr>2.3 Functional Requirement </vt:lpstr>
      <vt:lpstr>2.4 Quality Attributes Utility</vt:lpstr>
      <vt:lpstr>2.5 Constraints</vt:lpstr>
      <vt:lpstr>3. Architectural Design</vt:lpstr>
      <vt:lpstr>3.1 System Context View</vt:lpstr>
      <vt:lpstr>3.2 Allocation View</vt:lpstr>
      <vt:lpstr>3.3 Dynamic Perspective View</vt:lpstr>
      <vt:lpstr>3.3.1 Design Decision – Event Bus w/ JSON</vt:lpstr>
      <vt:lpstr>4. Design &amp; Implementation</vt:lpstr>
      <vt:lpstr>4.1.1 Security – User Management</vt:lpstr>
      <vt:lpstr>4.1.2 Security – Secure Connection</vt:lpstr>
      <vt:lpstr>4.2.1 Availability – Sensor Malfunction.</vt:lpstr>
      <vt:lpstr>4.2.2 Availability – Actuator Malfunction.</vt:lpstr>
      <vt:lpstr>4.3.1 Modifiability - User Defined Rule</vt:lpstr>
      <vt:lpstr>4.3.2 Modifiability - Support Emerging Protocol</vt:lpstr>
      <vt:lpstr>4.4 Scalability and Performance</vt:lpstr>
      <vt:lpstr>4.4 Scalability and Performance</vt:lpstr>
      <vt:lpstr>4.4 Scalability and Performance</vt:lpstr>
      <vt:lpstr>4.4 Scalability and Performance</vt:lpstr>
      <vt:lpstr>5. Wrap up</vt:lpstr>
      <vt:lpstr>5.1 Time log &amp; Earn Value</vt:lpstr>
      <vt:lpstr>5.2 Role &amp; Responsibility</vt:lpstr>
      <vt:lpstr>5.3 Future Needs and Lessons Learned</vt:lpstr>
      <vt:lpstr>Demo Scenario</vt:lpstr>
      <vt:lpstr>Questions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권육/책임연구원/HE요소기술2팀(youk.kwon@lge.com)</cp:lastModifiedBy>
  <cp:revision>770</cp:revision>
  <dcterms:created xsi:type="dcterms:W3CDTF">2014-05-28T02:15:30Z</dcterms:created>
  <dcterms:modified xsi:type="dcterms:W3CDTF">2015-06-26T07:00:20Z</dcterms:modified>
</cp:coreProperties>
</file>