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8"/>
  </p:notesMasterIdLst>
  <p:sldIdLst>
    <p:sldId id="348" r:id="rId2"/>
    <p:sldId id="256" r:id="rId3"/>
    <p:sldId id="257" r:id="rId4"/>
    <p:sldId id="318" r:id="rId5"/>
    <p:sldId id="258" r:id="rId6"/>
    <p:sldId id="259" r:id="rId7"/>
    <p:sldId id="265" r:id="rId8"/>
    <p:sldId id="342" r:id="rId9"/>
    <p:sldId id="343" r:id="rId10"/>
    <p:sldId id="344" r:id="rId11"/>
    <p:sldId id="267" r:id="rId12"/>
    <p:sldId id="308" r:id="rId13"/>
    <p:sldId id="347" r:id="rId14"/>
    <p:sldId id="338" r:id="rId15"/>
    <p:sldId id="346" r:id="rId16"/>
    <p:sldId id="309" r:id="rId17"/>
    <p:sldId id="332" r:id="rId18"/>
    <p:sldId id="339" r:id="rId19"/>
    <p:sldId id="330" r:id="rId20"/>
    <p:sldId id="331" r:id="rId21"/>
    <p:sldId id="340" r:id="rId22"/>
    <p:sldId id="328" r:id="rId23"/>
    <p:sldId id="329" r:id="rId24"/>
    <p:sldId id="320" r:id="rId25"/>
    <p:sldId id="321" r:id="rId26"/>
    <p:sldId id="327" r:id="rId27"/>
    <p:sldId id="322" r:id="rId28"/>
    <p:sldId id="323" r:id="rId29"/>
    <p:sldId id="324" r:id="rId30"/>
    <p:sldId id="325" r:id="rId31"/>
    <p:sldId id="326" r:id="rId32"/>
    <p:sldId id="341" r:id="rId33"/>
    <p:sldId id="319" r:id="rId34"/>
    <p:sldId id="337" r:id="rId35"/>
    <p:sldId id="334" r:id="rId36"/>
    <p:sldId id="335" r:id="rId3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256"/>
            <p14:sldId id="257"/>
            <p14:sldId id="318"/>
            <p14:sldId id="258"/>
            <p14:sldId id="259"/>
            <p14:sldId id="265"/>
            <p14:sldId id="342"/>
            <p14:sldId id="343"/>
            <p14:sldId id="344"/>
            <p14:sldId id="267"/>
            <p14:sldId id="308"/>
            <p14:sldId id="347"/>
            <p14:sldId id="338"/>
            <p14:sldId id="346"/>
            <p14:sldId id="309"/>
            <p14:sldId id="332"/>
            <p14:sldId id="339"/>
            <p14:sldId id="330"/>
            <p14:sldId id="331"/>
            <p14:sldId id="340"/>
            <p14:sldId id="328"/>
            <p14:sldId id="329"/>
            <p14:sldId id="320"/>
            <p14:sldId id="321"/>
            <p14:sldId id="327"/>
            <p14:sldId id="322"/>
            <p14:sldId id="323"/>
            <p14:sldId id="324"/>
            <p14:sldId id="325"/>
            <p14:sldId id="326"/>
            <p14:sldId id="341"/>
            <p14:sldId id="319"/>
            <p14:sldId id="337"/>
            <p14:sldId id="334"/>
            <p14:sldId id="3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06" d="100"/>
          <a:sy n="106" d="100"/>
        </p:scale>
        <p:origin x="1686" y="108"/>
      </p:cViewPr>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18</a:t>
            </a:fld>
            <a:endParaRPr lang="ko-KR" altLang="en-US"/>
          </a:p>
        </p:txBody>
      </p:sp>
    </p:spTree>
    <p:extLst>
      <p:ext uri="{BB962C8B-B14F-4D97-AF65-F5344CB8AC3E}">
        <p14:creationId xmlns:p14="http://schemas.microsoft.com/office/powerpoint/2010/main" val="13057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21</a:t>
            </a:fld>
            <a:endParaRPr lang="ko-KR" altLang="en-US"/>
          </a:p>
        </p:txBody>
      </p:sp>
    </p:spTree>
    <p:extLst>
      <p:ext uri="{BB962C8B-B14F-4D97-AF65-F5344CB8AC3E}">
        <p14:creationId xmlns:p14="http://schemas.microsoft.com/office/powerpoint/2010/main" val="123245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32</a:t>
            </a:fld>
            <a:endParaRPr lang="ko-KR" altLang="en-US"/>
          </a:p>
        </p:txBody>
      </p:sp>
    </p:spTree>
    <p:extLst>
      <p:ext uri="{BB962C8B-B14F-4D97-AF65-F5344CB8AC3E}">
        <p14:creationId xmlns:p14="http://schemas.microsoft.com/office/powerpoint/2010/main" val="67870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5</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24418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24083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81095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236363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14</a:t>
            </a:fld>
            <a:endParaRPr lang="ko-KR" altLang="en-US"/>
          </a:p>
        </p:txBody>
      </p:sp>
    </p:spTree>
    <p:extLst>
      <p:ext uri="{BB962C8B-B14F-4D97-AF65-F5344CB8AC3E}">
        <p14:creationId xmlns:p14="http://schemas.microsoft.com/office/powerpoint/2010/main" val="160444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8.png"/><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package" Target="../embeddings/Microsoft_Excel_____1.xlsx"/></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Demo Scenario</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457200" indent="-457200">
              <a:buAutoNum type="arabicPeriod"/>
              <a:defRPr lang="ko-KR" altLang="en-US"/>
            </a:pPr>
            <a:r>
              <a:rPr lang="en-US" altLang="ko-KR" sz="1600" b="1" dirty="0" smtClean="0">
                <a:solidFill>
                  <a:schemeClr val="bg1"/>
                </a:solidFill>
              </a:rPr>
              <a:t>Login</a:t>
            </a:r>
          </a:p>
          <a:p>
            <a:pPr marL="457200" indent="-457200">
              <a:buAutoNum type="arabicPeriod"/>
              <a:defRPr lang="ko-KR" altLang="en-US"/>
            </a:pPr>
            <a:r>
              <a:rPr lang="en-US" altLang="ko-KR" sz="1600" b="1" dirty="0" smtClean="0">
                <a:solidFill>
                  <a:schemeClr val="bg1"/>
                </a:solidFill>
              </a:rPr>
              <a:t>Add Node</a:t>
            </a:r>
            <a:endParaRPr lang="en-US" altLang="ko-KR" sz="1600" b="1" dirty="0" smtClean="0">
              <a:solidFill>
                <a:schemeClr val="bg1"/>
              </a:solidFill>
            </a:endParaRPr>
          </a:p>
          <a:p>
            <a:pPr marL="1028700" lvl="1" indent="-457200">
              <a:buAutoNum type="arabicPeriod"/>
              <a:defRPr lang="ko-KR" altLang="en-US"/>
            </a:pPr>
            <a:r>
              <a:rPr lang="en-US" altLang="ko-KR" sz="1400" b="1" dirty="0" smtClean="0">
                <a:solidFill>
                  <a:schemeClr val="bg1"/>
                </a:solidFill>
              </a:rPr>
              <a:t>Discover (SA Node home)</a:t>
            </a:r>
          </a:p>
          <a:p>
            <a:pPr marL="1028700" lvl="1" indent="-457200">
              <a:buAutoNum type="arabicPeriod"/>
              <a:defRPr lang="ko-KR" altLang="en-US"/>
            </a:pPr>
            <a:r>
              <a:rPr lang="en-US" altLang="ko-KR" sz="1400" b="1" dirty="0" smtClean="0">
                <a:solidFill>
                  <a:schemeClr val="bg1"/>
                </a:solidFill>
              </a:rPr>
              <a:t>Register (Serial Number for Security)</a:t>
            </a:r>
          </a:p>
          <a:p>
            <a:pPr marL="457200" indent="-457200">
              <a:buAutoNum type="arabicPeriod"/>
              <a:defRPr lang="ko-KR" altLang="en-US"/>
            </a:pPr>
            <a:r>
              <a:rPr lang="en-US" altLang="ko-KR" sz="1600" b="1" dirty="0" smtClean="0">
                <a:solidFill>
                  <a:schemeClr val="bg1"/>
                </a:solidFill>
              </a:rPr>
              <a:t>Node Event Update</a:t>
            </a:r>
          </a:p>
          <a:p>
            <a:pPr marL="1028700" lvl="1" indent="-457200">
              <a:buAutoNum type="arabicPeriod"/>
              <a:defRPr lang="ko-KR" altLang="en-US"/>
            </a:pPr>
            <a:r>
              <a:rPr lang="en-US" altLang="ko-KR" sz="1200" b="1" dirty="0" smtClean="0">
                <a:solidFill>
                  <a:schemeClr val="bg1"/>
                </a:solidFill>
              </a:rPr>
              <a:t>Door Open by alarm, Turn on the light</a:t>
            </a:r>
            <a:endParaRPr lang="en-US" altLang="ko-KR" sz="1200" b="1" dirty="0" smtClean="0">
              <a:solidFill>
                <a:schemeClr val="bg1"/>
              </a:solidFill>
            </a:endParaRPr>
          </a:p>
          <a:p>
            <a:pPr marL="457200" indent="-457200">
              <a:buAutoNum type="arabicPeriod"/>
              <a:defRPr lang="ko-KR" altLang="en-US"/>
            </a:pPr>
            <a:r>
              <a:rPr lang="en-US" altLang="ko-KR" sz="1600" b="1" dirty="0" smtClean="0">
                <a:solidFill>
                  <a:schemeClr val="bg1"/>
                </a:solidFill>
              </a:rPr>
              <a:t>Add Node (Mail Box)</a:t>
            </a:r>
            <a:endParaRPr lang="en-US" altLang="ko-KR" sz="1600" b="1" dirty="0" smtClean="0">
              <a:solidFill>
                <a:schemeClr val="bg1"/>
              </a:solidFill>
            </a:endParaRPr>
          </a:p>
          <a:p>
            <a:pPr marL="457200" indent="-457200">
              <a:buAutoNum type="arabicPeriod"/>
              <a:defRPr lang="ko-KR" altLang="en-US"/>
            </a:pPr>
            <a:r>
              <a:rPr lang="en-US" altLang="ko-KR" sz="1600" b="1" dirty="0" smtClean="0">
                <a:solidFill>
                  <a:schemeClr val="bg1"/>
                </a:solidFill>
              </a:rPr>
              <a:t>Node Event Update (Mail Box)</a:t>
            </a:r>
          </a:p>
          <a:p>
            <a:pPr marL="457200" indent="-457200">
              <a:buAutoNum type="arabicPeriod"/>
              <a:defRPr lang="ko-KR" altLang="en-US"/>
            </a:pPr>
            <a:r>
              <a:rPr lang="en-US" altLang="ko-KR" sz="1600" b="1" dirty="0" smtClean="0">
                <a:solidFill>
                  <a:schemeClr val="bg1"/>
                </a:solidFill>
              </a:rPr>
              <a:t>Away mode</a:t>
            </a:r>
          </a:p>
          <a:p>
            <a:pPr marL="1028700" lvl="1" indent="-457200">
              <a:buAutoNum type="arabicPeriod"/>
              <a:defRPr lang="ko-KR" altLang="en-US"/>
            </a:pPr>
            <a:r>
              <a:rPr lang="en-US" altLang="ko-KR" sz="1200" b="1" dirty="0" smtClean="0">
                <a:solidFill>
                  <a:schemeClr val="bg1"/>
                </a:solidFill>
              </a:rPr>
              <a:t>Send Confirm Message (Tweeter </a:t>
            </a:r>
            <a:r>
              <a:rPr lang="ko-KR" altLang="en-US" sz="1200" b="1" smtClean="0">
                <a:solidFill>
                  <a:schemeClr val="bg1"/>
                </a:solidFill>
              </a:rPr>
              <a:t>한책임 </a:t>
            </a:r>
            <a:r>
              <a:rPr lang="en-US" altLang="ko-KR" sz="1200" b="1" dirty="0" smtClean="0">
                <a:solidFill>
                  <a:schemeClr val="bg1"/>
                </a:solidFill>
              </a:rPr>
              <a:t>Phone)</a:t>
            </a:r>
          </a:p>
          <a:p>
            <a:pPr marL="1028700" lvl="1" indent="-457200">
              <a:buAutoNum type="arabicPeriod"/>
              <a:defRPr lang="ko-KR" altLang="en-US"/>
            </a:pPr>
            <a:r>
              <a:rPr lang="en-US" altLang="ko-KR" sz="1200" b="1" dirty="0" smtClean="0">
                <a:solidFill>
                  <a:schemeClr val="bg1"/>
                </a:solidFill>
              </a:rPr>
              <a:t>Automatic Door Close, Light off</a:t>
            </a:r>
          </a:p>
          <a:p>
            <a:pPr marL="457200" indent="-457200">
              <a:buAutoNum type="arabicPeriod"/>
              <a:defRPr lang="ko-KR" altLang="en-US"/>
            </a:pPr>
            <a:r>
              <a:rPr lang="en-US" altLang="ko-KR" sz="1400" b="1" dirty="0" smtClean="0">
                <a:solidFill>
                  <a:schemeClr val="bg1"/>
                </a:solidFill>
              </a:rPr>
              <a:t>Break-in</a:t>
            </a:r>
          </a:p>
          <a:p>
            <a:pPr marL="1028700" lvl="1" indent="-457200">
              <a:buAutoNum type="arabicPeriod"/>
              <a:defRPr lang="ko-KR" altLang="en-US"/>
            </a:pPr>
            <a:r>
              <a:rPr lang="en-US" altLang="ko-KR" sz="1200" b="1" dirty="0" smtClean="0">
                <a:solidFill>
                  <a:schemeClr val="bg1"/>
                </a:solidFill>
              </a:rPr>
              <a:t>Unknown coming in</a:t>
            </a:r>
          </a:p>
          <a:p>
            <a:pPr marL="1028700" lvl="1" indent="-457200">
              <a:buAutoNum type="arabicPeriod"/>
              <a:defRPr lang="ko-KR" altLang="en-US"/>
            </a:pPr>
            <a:r>
              <a:rPr lang="en-US" altLang="ko-KR" sz="1200" b="1" dirty="0" smtClean="0">
                <a:solidFill>
                  <a:schemeClr val="bg1"/>
                </a:solidFill>
              </a:rPr>
              <a:t>Emergency message (Tweeter)</a:t>
            </a:r>
          </a:p>
          <a:p>
            <a:pPr marL="457200" indent="-457200">
              <a:buAutoNum type="arabicPeriod"/>
              <a:defRPr lang="ko-KR" altLang="en-US"/>
            </a:pPr>
            <a:r>
              <a:rPr lang="en-US" altLang="ko-KR" sz="1400" b="1" dirty="0" smtClean="0">
                <a:solidFill>
                  <a:schemeClr val="bg1"/>
                </a:solidFill>
              </a:rPr>
              <a:t>Malfunction</a:t>
            </a:r>
          </a:p>
          <a:p>
            <a:pPr marL="1028700" lvl="1" indent="-457200">
              <a:buAutoNum type="arabicPeriod"/>
              <a:defRPr lang="ko-KR" altLang="en-US"/>
            </a:pPr>
            <a:r>
              <a:rPr lang="en-US" altLang="ko-KR" sz="1050" b="1" dirty="0" smtClean="0">
                <a:solidFill>
                  <a:schemeClr val="bg1"/>
                </a:solidFill>
              </a:rPr>
              <a:t>Sensor (Pin out )/ Actuator (Door)</a:t>
            </a:r>
          </a:p>
          <a:p>
            <a:pPr marL="457200" indent="-457200">
              <a:buAutoNum type="arabicPeriod"/>
              <a:defRPr lang="ko-KR" altLang="en-US"/>
            </a:pPr>
            <a:r>
              <a:rPr lang="en-US" altLang="ko-KR" sz="1400" b="1" dirty="0" smtClean="0">
                <a:solidFill>
                  <a:schemeClr val="bg1"/>
                </a:solidFill>
              </a:rPr>
              <a:t>Add Rule</a:t>
            </a:r>
          </a:p>
          <a:p>
            <a:pPr marL="1028700" lvl="1" indent="-457200">
              <a:buAutoNum type="arabicPeriod"/>
              <a:defRPr lang="ko-KR" altLang="en-US"/>
            </a:pPr>
            <a:r>
              <a:rPr lang="en-US" altLang="ko-KR" sz="1200" b="1" dirty="0" smtClean="0">
                <a:solidFill>
                  <a:schemeClr val="bg1"/>
                </a:solidFill>
              </a:rPr>
              <a:t>Open door if mail arrives</a:t>
            </a:r>
          </a:p>
          <a:p>
            <a:pPr marL="1028700" lvl="1" indent="-457200">
              <a:buAutoNum type="arabicPeriod"/>
              <a:defRPr lang="ko-KR" altLang="en-US"/>
            </a:pPr>
            <a:r>
              <a:rPr lang="en-US" altLang="ko-KR" sz="1200" b="1" dirty="0" smtClean="0">
                <a:solidFill>
                  <a:schemeClr val="bg1"/>
                </a:solidFill>
              </a:rPr>
              <a:t>Add invalid rule</a:t>
            </a:r>
          </a:p>
          <a:p>
            <a:pPr marL="457200" indent="-457200">
              <a:buAutoNum type="arabicPeriod"/>
              <a:defRPr lang="ko-KR" altLang="en-US"/>
            </a:pPr>
            <a:r>
              <a:rPr lang="en-US" altLang="ko-KR" sz="1400" b="1" dirty="0" smtClean="0">
                <a:solidFill>
                  <a:schemeClr val="bg1"/>
                </a:solidFill>
              </a:rPr>
              <a:t>Remove Node</a:t>
            </a:r>
          </a:p>
          <a:p>
            <a:pPr marL="1028700" lvl="1" indent="-457200">
              <a:buAutoNum type="arabicPeriod"/>
              <a:defRPr lang="ko-KR" altLang="en-US"/>
            </a:pPr>
            <a:endParaRPr lang="en-US" altLang="ko-KR" sz="1800" b="1" dirty="0" smtClean="0">
              <a:solidFill>
                <a:schemeClr val="bg1"/>
              </a:solidFill>
            </a:endParaRPr>
          </a:p>
          <a:p>
            <a:pPr marL="457200" indent="-457200">
              <a:buAutoNum type="arabicPeriod"/>
              <a:defRPr lang="ko-KR" altLang="en-US"/>
            </a:pPr>
            <a:endParaRPr lang="en-US" altLang="ko-KR" sz="2400" b="1" dirty="0" smtClean="0">
              <a:solidFill>
                <a:schemeClr val="bg1"/>
              </a:solidFill>
            </a:endParaRPr>
          </a:p>
          <a:p>
            <a:pPr marL="0" indent="0">
              <a:lnSpc>
                <a:spcPct val="150000"/>
              </a:lnSpc>
              <a:defRPr lang="ko-KR" altLang="en-US"/>
            </a:pPr>
            <a:endParaRPr lang="en-US" altLang="ko-KR" sz="2400" b="1" dirty="0" smtClean="0">
              <a:solidFill>
                <a:schemeClr val="bg1"/>
              </a:solidFill>
            </a:endParaRPr>
          </a:p>
          <a:p>
            <a:pPr marL="342900" indent="-342900">
              <a:lnSpc>
                <a:spcPct val="150000"/>
              </a:lnSpc>
              <a:buAutoNum type="arabicPeriod"/>
              <a:defRPr lang="ko-KR" altLang="en-US"/>
            </a:pPr>
            <a:endParaRPr lang="en-US" altLang="ko-KR" sz="20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sp>
        <p:nvSpPr>
          <p:cNvPr id="6" name="TextBox 5"/>
          <p:cNvSpPr txBox="1"/>
          <p:nvPr/>
        </p:nvSpPr>
        <p:spPr>
          <a:xfrm>
            <a:off x="6516216" y="1340768"/>
            <a:ext cx="2195281" cy="646331"/>
          </a:xfrm>
          <a:prstGeom prst="rect">
            <a:avLst/>
          </a:prstGeom>
          <a:noFill/>
        </p:spPr>
        <p:txBody>
          <a:bodyPr wrap="none" rtlCol="0">
            <a:spAutoFit/>
          </a:bodyPr>
          <a:lstStyle/>
          <a:p>
            <a:r>
              <a:rPr lang="ko-KR" altLang="en-US" dirty="0" smtClean="0">
                <a:solidFill>
                  <a:schemeClr val="bg1"/>
                </a:solidFill>
              </a:rPr>
              <a:t>한</a:t>
            </a:r>
            <a:r>
              <a:rPr lang="en-US" altLang="ko-KR" dirty="0" smtClean="0">
                <a:solidFill>
                  <a:schemeClr val="bg1"/>
                </a:solidFill>
              </a:rPr>
              <a:t>/</a:t>
            </a:r>
            <a:r>
              <a:rPr lang="ko-KR" altLang="en-US" smtClean="0">
                <a:solidFill>
                  <a:schemeClr val="bg1"/>
                </a:solidFill>
              </a:rPr>
              <a:t>현</a:t>
            </a:r>
            <a:r>
              <a:rPr lang="en-US" altLang="ko-KR" dirty="0" smtClean="0">
                <a:solidFill>
                  <a:schemeClr val="bg1"/>
                </a:solidFill>
              </a:rPr>
              <a:t>: Web UI </a:t>
            </a:r>
            <a:r>
              <a:rPr lang="ko-KR" altLang="en-US" smtClean="0">
                <a:solidFill>
                  <a:schemeClr val="bg1"/>
                </a:solidFill>
              </a:rPr>
              <a:t>조작</a:t>
            </a:r>
            <a:endParaRPr lang="en-US" altLang="ko-KR" dirty="0" smtClean="0">
              <a:solidFill>
                <a:schemeClr val="bg1"/>
              </a:solidFill>
            </a:endParaRPr>
          </a:p>
          <a:p>
            <a:r>
              <a:rPr lang="ko-KR" altLang="en-US" dirty="0" smtClean="0">
                <a:solidFill>
                  <a:schemeClr val="bg1"/>
                </a:solidFill>
              </a:rPr>
              <a:t>정</a:t>
            </a:r>
            <a:r>
              <a:rPr lang="en-US" altLang="ko-KR" dirty="0" smtClean="0">
                <a:solidFill>
                  <a:schemeClr val="bg1"/>
                </a:solidFill>
              </a:rPr>
              <a:t>: </a:t>
            </a:r>
            <a:r>
              <a:rPr lang="ko-KR" altLang="en-US" smtClean="0">
                <a:solidFill>
                  <a:schemeClr val="bg1"/>
                </a:solidFill>
              </a:rPr>
              <a:t>설명</a:t>
            </a:r>
            <a:endParaRPr lang="ko-KR" altLang="en-US">
              <a:solidFill>
                <a:schemeClr val="bg1"/>
              </a:solidFill>
            </a:endParaRPr>
          </a:p>
        </p:txBody>
      </p:sp>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smtClean="0"/>
              <a:t>/50</a:t>
            </a:r>
            <a:endParaRPr lang="ko-KR" altLang="en-US" dirty="0"/>
          </a:p>
        </p:txBody>
      </p:sp>
    </p:spTree>
    <p:extLst>
      <p:ext uri="{BB962C8B-B14F-4D97-AF65-F5344CB8AC3E}">
        <p14:creationId xmlns:p14="http://schemas.microsoft.com/office/powerpoint/2010/main" val="3666860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692696"/>
            <a:ext cx="8712968" cy="568863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764704"/>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11</a:t>
            </a:fld>
            <a:r>
              <a:rPr lang="en-US" altLang="ko-KR" dirty="0" smtClean="0"/>
              <a:t>/32</a:t>
            </a:r>
            <a:endParaRPr lang="ko-KR" altLang="en-US" dirty="0"/>
          </a:p>
        </p:txBody>
      </p:sp>
      <p:sp>
        <p:nvSpPr>
          <p:cNvPr id="6" name="직사각형 5"/>
          <p:cNvSpPr/>
          <p:nvPr/>
        </p:nvSpPr>
        <p:spPr>
          <a:xfrm>
            <a:off x="1185863" y="3861047"/>
            <a:ext cx="7274569"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p:cNvSpPr/>
          <p:nvPr/>
        </p:nvSpPr>
        <p:spPr>
          <a:xfrm>
            <a:off x="251520" y="692696"/>
            <a:ext cx="8712968" cy="5688632"/>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612330" y="1052738"/>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altLang="ko-KR" sz="1400" kern="100" smtClean="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835697" y="1484785"/>
            <a:ext cx="49685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835697" y="2924945"/>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35697" y="4077073"/>
            <a:ext cx="496855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233252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spTree>
    <p:extLst>
      <p:ext uri="{BB962C8B-B14F-4D97-AF65-F5344CB8AC3E}">
        <p14:creationId xmlns:p14="http://schemas.microsoft.com/office/powerpoint/2010/main" val="1088396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15</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val="3427398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직사각형 70"/>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67" name="직사각형 66"/>
          <p:cNvSpPr/>
          <p:nvPr/>
        </p:nvSpPr>
        <p:spPr>
          <a:xfrm>
            <a:off x="755576" y="764704"/>
            <a:ext cx="7848872" cy="5544616"/>
          </a:xfrm>
          <a:prstGeom prst="rect">
            <a:avLst/>
          </a:prstGeom>
          <a:solidFill>
            <a:sysClr val="window" lastClr="FFFFFF"/>
          </a:solidFill>
          <a:ln w="31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직사각형 206"/>
          <p:cNvSpPr/>
          <p:nvPr/>
        </p:nvSpPr>
        <p:spPr>
          <a:xfrm>
            <a:off x="251520" y="692696"/>
            <a:ext cx="8712968" cy="56886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8" name="직사각형 7"/>
          <p:cNvSpPr/>
          <p:nvPr/>
        </p:nvSpPr>
        <p:spPr>
          <a:xfrm>
            <a:off x="466725" y="908720"/>
            <a:ext cx="820896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971255"/>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357091"/>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81027"/>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204963"/>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204963"/>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204963"/>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357091"/>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725243"/>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365203"/>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20496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132955"/>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708439"/>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3570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64512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8528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97251"/>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71713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357091"/>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357091"/>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645123"/>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64570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933155"/>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861147"/>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221187"/>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221187"/>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36520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509219"/>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437211"/>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72145"/>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56500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348979"/>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97251"/>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97251"/>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861147"/>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88939"/>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700907"/>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952935"/>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77171"/>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869259"/>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4005163"/>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505881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511345"/>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852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736549"/>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5060900"/>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86362"/>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536891"/>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544005"/>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537111"/>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609119"/>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208883"/>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63701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213075"/>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312685"/>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42098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810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204963"/>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448939"/>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7467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41463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630661"/>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729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2006941"/>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7311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5011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9705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9331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843145"/>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89139"/>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40051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3068479"/>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3032185"/>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925043"/>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85283"/>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85283"/>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85283"/>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157291"/>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812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157291"/>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905263"/>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229299"/>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448939"/>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82589"/>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7009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2049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73315"/>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73315"/>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73315"/>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520947"/>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85330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357363"/>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2018653"/>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833315"/>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75409"/>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221187"/>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91158"/>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20953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13752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844923"/>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97251"/>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val="4232171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p14="http://schemas.microsoft.com/office/powerpoint/2010/main" val="3423846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a:bodyPr>
          <a:lstStyle/>
          <a:p>
            <a:r>
              <a:rPr lang="en-US" altLang="ko-KR" dirty="0" smtClean="0">
                <a:solidFill>
                  <a:schemeClr val="bg1"/>
                </a:solidFill>
              </a:rPr>
              <a:t>Advantage</a:t>
            </a:r>
          </a:p>
          <a:p>
            <a:endParaRPr lang="en-US" altLang="ko-KR" dirty="0" smtClean="0">
              <a:solidFill>
                <a:schemeClr val="bg1"/>
              </a:solidFill>
            </a:endParaRPr>
          </a:p>
          <a:p>
            <a:r>
              <a:rPr lang="en-US" altLang="ko-KR" dirty="0" smtClean="0">
                <a:solidFill>
                  <a:schemeClr val="bg1"/>
                </a:solidFill>
              </a:rPr>
              <a:t>1</a:t>
            </a:r>
            <a:r>
              <a:rPr lang="en-US" altLang="ko-KR" dirty="0" smtClean="0">
                <a:solidFill>
                  <a:schemeClr val="bg1"/>
                </a:solidFill>
              </a:rPr>
              <a:t>) Less coupling among packages</a:t>
            </a:r>
          </a:p>
          <a:p>
            <a:pPr lvl="1"/>
            <a:r>
              <a:rPr lang="en-US" altLang="ko-KR" dirty="0" smtClean="0">
                <a:solidFill>
                  <a:schemeClr val="bg1"/>
                </a:solidFill>
              </a:rPr>
              <a:t>Failure of any single package doesn’t affect the whole system</a:t>
            </a:r>
          </a:p>
          <a:p>
            <a:pPr lvl="1"/>
            <a:r>
              <a:rPr lang="en-US" altLang="ko-KR" dirty="0" smtClean="0">
                <a:solidFill>
                  <a:schemeClr val="bg1"/>
                </a:solidFill>
              </a:rPr>
              <a:t>Each packages can be developed independently</a:t>
            </a:r>
          </a:p>
          <a:p>
            <a:endParaRPr lang="en-US" altLang="ko-KR" dirty="0" smtClean="0">
              <a:solidFill>
                <a:schemeClr val="bg1"/>
              </a:solidFill>
            </a:endParaRPr>
          </a:p>
          <a:p>
            <a:r>
              <a:rPr lang="en-US" altLang="ko-KR" dirty="0" smtClean="0">
                <a:solidFill>
                  <a:schemeClr val="bg1"/>
                </a:solidFill>
              </a:rPr>
              <a:t>2) Easy to track the interaction between packages</a:t>
            </a:r>
          </a:p>
          <a:p>
            <a:pPr lvl="1"/>
            <a:r>
              <a:rPr lang="en-US" altLang="ko-KR" dirty="0" smtClean="0">
                <a:solidFill>
                  <a:schemeClr val="bg1"/>
                </a:solidFill>
              </a:rPr>
              <a:t>Centralized logging environment</a:t>
            </a:r>
          </a:p>
          <a:p>
            <a:endParaRPr lang="en-US" altLang="ko-KR" dirty="0" smtClean="0">
              <a:solidFill>
                <a:schemeClr val="bg1"/>
              </a:solidFill>
            </a:endParaRPr>
          </a:p>
          <a:p>
            <a:r>
              <a:rPr lang="en-US" altLang="ko-KR" dirty="0" smtClean="0">
                <a:solidFill>
                  <a:schemeClr val="bg1"/>
                </a:solidFill>
              </a:rPr>
              <a:t>3</a:t>
            </a:r>
            <a:r>
              <a:rPr lang="en-US" altLang="ko-KR" dirty="0">
                <a:solidFill>
                  <a:schemeClr val="bg1"/>
                </a:solidFill>
              </a:rPr>
              <a:t>) Provides extensibility</a:t>
            </a:r>
          </a:p>
          <a:p>
            <a:pPr lvl="1"/>
            <a:r>
              <a:rPr lang="en-US" altLang="ko-KR" dirty="0">
                <a:solidFill>
                  <a:schemeClr val="bg1"/>
                </a:solidFill>
              </a:rPr>
              <a:t>Easy to add new nodes</a:t>
            </a:r>
          </a:p>
          <a:p>
            <a:pPr lvl="1"/>
            <a:r>
              <a:rPr lang="en-US" altLang="ko-KR" dirty="0">
                <a:solidFill>
                  <a:schemeClr val="bg1"/>
                </a:solidFill>
              </a:rPr>
              <a:t>Easy to add new feature such as message package and something like </a:t>
            </a:r>
            <a:r>
              <a:rPr lang="en-US" altLang="ko-KR" dirty="0" smtClean="0">
                <a:solidFill>
                  <a:schemeClr val="bg1"/>
                </a:solidFill>
              </a:rPr>
              <a:t>that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120" y="1104105"/>
            <a:ext cx="3768643" cy="2520280"/>
          </a:xfrm>
          <a:prstGeom prst="rect">
            <a:avLst/>
          </a:prstGeom>
          <a:noFill/>
          <a:extLst>
            <a:ext uri="{909E8E84-426E-40DD-AFC4-6F175D3DCCD1}">
              <a14:hiddenFill xmlns:a14="http://schemas.microsoft.com/office/drawing/2010/main">
                <a:solidFill>
                  <a:srgbClr val="FFFFFF"/>
                </a:solidFill>
              </a14:hiddenFill>
            </a:ext>
          </a:extLst>
        </p:spPr>
      </p:pic>
      <p:sp>
        <p:nvSpPr>
          <p:cNvPr id="7" name="텍스트 개체 틀 2"/>
          <p:cNvSpPr txBox="1">
            <a:spLocks/>
          </p:cNvSpPr>
          <p:nvPr/>
        </p:nvSpPr>
        <p:spPr>
          <a:xfrm>
            <a:off x="503548" y="3893594"/>
            <a:ext cx="4032448" cy="2487389"/>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solidFill>
                  <a:schemeClr val="bg1"/>
                </a:solidFill>
              </a:rPr>
              <a:t>Disadvantage</a:t>
            </a:r>
          </a:p>
          <a:p>
            <a:r>
              <a:rPr lang="en-US" altLang="ko-KR" dirty="0" smtClean="0">
                <a:solidFill>
                  <a:schemeClr val="bg1"/>
                </a:solidFill>
              </a:rPr>
              <a:t>1)  Single point of failure</a:t>
            </a:r>
          </a:p>
          <a:p>
            <a:pPr lvl="1"/>
            <a:r>
              <a:rPr lang="en-US" altLang="ko-KR" dirty="0" smtClean="0">
                <a:solidFill>
                  <a:schemeClr val="bg1"/>
                </a:solidFill>
              </a:rPr>
              <a:t>Event bus should be easily recoverable</a:t>
            </a:r>
          </a:p>
          <a:p>
            <a:endParaRPr lang="en-US" altLang="ko-KR" dirty="0" smtClean="0">
              <a:solidFill>
                <a:schemeClr val="bg1"/>
              </a:solidFill>
            </a:endParaRPr>
          </a:p>
          <a:p>
            <a:r>
              <a:rPr lang="en-US" altLang="ko-KR" dirty="0" smtClean="0">
                <a:solidFill>
                  <a:schemeClr val="bg1"/>
                </a:solidFill>
              </a:rPr>
              <a:t>2) Traffic</a:t>
            </a:r>
          </a:p>
          <a:p>
            <a:pPr lvl="1"/>
            <a:r>
              <a:rPr lang="en-US" altLang="ko-KR" dirty="0" smtClean="0">
                <a:solidFill>
                  <a:schemeClr val="bg1"/>
                </a:solidFill>
              </a:rPr>
              <a:t>50 simultaneous connection is tolerable based on the experiment.</a:t>
            </a:r>
            <a:endParaRPr lang="en-US" dirty="0">
              <a:solidFill>
                <a:schemeClr val="bg1"/>
              </a:solidFill>
            </a:endParaRPr>
          </a:p>
        </p:txBody>
      </p:sp>
    </p:spTree>
    <p:extLst>
      <p:ext uri="{BB962C8B-B14F-4D97-AF65-F5344CB8AC3E}">
        <p14:creationId xmlns:p14="http://schemas.microsoft.com/office/powerpoint/2010/main" val="795630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solidFill>
                  <a:schemeClr val="bg1"/>
                </a:solidFill>
              </a:rPr>
              <a:t>Less </a:t>
            </a:r>
            <a:r>
              <a:rPr lang="en-US" altLang="ko-KR" dirty="0">
                <a:solidFill>
                  <a:schemeClr val="bg1"/>
                </a:solidFill>
              </a:rPr>
              <a:t>coupling among </a:t>
            </a:r>
            <a:r>
              <a:rPr lang="en-US" altLang="ko-KR" dirty="0" smtClean="0">
                <a:solidFill>
                  <a:schemeClr val="bg1"/>
                </a:solidFill>
              </a:rPr>
              <a:t>packages</a:t>
            </a:r>
          </a:p>
          <a:p>
            <a:pPr marL="342900" indent="-342900">
              <a:buAutoNum type="arabicParenR"/>
            </a:pPr>
            <a:r>
              <a:rPr lang="en-US" altLang="ko-KR" dirty="0" smtClean="0">
                <a:solidFill>
                  <a:schemeClr val="bg1"/>
                </a:solidFill>
              </a:rPr>
              <a:t>Cross platform</a:t>
            </a:r>
          </a:p>
          <a:p>
            <a:pPr marL="342900" indent="-342900">
              <a:buAutoNum type="arabicParenR"/>
            </a:pPr>
            <a:r>
              <a:rPr lang="en-US" altLang="ko-KR" dirty="0" smtClean="0">
                <a:solidFill>
                  <a:schemeClr val="bg1"/>
                </a:solidFill>
              </a:rPr>
              <a:t>Human readable</a:t>
            </a:r>
          </a:p>
          <a:p>
            <a:pPr marL="342900" indent="-342900">
              <a:buAutoNum type="arabicParenR"/>
            </a:pPr>
            <a:r>
              <a:rPr lang="en-US" altLang="ko-KR" dirty="0" smtClean="0">
                <a:solidFill>
                  <a:schemeClr val="bg1"/>
                </a:solidFill>
              </a:rPr>
              <a:t>Applying design </a:t>
            </a:r>
            <a:r>
              <a:rPr lang="en-US" altLang="ko-KR" dirty="0">
                <a:solidFill>
                  <a:schemeClr val="bg1"/>
                </a:solidFill>
              </a:rPr>
              <a:t>concept </a:t>
            </a:r>
            <a:r>
              <a:rPr lang="en-US" altLang="ko-KR" dirty="0" smtClean="0">
                <a:solidFill>
                  <a:schemeClr val="bg1"/>
                </a:solidFill>
              </a:rPr>
              <a:t>to implementation directly</a:t>
            </a:r>
          </a:p>
          <a:p>
            <a:pPr marL="342900" indent="-342900">
              <a:buAutoNum type="arabicParenR"/>
            </a:pPr>
            <a:r>
              <a:rPr lang="en-US" altLang="ko-KR" dirty="0">
                <a:solidFill>
                  <a:schemeClr val="bg1"/>
                </a:solidFill>
              </a:rPr>
              <a:t>UI and SA Node speak the same language</a:t>
            </a:r>
          </a:p>
          <a:p>
            <a:pPr marL="342900" indent="-342900">
              <a:buAutoNum type="arabicParenR"/>
            </a:pPr>
            <a:r>
              <a:rPr lang="en-US" altLang="ko-KR" dirty="0">
                <a:solidFill>
                  <a:schemeClr val="bg1"/>
                </a:solidFill>
              </a:rPr>
              <a:t>3rd party developers</a:t>
            </a:r>
          </a:p>
          <a:p>
            <a:pPr marL="342900" indent="-342900">
              <a:buAutoNum type="arabicParenR"/>
            </a:pPr>
            <a:r>
              <a:rPr lang="en-US" altLang="ko-KR" dirty="0">
                <a:solidFill>
                  <a:schemeClr val="bg1"/>
                </a:solidFill>
              </a:rPr>
              <a:t>UI (Java Script) and database </a:t>
            </a:r>
            <a:r>
              <a:rPr lang="en-US" altLang="ko-KR" dirty="0" smtClean="0">
                <a:solidFill>
                  <a:schemeClr val="bg1"/>
                </a:solidFill>
              </a:rPr>
              <a:t>friendly</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spTree>
    <p:extLst>
      <p:ext uri="{BB962C8B-B14F-4D97-AF65-F5344CB8AC3E}">
        <p14:creationId xmlns:p14="http://schemas.microsoft.com/office/powerpoint/2010/main" val="708426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직사각형 56"/>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59" name="직사각형 58"/>
          <p:cNvSpPr/>
          <p:nvPr/>
        </p:nvSpPr>
        <p:spPr>
          <a:xfrm>
            <a:off x="467544" y="836712"/>
            <a:ext cx="4124476" cy="5398308"/>
          </a:xfrm>
          <a:prstGeom prst="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sp>
        <p:nvSpPr>
          <p:cNvPr id="5" name="TextBox 4"/>
          <p:cNvSpPr txBox="1"/>
          <p:nvPr/>
        </p:nvSpPr>
        <p:spPr>
          <a:xfrm>
            <a:off x="4869520" y="1685829"/>
            <a:ext cx="3950952" cy="1384995"/>
          </a:xfrm>
          <a:prstGeom prst="rect">
            <a:avLst/>
          </a:prstGeom>
        </p:spPr>
        <p:txBody>
          <a:bodyPr wrap="square" rtlCol="0">
            <a:spAutoFit/>
          </a:bodyPr>
          <a:lstStyle/>
          <a:p>
            <a:r>
              <a:rPr lang="en-US" altLang="ko-KR" sz="1400" dirty="0" smtClean="0">
                <a:solidFill>
                  <a:schemeClr val="bg1"/>
                </a:solidFill>
              </a:rPr>
              <a:t>Framework : </a:t>
            </a:r>
          </a:p>
          <a:p>
            <a:r>
              <a:rPr lang="en-US" altLang="ko-KR" sz="1400" dirty="0" smtClean="0">
                <a:solidFill>
                  <a:schemeClr val="bg1"/>
                </a:solidFill>
              </a:rPr>
              <a:t>- Spring framework can filter user access with URL Pattern.</a:t>
            </a:r>
          </a:p>
          <a:p>
            <a:r>
              <a:rPr lang="en-US" altLang="ko-KR" sz="1400" dirty="0" smtClean="0">
                <a:solidFill>
                  <a:schemeClr val="bg1"/>
                </a:solidFill>
              </a:rPr>
              <a:t>- It uses access filter xml, so it applies user access control easily</a:t>
            </a:r>
          </a:p>
          <a:p>
            <a:r>
              <a:rPr lang="en-US" altLang="ko-KR" sz="1400" dirty="0" smtClean="0">
                <a:solidFill>
                  <a:schemeClr val="bg1"/>
                </a:solidFill>
              </a:rPr>
              <a:t>- should be necessary to study framework.</a:t>
            </a:r>
            <a:endParaRPr lang="ko-KR" altLang="en-US" sz="1400" dirty="0">
              <a:solidFill>
                <a:schemeClr val="bg1"/>
              </a:solidFill>
            </a:endParaRPr>
          </a:p>
        </p:txBody>
      </p:sp>
      <p:sp>
        <p:nvSpPr>
          <p:cNvPr id="30" name="TextBox 29"/>
          <p:cNvSpPr txBox="1"/>
          <p:nvPr/>
        </p:nvSpPr>
        <p:spPr>
          <a:xfrm>
            <a:off x="4716016" y="1206975"/>
            <a:ext cx="1978427" cy="369332"/>
          </a:xfrm>
          <a:prstGeom prst="rect">
            <a:avLst/>
          </a:prstGeom>
        </p:spPr>
        <p:txBody>
          <a:bodyPr wrap="none" rtlCol="0">
            <a:spAutoFit/>
          </a:bodyPr>
          <a:lstStyle/>
          <a:p>
            <a:r>
              <a:rPr lang="en-US" altLang="ko-KR" dirty="0" smtClean="0">
                <a:solidFill>
                  <a:schemeClr val="bg1"/>
                </a:solidFill>
              </a:rPr>
              <a:t>[Design decision]</a:t>
            </a:r>
            <a:endParaRPr lang="ko-KR" altLang="en-US" dirty="0">
              <a:solidFill>
                <a:schemeClr val="bg1"/>
              </a:solidFill>
            </a:endParaRPr>
          </a:p>
        </p:txBody>
      </p:sp>
      <p:sp>
        <p:nvSpPr>
          <p:cNvPr id="31" name="TextBox 30"/>
          <p:cNvSpPr txBox="1"/>
          <p:nvPr/>
        </p:nvSpPr>
        <p:spPr>
          <a:xfrm>
            <a:off x="4869520" y="3531910"/>
            <a:ext cx="3662920" cy="1384995"/>
          </a:xfrm>
          <a:prstGeom prst="rect">
            <a:avLst/>
          </a:prstGeom>
        </p:spPr>
        <p:txBody>
          <a:bodyPr wrap="square" rtlCol="0">
            <a:spAutoFit/>
          </a:bodyPr>
          <a:lstStyle/>
          <a:p>
            <a:r>
              <a:rPr lang="en-US" altLang="ko-KR" sz="1400" dirty="0" smtClean="0">
                <a:solidFill>
                  <a:schemeClr val="bg1"/>
                </a:solidFill>
              </a:rPr>
              <a:t>Organic : </a:t>
            </a:r>
          </a:p>
          <a:p>
            <a:r>
              <a:rPr lang="en-US" altLang="ko-KR" sz="1400" dirty="0" smtClean="0">
                <a:solidFill>
                  <a:schemeClr val="bg1"/>
                </a:solidFill>
              </a:rPr>
              <a:t>- If using cookie, </a:t>
            </a:r>
            <a:r>
              <a:rPr lang="en-US" altLang="ko-KR" sz="1400" dirty="0">
                <a:solidFill>
                  <a:schemeClr val="bg1"/>
                </a:solidFill>
              </a:rPr>
              <a:t>It can develop simply</a:t>
            </a:r>
            <a:r>
              <a:rPr lang="en-US" altLang="ko-KR" sz="1400" dirty="0" smtClean="0">
                <a:solidFill>
                  <a:schemeClr val="bg1"/>
                </a:solidFill>
              </a:rPr>
              <a:t>.</a:t>
            </a:r>
          </a:p>
          <a:p>
            <a:r>
              <a:rPr lang="en-US" altLang="ko-KR" sz="1400" dirty="0" smtClean="0">
                <a:solidFill>
                  <a:schemeClr val="bg1"/>
                </a:solidFill>
              </a:rPr>
              <a:t>- But we can apply just web page. According to implementation, it cannot apply at Web API.</a:t>
            </a:r>
          </a:p>
          <a:p>
            <a:r>
              <a:rPr lang="en-US" altLang="ko-KR" sz="1400" dirty="0" smtClean="0">
                <a:solidFill>
                  <a:schemeClr val="bg1"/>
                </a:solidFill>
              </a:rPr>
              <a:t>- And it is more chance to mistake.</a:t>
            </a:r>
            <a:endParaRPr lang="ko-KR" altLang="en-US" sz="1400" dirty="0">
              <a:solidFill>
                <a:schemeClr val="bg1"/>
              </a:solidFill>
            </a:endParaRPr>
          </a:p>
        </p:txBody>
      </p:sp>
      <p:sp>
        <p:nvSpPr>
          <p:cNvPr id="33" name="타원 32"/>
          <p:cNvSpPr/>
          <p:nvPr/>
        </p:nvSpPr>
        <p:spPr>
          <a:xfrm>
            <a:off x="1722739" y="1127036"/>
            <a:ext cx="216403" cy="216403"/>
          </a:xfrm>
          <a:prstGeom prst="ellipse">
            <a:avLst/>
          </a:prstGeom>
          <a:solidFill>
            <a:sysClr val="windowText" lastClr="000000">
              <a:lumMod val="75000"/>
              <a:lumOff val="25000"/>
            </a:sysClr>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nvGrpSpPr>
          <p:cNvPr id="34" name="그룹 33"/>
          <p:cNvGrpSpPr/>
          <p:nvPr/>
        </p:nvGrpSpPr>
        <p:grpSpPr>
          <a:xfrm>
            <a:off x="1686924" y="4799444"/>
            <a:ext cx="288032" cy="288032"/>
            <a:chOff x="6979722" y="1284961"/>
            <a:chExt cx="288032" cy="288032"/>
          </a:xfrm>
        </p:grpSpPr>
        <p:sp>
          <p:nvSpPr>
            <p:cNvPr id="35" name="타원 34"/>
            <p:cNvSpPr/>
            <p:nvPr/>
          </p:nvSpPr>
          <p:spPr>
            <a:xfrm>
              <a:off x="6979722" y="1284961"/>
              <a:ext cx="288032" cy="288032"/>
            </a:xfrm>
            <a:prstGeom prst="ellipse">
              <a:avLst/>
            </a:prstGeom>
            <a:solidFill>
              <a:sysClr val="window" lastClr="FFFFFF"/>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36" name="타원 35"/>
            <p:cNvSpPr/>
            <p:nvPr/>
          </p:nvSpPr>
          <p:spPr>
            <a:xfrm>
              <a:off x="7042445" y="1347684"/>
              <a:ext cx="162586" cy="162586"/>
            </a:xfrm>
            <a:prstGeom prst="ellipse">
              <a:avLst/>
            </a:prstGeom>
            <a:solidFill>
              <a:sysClr val="windowText" lastClr="000000">
                <a:lumMod val="75000"/>
                <a:lumOff val="25000"/>
              </a:sysClr>
            </a:solidFill>
            <a:ln w="12700" cap="flat" cmpd="dbl" algn="ctr">
              <a:solidFill>
                <a:sysClr val="window" lastClr="FFFFFF">
                  <a:lumMod val="50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grpSp>
      <p:sp>
        <p:nvSpPr>
          <p:cNvPr id="37" name="모서리가 둥근 직사각형 36"/>
          <p:cNvSpPr/>
          <p:nvPr/>
        </p:nvSpPr>
        <p:spPr>
          <a:xfrm>
            <a:off x="1149032" y="155908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Access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8" name="모서리가 둥근 직사각형 37"/>
          <p:cNvSpPr/>
          <p:nvPr/>
        </p:nvSpPr>
        <p:spPr>
          <a:xfrm>
            <a:off x="1149032" y="225401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Intercept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URL</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39" name="모서리가 둥근 직사각형 38"/>
          <p:cNvSpPr/>
          <p:nvPr/>
        </p:nvSpPr>
        <p:spPr>
          <a:xfrm>
            <a:off x="1080841" y="2902084"/>
            <a:ext cx="1500198"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validates</a:t>
            </a:r>
          </a:p>
        </p:txBody>
      </p:sp>
      <p:sp>
        <p:nvSpPr>
          <p:cNvPr id="40" name="다이아몬드 39"/>
          <p:cNvSpPr/>
          <p:nvPr/>
        </p:nvSpPr>
        <p:spPr>
          <a:xfrm>
            <a:off x="1645544" y="3575308"/>
            <a:ext cx="370793" cy="356465"/>
          </a:xfrm>
          <a:prstGeom prst="diamond">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black"/>
              </a:solidFill>
              <a:effectLst/>
              <a:uLnTx/>
              <a:uFillTx/>
              <a:latin typeface="Calibri"/>
              <a:ea typeface="맑은 고딕"/>
              <a:cs typeface="+mn-cs"/>
            </a:endParaRPr>
          </a:p>
        </p:txBody>
      </p:sp>
      <p:sp>
        <p:nvSpPr>
          <p:cNvPr id="41" name="모서리가 둥근 직사각형 40"/>
          <p:cNvSpPr/>
          <p:nvPr/>
        </p:nvSpPr>
        <p:spPr>
          <a:xfrm>
            <a:off x="1149032" y="4115306"/>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View</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2" name="모서리가 둥근 직사각형 41"/>
          <p:cNvSpPr/>
          <p:nvPr/>
        </p:nvSpPr>
        <p:spPr>
          <a:xfrm>
            <a:off x="2704128" y="4126220"/>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displays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error message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3" name="모서리가 둥근 직사각형 42"/>
          <p:cNvSpPr/>
          <p:nvPr/>
        </p:nvSpPr>
        <p:spPr>
          <a:xfrm>
            <a:off x="2704128" y="4774292"/>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Spring shows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Login page</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4" name="모서리가 둥근 직사각형 43"/>
          <p:cNvSpPr/>
          <p:nvPr/>
        </p:nvSpPr>
        <p:spPr>
          <a:xfrm>
            <a:off x="2704128" y="5422364"/>
            <a:ext cx="1363816" cy="457200"/>
          </a:xfrm>
          <a:prstGeom prst="roundRect">
            <a:avLst/>
          </a:prstGeom>
          <a:solidFill>
            <a:sysClr val="window" lastClr="FFFFFF"/>
          </a:solidFill>
          <a:ln w="12700" cap="flat" cmpd="sng" algn="ctr">
            <a:solidFill>
              <a:sysClr val="window" lastClr="FFFFFF">
                <a:lumMod val="65000"/>
              </a:sysClr>
            </a:solidFill>
            <a:prstDash val="solid"/>
          </a:ln>
          <a:effectLst/>
        </p:spPr>
        <p:txBody>
          <a:bodyPr vert="horz"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User Enter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smtClean="0">
                <a:ln>
                  <a:noFill/>
                </a:ln>
                <a:solidFill>
                  <a:prstClr val="black"/>
                </a:solidFill>
                <a:effectLst/>
                <a:uLnTx/>
                <a:uFillTx/>
                <a:latin typeface="Calibri"/>
                <a:ea typeface="맑은 고딕"/>
                <a:cs typeface="+mn-cs"/>
              </a:rPr>
              <a:t>id &amp; password</a:t>
            </a:r>
            <a:endParaRPr kumimoji="0" lang="ko-KR" altLang="en-US" sz="1200" b="0" i="0" u="none" strike="noStrike" kern="0" cap="none" spc="0" normalizeH="0" baseline="0" noProof="0" dirty="0" smtClean="0">
              <a:ln>
                <a:noFill/>
              </a:ln>
              <a:solidFill>
                <a:prstClr val="black"/>
              </a:solidFill>
              <a:effectLst/>
              <a:uLnTx/>
              <a:uFillTx/>
              <a:latin typeface="Calibri"/>
              <a:ea typeface="맑은 고딕"/>
              <a:cs typeface="+mn-cs"/>
            </a:endParaRPr>
          </a:p>
        </p:txBody>
      </p:sp>
      <p:sp>
        <p:nvSpPr>
          <p:cNvPr id="45" name="TextBox 44"/>
          <p:cNvSpPr txBox="1"/>
          <p:nvPr/>
        </p:nvSpPr>
        <p:spPr>
          <a:xfrm>
            <a:off x="561925" y="3862016"/>
            <a:ext cx="1278107" cy="276999"/>
          </a:xfrm>
          <a:prstGeom prst="rect">
            <a:avLst/>
          </a:prstGeom>
        </p:spPr>
        <p:txBody>
          <a:bodyPr wrap="none" rtlCol="0">
            <a:spAutoFit/>
          </a:bodyPr>
          <a:lstStyle/>
          <a:p>
            <a:r>
              <a:rPr lang="en-US" altLang="ko-KR" sz="1200" dirty="0" smtClean="0">
                <a:solidFill>
                  <a:prstClr val="black"/>
                </a:solidFill>
                <a:latin typeface="Calibri"/>
              </a:rPr>
              <a:t>[Login successful]</a:t>
            </a:r>
            <a:endParaRPr lang="ko-KR" altLang="en-US" sz="1200" dirty="0">
              <a:solidFill>
                <a:prstClr val="black"/>
              </a:solidFill>
              <a:latin typeface="Calibri"/>
            </a:endParaRPr>
          </a:p>
        </p:txBody>
      </p:sp>
      <p:sp>
        <p:nvSpPr>
          <p:cNvPr id="46" name="TextBox 45"/>
          <p:cNvSpPr txBox="1"/>
          <p:nvPr/>
        </p:nvSpPr>
        <p:spPr>
          <a:xfrm>
            <a:off x="2500711" y="3501976"/>
            <a:ext cx="991169" cy="276999"/>
          </a:xfrm>
          <a:prstGeom prst="rect">
            <a:avLst/>
          </a:prstGeom>
        </p:spPr>
        <p:txBody>
          <a:bodyPr wrap="none" rtlCol="0">
            <a:spAutoFit/>
          </a:bodyPr>
          <a:lstStyle/>
          <a:p>
            <a:r>
              <a:rPr lang="en-US" altLang="ko-KR" sz="1200" dirty="0" smtClean="0">
                <a:solidFill>
                  <a:prstClr val="black"/>
                </a:solidFill>
                <a:latin typeface="Calibri"/>
              </a:rPr>
              <a:t>[Login failed]</a:t>
            </a:r>
            <a:endParaRPr lang="ko-KR" altLang="en-US" sz="1200" dirty="0">
              <a:solidFill>
                <a:prstClr val="black"/>
              </a:solidFill>
              <a:latin typeface="Calibri"/>
            </a:endParaRPr>
          </a:p>
        </p:txBody>
      </p:sp>
      <p:cxnSp>
        <p:nvCxnSpPr>
          <p:cNvPr id="47" name="직선 화살표 연결선 46"/>
          <p:cNvCxnSpPr>
            <a:stCxn id="33" idx="4"/>
            <a:endCxn id="37" idx="0"/>
          </p:cNvCxnSpPr>
          <p:nvPr/>
        </p:nvCxnSpPr>
        <p:spPr>
          <a:xfrm flipH="1">
            <a:off x="1830940" y="1343439"/>
            <a:ext cx="1" cy="215645"/>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8" name="직선 화살표 연결선 47"/>
          <p:cNvCxnSpPr>
            <a:stCxn id="37" idx="2"/>
            <a:endCxn id="38" idx="0"/>
          </p:cNvCxnSpPr>
          <p:nvPr/>
        </p:nvCxnSpPr>
        <p:spPr>
          <a:xfrm>
            <a:off x="1830940" y="2016284"/>
            <a:ext cx="0" cy="23772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49" name="직선 화살표 연결선 48"/>
          <p:cNvCxnSpPr>
            <a:stCxn id="38" idx="2"/>
            <a:endCxn id="39" idx="0"/>
          </p:cNvCxnSpPr>
          <p:nvPr/>
        </p:nvCxnSpPr>
        <p:spPr>
          <a:xfrm>
            <a:off x="1830940" y="271121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0" name="직선 화살표 연결선 49"/>
          <p:cNvCxnSpPr>
            <a:stCxn id="39" idx="2"/>
            <a:endCxn id="40" idx="0"/>
          </p:cNvCxnSpPr>
          <p:nvPr/>
        </p:nvCxnSpPr>
        <p:spPr>
          <a:xfrm>
            <a:off x="1830940" y="3359284"/>
            <a:ext cx="1" cy="216024"/>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1" name="직선 화살표 연결선 50"/>
          <p:cNvCxnSpPr>
            <a:stCxn id="40" idx="2"/>
            <a:endCxn id="41" idx="0"/>
          </p:cNvCxnSpPr>
          <p:nvPr/>
        </p:nvCxnSpPr>
        <p:spPr>
          <a:xfrm flipH="1">
            <a:off x="1830940" y="3931773"/>
            <a:ext cx="1" cy="183533"/>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2" name="직선 화살표 연결선 51"/>
          <p:cNvCxnSpPr>
            <a:stCxn id="41" idx="2"/>
            <a:endCxn id="35" idx="0"/>
          </p:cNvCxnSpPr>
          <p:nvPr/>
        </p:nvCxnSpPr>
        <p:spPr>
          <a:xfrm>
            <a:off x="1830940" y="4572506"/>
            <a:ext cx="0" cy="226938"/>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3" name="직선 화살표 연결선 53"/>
          <p:cNvCxnSpPr>
            <a:stCxn id="40" idx="3"/>
            <a:endCxn id="42" idx="0"/>
          </p:cNvCxnSpPr>
          <p:nvPr/>
        </p:nvCxnSpPr>
        <p:spPr>
          <a:xfrm>
            <a:off x="2016337" y="3753541"/>
            <a:ext cx="1369699" cy="372679"/>
          </a:xfrm>
          <a:prstGeom prst="bentConnector2">
            <a:avLst/>
          </a:prstGeom>
          <a:noFill/>
          <a:ln w="9525" cap="flat" cmpd="sng" algn="ctr">
            <a:solidFill>
              <a:sysClr val="windowText" lastClr="000000">
                <a:lumMod val="65000"/>
                <a:lumOff val="35000"/>
              </a:sysClr>
            </a:solidFill>
            <a:prstDash val="solid"/>
            <a:tailEnd type="arrow"/>
          </a:ln>
          <a:effectLst/>
        </p:spPr>
      </p:cxnSp>
      <p:cxnSp>
        <p:nvCxnSpPr>
          <p:cNvPr id="54" name="직선 화살표 연결선 53"/>
          <p:cNvCxnSpPr>
            <a:stCxn id="42" idx="2"/>
            <a:endCxn id="43" idx="0"/>
          </p:cNvCxnSpPr>
          <p:nvPr/>
        </p:nvCxnSpPr>
        <p:spPr>
          <a:xfrm>
            <a:off x="3386036" y="4583420"/>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5" name="직선 화살표 연결선 54"/>
          <p:cNvCxnSpPr>
            <a:stCxn id="43" idx="2"/>
            <a:endCxn id="44" idx="0"/>
          </p:cNvCxnSpPr>
          <p:nvPr/>
        </p:nvCxnSpPr>
        <p:spPr>
          <a:xfrm>
            <a:off x="3386036" y="5231492"/>
            <a:ext cx="0" cy="190872"/>
          </a:xfrm>
          <a:prstGeom prst="straightConnector1">
            <a:avLst/>
          </a:prstGeom>
          <a:noFill/>
          <a:ln w="9525" cap="flat" cmpd="sng" algn="ctr">
            <a:solidFill>
              <a:sysClr val="windowText" lastClr="000000">
                <a:lumMod val="65000"/>
                <a:lumOff val="35000"/>
              </a:sysClr>
            </a:solidFill>
            <a:prstDash val="solid"/>
            <a:tailEnd type="arrow"/>
          </a:ln>
          <a:effectLst/>
        </p:spPr>
      </p:cxnSp>
      <p:cxnSp>
        <p:nvCxnSpPr>
          <p:cNvPr id="56" name="직선 화살표 연결선 53"/>
          <p:cNvCxnSpPr>
            <a:stCxn id="44" idx="3"/>
            <a:endCxn id="39" idx="3"/>
          </p:cNvCxnSpPr>
          <p:nvPr/>
        </p:nvCxnSpPr>
        <p:spPr>
          <a:xfrm flipH="1" flipV="1">
            <a:off x="2581039" y="3130684"/>
            <a:ext cx="1486905" cy="2520280"/>
          </a:xfrm>
          <a:prstGeom prst="bentConnector3">
            <a:avLst>
              <a:gd name="adj1" fmla="val -15374"/>
            </a:avLst>
          </a:prstGeom>
          <a:noFill/>
          <a:ln w="9525" cap="flat" cmpd="sng" algn="ctr">
            <a:solidFill>
              <a:sysClr val="windowText" lastClr="000000">
                <a:lumMod val="65000"/>
                <a:lumOff val="35000"/>
              </a:sysClr>
            </a:solidFill>
            <a:prstDash val="solid"/>
            <a:tailEnd type="arrow"/>
          </a:ln>
          <a:effectLst/>
        </p:spPr>
      </p:cxnSp>
    </p:spTree>
    <p:extLst>
      <p:ext uri="{BB962C8B-B14F-4D97-AF65-F5344CB8AC3E}">
        <p14:creationId xmlns:p14="http://schemas.microsoft.com/office/powerpoint/2010/main" val="475469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spTree>
    <p:extLst>
      <p:ext uri="{BB962C8B-B14F-4D97-AF65-F5344CB8AC3E}">
        <p14:creationId xmlns:p14="http://schemas.microsoft.com/office/powerpoint/2010/main" val="4229645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304" y="836712"/>
            <a:ext cx="835216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bg1"/>
                </a:solidFill>
                <a:latin typeface="+mn-ea"/>
              </a:rPr>
              <a:t>ㅌ</a:t>
            </a: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99" y="836712"/>
            <a:ext cx="8464773" cy="520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5.3.1 </a:t>
            </a:r>
            <a:r>
              <a:rPr lang="en-US" altLang="ko-KR" dirty="0" smtClean="0"/>
              <a:t>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solidFill>
                  <a:schemeClr val="bg1"/>
                </a:solidFill>
              </a:rPr>
              <a:t>System </a:t>
            </a:r>
            <a:r>
              <a:rPr lang="ko-KR" altLang="en-US" dirty="0" smtClean="0">
                <a:solidFill>
                  <a:schemeClr val="bg1"/>
                </a:solidFill>
              </a:rPr>
              <a:t>큰 그림</a:t>
            </a:r>
            <a:endParaRPr lang="ko-KR" altLang="en-US"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1958880"/>
        </p:xfrm>
        <a:graphic>
          <a:graphicData uri="http://schemas.openxmlformats.org/drawingml/2006/table">
            <a:tbl>
              <a:tblPr/>
              <a:tblGrid>
                <a:gridCol w="1558221"/>
                <a:gridCol w="1558221"/>
              </a:tblGrid>
              <a:tr h="205737">
                <a:tc rowSpan="3">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Discovery</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register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cancel</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rowSpan="4">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Link</a:t>
                      </a:r>
                      <a:endParaRPr lang="en-US" sz="1600" dirty="0">
                        <a:solidFill>
                          <a:schemeClr val="bg1"/>
                        </a:solidFill>
                        <a:effectLst/>
                      </a:endParaRPr>
                    </a:p>
                  </a:txBody>
                  <a:tcPr marL="0" marR="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disconnect</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send</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algn="ctr" rtl="0" fontAlgn="t">
                        <a:spcBef>
                          <a:spcPts val="0"/>
                        </a:spcBef>
                        <a:spcAft>
                          <a:spcPts val="0"/>
                        </a:spcAft>
                      </a:pPr>
                      <a:r>
                        <a:rPr lang="en-US" sz="1600" b="0" i="0" u="none" strike="noStrike" dirty="0">
                          <a:solidFill>
                            <a:schemeClr val="bg1"/>
                          </a:solidFill>
                          <a:effectLst/>
                          <a:latin typeface="Arial" panose="020B0604020202020204" pitchFamily="34" charset="0"/>
                        </a:rPr>
                        <a:t>receiver</a:t>
                      </a:r>
                      <a:endParaRPr lang="en-US" sz="1600" dirty="0">
                        <a:solidFill>
                          <a:schemeClr val="bg1"/>
                        </a:solidFill>
                        <a:effectLst/>
                      </a:endParaRPr>
                    </a:p>
                  </a:txBody>
                  <a:tcPr marL="0" marR="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5.3.2 </a:t>
            </a:r>
            <a:r>
              <a:rPr lang="en-US" altLang="ko-KR" dirty="0" smtClean="0"/>
              <a:t>Modifiability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Rule checking algorithm to add rules by user.</a:t>
            </a:r>
          </a:p>
          <a:p>
            <a:pPr marL="285750" indent="-285750">
              <a:buFontTx/>
              <a:buChar char="-"/>
            </a:pPr>
            <a:r>
              <a:rPr lang="en-US" altLang="ko-KR" sz="1200" dirty="0" smtClean="0">
                <a:solidFill>
                  <a:schemeClr val="bg1"/>
                </a:solidFill>
              </a:rPr>
              <a:t>Rule            := if {conditions} then {actions</a:t>
            </a:r>
            <a:r>
              <a:rPr lang="en-US" altLang="ko-KR" dirty="0" smtClean="0">
                <a:solidFill>
                  <a:schemeClr val="bg1"/>
                </a:solidFill>
              </a:rPr>
              <a:t>}</a:t>
            </a:r>
          </a:p>
          <a:p>
            <a:pPr marL="0" indent="0"/>
            <a:endParaRPr lang="ko-KR" altLang="en-US" sz="1200"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388" y="1408979"/>
            <a:ext cx="7609036" cy="475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solidFill>
                  <a:schemeClr val="bg1"/>
                </a:solidFill>
              </a:rPr>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
        <p:nvSpPr>
          <p:cNvPr id="68" name="직사각형 67"/>
          <p:cNvSpPr/>
          <p:nvPr/>
        </p:nvSpPr>
        <p:spPr>
          <a:xfrm>
            <a:off x="291097" y="836712"/>
            <a:ext cx="5347703" cy="5435525"/>
          </a:xfrm>
          <a:prstGeom prst="rect">
            <a:avLst/>
          </a:prstGeom>
          <a:solidFill>
            <a:sysClr val="window" lastClr="FFFFFF"/>
          </a:solidFill>
          <a:ln w="9525"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64080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00039"/>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075365"/>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379140"/>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03005"/>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10367"/>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348143"/>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842792"/>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880222"/>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471846"/>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490548"/>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286196"/>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1789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993352"/>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167511"/>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590125"/>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496117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376816"/>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834031"/>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13509"/>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182580"/>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036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036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660829"/>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760283"/>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660829"/>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767208"/>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630348"/>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880221"/>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340327"/>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340327"/>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361146"/>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361145"/>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272180"/>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02682"/>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692737"/>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356328"/>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747136"/>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06220"/>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430397"/>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09212"/>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05192"/>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864838"/>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885617"/>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10822"/>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10822"/>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4931640"/>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4931640"/>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734367"/>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760283"/>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271921"/>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03619"/>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18435"/>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693672"/>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796684"/>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895216"/>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solidFill>
                  <a:schemeClr val="bg1"/>
                </a:solidFill>
              </a:rPr>
              <a:t>Test result should be here</a:t>
            </a:r>
            <a:endParaRPr lang="en-US" altLang="ko-KR" dirty="0">
              <a:solidFill>
                <a:schemeClr val="bg1"/>
              </a:solidFill>
            </a:endParaRPr>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solidFill>
                  <a:schemeClr val="bg1"/>
                </a:solidFill>
              </a:rPr>
              <a:t>Fig) Chart for Test result</a:t>
            </a:r>
            <a:endParaRPr lang="en-US" altLang="ko-KR" dirty="0">
              <a:solidFill>
                <a:schemeClr val="bg1"/>
              </a:solidFill>
            </a:endParaRPr>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val="3374223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bg1"/>
                </a:solidFill>
              </a:rPr>
              <a:t>Periodic SA Node’s Health </a:t>
            </a:r>
            <a:r>
              <a:rPr lang="en-US" altLang="ko-KR" dirty="0">
                <a:solidFill>
                  <a:schemeClr val="bg1"/>
                </a:solidFill>
              </a:rPr>
              <a:t>Check</a:t>
            </a:r>
          </a:p>
          <a:p>
            <a:r>
              <a:rPr lang="en-US" altLang="ko-KR" dirty="0">
                <a:solidFill>
                  <a:schemeClr val="bg1"/>
                </a:solidFill>
              </a:rPr>
              <a:t/>
            </a:r>
            <a:br>
              <a:rPr lang="en-US" altLang="ko-KR" dirty="0">
                <a:solidFill>
                  <a:schemeClr val="bg1"/>
                </a:solidFill>
              </a:rPr>
            </a:br>
            <a:r>
              <a:rPr lang="en-US" altLang="ko-KR" dirty="0">
                <a:solidFill>
                  <a:schemeClr val="bg1"/>
                </a:solidFill>
              </a:rPr>
              <a:t>There’re </a:t>
            </a:r>
            <a:r>
              <a:rPr lang="en-US" altLang="ko-KR" dirty="0" smtClean="0">
                <a:solidFill>
                  <a:schemeClr val="bg1"/>
                </a:solidFill>
              </a:rPr>
              <a:t>numbers </a:t>
            </a:r>
            <a:r>
              <a:rPr lang="en-US" altLang="ko-KR" dirty="0">
                <a:solidFill>
                  <a:schemeClr val="bg1"/>
                </a:solidFill>
              </a:rPr>
              <a:t>of different tactics for </a:t>
            </a:r>
            <a:r>
              <a:rPr lang="en-US" altLang="ko-KR" dirty="0" smtClean="0">
                <a:solidFill>
                  <a:schemeClr val="bg1"/>
                </a:solidFill>
              </a:rPr>
              <a:t>providing availability. </a:t>
            </a:r>
            <a:r>
              <a:rPr lang="en-US" altLang="ko-KR" dirty="0">
                <a:solidFill>
                  <a:schemeClr val="bg1"/>
                </a:solidFill>
              </a:rPr>
              <a:t>For example,</a:t>
            </a:r>
          </a:p>
          <a:p>
            <a:r>
              <a:rPr lang="en-US" altLang="ko-KR" dirty="0">
                <a:solidFill>
                  <a:schemeClr val="bg1"/>
                </a:solidFill>
              </a:rPr>
              <a:t/>
            </a:r>
            <a:br>
              <a:rPr lang="en-US" altLang="ko-KR" dirty="0">
                <a:solidFill>
                  <a:schemeClr val="bg1"/>
                </a:solidFill>
              </a:rPr>
            </a:br>
            <a:r>
              <a:rPr lang="en-US" altLang="ko-KR" dirty="0">
                <a:solidFill>
                  <a:schemeClr val="bg1"/>
                </a:solidFill>
              </a:rPr>
              <a:t>- ping-echo</a:t>
            </a:r>
          </a:p>
          <a:p>
            <a:r>
              <a:rPr lang="en-US" altLang="ko-KR" dirty="0" smtClean="0">
                <a:solidFill>
                  <a:schemeClr val="bg1"/>
                </a:solidFill>
              </a:rPr>
              <a:t>	- </a:t>
            </a:r>
            <a:r>
              <a:rPr lang="en-US" altLang="ko-KR" dirty="0">
                <a:solidFill>
                  <a:schemeClr val="bg1"/>
                </a:solidFill>
              </a:rPr>
              <a:t>heartbeat</a:t>
            </a:r>
          </a:p>
          <a:p>
            <a:r>
              <a:rPr lang="en-US" altLang="ko-KR" dirty="0" smtClean="0">
                <a:solidFill>
                  <a:schemeClr val="bg1"/>
                </a:solidFill>
              </a:rPr>
              <a:t>	- </a:t>
            </a:r>
            <a:r>
              <a:rPr lang="en-US" altLang="ko-KR" dirty="0">
                <a:solidFill>
                  <a:schemeClr val="bg1"/>
                </a:solidFill>
              </a:rPr>
              <a:t>piggyback</a:t>
            </a:r>
          </a:p>
          <a:p>
            <a:r>
              <a:rPr lang="en-US" altLang="ko-KR" dirty="0">
                <a:solidFill>
                  <a:schemeClr val="bg1"/>
                </a:solidFill>
              </a:rPr>
              <a:t/>
            </a:r>
            <a:br>
              <a:rPr lang="en-US" altLang="ko-KR" dirty="0">
                <a:solidFill>
                  <a:schemeClr val="bg1"/>
                </a:solidFill>
              </a:rPr>
            </a:br>
            <a:r>
              <a:rPr lang="en-US" altLang="ko-KR" dirty="0" smtClean="0">
                <a:solidFill>
                  <a:schemeClr val="bg1"/>
                </a:solidFill>
              </a:rPr>
              <a:t>Periodic data transfer every 3 seconds which Ping-echo and heartbeat do will consume some computation and network resources. If the number of nodes increased, ping-echo and heartbeat tactics might be a burden.</a:t>
            </a:r>
            <a:endParaRPr lang="en-US" altLang="ko-KR" dirty="0">
              <a:solidFill>
                <a:schemeClr val="bg1"/>
              </a:solidFill>
            </a:endParaRPr>
          </a:p>
          <a:p>
            <a:r>
              <a:rPr lang="en-US" altLang="ko-KR" dirty="0">
                <a:solidFill>
                  <a:schemeClr val="bg1"/>
                </a:solidFill>
              </a:rPr>
              <a:t/>
            </a:r>
            <a:br>
              <a:rPr lang="en-US" altLang="ko-KR" dirty="0">
                <a:solidFill>
                  <a:schemeClr val="bg1"/>
                </a:solidFill>
              </a:rPr>
            </a:br>
            <a:r>
              <a:rPr lang="en-US" altLang="ko-KR" dirty="0">
                <a:solidFill>
                  <a:schemeClr val="bg1"/>
                </a:solidFill>
              </a:rPr>
              <a:t>The reason why we chose piggybacking is that </a:t>
            </a:r>
            <a:r>
              <a:rPr lang="en-US" altLang="ko-KR" dirty="0" smtClean="0">
                <a:solidFill>
                  <a:schemeClr val="bg1"/>
                </a:solidFill>
              </a:rPr>
              <a:t>there already exists </a:t>
            </a:r>
            <a:r>
              <a:rPr lang="en-US" altLang="ko-KR" dirty="0">
                <a:solidFill>
                  <a:schemeClr val="bg1"/>
                </a:solidFill>
              </a:rPr>
              <a:t>periodic </a:t>
            </a:r>
            <a:r>
              <a:rPr lang="en-US" altLang="ko-KR" dirty="0" smtClean="0">
                <a:solidFill>
                  <a:schemeClr val="bg1"/>
                </a:solidFill>
              </a:rPr>
              <a:t>events </a:t>
            </a:r>
            <a:r>
              <a:rPr lang="en-US" altLang="ko-KR" dirty="0">
                <a:solidFill>
                  <a:schemeClr val="bg1"/>
                </a:solidFill>
              </a:rPr>
              <a:t>which updating sensor data every 3 second. Therefore, there’s no need to transmit additional </a:t>
            </a:r>
            <a:r>
              <a:rPr lang="en-US" altLang="ko-KR" dirty="0" smtClean="0">
                <a:solidFill>
                  <a:schemeClr val="bg1"/>
                </a:solidFill>
              </a:rPr>
              <a:t>data exchange such as </a:t>
            </a:r>
            <a:r>
              <a:rPr lang="en-US" altLang="ko-KR" dirty="0">
                <a:solidFill>
                  <a:schemeClr val="bg1"/>
                </a:solidFill>
              </a:rPr>
              <a:t>heartbeat or </a:t>
            </a:r>
            <a:r>
              <a:rPr lang="en-US" altLang="ko-KR" dirty="0" smtClean="0">
                <a:solidFill>
                  <a:schemeClr val="bg1"/>
                </a:solidFill>
              </a:rPr>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val="291190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Tree>
    <p:extLst>
      <p:ext uri="{BB962C8B-B14F-4D97-AF65-F5344CB8AC3E}">
        <p14:creationId xmlns:p14="http://schemas.microsoft.com/office/powerpoint/2010/main" val="3294642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33</a:t>
            </a:fld>
            <a:r>
              <a:rPr lang="en-US" altLang="ko-KR" dirty="0" smtClean="0"/>
              <a:t>/32</a:t>
            </a:r>
            <a:endParaRPr lang="ko-KR" altLang="en-US" dirty="0"/>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p14="http://schemas.microsoft.com/office/powerpoint/2010/main" val="1659979732"/>
              </p:ext>
            </p:extLst>
          </p:nvPr>
        </p:nvGraphicFramePr>
        <p:xfrm>
          <a:off x="7761288" y="2564904"/>
          <a:ext cx="914400" cy="771525"/>
        </p:xfrm>
        <a:graphic>
          <a:graphicData uri="http://schemas.openxmlformats.org/presentationml/2006/ole">
            <mc:AlternateContent xmlns:mc="http://schemas.openxmlformats.org/markup-compatibility/2006">
              <mc:Choice xmlns:v="urn:schemas-microsoft-com:vml" Requires="v">
                <p:oleObj spid="_x0000_s1035" name="워크시트" showAsIcon="1" r:id="rId4" imgW="914400" imgH="771525" progId="Excel.Sheet.12">
                  <p:embed/>
                </p:oleObj>
              </mc:Choice>
              <mc:Fallback>
                <p:oleObj name="워크시트" showAsIcon="1" r:id="rId4" imgW="914400" imgH="771525" progId="Excel.Sheet.12">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1288" y="2564904"/>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왼쪽 대괄호 9"/>
          <p:cNvSpPr/>
          <p:nvPr/>
        </p:nvSpPr>
        <p:spPr>
          <a:xfrm rot="16200000">
            <a:off x="2221426" y="4481669"/>
            <a:ext cx="162883" cy="2234007"/>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534675" y="3546444"/>
            <a:ext cx="162883" cy="4104458"/>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32896" y="1844824"/>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814627"/>
            <a:ext cx="3672408"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sym typeface="Wingdings" pitchFamily="2" charset="2"/>
              </a:rPr>
              <a:t> </a:t>
            </a:r>
            <a:r>
              <a:rPr lang="en-US" altLang="ko-KR" sz="1000" dirty="0" smtClean="0">
                <a:solidFill>
                  <a:schemeClr val="bg1"/>
                </a:solidFill>
              </a:rPr>
              <a:t>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22" name="타원 21"/>
          <p:cNvSpPr/>
          <p:nvPr/>
        </p:nvSpPr>
        <p:spPr>
          <a:xfrm>
            <a:off x="1629246" y="1638374"/>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23" name="TextBox 22"/>
          <p:cNvSpPr txBox="1"/>
          <p:nvPr/>
        </p:nvSpPr>
        <p:spPr>
          <a:xfrm>
            <a:off x="2402186" y="1598603"/>
            <a:ext cx="3168352" cy="246221"/>
          </a:xfrm>
          <a:prstGeom prst="rect">
            <a:avLst/>
          </a:prstGeom>
          <a:noFill/>
        </p:spPr>
        <p:txBody>
          <a:bodyPr wrap="square" rtlCol="0">
            <a:spAutoFit/>
          </a:bodyPr>
          <a:lstStyle/>
          <a:p>
            <a:r>
              <a:rPr lang="en-US" altLang="ko-KR" sz="1000" dirty="0" smtClean="0">
                <a:solidFill>
                  <a:schemeClr val="bg1"/>
                </a:solidFill>
                <a:sym typeface="Wingdings" pitchFamily="2" charset="2"/>
              </a:rPr>
              <a:t></a:t>
            </a:r>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1043608" y="3645024"/>
            <a:ext cx="6840760"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475656" y="3695450"/>
            <a:ext cx="2592288"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 (architecture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084168" y="5157192"/>
            <a:ext cx="1512168"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93610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506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34</a:t>
            </a:fld>
            <a:r>
              <a:rPr lang="en-US" altLang="ko-KR" dirty="0" smtClean="0"/>
              <a:t>/32</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3489114875"/>
              </p:ext>
            </p:extLst>
          </p:nvPr>
        </p:nvGraphicFramePr>
        <p:xfrm>
          <a:off x="466776" y="836613"/>
          <a:ext cx="8208912" cy="5328593"/>
        </p:xfrm>
        <a:graphic>
          <a:graphicData uri="http://schemas.openxmlformats.org/drawingml/2006/table">
            <a:tbl>
              <a:tblPr/>
              <a:tblGrid>
                <a:gridCol w="2088232"/>
                <a:gridCol w="1296144"/>
                <a:gridCol w="3096344"/>
                <a:gridCol w="1728192"/>
              </a:tblGrid>
              <a:tr h="410982">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65000"/>
                      </a:sysClr>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  ,  Schedule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Architect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  Architecture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 Test Plan ,  Test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 </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latinLnBrk="1"/>
                      <a:endParaRPr lang="ko-KR" altLang="en-US"/>
                    </a:p>
                  </a:txBody>
                  <a:tcPr/>
                </a:tc>
                <a:tc>
                  <a:txBody>
                    <a:bodyPr/>
                    <a:lstStyle>
                      <a:defPPr>
                        <a:defRPr lang="ko-KR"/>
                      </a:defPPr>
                      <a:lvl1pPr marL="0" algn="l" defTabSz="914400" rtl="0" eaLnBrk="1" latinLnBrk="1" hangingPunct="1">
                        <a:defRPr sz="1800" kern="1200">
                          <a:solidFill>
                            <a:schemeClr val="dk1"/>
                          </a:solidFill>
                          <a:latin typeface="맑은 고딕"/>
                        </a:defRPr>
                      </a:lvl1pPr>
                      <a:lvl2pPr marL="457200" algn="l" defTabSz="914400" rtl="0" eaLnBrk="1" latinLnBrk="1" hangingPunct="1">
                        <a:defRPr sz="1800" kern="1200">
                          <a:solidFill>
                            <a:schemeClr val="dk1"/>
                          </a:solidFill>
                          <a:latin typeface="맑은 고딕"/>
                        </a:defRPr>
                      </a:lvl2pPr>
                      <a:lvl3pPr marL="914400" algn="l" defTabSz="914400" rtl="0" eaLnBrk="1" latinLnBrk="1" hangingPunct="1">
                        <a:defRPr sz="1800" kern="1200">
                          <a:solidFill>
                            <a:schemeClr val="dk1"/>
                          </a:solidFill>
                          <a:latin typeface="맑은 고딕"/>
                        </a:defRPr>
                      </a:lvl3pPr>
                      <a:lvl4pPr marL="1371600" algn="l" defTabSz="914400" rtl="0" eaLnBrk="1" latinLnBrk="1" hangingPunct="1">
                        <a:defRPr sz="1800" kern="1200">
                          <a:solidFill>
                            <a:schemeClr val="dk1"/>
                          </a:solidFill>
                          <a:latin typeface="맑은 고딕"/>
                        </a:defRPr>
                      </a:lvl4pPr>
                      <a:lvl5pPr marL="1828800" algn="l" defTabSz="914400" rtl="0" eaLnBrk="1" latinLnBrk="1" hangingPunct="1">
                        <a:defRPr sz="1800" kern="1200">
                          <a:solidFill>
                            <a:schemeClr val="dk1"/>
                          </a:solidFill>
                          <a:latin typeface="맑은 고딕"/>
                        </a:defRPr>
                      </a:lvl5pPr>
                      <a:lvl6pPr marL="2286000" algn="l" defTabSz="914400" rtl="0" eaLnBrk="1" latinLnBrk="1" hangingPunct="1">
                        <a:defRPr sz="1800" kern="1200">
                          <a:solidFill>
                            <a:schemeClr val="dk1"/>
                          </a:solidFill>
                          <a:latin typeface="맑은 고딕"/>
                        </a:defRPr>
                      </a:lvl6pPr>
                      <a:lvl7pPr marL="2743200" algn="l" defTabSz="914400" rtl="0" eaLnBrk="1" latinLnBrk="1" hangingPunct="1">
                        <a:defRPr sz="1800" kern="1200">
                          <a:solidFill>
                            <a:schemeClr val="dk1"/>
                          </a:solidFill>
                          <a:latin typeface="맑은 고딕"/>
                        </a:defRPr>
                      </a:lvl7pPr>
                      <a:lvl8pPr marL="3200400" algn="l" defTabSz="914400" rtl="0" eaLnBrk="1" latinLnBrk="1" hangingPunct="1">
                        <a:defRPr sz="1800" kern="1200">
                          <a:solidFill>
                            <a:schemeClr val="dk1"/>
                          </a:solidFill>
                          <a:latin typeface="맑은 고딕"/>
                        </a:defRPr>
                      </a:lvl8pPr>
                      <a:lvl9pPr marL="3657600" algn="l" defTabSz="914400" rtl="0" eaLnBrk="1" latinLnBrk="1" hangingPunct="1">
                        <a:defRPr sz="1800" kern="1200">
                          <a:solidFill>
                            <a:schemeClr val="dk1"/>
                          </a:solidFill>
                          <a:latin typeface="맑은 고딕"/>
                        </a:defRPr>
                      </a:lvl9p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rowSpan="6">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IoTMS</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User Interface</a:t>
                      </a: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 , </a:t>
                      </a:r>
                    </a:p>
                    <a:p>
                      <a:pPr marL="0" marR="0" indent="0" algn="ctr" defTabSz="914400" rtl="0" eaLnBrk="1" fontAlgn="ctr" latinLnBrk="1" hangingPunct="1">
                        <a:lnSpc>
                          <a:spcPct val="100000"/>
                        </a:lnSpc>
                        <a:spcBef>
                          <a:spcPts val="0"/>
                        </a:spcBef>
                        <a:spcAft>
                          <a:spcPts val="0"/>
                        </a:spcAft>
                        <a:buClrTx/>
                        <a:buSzTx/>
                        <a:buFontTx/>
                        <a:buNone/>
                        <a:tabLst/>
                        <a:defRPr/>
                      </a:pPr>
                      <a:r>
                        <a:rPr lang="fr-FR" altLang="ko-K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Log manager , message manager</a:t>
                      </a:r>
                      <a:endParaRPr lang="fr-FR"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Rule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Node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Communication</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54295">
                <a:tc vMerge="1">
                  <a:txBody>
                    <a:bodyPr/>
                    <a:lstStyle/>
                    <a:p>
                      <a:pPr latinLnBrk="1"/>
                      <a:endParaRPr lang="ko-KR" altLang="en-US"/>
                    </a:p>
                  </a:txBody>
                  <a:tcPr/>
                </a:tc>
                <a:tc v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Event bus + JSON</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94417">
                <a:tc vMerge="1">
                  <a:txBody>
                    <a:bodyPr/>
                    <a:lstStyle/>
                    <a:p>
                      <a:pPr latinLnBrk="1"/>
                      <a:endParaRPr lang="ko-KR" altLang="en-US"/>
                    </a:p>
                  </a:txBody>
                  <a:tcPr/>
                </a:tc>
                <a:tc gridSpan="2">
                  <a:txBody>
                    <a:bodyPr/>
                    <a:lstStyle/>
                    <a:p>
                      <a:pPr algn="ctr"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Arduino</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l" fontAlgn="ct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 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2372259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35</a:t>
            </a:fld>
            <a:r>
              <a:rPr lang="en-US" altLang="ko-KR" dirty="0" smtClean="0"/>
              <a:t>/32</a:t>
            </a:r>
            <a:endParaRPr lang="ko-KR" altLang="en-US" dirty="0"/>
          </a:p>
        </p:txBody>
      </p:sp>
      <p:sp>
        <p:nvSpPr>
          <p:cNvPr id="208" name="직사각형 207"/>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p14="http://schemas.microsoft.com/office/powerpoint/2010/main" val="2981010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36</a:t>
            </a:fld>
            <a:r>
              <a:rPr lang="en-US" altLang="ko-KR" dirty="0" smtClean="0"/>
              <a:t>/32</a:t>
            </a:r>
            <a:endParaRPr lang="ko-KR" altLang="en-US" dirty="0"/>
          </a:p>
        </p:txBody>
      </p:sp>
      <p:sp>
        <p:nvSpPr>
          <p:cNvPr id="206" name="직사각형 205"/>
          <p:cNvSpPr/>
          <p:nvPr/>
        </p:nvSpPr>
        <p:spPr>
          <a:xfrm>
            <a:off x="251520" y="692696"/>
            <a:ext cx="8712968" cy="568863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Tree>
    <p:extLst>
      <p:ext uri="{BB962C8B-B14F-4D97-AF65-F5344CB8AC3E}">
        <p14:creationId xmlns:p14="http://schemas.microsoft.com/office/powerpoint/2010/main" val="412672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solidFill>
                  <a:schemeClr val="bg1"/>
                </a:solidFill>
              </a:rPr>
              <a:t>Overview</a:t>
            </a:r>
          </a:p>
          <a:p>
            <a:pPr marL="228600" indent="-228600">
              <a:lnSpc>
                <a:spcPct val="150000"/>
              </a:lnSpc>
              <a:defRPr lang="ko-KR" altLang="en-US"/>
            </a:pPr>
            <a:r>
              <a:rPr lang="en-US" altLang="ko-KR" dirty="0" smtClean="0">
                <a:solidFill>
                  <a:schemeClr val="bg1"/>
                </a:solidFill>
              </a:rPr>
              <a:t> Our </a:t>
            </a:r>
            <a:r>
              <a:rPr lang="en-US" altLang="ko-KR" dirty="0">
                <a:solidFill>
                  <a:schemeClr val="bg1"/>
                </a:solidFill>
              </a:rPr>
              <a:t>Team </a:t>
            </a:r>
            <a:r>
              <a:rPr lang="en-US" altLang="ko-KR" dirty="0" smtClean="0">
                <a:solidFill>
                  <a:schemeClr val="bg1"/>
                </a:solidFill>
              </a:rPr>
              <a:t>is working </a:t>
            </a:r>
            <a:r>
              <a:rPr lang="en-US" altLang="ko-KR" dirty="0">
                <a:solidFill>
                  <a:schemeClr val="bg1"/>
                </a:solidFill>
              </a:rPr>
              <a:t>for an organization that intends to enter the </a:t>
            </a:r>
            <a:r>
              <a:rPr lang="en-US" altLang="ko-KR" dirty="0" err="1">
                <a:solidFill>
                  <a:schemeClr val="bg1"/>
                </a:solidFill>
              </a:rPr>
              <a:t>IoT</a:t>
            </a:r>
            <a:r>
              <a:rPr lang="en-US" altLang="ko-KR" dirty="0">
                <a:solidFill>
                  <a:schemeClr val="bg1"/>
                </a:solidFill>
              </a:rPr>
              <a:t> </a:t>
            </a:r>
            <a:r>
              <a:rPr lang="en-US" altLang="ko-KR" dirty="0" smtClean="0">
                <a:solidFill>
                  <a:schemeClr val="bg1"/>
                </a:solidFill>
              </a:rPr>
              <a:t>market.</a:t>
            </a:r>
            <a:endParaRPr lang="en-US" altLang="ko-KR" dirty="0">
              <a:solidFill>
                <a:schemeClr val="bg1"/>
              </a:solidFill>
            </a:endParaRPr>
          </a:p>
          <a:p>
            <a:pPr marL="0" indent="0">
              <a:lnSpc>
                <a:spcPct val="150000"/>
              </a:lnSpc>
              <a:buClr>
                <a:schemeClr val="tx1">
                  <a:lumMod val="95000"/>
                </a:schemeClr>
              </a:buClr>
              <a:buNone/>
              <a:defRPr lang="ko-KR" altLang="en-US"/>
            </a:pPr>
            <a:r>
              <a:rPr lang="en-US" altLang="ko-KR" dirty="0">
                <a:solidFill>
                  <a:schemeClr val="bg1"/>
                </a:solidFill>
              </a:rPr>
              <a:t>We make an Internet of Things(</a:t>
            </a:r>
            <a:r>
              <a:rPr lang="en-US" altLang="ko-KR" dirty="0" err="1">
                <a:solidFill>
                  <a:schemeClr val="bg1"/>
                </a:solidFill>
              </a:rPr>
              <a:t>IoT</a:t>
            </a:r>
            <a:r>
              <a:rPr lang="en-US" altLang="ko-KR" dirty="0">
                <a:solidFill>
                  <a:schemeClr val="bg1"/>
                </a:solidFill>
              </a:rPr>
              <a:t>) system that enables end-users to </a:t>
            </a:r>
            <a:r>
              <a:rPr lang="en-US" altLang="ko-KR" dirty="0" smtClean="0">
                <a:solidFill>
                  <a:schemeClr val="bg1"/>
                </a:solidFill>
              </a:rPr>
              <a:t>communicate </a:t>
            </a:r>
            <a:r>
              <a:rPr lang="en-US" altLang="ko-KR" dirty="0">
                <a:solidFill>
                  <a:schemeClr val="bg1"/>
                </a:solidFill>
              </a:rPr>
              <a:t>with sensors and actuators installed in the home or business via PC or smartphone connected to the internet.</a:t>
            </a:r>
          </a:p>
          <a:p>
            <a:pPr marL="0" indent="0">
              <a:lnSpc>
                <a:spcPct val="150000"/>
              </a:lnSpc>
              <a:buClr>
                <a:schemeClr val="tx1">
                  <a:lumMod val="95000"/>
                </a:schemeClr>
              </a:buClr>
              <a:buNone/>
              <a:defRPr lang="ko-KR" altLang="en-US"/>
            </a:pPr>
            <a:r>
              <a:rPr lang="ko-KR" altLang="en-US" dirty="0">
                <a:solidFill>
                  <a:schemeClr val="bg1"/>
                </a:solidFill>
              </a:rPr>
              <a:t>(</a:t>
            </a:r>
            <a:r>
              <a:rPr lang="en-US" altLang="ko-KR" dirty="0">
                <a:solidFill>
                  <a:schemeClr val="bg1"/>
                </a:solidFill>
              </a:rPr>
              <a:t>For example, </a:t>
            </a:r>
            <a:r>
              <a:rPr lang="ko-KR" altLang="ko-KR" dirty="0">
                <a:solidFill>
                  <a:schemeClr val="bg1"/>
                </a:solidFill>
              </a:rPr>
              <a:t>indoor and outdoor light</a:t>
            </a:r>
            <a:r>
              <a:rPr lang="en-US" altLang="ko-KR" dirty="0">
                <a:solidFill>
                  <a:schemeClr val="bg1"/>
                </a:solidFill>
              </a:rPr>
              <a:t>,</a:t>
            </a:r>
            <a:r>
              <a:rPr lang="ko-KR" altLang="ko-KR" dirty="0">
                <a:solidFill>
                  <a:schemeClr val="bg1"/>
                </a:solidFill>
              </a:rPr>
              <a:t> temp and humidity sensor</a:t>
            </a:r>
            <a:r>
              <a:rPr lang="en-US" altLang="ko-KR" dirty="0">
                <a:solidFill>
                  <a:schemeClr val="bg1"/>
                </a:solidFill>
              </a:rPr>
              <a:t>, </a:t>
            </a:r>
            <a:r>
              <a:rPr lang="ko-KR" altLang="ko-KR" dirty="0">
                <a:solidFill>
                  <a:schemeClr val="bg1"/>
                </a:solidFill>
              </a:rPr>
              <a:t>door open-close actuator</a:t>
            </a:r>
            <a:r>
              <a:rPr lang="en-US" altLang="ko-KR" dirty="0">
                <a:solidFill>
                  <a:schemeClr val="bg1"/>
                </a:solidFill>
              </a:rPr>
              <a:t>, </a:t>
            </a:r>
            <a:r>
              <a:rPr lang="ko-KR" altLang="ko-KR" dirty="0">
                <a:solidFill>
                  <a:schemeClr val="bg1"/>
                </a:solidFill>
              </a:rPr>
              <a:t>door open-close sensor</a:t>
            </a:r>
            <a:r>
              <a:rPr lang="en-US" altLang="ko-KR" dirty="0">
                <a:solidFill>
                  <a:schemeClr val="bg1"/>
                </a:solidFill>
              </a:rPr>
              <a:t>, </a:t>
            </a:r>
            <a:r>
              <a:rPr lang="ko-KR" altLang="ko-KR" dirty="0">
                <a:solidFill>
                  <a:schemeClr val="bg1"/>
                </a:solidFill>
              </a:rPr>
              <a:t>secure</a:t>
            </a:r>
            <a:r>
              <a:rPr lang="en-US" altLang="ko-KR" dirty="0">
                <a:solidFill>
                  <a:schemeClr val="bg1"/>
                </a:solidFill>
              </a:rPr>
              <a:t> </a:t>
            </a:r>
            <a:r>
              <a:rPr lang="ko-KR" altLang="ko-KR" dirty="0">
                <a:solidFill>
                  <a:schemeClr val="bg1"/>
                </a:solidFill>
              </a:rPr>
              <a:t>alarm</a:t>
            </a:r>
            <a:r>
              <a:rPr lang="en-US" altLang="ko-KR" dirty="0">
                <a:solidFill>
                  <a:schemeClr val="bg1"/>
                </a:solidFill>
              </a:rPr>
              <a:t>,</a:t>
            </a:r>
            <a:r>
              <a:rPr lang="ko-KR" altLang="ko-KR" dirty="0">
                <a:solidFill>
                  <a:schemeClr val="bg1"/>
                </a:solidFill>
              </a:rPr>
              <a:t> presence/proximity sensor</a:t>
            </a:r>
            <a:r>
              <a:rPr lang="en-US" altLang="ko-KR" dirty="0" smtClean="0">
                <a:solidFill>
                  <a:schemeClr val="bg1"/>
                </a:solidFill>
              </a:rPr>
              <a:t>)</a:t>
            </a:r>
            <a:endParaRPr lang="en-US" altLang="ko-KR" dirty="0">
              <a:solidFill>
                <a:schemeClr val="bg1"/>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dirty="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bg1"/>
                </a:solidFill>
                <a:uLnTx/>
                <a:uFillTx/>
                <a:latin typeface="Tahoma"/>
                <a:ea typeface="맑은 고딕"/>
                <a:cs typeface="Arial"/>
              </a:rPr>
              <a:t>Environment of project</a:t>
            </a:r>
            <a:endParaRPr lang="en-US" altLang="ko-KR" sz="2000" b="1" i="0" u="none" kern="1200" spc="0" dirty="0">
              <a:solidFill>
                <a:schemeClr val="bg1"/>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bg1"/>
                </a:solidFill>
                <a:uLnTx/>
                <a:uFillTx/>
                <a:latin typeface="Tahoma"/>
                <a:ea typeface="맑은 고딕"/>
                <a:cs typeface="Arial"/>
              </a:rPr>
              <a:t> The </a:t>
            </a:r>
            <a:r>
              <a:rPr lang="en-US" altLang="ko-KR" sz="1800" b="0" i="0" u="none" kern="1200" spc="0" dirty="0">
                <a:solidFill>
                  <a:schemeClr val="bg1"/>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bg1"/>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bg1"/>
                </a:solidFill>
                <a:uLnTx/>
                <a:uFillTx/>
                <a:latin typeface="Tahoma"/>
                <a:ea typeface="맑은 고딕"/>
                <a:cs typeface="Arial"/>
              </a:rPr>
              <a:t>Wi-Fi.</a:t>
            </a:r>
            <a:endParaRPr lang="en-US" altLang="ko-KR" sz="1800" b="0" i="0" u="none" kern="1200" spc="0" dirty="0">
              <a:solidFill>
                <a:schemeClr val="bg1"/>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ea"/>
            </a:endParaRPr>
          </a:p>
        </p:txBody>
      </p:sp>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7</a:t>
            </a:fld>
            <a:r>
              <a:rPr lang="en-US" altLang="ko-KR" dirty="0" smtClean="0"/>
              <a:t>/32</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1676099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3653912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1227</TotalTime>
  <Words>2375</Words>
  <Application>Microsoft Office PowerPoint</Application>
  <PresentationFormat>화면 슬라이드 쇼(4:3)</PresentationFormat>
  <Paragraphs>651</Paragraphs>
  <Slides>36</Slides>
  <Notes>12</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1</vt:i4>
      </vt:variant>
      <vt:variant>
        <vt:lpstr>슬라이드 제목</vt:lpstr>
      </vt:variant>
      <vt:variant>
        <vt:i4>36</vt:i4>
      </vt:variant>
    </vt:vector>
  </HeadingPairs>
  <TitlesOfParts>
    <vt:vector size="48" baseType="lpstr">
      <vt:lpstr>Arial Unicode MS</vt:lpstr>
      <vt:lpstr>HY견고딕</vt:lpstr>
      <vt:lpstr>굴림</vt:lpstr>
      <vt:lpstr>맑은 고딕</vt:lpstr>
      <vt:lpstr>Arial</vt:lpstr>
      <vt:lpstr>Calibri</vt:lpstr>
      <vt:lpstr>Tahoma</vt:lpstr>
      <vt:lpstr>Times New Roman</vt:lpstr>
      <vt:lpstr>Trebuchet MS</vt:lpstr>
      <vt:lpstr>Wingdings</vt:lpstr>
      <vt:lpstr>디자인 사용자 지정</vt:lpstr>
      <vt:lpstr>워크시트</vt:lpstr>
      <vt:lpstr>Demo Scenario</vt:lpstr>
      <vt:lpstr>IoT Management System (Initial Presentation)</vt:lpstr>
      <vt:lpstr>PowerPoint 프레젠테이션</vt:lpstr>
      <vt:lpstr>PowerPoint 프레젠테이션</vt:lpstr>
      <vt:lpstr>1. Project Overview</vt:lpstr>
      <vt:lpstr>1. Project Overview</vt:lpstr>
      <vt:lpstr>2. Architectural Drivers</vt:lpstr>
      <vt:lpstr>2.1  Context - Market, Organizational</vt:lpstr>
      <vt:lpstr>2.1 Context - Business, Technical</vt:lpstr>
      <vt:lpstr>2.2 Stakeholders </vt:lpstr>
      <vt:lpstr>2.1 Functional Requirement </vt:lpstr>
      <vt:lpstr>2.3 Quality Attributes Utility</vt:lpstr>
      <vt:lpstr>3.3 Constraints</vt:lpstr>
      <vt:lpstr>3. Overview </vt:lpstr>
      <vt:lpstr>5.1 System Context Diagram</vt:lpstr>
      <vt:lpstr>3.1 Physical perspective View</vt:lpstr>
      <vt:lpstr>3.2 Dynamic perspective View</vt:lpstr>
      <vt:lpstr>4. Architectural Design</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5.3.1 Modifiability</vt:lpstr>
      <vt:lpstr>5.3.2 Modifiability - User defined rule</vt:lpstr>
      <vt:lpstr>5.4.1 Scalability – AddNode</vt:lpstr>
      <vt:lpstr>5.4.2 Scalability – RemoveNode</vt:lpstr>
      <vt:lpstr>5.4.3 Scalability – Test w/ 50 SA Nodes</vt:lpstr>
      <vt:lpstr>5.5 Performance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권육/책임연구원/HE요소기술2팀(youk.kwon@lge.com)</cp:lastModifiedBy>
  <cp:revision>700</cp:revision>
  <dcterms:created xsi:type="dcterms:W3CDTF">2014-05-28T02:15:30Z</dcterms:created>
  <dcterms:modified xsi:type="dcterms:W3CDTF">2015-06-25T21:21:02Z</dcterms:modified>
</cp:coreProperties>
</file>