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wdp" ContentType="image/vnd.ms-photo"/>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4"/>
  </p:notesMasterIdLst>
  <p:sldIdLst>
    <p:sldId id="256" r:id="rId2"/>
    <p:sldId id="257" r:id="rId3"/>
    <p:sldId id="318" r:id="rId4"/>
    <p:sldId id="258" r:id="rId5"/>
    <p:sldId id="259" r:id="rId6"/>
    <p:sldId id="265" r:id="rId7"/>
    <p:sldId id="267" r:id="rId8"/>
    <p:sldId id="276" r:id="rId9"/>
    <p:sldId id="308" r:id="rId10"/>
    <p:sldId id="338" r:id="rId11"/>
    <p:sldId id="309" r:id="rId12"/>
    <p:sldId id="332" r:id="rId13"/>
    <p:sldId id="339" r:id="rId14"/>
    <p:sldId id="336" r:id="rId15"/>
    <p:sldId id="330" r:id="rId16"/>
    <p:sldId id="331" r:id="rId17"/>
    <p:sldId id="340" r:id="rId18"/>
    <p:sldId id="328" r:id="rId19"/>
    <p:sldId id="329" r:id="rId20"/>
    <p:sldId id="320" r:id="rId21"/>
    <p:sldId id="321" r:id="rId22"/>
    <p:sldId id="327" r:id="rId23"/>
    <p:sldId id="323" r:id="rId24"/>
    <p:sldId id="324" r:id="rId25"/>
    <p:sldId id="325" r:id="rId26"/>
    <p:sldId id="326" r:id="rId27"/>
    <p:sldId id="322" r:id="rId28"/>
    <p:sldId id="341" r:id="rId29"/>
    <p:sldId id="319" r:id="rId30"/>
    <p:sldId id="337" r:id="rId31"/>
    <p:sldId id="334" r:id="rId32"/>
    <p:sldId id="335" r:id="rId33"/>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기본 구역" id="{8842BCD3-E84E-4C92-B413-F11C840B25B4}">
          <p14:sldIdLst>
            <p14:sldId id="256"/>
            <p14:sldId id="257"/>
            <p14:sldId id="318"/>
            <p14:sldId id="258"/>
            <p14:sldId id="259"/>
            <p14:sldId id="265"/>
            <p14:sldId id="267"/>
            <p14:sldId id="276"/>
            <p14:sldId id="308"/>
            <p14:sldId id="338"/>
            <p14:sldId id="309"/>
            <p14:sldId id="332"/>
            <p14:sldId id="339"/>
            <p14:sldId id="336"/>
            <p14:sldId id="330"/>
            <p14:sldId id="331"/>
            <p14:sldId id="340"/>
            <p14:sldId id="328"/>
            <p14:sldId id="329"/>
            <p14:sldId id="320"/>
            <p14:sldId id="321"/>
            <p14:sldId id="327"/>
            <p14:sldId id="323"/>
            <p14:sldId id="324"/>
            <p14:sldId id="325"/>
            <p14:sldId id="326"/>
            <p14:sldId id="322"/>
            <p14:sldId id="341"/>
            <p14:sldId id="319"/>
            <p14:sldId id="337"/>
            <p14:sldId id="334"/>
            <p14:sldId id="335"/>
          </p14:sldIdLst>
        </p14:section>
      </p14:sectionLst>
    </p:ext>
    <p:ext uri="{EFAFB233-063F-42B5-8137-9DF3F51BA10A}">
      <p15:sldGuideLst xmlns:p15="http://schemas.microsoft.com/office/powerpoint/2012/main" xmlns="">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159" d="100"/>
          <a:sy n="159" d="100"/>
        </p:scale>
        <p:origin x="-1037" y="-82"/>
      </p:cViewPr>
      <p:guideLst>
        <p:guide orient="horz" pos="2160"/>
        <p:guide pos="294"/>
        <p:guide pos="2880"/>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xmlns=""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xmlns=""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xmlns=""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xmlns=""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xmlns="" val="120900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xmlns="" val="160444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xmlns="" val="130578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p14="http://schemas.microsoft.com/office/powerpoint/2010/main" xmlns="" val="123245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p14="http://schemas.microsoft.com/office/powerpoint/2010/main" xmlns="" val="67870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xmlns=""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xmlns=""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xmlns=""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____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xmlns=""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dirty="0" smtClean="0"/>
              <a:t>/32</a:t>
            </a:r>
            <a:endParaRPr lang="ko-KR" altLang="en-US" dirty="0"/>
          </a:p>
        </p:txBody>
      </p:sp>
    </p:spTree>
    <p:extLst>
      <p:ext uri="{BB962C8B-B14F-4D97-AF65-F5344CB8AC3E}">
        <p14:creationId xmlns:p14="http://schemas.microsoft.com/office/powerpoint/2010/main" xmlns="" val="108839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직사각형 70"/>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67" name="직사각형 66"/>
          <p:cNvSpPr/>
          <p:nvPr/>
        </p:nvSpPr>
        <p:spPr>
          <a:xfrm>
            <a:off x="755576" y="764704"/>
            <a:ext cx="7848872" cy="5544616"/>
          </a:xfrm>
          <a:prstGeom prst="rect">
            <a:avLst/>
          </a:prstGeom>
          <a:solidFill>
            <a:sysClr val="window" lastClr="FFFFFF"/>
          </a:solidFill>
          <a:ln w="317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xmlns="">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Tree>
    <p:extLst>
      <p:ext uri="{BB962C8B-B14F-4D97-AF65-F5344CB8AC3E}">
        <p14:creationId xmlns:p14="http://schemas.microsoft.com/office/powerpoint/2010/main" xmlns="" val="4029852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직사각형 206"/>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8" name="직사각형 7"/>
          <p:cNvSpPr/>
          <p:nvPr/>
        </p:nvSpPr>
        <p:spPr>
          <a:xfrm>
            <a:off x="466725" y="908720"/>
            <a:ext cx="820896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971255"/>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357091"/>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81027"/>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204963"/>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204963"/>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204963"/>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357091"/>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725243"/>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365203"/>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132955"/>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708439"/>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357091"/>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357091"/>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645123"/>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64570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933155"/>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861147"/>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221187"/>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221187"/>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509219"/>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437211"/>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72145"/>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348979"/>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97251"/>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97251"/>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861147"/>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700907"/>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952935"/>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4005163"/>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505881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511345"/>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736549"/>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86362"/>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536891"/>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544005"/>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537111"/>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609119"/>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208883"/>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213075"/>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312685"/>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204963"/>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9331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843145"/>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89139"/>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3068479"/>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3032185"/>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85283"/>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85283"/>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229299"/>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448939"/>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twitter</a:t>
            </a:r>
          </a:p>
        </p:txBody>
      </p:sp>
      <p:sp>
        <p:nvSpPr>
          <p:cNvPr id="461" name="직사각형 460"/>
          <p:cNvSpPr/>
          <p:nvPr/>
        </p:nvSpPr>
        <p:spPr>
          <a:xfrm>
            <a:off x="421196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73315"/>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73315"/>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520947"/>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8533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833315"/>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75409"/>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221187"/>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91158"/>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p14="http://schemas.microsoft.com/office/powerpoint/2010/main" xmlns="" val="4232171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xmlns="" val="3423846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4.1 </a:t>
            </a:r>
            <a:r>
              <a:rPr lang="en-US" altLang="ko-KR" dirty="0"/>
              <a:t>Design Decision – Why </a:t>
            </a:r>
            <a:r>
              <a:rPr lang="en-US" altLang="ko-KR" dirty="0" smtClean="0"/>
              <a:t>Client/Server?</a:t>
            </a:r>
            <a:endParaRPr lang="ko-KR" altLang="en-US" dirty="0"/>
          </a:p>
        </p:txBody>
      </p:sp>
      <p:sp>
        <p:nvSpPr>
          <p:cNvPr id="3" name="텍스트 개체 틀 2"/>
          <p:cNvSpPr>
            <a:spLocks noGrp="1"/>
          </p:cNvSpPr>
          <p:nvPr>
            <p:ph type="body" sz="quarter" idx="10"/>
          </p:nvPr>
        </p:nvSpPr>
        <p:spPr>
          <a:xfrm>
            <a:off x="275680" y="908720"/>
            <a:ext cx="8511032" cy="720080"/>
          </a:xfrm>
        </p:spPr>
        <p:txBody>
          <a:bodyPr>
            <a:normAutofit/>
          </a:bodyPr>
          <a:lstStyle/>
          <a:p>
            <a:r>
              <a:rPr lang="en-US" altLang="ko-KR" b="1" dirty="0">
                <a:solidFill>
                  <a:schemeClr val="bg1"/>
                </a:solidFill>
                <a:latin typeface="+mn-ea"/>
                <a:ea typeface="+mn-ea"/>
              </a:rPr>
              <a:t>Promoted quality attribute</a:t>
            </a:r>
            <a:br>
              <a:rPr lang="en-US" altLang="ko-KR" b="1" dirty="0">
                <a:solidFill>
                  <a:schemeClr val="bg1"/>
                </a:solidFill>
                <a:latin typeface="+mn-ea"/>
                <a:ea typeface="+mn-ea"/>
              </a:rPr>
            </a:br>
            <a:endParaRPr lang="ko-KR" altLang="en-US" b="1"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dirty="0" smtClean="0"/>
              <a:t>/32</a:t>
            </a:r>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xmlns="" val="245411515"/>
              </p:ext>
            </p:extLst>
          </p:nvPr>
        </p:nvGraphicFramePr>
        <p:xfrm>
          <a:off x="467544" y="1340768"/>
          <a:ext cx="8200206" cy="1242060"/>
        </p:xfrm>
        <a:graphic>
          <a:graphicData uri="http://schemas.openxmlformats.org/drawingml/2006/table">
            <a:tbl>
              <a:tblPr/>
              <a:tblGrid>
                <a:gridCol w="1931779"/>
                <a:gridCol w="6268427"/>
              </a:tblGrid>
              <a:tr h="0">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Scalability</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It is easy to scalable because the several different nodes works with the same behavior. </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Modifiability</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There’s no coupling between server and client. Therefore, both sides can be developed independently if they share the same protocol.</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xmlns="" val="1959895806"/>
              </p:ext>
            </p:extLst>
          </p:nvPr>
        </p:nvGraphicFramePr>
        <p:xfrm>
          <a:off x="467544" y="3212976"/>
          <a:ext cx="8200206" cy="3082290"/>
        </p:xfrm>
        <a:graphic>
          <a:graphicData uri="http://schemas.openxmlformats.org/drawingml/2006/table">
            <a:tbl>
              <a:tblPr/>
              <a:tblGrid>
                <a:gridCol w="1918637"/>
                <a:gridCol w="6281569"/>
              </a:tblGrid>
              <a:tr h="809687">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Security</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Data can be hijacked by malicious attacker. For enhancing the security, </a:t>
                      </a:r>
                      <a:r>
                        <a:rPr lang="en-US" sz="1600" b="0" i="0" u="none" strike="noStrike" dirty="0" err="1">
                          <a:solidFill>
                            <a:schemeClr val="bg1"/>
                          </a:solidFill>
                          <a:effectLst/>
                          <a:latin typeface="Arial" panose="020B0604020202020204" pitchFamily="34" charset="0"/>
                        </a:rPr>
                        <a:t>IoTMS</a:t>
                      </a:r>
                      <a:r>
                        <a:rPr lang="en-US" sz="1600" b="0" i="0" u="none" strike="noStrike" dirty="0">
                          <a:solidFill>
                            <a:schemeClr val="bg1"/>
                          </a:solidFill>
                          <a:effectLst/>
                          <a:latin typeface="Arial" panose="020B0604020202020204" pitchFamily="34" charset="0"/>
                        </a:rPr>
                        <a:t> provides options for application layer level security. With the basic security option is enabled, data will be encrypted with one time session key based on AES_128. One time session key will be shared with public key cryptography based on RSA_512. Section 6. will explain something more about this.</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0536">
                <a:tc>
                  <a:txBody>
                    <a:bodyPr/>
                    <a:lstStyle/>
                    <a:p>
                      <a:pPr rtl="0" fontAlgn="t">
                        <a:spcBef>
                          <a:spcPts val="0"/>
                        </a:spcBef>
                        <a:spcAft>
                          <a:spcPts val="0"/>
                        </a:spcAft>
                      </a:pPr>
                      <a:r>
                        <a:rPr lang="en-US" sz="1600" b="0" i="0" u="none" strike="noStrike">
                          <a:solidFill>
                            <a:schemeClr val="bg1"/>
                          </a:solidFill>
                          <a:effectLst/>
                          <a:latin typeface="Arial" panose="020B0604020202020204" pitchFamily="34" charset="0"/>
                        </a:rPr>
                        <a:t>Performance</a:t>
                      </a:r>
                      <a:endParaRPr lang="en-US" sz="160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bg1"/>
                          </a:solidFill>
                          <a:effectLst/>
                          <a:latin typeface="Arial" panose="020B0604020202020204" pitchFamily="34" charset="0"/>
                        </a:rPr>
                        <a:t>Number of SA nodes supported at the same time is up to 50. Based on the experiment, the performance degrade is not observed. </a:t>
                      </a:r>
                      <a:endParaRPr lang="en-US" sz="160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87824">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Availability</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bg1"/>
                          </a:solidFill>
                          <a:effectLst/>
                          <a:latin typeface="Arial" panose="020B0604020202020204" pitchFamily="34" charset="0"/>
                        </a:rPr>
                        <a:t>Single pointer of failure. </a:t>
                      </a:r>
                      <a:r>
                        <a:rPr lang="en-US" sz="1600" b="0" i="0" u="none" strike="noStrike" dirty="0" err="1">
                          <a:solidFill>
                            <a:schemeClr val="bg1"/>
                          </a:solidFill>
                          <a:effectLst/>
                          <a:latin typeface="Arial" panose="020B0604020202020204" pitchFamily="34" charset="0"/>
                        </a:rPr>
                        <a:t>IoTMS</a:t>
                      </a:r>
                      <a:r>
                        <a:rPr lang="en-US" sz="1600" b="0" i="0" u="none" strike="noStrike" dirty="0">
                          <a:solidFill>
                            <a:schemeClr val="bg1"/>
                          </a:solidFill>
                          <a:effectLst/>
                          <a:latin typeface="Arial" panose="020B0604020202020204" pitchFamily="34" charset="0"/>
                        </a:rPr>
                        <a:t> is monitoring SA nodes’ availability using piggyback tactic. Besides </a:t>
                      </a:r>
                      <a:r>
                        <a:rPr lang="en-US" sz="1600" b="0" i="0" u="none" strike="noStrike" dirty="0" err="1">
                          <a:solidFill>
                            <a:schemeClr val="bg1"/>
                          </a:solidFill>
                          <a:effectLst/>
                          <a:latin typeface="Arial" panose="020B0604020202020204" pitchFamily="34" charset="0"/>
                        </a:rPr>
                        <a:t>IoTMS</a:t>
                      </a:r>
                      <a:r>
                        <a:rPr lang="en-US" sz="1600" b="0" i="0" u="none" strike="noStrike" dirty="0">
                          <a:solidFill>
                            <a:schemeClr val="bg1"/>
                          </a:solidFill>
                          <a:effectLst/>
                          <a:latin typeface="Arial" panose="020B0604020202020204" pitchFamily="34" charset="0"/>
                        </a:rPr>
                        <a:t> support emergency message function for notifying the problem on </a:t>
                      </a:r>
                      <a:r>
                        <a:rPr lang="en-US" sz="1600" b="0" i="0" u="none" strike="noStrike" dirty="0" err="1">
                          <a:solidFill>
                            <a:schemeClr val="bg1"/>
                          </a:solidFill>
                          <a:effectLst/>
                          <a:latin typeface="Arial" panose="020B0604020202020204" pitchFamily="34" charset="0"/>
                        </a:rPr>
                        <a:t>IoTMS</a:t>
                      </a:r>
                      <a:r>
                        <a:rPr lang="en-US" sz="1600" b="0" i="0" u="none" strike="noStrike" dirty="0">
                          <a:solidFill>
                            <a:schemeClr val="bg1"/>
                          </a:solidFill>
                          <a:effectLst/>
                          <a:latin typeface="Arial" panose="020B0604020202020204" pitchFamily="34" charset="0"/>
                        </a:rPr>
                        <a:t> to user.</a:t>
                      </a:r>
                      <a:endParaRPr lang="en-US" sz="1600" dirty="0">
                        <a:solidFill>
                          <a:schemeClr val="bg1"/>
                        </a:solidFill>
                        <a:effectLs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11" name="Rectangle 3"/>
          <p:cNvSpPr>
            <a:spLocks noChangeArrowheads="1"/>
          </p:cNvSpPr>
          <p:nvPr/>
        </p:nvSpPr>
        <p:spPr bwMode="auto">
          <a:xfrm>
            <a:off x="1576187" y="694879"/>
            <a:ext cx="223805"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bg1"/>
                </a:solidFill>
                <a:effectLst/>
                <a:latin typeface="+mn-ea"/>
              </a:rPr>
              <a:t/>
            </a:r>
            <a:br>
              <a:rPr kumimoji="0" lang="ko-KR" altLang="ko-KR" sz="1600" b="0" i="0" u="none" strike="noStrike" cap="none" normalizeH="0" baseline="0" smtClean="0">
                <a:ln>
                  <a:noFill/>
                </a:ln>
                <a:solidFill>
                  <a:schemeClr val="bg1"/>
                </a:solidFill>
                <a:effectLst/>
                <a:latin typeface="+mn-ea"/>
              </a:rPr>
            </a:br>
            <a:endParaRPr kumimoji="0" lang="ko-KR" altLang="ko-KR" sz="1600" b="0" i="0" u="none" strike="noStrike" cap="none" normalizeH="0" baseline="0" smtClean="0">
              <a:ln>
                <a:noFill/>
              </a:ln>
              <a:solidFill>
                <a:schemeClr val="bg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bg1"/>
                </a:solidFill>
                <a:effectLst/>
                <a:latin typeface="+mn-ea"/>
              </a:rPr>
              <a:t/>
            </a:r>
            <a:br>
              <a:rPr kumimoji="0" lang="ko-KR" altLang="ko-KR" sz="1600" b="0" i="0" u="none" strike="noStrike" cap="none" normalizeH="0" baseline="0" smtClean="0">
                <a:ln>
                  <a:noFill/>
                </a:ln>
                <a:solidFill>
                  <a:schemeClr val="bg1"/>
                </a:solidFill>
                <a:effectLst/>
                <a:latin typeface="+mn-ea"/>
              </a:rPr>
            </a:br>
            <a:endParaRPr kumimoji="0" lang="ko-KR" altLang="ko-KR" sz="1600" b="0" i="0" u="none" strike="noStrike" cap="none" normalizeH="0" baseline="0" smtClean="0">
              <a:ln>
                <a:noFill/>
              </a:ln>
              <a:solidFill>
                <a:schemeClr val="bg1"/>
              </a:solidFill>
              <a:effectLst/>
              <a:latin typeface="+mn-ea"/>
            </a:endParaRPr>
          </a:p>
        </p:txBody>
      </p:sp>
      <p:sp>
        <p:nvSpPr>
          <p:cNvPr id="12" name="텍스트 개체 틀 2"/>
          <p:cNvSpPr txBox="1">
            <a:spLocks/>
          </p:cNvSpPr>
          <p:nvPr/>
        </p:nvSpPr>
        <p:spPr>
          <a:xfrm>
            <a:off x="275680" y="2746097"/>
            <a:ext cx="8511032" cy="720080"/>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b="1" dirty="0" smtClean="0">
                <a:solidFill>
                  <a:schemeClr val="bg1"/>
                </a:solidFill>
                <a:latin typeface="+mn-ea"/>
                <a:ea typeface="+mn-ea"/>
              </a:rPr>
              <a:t>Inhibited quality attribute</a:t>
            </a:r>
            <a:br>
              <a:rPr lang="en-US" altLang="ko-KR" b="1" dirty="0" smtClean="0">
                <a:solidFill>
                  <a:schemeClr val="bg1"/>
                </a:solidFill>
                <a:latin typeface="+mn-ea"/>
                <a:ea typeface="+mn-ea"/>
              </a:rPr>
            </a:br>
            <a:endParaRPr lang="en-US" b="1" dirty="0">
              <a:solidFill>
                <a:schemeClr val="bg1"/>
              </a:solidFill>
              <a:latin typeface="+mn-ea"/>
              <a:ea typeface="+mn-ea"/>
            </a:endParaRPr>
          </a:p>
        </p:txBody>
      </p:sp>
    </p:spTree>
    <p:extLst>
      <p:ext uri="{BB962C8B-B14F-4D97-AF65-F5344CB8AC3E}">
        <p14:creationId xmlns:p14="http://schemas.microsoft.com/office/powerpoint/2010/main" xmlns="" val="418717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fontScale="92500" lnSpcReduction="10000"/>
          </a:bodyPr>
          <a:lstStyle/>
          <a:p>
            <a:r>
              <a:rPr lang="en-US" altLang="ko-KR" dirty="0" smtClean="0">
                <a:solidFill>
                  <a:schemeClr val="bg1"/>
                </a:solidFill>
              </a:rPr>
              <a:t>1) Less coupling among packages</a:t>
            </a:r>
          </a:p>
          <a:p>
            <a:pPr lvl="1"/>
            <a:r>
              <a:rPr lang="en-US" altLang="ko-KR" dirty="0" smtClean="0">
                <a:solidFill>
                  <a:schemeClr val="bg1"/>
                </a:solidFill>
              </a:rPr>
              <a:t>Failure of any single package doesn’t affect the whole system</a:t>
            </a:r>
          </a:p>
          <a:p>
            <a:pPr lvl="1"/>
            <a:r>
              <a:rPr lang="en-US" altLang="ko-KR" dirty="0" smtClean="0">
                <a:solidFill>
                  <a:schemeClr val="bg1"/>
                </a:solidFill>
              </a:rPr>
              <a:t>Each packages can be developed independently</a:t>
            </a:r>
          </a:p>
          <a:p>
            <a:endParaRPr lang="en-US" altLang="ko-KR" dirty="0" smtClean="0">
              <a:solidFill>
                <a:schemeClr val="bg1"/>
              </a:solidFill>
            </a:endParaRPr>
          </a:p>
          <a:p>
            <a:r>
              <a:rPr lang="en-US" altLang="ko-KR" dirty="0" smtClean="0">
                <a:solidFill>
                  <a:schemeClr val="bg1"/>
                </a:solidFill>
              </a:rPr>
              <a:t>2) Easy to track the interaction between packages</a:t>
            </a:r>
          </a:p>
          <a:p>
            <a:pPr lvl="1"/>
            <a:r>
              <a:rPr lang="en-US" altLang="ko-KR" dirty="0" smtClean="0">
                <a:solidFill>
                  <a:schemeClr val="bg1"/>
                </a:solidFill>
              </a:rPr>
              <a:t>Centralized logging environment</a:t>
            </a:r>
          </a:p>
          <a:p>
            <a:endParaRPr lang="en-US" altLang="ko-KR" dirty="0" smtClean="0">
              <a:solidFill>
                <a:schemeClr val="bg1"/>
              </a:solidFill>
            </a:endParaRPr>
          </a:p>
          <a:p>
            <a:r>
              <a:rPr lang="en-US" altLang="ko-KR" dirty="0" smtClean="0">
                <a:solidFill>
                  <a:schemeClr val="bg1"/>
                </a:solidFill>
              </a:rPr>
              <a:t>3</a:t>
            </a:r>
            <a:r>
              <a:rPr lang="en-US" altLang="ko-KR" dirty="0">
                <a:solidFill>
                  <a:schemeClr val="bg1"/>
                </a:solidFill>
              </a:rPr>
              <a:t>) Provides extensibility</a:t>
            </a:r>
          </a:p>
          <a:p>
            <a:pPr lvl="1"/>
            <a:r>
              <a:rPr lang="en-US" altLang="ko-KR" dirty="0">
                <a:solidFill>
                  <a:schemeClr val="bg1"/>
                </a:solidFill>
              </a:rPr>
              <a:t>Easy to add new nodes</a:t>
            </a:r>
          </a:p>
          <a:p>
            <a:pPr lvl="1"/>
            <a:r>
              <a:rPr lang="en-US" altLang="ko-KR" dirty="0">
                <a:solidFill>
                  <a:schemeClr val="bg1"/>
                </a:solidFill>
              </a:rPr>
              <a:t>Easy to add new feature such as message package and something like that</a:t>
            </a:r>
          </a:p>
          <a:p>
            <a:endParaRPr lang="en-US" altLang="ko-KR" dirty="0" smtClean="0">
              <a:solidFill>
                <a:schemeClr val="bg1"/>
              </a:solidFill>
            </a:endParaRPr>
          </a:p>
          <a:p>
            <a:r>
              <a:rPr lang="en-US" altLang="ko-KR" dirty="0" smtClean="0">
                <a:solidFill>
                  <a:schemeClr val="bg1"/>
                </a:solidFill>
              </a:rPr>
              <a:t>4</a:t>
            </a:r>
            <a:r>
              <a:rPr lang="en-US" altLang="ko-KR" dirty="0">
                <a:solidFill>
                  <a:schemeClr val="bg1"/>
                </a:solidFill>
              </a:rPr>
              <a:t>)  Single point of failure</a:t>
            </a:r>
          </a:p>
          <a:p>
            <a:pPr lvl="1"/>
            <a:r>
              <a:rPr lang="en-US" altLang="ko-KR" dirty="0">
                <a:solidFill>
                  <a:schemeClr val="bg1"/>
                </a:solidFill>
              </a:rPr>
              <a:t>Event bus should be easily recoverable</a:t>
            </a:r>
          </a:p>
          <a:p>
            <a:endParaRPr lang="en-US" altLang="ko-KR" dirty="0" smtClean="0">
              <a:solidFill>
                <a:schemeClr val="bg1"/>
              </a:solidFill>
            </a:endParaRPr>
          </a:p>
          <a:p>
            <a:r>
              <a:rPr lang="en-US" altLang="ko-KR" dirty="0" smtClean="0">
                <a:solidFill>
                  <a:schemeClr val="bg1"/>
                </a:solidFill>
              </a:rPr>
              <a:t>5</a:t>
            </a:r>
            <a:r>
              <a:rPr lang="en-US" altLang="ko-KR" dirty="0">
                <a:solidFill>
                  <a:schemeClr val="bg1"/>
                </a:solidFill>
              </a:rPr>
              <a:t>) Traffic</a:t>
            </a:r>
          </a:p>
          <a:p>
            <a:pPr lvl="1"/>
            <a:r>
              <a:rPr lang="en-US" altLang="ko-KR" dirty="0">
                <a:solidFill>
                  <a:schemeClr val="bg1"/>
                </a:solidFill>
              </a:rPr>
              <a:t>50 simultaneous connection is tolerable based on the experiment.</a:t>
            </a:r>
            <a:endParaRPr lang="ko-KR" altLang="en-US"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568" y="2060848"/>
            <a:ext cx="3768643" cy="25202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563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solidFill>
                  <a:schemeClr val="bg1"/>
                </a:solidFill>
              </a:rPr>
              <a:t>Less </a:t>
            </a:r>
            <a:r>
              <a:rPr lang="en-US" altLang="ko-KR" dirty="0">
                <a:solidFill>
                  <a:schemeClr val="bg1"/>
                </a:solidFill>
              </a:rPr>
              <a:t>coupling among </a:t>
            </a:r>
            <a:r>
              <a:rPr lang="en-US" altLang="ko-KR" dirty="0" smtClean="0">
                <a:solidFill>
                  <a:schemeClr val="bg1"/>
                </a:solidFill>
              </a:rPr>
              <a:t>packages</a:t>
            </a:r>
          </a:p>
          <a:p>
            <a:pPr marL="342900" indent="-342900">
              <a:buAutoNum type="arabicParenR"/>
            </a:pPr>
            <a:r>
              <a:rPr lang="en-US" altLang="ko-KR" dirty="0" smtClean="0">
                <a:solidFill>
                  <a:schemeClr val="bg1"/>
                </a:solidFill>
              </a:rPr>
              <a:t>Cross platform</a:t>
            </a:r>
          </a:p>
          <a:p>
            <a:pPr marL="342900" indent="-342900">
              <a:buAutoNum type="arabicParenR"/>
            </a:pPr>
            <a:r>
              <a:rPr lang="en-US" altLang="ko-KR" dirty="0" smtClean="0">
                <a:solidFill>
                  <a:schemeClr val="bg1"/>
                </a:solidFill>
              </a:rPr>
              <a:t>Human readable</a:t>
            </a:r>
          </a:p>
          <a:p>
            <a:pPr marL="342900" indent="-342900">
              <a:buAutoNum type="arabicParenR"/>
            </a:pPr>
            <a:r>
              <a:rPr lang="en-US" altLang="ko-KR" dirty="0" smtClean="0">
                <a:solidFill>
                  <a:schemeClr val="bg1"/>
                </a:solidFill>
              </a:rPr>
              <a:t>Applying design </a:t>
            </a:r>
            <a:r>
              <a:rPr lang="en-US" altLang="ko-KR" dirty="0">
                <a:solidFill>
                  <a:schemeClr val="bg1"/>
                </a:solidFill>
              </a:rPr>
              <a:t>concept </a:t>
            </a:r>
            <a:r>
              <a:rPr lang="en-US" altLang="ko-KR" dirty="0" smtClean="0">
                <a:solidFill>
                  <a:schemeClr val="bg1"/>
                </a:solidFill>
              </a:rPr>
              <a:t>to implementation directly</a:t>
            </a:r>
          </a:p>
          <a:p>
            <a:pPr marL="342900" indent="-342900">
              <a:buAutoNum type="arabicParenR"/>
            </a:pPr>
            <a:r>
              <a:rPr lang="en-US" altLang="ko-KR" dirty="0">
                <a:solidFill>
                  <a:schemeClr val="bg1"/>
                </a:solidFill>
              </a:rPr>
              <a:t>UI and SA Node speak the same language</a:t>
            </a:r>
          </a:p>
          <a:p>
            <a:pPr marL="342900" indent="-342900">
              <a:buAutoNum type="arabicParenR"/>
            </a:pPr>
            <a:r>
              <a:rPr lang="en-US" altLang="ko-KR" dirty="0">
                <a:solidFill>
                  <a:schemeClr val="bg1"/>
                </a:solidFill>
              </a:rPr>
              <a:t>3rd party developers</a:t>
            </a:r>
          </a:p>
          <a:p>
            <a:pPr marL="342900" indent="-342900">
              <a:buAutoNum type="arabicParenR"/>
            </a:pPr>
            <a:r>
              <a:rPr lang="en-US" altLang="ko-KR" dirty="0">
                <a:solidFill>
                  <a:schemeClr val="bg1"/>
                </a:solidFill>
              </a:rPr>
              <a:t>UI (Java Script) and database </a:t>
            </a:r>
            <a:r>
              <a:rPr lang="en-US" altLang="ko-KR" dirty="0" smtClean="0">
                <a:solidFill>
                  <a:schemeClr val="bg1"/>
                </a:solidFill>
              </a:rPr>
              <a:t>friendly</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16</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0047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p14="http://schemas.microsoft.com/office/powerpoint/2010/main" xmlns="" val="708426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직사각형 56"/>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59" name="직사각형 58"/>
          <p:cNvSpPr/>
          <p:nvPr/>
        </p:nvSpPr>
        <p:spPr>
          <a:xfrm>
            <a:off x="467544" y="836712"/>
            <a:ext cx="4124476" cy="5398308"/>
          </a:xfrm>
          <a:prstGeom prst="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sp>
        <p:nvSpPr>
          <p:cNvPr id="5" name="TextBox 4"/>
          <p:cNvSpPr txBox="1"/>
          <p:nvPr/>
        </p:nvSpPr>
        <p:spPr>
          <a:xfrm>
            <a:off x="4869520" y="1685829"/>
            <a:ext cx="3950952" cy="1384995"/>
          </a:xfrm>
          <a:prstGeom prst="rect">
            <a:avLst/>
          </a:prstGeom>
        </p:spPr>
        <p:txBody>
          <a:bodyPr wrap="square" rtlCol="0">
            <a:spAutoFit/>
          </a:bodyPr>
          <a:lstStyle/>
          <a:p>
            <a:r>
              <a:rPr lang="en-US" altLang="ko-KR" sz="1400" dirty="0" smtClean="0">
                <a:solidFill>
                  <a:schemeClr val="bg1"/>
                </a:solidFill>
              </a:rPr>
              <a:t>Framework : </a:t>
            </a:r>
          </a:p>
          <a:p>
            <a:r>
              <a:rPr lang="en-US" altLang="ko-KR" sz="1400" dirty="0" smtClean="0">
                <a:solidFill>
                  <a:schemeClr val="bg1"/>
                </a:solidFill>
              </a:rPr>
              <a:t>- Spring framework can filter user access with URL Pattern.</a:t>
            </a:r>
          </a:p>
          <a:p>
            <a:r>
              <a:rPr lang="en-US" altLang="ko-KR" sz="1400" dirty="0" smtClean="0">
                <a:solidFill>
                  <a:schemeClr val="bg1"/>
                </a:solidFill>
              </a:rPr>
              <a:t>- It uses access filter xml, so it applies user access control easily</a:t>
            </a:r>
          </a:p>
          <a:p>
            <a:r>
              <a:rPr lang="en-US" altLang="ko-KR" sz="1400" dirty="0" smtClean="0">
                <a:solidFill>
                  <a:schemeClr val="bg1"/>
                </a:solidFill>
              </a:rPr>
              <a:t>- should be necessary to study framework.</a:t>
            </a:r>
            <a:endParaRPr lang="ko-KR" altLang="en-US" sz="1400" dirty="0">
              <a:solidFill>
                <a:schemeClr val="bg1"/>
              </a:solidFill>
            </a:endParaRPr>
          </a:p>
        </p:txBody>
      </p:sp>
      <p:sp>
        <p:nvSpPr>
          <p:cNvPr id="30" name="TextBox 29"/>
          <p:cNvSpPr txBox="1"/>
          <p:nvPr/>
        </p:nvSpPr>
        <p:spPr>
          <a:xfrm>
            <a:off x="4716016" y="1206975"/>
            <a:ext cx="1978427" cy="369332"/>
          </a:xfrm>
          <a:prstGeom prst="rect">
            <a:avLst/>
          </a:prstGeom>
        </p:spPr>
        <p:txBody>
          <a:bodyPr wrap="none" rtlCol="0">
            <a:spAutoFit/>
          </a:bodyPr>
          <a:lstStyle/>
          <a:p>
            <a:r>
              <a:rPr lang="en-US" altLang="ko-KR" dirty="0" smtClean="0">
                <a:solidFill>
                  <a:schemeClr val="bg1"/>
                </a:solidFill>
              </a:rPr>
              <a:t>[Design decision]</a:t>
            </a:r>
            <a:endParaRPr lang="ko-KR" altLang="en-US" dirty="0">
              <a:solidFill>
                <a:schemeClr val="bg1"/>
              </a:solidFill>
            </a:endParaRPr>
          </a:p>
        </p:txBody>
      </p:sp>
      <p:sp>
        <p:nvSpPr>
          <p:cNvPr id="31" name="TextBox 30"/>
          <p:cNvSpPr txBox="1"/>
          <p:nvPr/>
        </p:nvSpPr>
        <p:spPr>
          <a:xfrm>
            <a:off x="4869520" y="3531910"/>
            <a:ext cx="3662920" cy="1384995"/>
          </a:xfrm>
          <a:prstGeom prst="rect">
            <a:avLst/>
          </a:prstGeom>
        </p:spPr>
        <p:txBody>
          <a:bodyPr wrap="square" rtlCol="0">
            <a:spAutoFit/>
          </a:bodyPr>
          <a:lstStyle/>
          <a:p>
            <a:r>
              <a:rPr lang="en-US" altLang="ko-KR" sz="1400" dirty="0" smtClean="0">
                <a:solidFill>
                  <a:schemeClr val="bg1"/>
                </a:solidFill>
              </a:rPr>
              <a:t>Organic : </a:t>
            </a:r>
          </a:p>
          <a:p>
            <a:r>
              <a:rPr lang="en-US" altLang="ko-KR" sz="1400" dirty="0" smtClean="0">
                <a:solidFill>
                  <a:schemeClr val="bg1"/>
                </a:solidFill>
              </a:rPr>
              <a:t>- If using cookie, </a:t>
            </a:r>
            <a:r>
              <a:rPr lang="en-US" altLang="ko-KR" sz="1400" dirty="0">
                <a:solidFill>
                  <a:schemeClr val="bg1"/>
                </a:solidFill>
              </a:rPr>
              <a:t>It can develop simply</a:t>
            </a:r>
            <a:r>
              <a:rPr lang="en-US" altLang="ko-KR" sz="1400" dirty="0" smtClean="0">
                <a:solidFill>
                  <a:schemeClr val="bg1"/>
                </a:solidFill>
              </a:rPr>
              <a:t>.</a:t>
            </a:r>
          </a:p>
          <a:p>
            <a:r>
              <a:rPr lang="en-US" altLang="ko-KR" sz="1400" dirty="0" smtClean="0">
                <a:solidFill>
                  <a:schemeClr val="bg1"/>
                </a:solidFill>
              </a:rPr>
              <a:t>- But we can apply just web page. According to implementation, it cannot apply at Web API.</a:t>
            </a:r>
          </a:p>
          <a:p>
            <a:r>
              <a:rPr lang="en-US" altLang="ko-KR" sz="1400" dirty="0" smtClean="0">
                <a:solidFill>
                  <a:schemeClr val="bg1"/>
                </a:solidFill>
              </a:rPr>
              <a:t>- And it is more chance to mistake.</a:t>
            </a:r>
            <a:endParaRPr lang="ko-KR" altLang="en-US" sz="1400" dirty="0">
              <a:solidFill>
                <a:schemeClr val="bg1"/>
              </a:solidFill>
            </a:endParaRPr>
          </a:p>
        </p:txBody>
      </p:sp>
      <p:sp>
        <p:nvSpPr>
          <p:cNvPr id="33" name="타원 32"/>
          <p:cNvSpPr/>
          <p:nvPr/>
        </p:nvSpPr>
        <p:spPr>
          <a:xfrm>
            <a:off x="1722739" y="1127036"/>
            <a:ext cx="216403" cy="216403"/>
          </a:xfrm>
          <a:prstGeom prst="ellipse">
            <a:avLst/>
          </a:prstGeom>
          <a:solidFill>
            <a:sysClr val="windowText" lastClr="000000">
              <a:lumMod val="75000"/>
              <a:lumOff val="25000"/>
            </a:sysClr>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nvGrpSpPr>
          <p:cNvPr id="34" name="그룹 33"/>
          <p:cNvGrpSpPr/>
          <p:nvPr/>
        </p:nvGrpSpPr>
        <p:grpSpPr>
          <a:xfrm>
            <a:off x="1686924" y="4799444"/>
            <a:ext cx="288032" cy="288032"/>
            <a:chOff x="6979722" y="1284961"/>
            <a:chExt cx="288032" cy="288032"/>
          </a:xfrm>
        </p:grpSpPr>
        <p:sp>
          <p:nvSpPr>
            <p:cNvPr id="35" name="타원 34"/>
            <p:cNvSpPr/>
            <p:nvPr/>
          </p:nvSpPr>
          <p:spPr>
            <a:xfrm>
              <a:off x="6979722" y="1284961"/>
              <a:ext cx="288032" cy="288032"/>
            </a:xfrm>
            <a:prstGeom prst="ellipse">
              <a:avLst/>
            </a:prstGeom>
            <a:solidFill>
              <a:sysClr val="window" lastClr="FFFFFF"/>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36" name="타원 35"/>
            <p:cNvSpPr/>
            <p:nvPr/>
          </p:nvSpPr>
          <p:spPr>
            <a:xfrm>
              <a:off x="7042445" y="1347684"/>
              <a:ext cx="162586" cy="162586"/>
            </a:xfrm>
            <a:prstGeom prst="ellipse">
              <a:avLst/>
            </a:prstGeom>
            <a:solidFill>
              <a:sysClr val="windowText" lastClr="000000">
                <a:lumMod val="75000"/>
                <a:lumOff val="25000"/>
              </a:sysClr>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sp>
        <p:nvSpPr>
          <p:cNvPr id="37" name="모서리가 둥근 직사각형 36"/>
          <p:cNvSpPr/>
          <p:nvPr/>
        </p:nvSpPr>
        <p:spPr>
          <a:xfrm>
            <a:off x="1149032" y="155908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Access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8" name="모서리가 둥근 직사각형 37"/>
          <p:cNvSpPr/>
          <p:nvPr/>
        </p:nvSpPr>
        <p:spPr>
          <a:xfrm>
            <a:off x="1149032" y="225401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Intercept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URL</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9" name="모서리가 둥근 직사각형 38"/>
          <p:cNvSpPr/>
          <p:nvPr/>
        </p:nvSpPr>
        <p:spPr>
          <a:xfrm>
            <a:off x="1080841" y="2902084"/>
            <a:ext cx="1500198"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validates</a:t>
            </a:r>
          </a:p>
        </p:txBody>
      </p:sp>
      <p:sp>
        <p:nvSpPr>
          <p:cNvPr id="40" name="다이아몬드 39"/>
          <p:cNvSpPr/>
          <p:nvPr/>
        </p:nvSpPr>
        <p:spPr>
          <a:xfrm>
            <a:off x="1645544" y="3575308"/>
            <a:ext cx="370793" cy="356465"/>
          </a:xfrm>
          <a:prstGeom prst="diamond">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41" name="모서리가 둥근 직사각형 40"/>
          <p:cNvSpPr/>
          <p:nvPr/>
        </p:nvSpPr>
        <p:spPr>
          <a:xfrm>
            <a:off x="1149032" y="4115306"/>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2" name="모서리가 둥근 직사각형 41"/>
          <p:cNvSpPr/>
          <p:nvPr/>
        </p:nvSpPr>
        <p:spPr>
          <a:xfrm>
            <a:off x="2704128" y="4126220"/>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error message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3" name="모서리가 둥근 직사각형 42"/>
          <p:cNvSpPr/>
          <p:nvPr/>
        </p:nvSpPr>
        <p:spPr>
          <a:xfrm>
            <a:off x="2704128" y="477429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shows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Login page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4" name="모서리가 둥근 직사각형 43"/>
          <p:cNvSpPr/>
          <p:nvPr/>
        </p:nvSpPr>
        <p:spPr>
          <a:xfrm>
            <a:off x="2704128" y="542236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Enter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id &amp; password</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5" name="TextBox 44"/>
          <p:cNvSpPr txBox="1"/>
          <p:nvPr/>
        </p:nvSpPr>
        <p:spPr>
          <a:xfrm>
            <a:off x="561925" y="3862016"/>
            <a:ext cx="1278107" cy="276999"/>
          </a:xfrm>
          <a:prstGeom prst="rect">
            <a:avLst/>
          </a:prstGeom>
        </p:spPr>
        <p:txBody>
          <a:bodyPr wrap="none" rtlCol="0">
            <a:spAutoFit/>
          </a:bodyPr>
          <a:lstStyle/>
          <a:p>
            <a:r>
              <a:rPr lang="en-US" altLang="ko-KR" sz="1200" dirty="0" smtClean="0">
                <a:solidFill>
                  <a:prstClr val="black"/>
                </a:solidFill>
                <a:latin typeface="Calibri"/>
              </a:rPr>
              <a:t>[Login successful]</a:t>
            </a:r>
            <a:endParaRPr lang="ko-KR" altLang="en-US" sz="1200" dirty="0">
              <a:solidFill>
                <a:prstClr val="black"/>
              </a:solidFill>
              <a:latin typeface="Calibri"/>
            </a:endParaRPr>
          </a:p>
        </p:txBody>
      </p:sp>
      <p:sp>
        <p:nvSpPr>
          <p:cNvPr id="46" name="TextBox 45"/>
          <p:cNvSpPr txBox="1"/>
          <p:nvPr/>
        </p:nvSpPr>
        <p:spPr>
          <a:xfrm>
            <a:off x="2500711" y="3501976"/>
            <a:ext cx="991169" cy="276999"/>
          </a:xfrm>
          <a:prstGeom prst="rect">
            <a:avLst/>
          </a:prstGeom>
        </p:spPr>
        <p:txBody>
          <a:bodyPr wrap="none" rtlCol="0">
            <a:spAutoFit/>
          </a:bodyPr>
          <a:lstStyle/>
          <a:p>
            <a:r>
              <a:rPr lang="en-US" altLang="ko-KR" sz="1200" dirty="0" smtClean="0">
                <a:solidFill>
                  <a:prstClr val="black"/>
                </a:solidFill>
                <a:latin typeface="Calibri"/>
              </a:rPr>
              <a:t>[Login failed]</a:t>
            </a:r>
            <a:endParaRPr lang="ko-KR" altLang="en-US" sz="1200" dirty="0">
              <a:solidFill>
                <a:prstClr val="black"/>
              </a:solidFill>
              <a:latin typeface="Calibri"/>
            </a:endParaRPr>
          </a:p>
        </p:txBody>
      </p:sp>
      <p:cxnSp>
        <p:nvCxnSpPr>
          <p:cNvPr id="47" name="직선 화살표 연결선 46"/>
          <p:cNvCxnSpPr>
            <a:stCxn id="33" idx="4"/>
            <a:endCxn id="37" idx="0"/>
          </p:cNvCxnSpPr>
          <p:nvPr/>
        </p:nvCxnSpPr>
        <p:spPr>
          <a:xfrm flipH="1">
            <a:off x="1830940" y="1343439"/>
            <a:ext cx="1" cy="215645"/>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8" name="직선 화살표 연결선 47"/>
          <p:cNvCxnSpPr>
            <a:stCxn id="37" idx="2"/>
            <a:endCxn id="38" idx="0"/>
          </p:cNvCxnSpPr>
          <p:nvPr/>
        </p:nvCxnSpPr>
        <p:spPr>
          <a:xfrm>
            <a:off x="1830940" y="2016284"/>
            <a:ext cx="0" cy="23772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9" name="직선 화살표 연결선 48"/>
          <p:cNvCxnSpPr>
            <a:stCxn id="38" idx="2"/>
            <a:endCxn id="39" idx="0"/>
          </p:cNvCxnSpPr>
          <p:nvPr/>
        </p:nvCxnSpPr>
        <p:spPr>
          <a:xfrm>
            <a:off x="1830940" y="271121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0" name="직선 화살표 연결선 49"/>
          <p:cNvCxnSpPr>
            <a:stCxn id="39" idx="2"/>
            <a:endCxn id="40" idx="0"/>
          </p:cNvCxnSpPr>
          <p:nvPr/>
        </p:nvCxnSpPr>
        <p:spPr>
          <a:xfrm>
            <a:off x="1830940" y="3359284"/>
            <a:ext cx="1" cy="216024"/>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1" name="직선 화살표 연결선 50"/>
          <p:cNvCxnSpPr>
            <a:stCxn id="40" idx="2"/>
            <a:endCxn id="41" idx="0"/>
          </p:cNvCxnSpPr>
          <p:nvPr/>
        </p:nvCxnSpPr>
        <p:spPr>
          <a:xfrm flipH="1">
            <a:off x="1830940" y="3931773"/>
            <a:ext cx="1" cy="183533"/>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2" name="직선 화살표 연결선 51"/>
          <p:cNvCxnSpPr>
            <a:stCxn id="41" idx="2"/>
            <a:endCxn id="35" idx="0"/>
          </p:cNvCxnSpPr>
          <p:nvPr/>
        </p:nvCxnSpPr>
        <p:spPr>
          <a:xfrm>
            <a:off x="1830940" y="4572506"/>
            <a:ext cx="0" cy="22693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3" name="직선 화살표 연결선 53"/>
          <p:cNvCxnSpPr>
            <a:stCxn id="40" idx="3"/>
            <a:endCxn id="42" idx="0"/>
          </p:cNvCxnSpPr>
          <p:nvPr/>
        </p:nvCxnSpPr>
        <p:spPr>
          <a:xfrm>
            <a:off x="2016337" y="3753541"/>
            <a:ext cx="1369699" cy="372679"/>
          </a:xfrm>
          <a:prstGeom prst="bentConnector2">
            <a:avLst/>
          </a:prstGeom>
          <a:noFill/>
          <a:ln w="9525" cap="flat" cmpd="sng" algn="ctr">
            <a:solidFill>
              <a:sysClr val="windowText" lastClr="000000">
                <a:lumMod val="65000"/>
                <a:lumOff val="35000"/>
              </a:sysClr>
            </a:solidFill>
            <a:prstDash val="solid"/>
            <a:tailEnd type="arrow"/>
          </a:ln>
          <a:effectLst/>
        </p:spPr>
      </p:cxnSp>
      <p:cxnSp>
        <p:nvCxnSpPr>
          <p:cNvPr id="54" name="직선 화살표 연결선 53"/>
          <p:cNvCxnSpPr>
            <a:stCxn id="42" idx="2"/>
            <a:endCxn id="43" idx="0"/>
          </p:cNvCxnSpPr>
          <p:nvPr/>
        </p:nvCxnSpPr>
        <p:spPr>
          <a:xfrm>
            <a:off x="3386036" y="4583420"/>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5" name="직선 화살표 연결선 54"/>
          <p:cNvCxnSpPr>
            <a:stCxn id="43" idx="2"/>
            <a:endCxn id="44" idx="0"/>
          </p:cNvCxnSpPr>
          <p:nvPr/>
        </p:nvCxnSpPr>
        <p:spPr>
          <a:xfrm>
            <a:off x="3386036" y="523149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6" name="직선 화살표 연결선 53"/>
          <p:cNvCxnSpPr>
            <a:stCxn id="44" idx="3"/>
            <a:endCxn id="39" idx="3"/>
          </p:cNvCxnSpPr>
          <p:nvPr/>
        </p:nvCxnSpPr>
        <p:spPr>
          <a:xfrm flipH="1" flipV="1">
            <a:off x="2581039" y="3130684"/>
            <a:ext cx="1486905" cy="2520280"/>
          </a:xfrm>
          <a:prstGeom prst="bentConnector3">
            <a:avLst>
              <a:gd name="adj1" fmla="val -15374"/>
            </a:avLst>
          </a:prstGeom>
          <a:noFill/>
          <a:ln w="9525" cap="flat" cmpd="sng" algn="ctr">
            <a:solidFill>
              <a:sysClr val="windowText" lastClr="000000">
                <a:lumMod val="65000"/>
                <a:lumOff val="35000"/>
              </a:sysClr>
            </a:solidFill>
            <a:prstDash val="solid"/>
            <a:tailEnd type="arrow"/>
          </a:ln>
          <a:effectLst/>
        </p:spPr>
      </p:cxnSp>
    </p:spTree>
    <p:extLst>
      <p:ext uri="{BB962C8B-B14F-4D97-AF65-F5344CB8AC3E}">
        <p14:creationId xmlns:p14="http://schemas.microsoft.com/office/powerpoint/2010/main" xmlns="" val="47546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spTree>
    <p:extLst>
      <p:ext uri="{BB962C8B-B14F-4D97-AF65-F5344CB8AC3E}">
        <p14:creationId xmlns:p14="http://schemas.microsoft.com/office/powerpoint/2010/main" xmlns="" val="422964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xmlns=""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6304" y="836712"/>
            <a:ext cx="8352160" cy="5184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0324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bg1"/>
                </a:solidFill>
                <a:latin typeface="+mn-ea"/>
              </a:rPr>
              <a:t>ㅌ</a:t>
            </a: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5699" y="836712"/>
            <a:ext cx="8464773" cy="5201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01968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solidFill>
                  <a:schemeClr val="bg1"/>
                </a:solidFill>
              </a:rPr>
              <a:t>System </a:t>
            </a:r>
            <a:r>
              <a:rPr lang="ko-KR" altLang="en-US" dirty="0" smtClean="0">
                <a:solidFill>
                  <a:schemeClr val="bg1"/>
                </a:solidFill>
              </a:rPr>
              <a:t>큰 그림</a:t>
            </a:r>
            <a:endParaRPr lang="ko-KR" altLang="en-US"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표 4"/>
          <p:cNvGraphicFramePr>
            <a:graphicFrameLocks noGrp="1"/>
          </p:cNvGraphicFramePr>
          <p:nvPr/>
        </p:nvGraphicFramePr>
        <p:xfrm>
          <a:off x="437982" y="3829260"/>
          <a:ext cx="3116442" cy="1958880"/>
        </p:xfrm>
        <a:graphic>
          <a:graphicData uri="http://schemas.openxmlformats.org/drawingml/2006/table">
            <a:tbl>
              <a:tblPr/>
              <a:tblGrid>
                <a:gridCol w="1558221"/>
                <a:gridCol w="1558221"/>
              </a:tblGrid>
              <a:tr h="205737">
                <a:tc rowSpan="3">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Discovery</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register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cancel</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rowSpan="4">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Link</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send</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receiver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78131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5988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p14="http://schemas.microsoft.com/office/powerpoint/2010/main" xmlns="" val="1861498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직사각형 6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sp>
        <p:nvSpPr>
          <p:cNvPr id="68" name="직사각형 67"/>
          <p:cNvSpPr/>
          <p:nvPr/>
        </p:nvSpPr>
        <p:spPr>
          <a:xfrm>
            <a:off x="291097" y="836712"/>
            <a:ext cx="5347703" cy="5435525"/>
          </a:xfrm>
          <a:prstGeom prst="rect">
            <a:avLst/>
          </a:prstGeom>
          <a:solidFill>
            <a:sysClr val="window" lastClr="FFFFFF"/>
          </a:solidFill>
          <a:ln w="9525"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64080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00039"/>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075365"/>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379140"/>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03005"/>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10367"/>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348143"/>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842792"/>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880222"/>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471846"/>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490548"/>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286196"/>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134296" y="91789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87" name="직사각형 86"/>
          <p:cNvSpPr/>
          <p:nvPr/>
        </p:nvSpPr>
        <p:spPr bwMode="auto">
          <a:xfrm>
            <a:off x="1254496" y="993352"/>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315656" y="2167511"/>
            <a:ext cx="1121429" cy="107213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4" name="직선 연결선 93"/>
          <p:cNvCxnSpPr/>
          <p:nvPr/>
        </p:nvCxnSpPr>
        <p:spPr bwMode="auto">
          <a:xfrm>
            <a:off x="4708030" y="4590125"/>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496117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376816"/>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83403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13509"/>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182580"/>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036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036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6608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760283"/>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6608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767208"/>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630348"/>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880221"/>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340327"/>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340327"/>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361146"/>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361145"/>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272180"/>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02682"/>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1154151" y="5692737"/>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40" name="직사각형 139"/>
          <p:cNvSpPr/>
          <p:nvPr/>
        </p:nvSpPr>
        <p:spPr bwMode="auto">
          <a:xfrm>
            <a:off x="1694479" y="4356328"/>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747136"/>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06220"/>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430397"/>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09212"/>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05192"/>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864838"/>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885617"/>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10822"/>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10822"/>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4931640"/>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4931640"/>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2383848" y="5734367"/>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153" name="직사각형 152"/>
          <p:cNvSpPr/>
          <p:nvPr/>
        </p:nvSpPr>
        <p:spPr bwMode="auto">
          <a:xfrm>
            <a:off x="1730770" y="5760283"/>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271921"/>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3410900" y="903619"/>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157" name="직사각형 156"/>
          <p:cNvSpPr/>
          <p:nvPr/>
        </p:nvSpPr>
        <p:spPr bwMode="auto">
          <a:xfrm>
            <a:off x="3531100" y="1018435"/>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693672"/>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796684"/>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895216"/>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solidFill>
                  <a:schemeClr val="bg1"/>
                </a:solidFill>
              </a:rPr>
              <a:t>Test result should be here</a:t>
            </a:r>
            <a:endParaRPr lang="en-US" altLang="ko-KR" dirty="0">
              <a:solidFill>
                <a:schemeClr val="bg1"/>
              </a:solidFill>
            </a:endParaRPr>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solidFill>
                  <a:schemeClr val="bg1"/>
                </a:solidFill>
              </a:rPr>
              <a:t>Fig) Chart for Test result</a:t>
            </a:r>
            <a:endParaRPr lang="en-US" altLang="ko-KR" dirty="0">
              <a:solidFill>
                <a:schemeClr val="bg1"/>
              </a:solidFill>
            </a:endParaRPr>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xmlns="">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xmlns="" val="337422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solidFill>
                  <a:schemeClr val="bg1"/>
                </a:solidFill>
              </a:rPr>
              <a:t>Periodic SA Node’s Health </a:t>
            </a:r>
            <a:r>
              <a:rPr lang="en-US" altLang="ko-KR" dirty="0">
                <a:solidFill>
                  <a:schemeClr val="bg1"/>
                </a:solidFill>
              </a:rPr>
              <a:t>Check</a:t>
            </a:r>
          </a:p>
          <a:p>
            <a:r>
              <a:rPr lang="en-US" altLang="ko-KR" dirty="0">
                <a:solidFill>
                  <a:schemeClr val="bg1"/>
                </a:solidFill>
              </a:rPr>
              <a:t/>
            </a:r>
            <a:br>
              <a:rPr lang="en-US" altLang="ko-KR" dirty="0">
                <a:solidFill>
                  <a:schemeClr val="bg1"/>
                </a:solidFill>
              </a:rPr>
            </a:br>
            <a:r>
              <a:rPr lang="en-US" altLang="ko-KR" dirty="0">
                <a:solidFill>
                  <a:schemeClr val="bg1"/>
                </a:solidFill>
              </a:rPr>
              <a:t>There’re </a:t>
            </a:r>
            <a:r>
              <a:rPr lang="en-US" altLang="ko-KR" dirty="0" smtClean="0">
                <a:solidFill>
                  <a:schemeClr val="bg1"/>
                </a:solidFill>
              </a:rPr>
              <a:t>numbers </a:t>
            </a:r>
            <a:r>
              <a:rPr lang="en-US" altLang="ko-KR" dirty="0">
                <a:solidFill>
                  <a:schemeClr val="bg1"/>
                </a:solidFill>
              </a:rPr>
              <a:t>of different tactics for </a:t>
            </a:r>
            <a:r>
              <a:rPr lang="en-US" altLang="ko-KR" dirty="0" smtClean="0">
                <a:solidFill>
                  <a:schemeClr val="bg1"/>
                </a:solidFill>
              </a:rPr>
              <a:t>providing availability. </a:t>
            </a:r>
            <a:r>
              <a:rPr lang="en-US" altLang="ko-KR" dirty="0">
                <a:solidFill>
                  <a:schemeClr val="bg1"/>
                </a:solidFill>
              </a:rPr>
              <a:t>For example,</a:t>
            </a:r>
          </a:p>
          <a:p>
            <a:r>
              <a:rPr lang="en-US" altLang="ko-KR" dirty="0">
                <a:solidFill>
                  <a:schemeClr val="bg1"/>
                </a:solidFill>
              </a:rPr>
              <a:t/>
            </a:r>
            <a:br>
              <a:rPr lang="en-US" altLang="ko-KR" dirty="0">
                <a:solidFill>
                  <a:schemeClr val="bg1"/>
                </a:solidFill>
              </a:rPr>
            </a:br>
            <a:r>
              <a:rPr lang="en-US" altLang="ko-KR" dirty="0">
                <a:solidFill>
                  <a:schemeClr val="bg1"/>
                </a:solidFill>
              </a:rPr>
              <a:t>- ping-echo</a:t>
            </a:r>
          </a:p>
          <a:p>
            <a:r>
              <a:rPr lang="en-US" altLang="ko-KR" dirty="0" smtClean="0">
                <a:solidFill>
                  <a:schemeClr val="bg1"/>
                </a:solidFill>
              </a:rPr>
              <a:t>	- </a:t>
            </a:r>
            <a:r>
              <a:rPr lang="en-US" altLang="ko-KR" dirty="0">
                <a:solidFill>
                  <a:schemeClr val="bg1"/>
                </a:solidFill>
              </a:rPr>
              <a:t>heartbeat</a:t>
            </a:r>
          </a:p>
          <a:p>
            <a:r>
              <a:rPr lang="en-US" altLang="ko-KR" dirty="0" smtClean="0">
                <a:solidFill>
                  <a:schemeClr val="bg1"/>
                </a:solidFill>
              </a:rPr>
              <a:t>	- </a:t>
            </a:r>
            <a:r>
              <a:rPr lang="en-US" altLang="ko-KR" dirty="0">
                <a:solidFill>
                  <a:schemeClr val="bg1"/>
                </a:solidFill>
              </a:rPr>
              <a:t>piggyback</a:t>
            </a:r>
          </a:p>
          <a:p>
            <a:r>
              <a:rPr lang="en-US" altLang="ko-KR" dirty="0">
                <a:solidFill>
                  <a:schemeClr val="bg1"/>
                </a:solidFill>
              </a:rPr>
              <a:t/>
            </a:r>
            <a:br>
              <a:rPr lang="en-US" altLang="ko-KR" dirty="0">
                <a:solidFill>
                  <a:schemeClr val="bg1"/>
                </a:solidFill>
              </a:rPr>
            </a:br>
            <a:r>
              <a:rPr lang="en-US" altLang="ko-KR" dirty="0" smtClean="0">
                <a:solidFill>
                  <a:schemeClr val="bg1"/>
                </a:solidFill>
              </a:rPr>
              <a:t>Periodic data transfer every 3 seconds which Ping-echo and heartbeat do will consume some computation and network resources. If the number of nodes increased, ping-echo and heartbeat tactics might be a burden.</a:t>
            </a:r>
            <a:endParaRPr lang="en-US" altLang="ko-KR" dirty="0">
              <a:solidFill>
                <a:schemeClr val="bg1"/>
              </a:solidFill>
            </a:endParaRPr>
          </a:p>
          <a:p>
            <a:r>
              <a:rPr lang="en-US" altLang="ko-KR" dirty="0">
                <a:solidFill>
                  <a:schemeClr val="bg1"/>
                </a:solidFill>
              </a:rPr>
              <a:t/>
            </a:r>
            <a:br>
              <a:rPr lang="en-US" altLang="ko-KR" dirty="0">
                <a:solidFill>
                  <a:schemeClr val="bg1"/>
                </a:solidFill>
              </a:rPr>
            </a:br>
            <a:r>
              <a:rPr lang="en-US" altLang="ko-KR" dirty="0">
                <a:solidFill>
                  <a:schemeClr val="bg1"/>
                </a:solidFill>
              </a:rPr>
              <a:t>The reason why we chose piggybacking is that </a:t>
            </a:r>
            <a:r>
              <a:rPr lang="en-US" altLang="ko-KR" dirty="0" smtClean="0">
                <a:solidFill>
                  <a:schemeClr val="bg1"/>
                </a:solidFill>
              </a:rPr>
              <a:t>there already exists </a:t>
            </a:r>
            <a:r>
              <a:rPr lang="en-US" altLang="ko-KR" dirty="0">
                <a:solidFill>
                  <a:schemeClr val="bg1"/>
                </a:solidFill>
              </a:rPr>
              <a:t>periodic </a:t>
            </a:r>
            <a:r>
              <a:rPr lang="en-US" altLang="ko-KR" dirty="0" smtClean="0">
                <a:solidFill>
                  <a:schemeClr val="bg1"/>
                </a:solidFill>
              </a:rPr>
              <a:t>events </a:t>
            </a:r>
            <a:r>
              <a:rPr lang="en-US" altLang="ko-KR" dirty="0">
                <a:solidFill>
                  <a:schemeClr val="bg1"/>
                </a:solidFill>
              </a:rPr>
              <a:t>which updating sensor data every 3 second. Therefore, there’s no need to transmit additional </a:t>
            </a:r>
            <a:r>
              <a:rPr lang="en-US" altLang="ko-KR" dirty="0" smtClean="0">
                <a:solidFill>
                  <a:schemeClr val="bg1"/>
                </a:solidFill>
              </a:rPr>
              <a:t>data exchange such as </a:t>
            </a:r>
            <a:r>
              <a:rPr lang="en-US" altLang="ko-KR" dirty="0">
                <a:solidFill>
                  <a:schemeClr val="bg1"/>
                </a:solidFill>
              </a:rPr>
              <a:t>heartbeat or </a:t>
            </a:r>
            <a:r>
              <a:rPr lang="en-US" altLang="ko-KR" dirty="0" smtClean="0">
                <a:solidFill>
                  <a:schemeClr val="bg1"/>
                </a:solidFill>
              </a:rPr>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spTree>
    <p:extLst>
      <p:ext uri="{BB962C8B-B14F-4D97-AF65-F5344CB8AC3E}">
        <p14:creationId xmlns:p14="http://schemas.microsoft.com/office/powerpoint/2010/main" xmlns="" val="291190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smtClean="0"/>
              <a:t>5.6 Modifiability - </a:t>
            </a:r>
            <a:r>
              <a:rPr lang="en-US" altLang="ko-KR" dirty="0" smtClean="0"/>
              <a:t>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Rule checking algorithm to add rules by user.</a:t>
            </a:r>
          </a:p>
          <a:p>
            <a:pPr marL="285750" indent="-285750">
              <a:buFontTx/>
              <a:buChar char="-"/>
            </a:pPr>
            <a:r>
              <a:rPr lang="en-US" altLang="ko-KR" sz="1200" dirty="0" smtClean="0">
                <a:solidFill>
                  <a:schemeClr val="bg1"/>
                </a:solidFill>
              </a:rPr>
              <a:t>Rule            := if {conditions} then {actions</a:t>
            </a:r>
            <a:r>
              <a:rPr lang="en-US" altLang="ko-KR" dirty="0" smtClean="0">
                <a:solidFill>
                  <a:schemeClr val="bg1"/>
                </a:solidFill>
              </a:rPr>
              <a:t>}</a:t>
            </a:r>
          </a:p>
          <a:p>
            <a:pPr marL="0" indent="0"/>
            <a:endParaRPr lang="ko-KR" altLang="en-US" sz="1200"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9388" y="1408979"/>
            <a:ext cx="7609036" cy="47563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8079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 Conclusion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Future Needs</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 Lessons Learned</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spTree>
    <p:extLst>
      <p:ext uri="{BB962C8B-B14F-4D97-AF65-F5344CB8AC3E}">
        <p14:creationId xmlns:p14="http://schemas.microsoft.com/office/powerpoint/2010/main" xmlns="" val="3294642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p14="http://schemas.microsoft.com/office/powerpoint/2010/main" xmlns="" val="1659979732"/>
              </p:ext>
            </p:extLst>
          </p:nvPr>
        </p:nvGraphicFramePr>
        <p:xfrm>
          <a:off x="7761288" y="2564904"/>
          <a:ext cx="914400" cy="771525"/>
        </p:xfrm>
        <a:graphic>
          <a:graphicData uri="http://schemas.openxmlformats.org/presentationml/2006/ole">
            <p:oleObj spid="_x0000_s1032" name="워크시트" showAsIcon="1" r:id="rId4" imgW="914400" imgH="771525" progId="Excel.Sheet.12">
              <p:embed/>
            </p:oleObj>
          </a:graphicData>
        </a:graphic>
      </p:graphicFrame>
      <p:sp>
        <p:nvSpPr>
          <p:cNvPr id="10" name="왼쪽 대괄호 9"/>
          <p:cNvSpPr/>
          <p:nvPr/>
        </p:nvSpPr>
        <p:spPr>
          <a:xfrm rot="16200000">
            <a:off x="2221426" y="4481669"/>
            <a:ext cx="162883" cy="2234007"/>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534675" y="3546444"/>
            <a:ext cx="162883" cy="4104458"/>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32896" y="1844824"/>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814627"/>
            <a:ext cx="3672408"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sym typeface="Wingdings" pitchFamily="2" charset="2"/>
              </a:rPr>
              <a:t> </a:t>
            </a:r>
            <a:r>
              <a:rPr lang="en-US" altLang="ko-KR" sz="1000" dirty="0" smtClean="0">
                <a:solidFill>
                  <a:schemeClr val="bg1"/>
                </a:solidFill>
              </a:rPr>
              <a:t>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22" name="타원 21"/>
          <p:cNvSpPr/>
          <p:nvPr/>
        </p:nvSpPr>
        <p:spPr>
          <a:xfrm>
            <a:off x="1629246" y="1638374"/>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23" name="TextBox 22"/>
          <p:cNvSpPr txBox="1"/>
          <p:nvPr/>
        </p:nvSpPr>
        <p:spPr>
          <a:xfrm>
            <a:off x="2402186" y="1598603"/>
            <a:ext cx="3168352"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1043608" y="3645024"/>
            <a:ext cx="6840760"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475656" y="3695450"/>
            <a:ext cx="2592288"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 (architecture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084168" y="5157192"/>
            <a:ext cx="151216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93610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2550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xmlns="" val="627846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xmlns="" val="237225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Future Needs</a:t>
            </a:r>
            <a:endParaRPr lang="ko-KR" altLang="en-US" dirty="0"/>
          </a:p>
        </p:txBody>
      </p:sp>
      <p:sp>
        <p:nvSpPr>
          <p:cNvPr id="206" name="슬라이드 번호 개체 틀 3"/>
          <p:cNvSpPr>
            <a:spLocks noGrp="1"/>
          </p:cNvSpPr>
          <p:nvPr>
            <p:ph type="sldNum" sz="quarter" idx="11"/>
          </p:nvPr>
        </p:nvSpPr>
        <p:spPr>
          <a:xfrm>
            <a:off x="3505200" y="6488261"/>
            <a:ext cx="2133600" cy="365125"/>
          </a:xfrm>
        </p:spPr>
        <p:txBody>
          <a:bodyPr/>
          <a:lstStyle/>
          <a:p>
            <a:fld id="{887F5A62-5D57-4BBA-9485-2C5A6728F77D}" type="slidenum">
              <a:rPr lang="ko-KR" altLang="en-US" smtClean="0"/>
              <a:pPr/>
              <a:t>31</a:t>
            </a:fld>
            <a:r>
              <a:rPr lang="en-US" altLang="ko-KR" dirty="0" smtClean="0"/>
              <a:t>/32</a:t>
            </a:r>
            <a:endParaRPr lang="ko-KR" altLang="en-US" dirty="0"/>
          </a:p>
        </p:txBody>
      </p:sp>
      <p:sp>
        <p:nvSpPr>
          <p:cNvPr id="208" name="직사각형 207"/>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Tree>
    <p:extLst>
      <p:ext uri="{BB962C8B-B14F-4D97-AF65-F5344CB8AC3E}">
        <p14:creationId xmlns:p14="http://schemas.microsoft.com/office/powerpoint/2010/main" xmlns="" val="2981010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6.4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sp>
        <p:nvSpPr>
          <p:cNvPr id="206" name="직사각형 20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Tree>
    <p:extLst>
      <p:ext uri="{BB962C8B-B14F-4D97-AF65-F5344CB8AC3E}">
        <p14:creationId xmlns:p14="http://schemas.microsoft.com/office/powerpoint/2010/main" xmlns="" val="412672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solidFill>
                  <a:schemeClr val="bg1"/>
                </a:solidFill>
              </a:rPr>
              <a:t>Overview</a:t>
            </a:r>
          </a:p>
          <a:p>
            <a:pPr marL="228600" indent="-228600">
              <a:lnSpc>
                <a:spcPct val="150000"/>
              </a:lnSpc>
              <a:defRPr lang="ko-KR" altLang="en-US"/>
            </a:pPr>
            <a:r>
              <a:rPr lang="en-US" altLang="ko-KR" dirty="0" smtClean="0">
                <a:solidFill>
                  <a:schemeClr val="bg1"/>
                </a:solidFill>
              </a:rPr>
              <a:t> Our </a:t>
            </a:r>
            <a:r>
              <a:rPr lang="en-US" altLang="ko-KR" dirty="0">
                <a:solidFill>
                  <a:schemeClr val="bg1"/>
                </a:solidFill>
              </a:rPr>
              <a:t>Team </a:t>
            </a:r>
            <a:r>
              <a:rPr lang="en-US" altLang="ko-KR" dirty="0" smtClean="0">
                <a:solidFill>
                  <a:schemeClr val="bg1"/>
                </a:solidFill>
              </a:rPr>
              <a:t>is working </a:t>
            </a:r>
            <a:r>
              <a:rPr lang="en-US" altLang="ko-KR" dirty="0">
                <a:solidFill>
                  <a:schemeClr val="bg1"/>
                </a:solidFill>
              </a:rPr>
              <a:t>for an organization that intends to enter the </a:t>
            </a:r>
            <a:r>
              <a:rPr lang="en-US" altLang="ko-KR" dirty="0" err="1">
                <a:solidFill>
                  <a:schemeClr val="bg1"/>
                </a:solidFill>
              </a:rPr>
              <a:t>IoT</a:t>
            </a:r>
            <a:r>
              <a:rPr lang="en-US" altLang="ko-KR" dirty="0">
                <a:solidFill>
                  <a:schemeClr val="bg1"/>
                </a:solidFill>
              </a:rPr>
              <a:t> </a:t>
            </a:r>
            <a:r>
              <a:rPr lang="en-US" altLang="ko-KR" dirty="0" smtClean="0">
                <a:solidFill>
                  <a:schemeClr val="bg1"/>
                </a:solidFill>
              </a:rPr>
              <a:t>market.</a:t>
            </a:r>
            <a:endParaRPr lang="en-US" altLang="ko-KR" dirty="0">
              <a:solidFill>
                <a:schemeClr val="bg1"/>
              </a:solidFill>
            </a:endParaRPr>
          </a:p>
          <a:p>
            <a:pPr marL="0" indent="0">
              <a:lnSpc>
                <a:spcPct val="150000"/>
              </a:lnSpc>
              <a:buClr>
                <a:schemeClr val="tx1">
                  <a:lumMod val="95000"/>
                </a:schemeClr>
              </a:buClr>
              <a:buNone/>
              <a:defRPr lang="ko-KR" altLang="en-US"/>
            </a:pPr>
            <a:r>
              <a:rPr lang="en-US" altLang="ko-KR" dirty="0">
                <a:solidFill>
                  <a:schemeClr val="bg1"/>
                </a:solidFill>
              </a:rPr>
              <a:t>We make an Internet of Things(</a:t>
            </a:r>
            <a:r>
              <a:rPr lang="en-US" altLang="ko-KR" dirty="0" err="1">
                <a:solidFill>
                  <a:schemeClr val="bg1"/>
                </a:solidFill>
              </a:rPr>
              <a:t>IoT</a:t>
            </a:r>
            <a:r>
              <a:rPr lang="en-US" altLang="ko-KR" dirty="0">
                <a:solidFill>
                  <a:schemeClr val="bg1"/>
                </a:solidFill>
              </a:rPr>
              <a:t>) system that enables end-users to </a:t>
            </a:r>
            <a:r>
              <a:rPr lang="en-US" altLang="ko-KR" dirty="0" smtClean="0">
                <a:solidFill>
                  <a:schemeClr val="bg1"/>
                </a:solidFill>
              </a:rPr>
              <a:t>communicate </a:t>
            </a:r>
            <a:r>
              <a:rPr lang="en-US" altLang="ko-KR" dirty="0">
                <a:solidFill>
                  <a:schemeClr val="bg1"/>
                </a:solidFill>
              </a:rPr>
              <a:t>with sensors and actuators installed in the home or business via PC or smartphone connected to the internet.</a:t>
            </a:r>
          </a:p>
          <a:p>
            <a:pPr marL="0" indent="0">
              <a:lnSpc>
                <a:spcPct val="150000"/>
              </a:lnSpc>
              <a:buClr>
                <a:schemeClr val="tx1">
                  <a:lumMod val="95000"/>
                </a:schemeClr>
              </a:buClr>
              <a:buNone/>
              <a:defRPr lang="ko-KR" altLang="en-US"/>
            </a:pPr>
            <a:r>
              <a:rPr lang="ko-KR" altLang="en-US" dirty="0">
                <a:solidFill>
                  <a:schemeClr val="bg1"/>
                </a:solidFill>
              </a:rPr>
              <a:t>(</a:t>
            </a:r>
            <a:r>
              <a:rPr lang="en-US" altLang="ko-KR" dirty="0">
                <a:solidFill>
                  <a:schemeClr val="bg1"/>
                </a:solidFill>
              </a:rPr>
              <a:t>For example, </a:t>
            </a:r>
            <a:r>
              <a:rPr lang="ko-KR" altLang="ko-KR" dirty="0">
                <a:solidFill>
                  <a:schemeClr val="bg1"/>
                </a:solidFill>
              </a:rPr>
              <a:t>indoor and outdoor light</a:t>
            </a:r>
            <a:r>
              <a:rPr lang="en-US" altLang="ko-KR" dirty="0">
                <a:solidFill>
                  <a:schemeClr val="bg1"/>
                </a:solidFill>
              </a:rPr>
              <a:t>,</a:t>
            </a:r>
            <a:r>
              <a:rPr lang="ko-KR" altLang="ko-KR" dirty="0">
                <a:solidFill>
                  <a:schemeClr val="bg1"/>
                </a:solidFill>
              </a:rPr>
              <a:t> temp and humidity sensor</a:t>
            </a:r>
            <a:r>
              <a:rPr lang="en-US" altLang="ko-KR" dirty="0">
                <a:solidFill>
                  <a:schemeClr val="bg1"/>
                </a:solidFill>
              </a:rPr>
              <a:t>, </a:t>
            </a:r>
            <a:r>
              <a:rPr lang="ko-KR" altLang="ko-KR" dirty="0">
                <a:solidFill>
                  <a:schemeClr val="bg1"/>
                </a:solidFill>
              </a:rPr>
              <a:t>door open-close actuator</a:t>
            </a:r>
            <a:r>
              <a:rPr lang="en-US" altLang="ko-KR" dirty="0">
                <a:solidFill>
                  <a:schemeClr val="bg1"/>
                </a:solidFill>
              </a:rPr>
              <a:t>, </a:t>
            </a:r>
            <a:r>
              <a:rPr lang="ko-KR" altLang="ko-KR" dirty="0">
                <a:solidFill>
                  <a:schemeClr val="bg1"/>
                </a:solidFill>
              </a:rPr>
              <a:t>door open-close sensor</a:t>
            </a:r>
            <a:r>
              <a:rPr lang="en-US" altLang="ko-KR" dirty="0">
                <a:solidFill>
                  <a:schemeClr val="bg1"/>
                </a:solidFill>
              </a:rPr>
              <a:t>, </a:t>
            </a:r>
            <a:r>
              <a:rPr lang="ko-KR" altLang="ko-KR" dirty="0">
                <a:solidFill>
                  <a:schemeClr val="bg1"/>
                </a:solidFill>
              </a:rPr>
              <a:t>secure</a:t>
            </a:r>
            <a:r>
              <a:rPr lang="en-US" altLang="ko-KR" dirty="0">
                <a:solidFill>
                  <a:schemeClr val="bg1"/>
                </a:solidFill>
              </a:rPr>
              <a:t> </a:t>
            </a:r>
            <a:r>
              <a:rPr lang="ko-KR" altLang="ko-KR" dirty="0">
                <a:solidFill>
                  <a:schemeClr val="bg1"/>
                </a:solidFill>
              </a:rPr>
              <a:t>alarm</a:t>
            </a:r>
            <a:r>
              <a:rPr lang="en-US" altLang="ko-KR" dirty="0">
                <a:solidFill>
                  <a:schemeClr val="bg1"/>
                </a:solidFill>
              </a:rPr>
              <a:t>,</a:t>
            </a:r>
            <a:r>
              <a:rPr lang="ko-KR" altLang="ko-KR" dirty="0">
                <a:solidFill>
                  <a:schemeClr val="bg1"/>
                </a:solidFill>
              </a:rPr>
              <a:t> presence/proximity sensor</a:t>
            </a:r>
            <a:r>
              <a:rPr lang="en-US" altLang="ko-KR" dirty="0" smtClean="0">
                <a:solidFill>
                  <a:schemeClr val="bg1"/>
                </a:solidFill>
              </a:rPr>
              <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dirty="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bg1"/>
                </a:solidFill>
                <a:uLnTx/>
                <a:uFillTx/>
                <a:latin typeface="Tahoma"/>
                <a:ea typeface="맑은 고딕"/>
                <a:cs typeface="Arial"/>
              </a:rPr>
              <a:t>Environment of project</a:t>
            </a:r>
            <a:endParaRPr lang="en-US" altLang="ko-KR" sz="2000" b="1" i="0" u="none" kern="1200" spc="0" dirty="0">
              <a:solidFill>
                <a:schemeClr val="bg1"/>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bg1"/>
                </a:solidFill>
                <a:uLnTx/>
                <a:uFillTx/>
                <a:latin typeface="Tahoma"/>
                <a:ea typeface="맑은 고딕"/>
                <a:cs typeface="Arial"/>
              </a:rPr>
              <a:t> The </a:t>
            </a:r>
            <a:r>
              <a:rPr lang="en-US" altLang="ko-KR" sz="1800" b="0" i="0" u="none" kern="1200" spc="0" dirty="0">
                <a:solidFill>
                  <a:schemeClr val="bg1"/>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bg1"/>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bg1"/>
                </a:solidFill>
                <a:uLnTx/>
                <a:uFillTx/>
                <a:latin typeface="Tahoma"/>
                <a:ea typeface="맑은 고딕"/>
                <a:cs typeface="Arial"/>
              </a:rPr>
              <a:t>Wi-Fi.</a:t>
            </a:r>
            <a:endParaRPr lang="en-US" altLang="ko-KR" sz="1800" b="0" i="0" u="none" kern="1200" spc="0" dirty="0">
              <a:solidFill>
                <a:schemeClr val="bg1"/>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xmlns="">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xmlns=""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xmlns=""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692696"/>
            <a:ext cx="8712968" cy="568863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3043292287"/>
              </p:ext>
            </p:extLst>
          </p:nvPr>
        </p:nvGraphicFramePr>
        <p:xfrm>
          <a:off x="468312" y="764704"/>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dirty="0" smtClean="0"/>
              <a:t>/32</a:t>
            </a:r>
            <a:endParaRPr lang="ko-KR" altLang="en-US" dirty="0"/>
          </a:p>
        </p:txBody>
      </p:sp>
      <p:sp>
        <p:nvSpPr>
          <p:cNvPr id="6" name="직사각형 5"/>
          <p:cNvSpPr/>
          <p:nvPr/>
        </p:nvSpPr>
        <p:spPr>
          <a:xfrm>
            <a:off x="1185863" y="3861047"/>
            <a:ext cx="7274569"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251520" y="692696"/>
            <a:ext cx="8712968" cy="568863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2.2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1779544416"/>
              </p:ext>
            </p:extLst>
          </p:nvPr>
        </p:nvGraphicFramePr>
        <p:xfrm>
          <a:off x="684338" y="1052736"/>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p14="http://schemas.microsoft.com/office/powerpoint/2010/main" xmlns=""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251520" y="692696"/>
            <a:ext cx="8712968" cy="568863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79544416"/>
              </p:ext>
            </p:extLst>
          </p:nvPr>
        </p:nvGraphicFramePr>
        <p:xfrm>
          <a:off x="612330" y="1052738"/>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835697" y="1484785"/>
            <a:ext cx="4968552"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835697" y="2924945"/>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35697" y="4077073"/>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954</TotalTime>
  <Words>1825</Words>
  <Application>Microsoft Office PowerPoint</Application>
  <PresentationFormat>화면 슬라이드 쇼(4:3)</PresentationFormat>
  <Paragraphs>529</Paragraphs>
  <Slides>32</Slides>
  <Notes>8</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32</vt:i4>
      </vt:variant>
    </vt:vector>
  </HeadingPairs>
  <TitlesOfParts>
    <vt:vector size="34" baseType="lpstr">
      <vt:lpstr>디자인 사용자 지정</vt:lpstr>
      <vt:lpstr>워크시트</vt:lpstr>
      <vt:lpstr>IoT Management System (Initial Presentation)</vt:lpstr>
      <vt:lpstr>슬라이드 2</vt:lpstr>
      <vt:lpstr>슬라이드 3</vt:lpstr>
      <vt:lpstr>1. Project Overview</vt:lpstr>
      <vt:lpstr>1. Project Overview</vt:lpstr>
      <vt:lpstr>2. Architectural Drivers</vt:lpstr>
      <vt:lpstr>2.1 Functional Requirement </vt:lpstr>
      <vt:lpstr>2.2 Quality Attributes</vt:lpstr>
      <vt:lpstr>2.3 Quality Attributes Utility</vt:lpstr>
      <vt:lpstr>3. Overview </vt:lpstr>
      <vt:lpstr>3.1 Physical perspective View</vt:lpstr>
      <vt:lpstr>3.2 Dynamic perspective View</vt:lpstr>
      <vt:lpstr>4. Architectural Design</vt:lpstr>
      <vt:lpstr>4.1 Design Decision – Why Client/Server?</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 Modifiability</vt:lpstr>
      <vt:lpstr>5.4.1 Scalability – AddNode</vt:lpstr>
      <vt:lpstr>5.4.2 Scalability – RemoveNode</vt:lpstr>
      <vt:lpstr>5.4.3 Scalability – Test w/ 50 SA Nodes</vt:lpstr>
      <vt:lpstr>5.5 Performance</vt:lpstr>
      <vt:lpstr>5.6 Modifiability - User defined rule</vt:lpstr>
      <vt:lpstr>6. Conclusion</vt:lpstr>
      <vt:lpstr>6.1 Time log &amp; Earn Value</vt:lpstr>
      <vt:lpstr>6.2 Role &amp; Responsibility</vt:lpstr>
      <vt:lpstr>6.3 Future Needs</vt:lpstr>
      <vt:lpstr>6.4 Lessons Learned</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mac</cp:lastModifiedBy>
  <cp:revision>694</cp:revision>
  <dcterms:created xsi:type="dcterms:W3CDTF">2014-05-28T02:15:30Z</dcterms:created>
  <dcterms:modified xsi:type="dcterms:W3CDTF">2015-06-25T05:53:57Z</dcterms:modified>
</cp:coreProperties>
</file>