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89" r:id="rId7"/>
    <p:sldId id="288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Рисунок 61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Рисунок 3"/>
          <p:cNvSpPr>
            <a:spLocks noGrp="1"/>
          </p:cNvSpPr>
          <p:nvPr>
            <p:ph type="pic" sz="quarter" idx="13"/>
          </p:nvPr>
        </p:nvSpPr>
        <p:spPr>
          <a:xfrm>
            <a:off x="1119342" y="718480"/>
            <a:ext cx="1648133" cy="164750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Рисунок 3"/>
          <p:cNvSpPr>
            <a:spLocks noGrp="1"/>
          </p:cNvSpPr>
          <p:nvPr>
            <p:ph type="pic" sz="quarter" idx="14"/>
          </p:nvPr>
        </p:nvSpPr>
        <p:spPr>
          <a:xfrm>
            <a:off x="1119340" y="2620702"/>
            <a:ext cx="1648133" cy="164750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0" name="Рисунок 3"/>
          <p:cNvSpPr>
            <a:spLocks noGrp="1"/>
          </p:cNvSpPr>
          <p:nvPr>
            <p:ph type="pic" sz="quarter" idx="15"/>
          </p:nvPr>
        </p:nvSpPr>
        <p:spPr>
          <a:xfrm>
            <a:off x="1119342" y="4522923"/>
            <a:ext cx="1648133" cy="164750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Рисунок 3"/>
          <p:cNvSpPr>
            <a:spLocks noGrp="1"/>
          </p:cNvSpPr>
          <p:nvPr>
            <p:ph type="pic" sz="quarter" idx="16"/>
          </p:nvPr>
        </p:nvSpPr>
        <p:spPr>
          <a:xfrm>
            <a:off x="6107431" y="703025"/>
            <a:ext cx="1648133" cy="164750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2" name="Рисунок 3"/>
          <p:cNvSpPr>
            <a:spLocks noGrp="1"/>
          </p:cNvSpPr>
          <p:nvPr>
            <p:ph type="pic" sz="quarter" idx="17"/>
          </p:nvPr>
        </p:nvSpPr>
        <p:spPr>
          <a:xfrm>
            <a:off x="6107429" y="2605246"/>
            <a:ext cx="1648133" cy="164750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3" name="Рисунок 3"/>
          <p:cNvSpPr>
            <a:spLocks noGrp="1"/>
          </p:cNvSpPr>
          <p:nvPr>
            <p:ph type="pic" sz="quarter" idx="18"/>
          </p:nvPr>
        </p:nvSpPr>
        <p:spPr>
          <a:xfrm>
            <a:off x="6107431" y="4507467"/>
            <a:ext cx="1648133" cy="164750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5" name="TextBox 13"/>
          <p:cNvSpPr txBox="1"/>
          <p:nvPr/>
        </p:nvSpPr>
        <p:spPr>
          <a:xfrm>
            <a:off x="1119340" y="6507967"/>
            <a:ext cx="453649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900">
                <a:solidFill>
                  <a:srgbClr val="4BC1EB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NHÓM 3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" TargetMode="External"/><Relationship Id="rId3" Type="http://schemas.openxmlformats.org/officeDocument/2006/relationships/hyperlink" Target="https://github.com/bumptech/glide" TargetMode="External"/><Relationship Id="rId7" Type="http://schemas.openxmlformats.org/officeDocument/2006/relationships/hyperlink" Target="https://developers.google.com/android/" TargetMode="External"/><Relationship Id="rId2" Type="http://schemas.openxmlformats.org/officeDocument/2006/relationships/hyperlink" Target="http://square.github.io/retrofi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android.com/" TargetMode="External"/><Relationship Id="rId5" Type="http://schemas.openxmlformats.org/officeDocument/2006/relationships/hyperlink" Target="https://airbnb.design/lottie/" TargetMode="External"/><Relationship Id="rId4" Type="http://schemas.openxmlformats.org/officeDocument/2006/relationships/hyperlink" Target="https://github.com/Rogero0o/CatLoadingView" TargetMode="External"/><Relationship Id="rId9" Type="http://schemas.openxmlformats.org/officeDocument/2006/relationships/hyperlink" Target="https://developers.themoviedb.org/3/movi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3"/>
          <p:cNvSpPr txBox="1"/>
          <p:nvPr/>
        </p:nvSpPr>
        <p:spPr>
          <a:xfrm>
            <a:off x="1406880" y="841951"/>
            <a:ext cx="692817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4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sz="3200" dirty="0"/>
              <a:t>MOBILE APPLICATION DEVELOPMENT</a:t>
            </a:r>
            <a:endParaRPr sz="3200" dirty="0"/>
          </a:p>
        </p:txBody>
      </p:sp>
      <p:sp>
        <p:nvSpPr>
          <p:cNvPr id="135" name="TextBox 5"/>
          <p:cNvSpPr txBox="1"/>
          <p:nvPr/>
        </p:nvSpPr>
        <p:spPr>
          <a:xfrm>
            <a:off x="1539047" y="4691232"/>
            <a:ext cx="3895398" cy="77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vi-VN" sz="2400" dirty="0"/>
              <a:t>Giảng viên hướng dẫn</a:t>
            </a:r>
            <a:r>
              <a:rPr sz="2400" dirty="0"/>
              <a:t>:</a:t>
            </a:r>
            <a:r>
              <a:rPr lang="en-US" sz="2400" dirty="0"/>
              <a:t> </a:t>
            </a:r>
          </a:p>
          <a:p>
            <a:pPr>
              <a:spcBef>
                <a:spcPts val="300"/>
              </a:spcBef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sz="2400" dirty="0"/>
              <a:t>		</a:t>
            </a:r>
            <a:r>
              <a:rPr lang="en-US" sz="2400" i="1" dirty="0" err="1"/>
              <a:t>Trần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Đời</a:t>
            </a:r>
            <a:endParaRPr lang="en-US" sz="2400" i="1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0742D47-F2A8-4F7D-B74C-7BD40E854E82}"/>
              </a:ext>
            </a:extLst>
          </p:cNvPr>
          <p:cNvSpPr txBox="1"/>
          <p:nvPr/>
        </p:nvSpPr>
        <p:spPr>
          <a:xfrm>
            <a:off x="1412615" y="1616977"/>
            <a:ext cx="9366770" cy="15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sz="4000" dirty="0" err="1">
                <a:solidFill>
                  <a:srgbClr val="00B0F0"/>
                </a:solidFill>
              </a:rPr>
              <a:t>Fefa</a:t>
            </a:r>
            <a:r>
              <a:rPr lang="en-US" sz="4000" dirty="0">
                <a:solidFill>
                  <a:srgbClr val="00B0F0"/>
                </a:solidFill>
              </a:rPr>
              <a:t> Cinema </a:t>
            </a:r>
          </a:p>
          <a:p>
            <a:pPr>
              <a:spcBef>
                <a:spcPts val="300"/>
              </a:spcBef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vé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phim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</a:p>
          <a:p>
            <a:pPr>
              <a:spcBef>
                <a:spcPts val="300"/>
              </a:spcBef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dị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1BDDC-E2FF-408D-B0AD-C9BAC19F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17" y="2631300"/>
            <a:ext cx="2837068" cy="283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351794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V.I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và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F069B7-3E44-4AAA-8907-2B9499C6D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4" y="1117601"/>
            <a:ext cx="2648839" cy="5444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30679-659B-42CC-B0D6-32D98676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22" y="1117601"/>
            <a:ext cx="2648839" cy="5444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05A08-54A0-4074-BD1B-DC961EA1A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50" y="1117601"/>
            <a:ext cx="2648839" cy="54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95" name="TextBox 16"/>
          <p:cNvSpPr txBox="1"/>
          <p:nvPr/>
        </p:nvSpPr>
        <p:spPr>
          <a:xfrm>
            <a:off x="1864340" y="2421452"/>
            <a:ext cx="8376940" cy="3101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2"/>
              </a:rPr>
              <a:t>Retrofit</a:t>
            </a:r>
            <a:r>
              <a:rPr lang="en-US" sz="2000" dirty="0">
                <a:latin typeface="Lato Black"/>
              </a:rPr>
              <a:t> - A type-safe HTTP client for Android and Java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3"/>
              </a:rPr>
              <a:t>Glide</a:t>
            </a:r>
            <a:r>
              <a:rPr lang="en-US" sz="2000" dirty="0">
                <a:latin typeface="Lato Black"/>
              </a:rPr>
              <a:t> - A fast and efficient image loading library for Android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 Black"/>
                <a:hlinkClick r:id="rId4"/>
              </a:rPr>
              <a:t>CatLoadingView</a:t>
            </a:r>
            <a:r>
              <a:rPr lang="en-US" sz="2000" dirty="0">
                <a:latin typeface="Lato Black"/>
              </a:rPr>
              <a:t> - A progress dialog library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5"/>
              </a:rPr>
              <a:t>Lottie</a:t>
            </a:r>
            <a:r>
              <a:rPr lang="en-US" sz="2000" dirty="0">
                <a:latin typeface="Lato Black"/>
              </a:rPr>
              <a:t> - Easily add high-quality animation to any native app.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6"/>
              </a:rPr>
              <a:t>Android Developer</a:t>
            </a:r>
            <a:r>
              <a:rPr lang="en-US" sz="2000" dirty="0">
                <a:latin typeface="Lato Black"/>
              </a:rPr>
              <a:t> - Build anything on android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7"/>
              </a:rPr>
              <a:t>Google Developer</a:t>
            </a:r>
            <a:r>
              <a:rPr lang="en-US" sz="2000" dirty="0">
                <a:latin typeface="Lato Black"/>
              </a:rPr>
              <a:t> - Simplify your Android development, grow your user base, and monetize more effectively with Google services.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8"/>
              </a:rPr>
              <a:t>Kotlin</a:t>
            </a:r>
            <a:r>
              <a:rPr lang="en-US" sz="2000" dirty="0">
                <a:latin typeface="Lato Black"/>
              </a:rPr>
              <a:t> - Programming language</a:t>
            </a:r>
          </a:p>
          <a:p>
            <a:pPr marL="342900" indent="-342900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 Black"/>
                <a:hlinkClick r:id="rId9"/>
              </a:rPr>
              <a:t>The Movie Database</a:t>
            </a:r>
            <a:r>
              <a:rPr lang="en-US" sz="2000" dirty="0">
                <a:latin typeface="Lato Black"/>
              </a:rPr>
              <a:t> - A community built movie and TV database</a:t>
            </a:r>
          </a:p>
        </p:txBody>
      </p:sp>
      <p:sp>
        <p:nvSpPr>
          <p:cNvPr id="196" name="CustomShape 4"/>
          <p:cNvSpPr txBox="1"/>
          <p:nvPr/>
        </p:nvSpPr>
        <p:spPr>
          <a:xfrm>
            <a:off x="1864340" y="1461161"/>
            <a:ext cx="332232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tham </a:t>
            </a:r>
            <a:r>
              <a:rPr lang="en-US" dirty="0" err="1"/>
              <a:t>khảo</a:t>
            </a:r>
            <a:endParaRPr dirty="0"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203517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VI.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tham </a:t>
            </a:r>
            <a:r>
              <a:rPr lang="en-US" dirty="0" err="1"/>
              <a:t>khảo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833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4">
            <a:extLst>
              <a:ext uri="{FF2B5EF4-FFF2-40B4-BE49-F238E27FC236}">
                <a16:creationId xmlns:a16="http://schemas.microsoft.com/office/drawing/2014/main" id="{DA3706DD-C14F-4733-8EF9-12BD9D84E8B7}"/>
              </a:ext>
            </a:extLst>
          </p:cNvPr>
          <p:cNvSpPr txBox="1"/>
          <p:nvPr/>
        </p:nvSpPr>
        <p:spPr>
          <a:xfrm>
            <a:off x="2759766" y="2967335"/>
            <a:ext cx="667246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sz="6000" dirty="0"/>
              <a:t>Thank for your time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4096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396743" y="6189265"/>
            <a:ext cx="224595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9" name="Прямоугольник 6"/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140" name="Прямоугольник 7"/>
          <p:cNvSpPr txBox="1"/>
          <p:nvPr/>
        </p:nvSpPr>
        <p:spPr>
          <a:xfrm>
            <a:off x="2838716" y="643153"/>
            <a:ext cx="20697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dirty="0"/>
              <a:t>Danh </a:t>
            </a:r>
            <a:r>
              <a:rPr dirty="0" err="1"/>
              <a:t>sách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viên</a:t>
            </a:r>
            <a:endParaRPr dirty="0"/>
          </a:p>
        </p:txBody>
      </p:sp>
      <p:grpSp>
        <p:nvGrpSpPr>
          <p:cNvPr id="146" name="Group 1"/>
          <p:cNvGrpSpPr/>
          <p:nvPr/>
        </p:nvGrpSpPr>
        <p:grpSpPr>
          <a:xfrm>
            <a:off x="2691103" y="1926797"/>
            <a:ext cx="3067715" cy="625376"/>
            <a:chOff x="0" y="-1115"/>
            <a:chExt cx="3067714" cy="625374"/>
          </a:xfrm>
        </p:grpSpPr>
        <p:sp>
          <p:nvSpPr>
            <p:cNvPr id="142" name="TextBox 9"/>
            <p:cNvSpPr txBox="1"/>
            <p:nvPr/>
          </p:nvSpPr>
          <p:spPr>
            <a:xfrm>
              <a:off x="605439" y="276963"/>
              <a:ext cx="186055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20000"/>
                </a:lnSpc>
                <a:defRPr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rPr dirty="0"/>
                <a:t>NHÓM TRƯỞNG</a:t>
              </a:r>
            </a:p>
          </p:txBody>
        </p:sp>
        <p:sp>
          <p:nvSpPr>
            <p:cNvPr id="143" name="TextBox 11"/>
            <p:cNvSpPr txBox="1"/>
            <p:nvPr/>
          </p:nvSpPr>
          <p:spPr>
            <a:xfrm>
              <a:off x="605439" y="-1115"/>
              <a:ext cx="1372171" cy="230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500">
                  <a:solidFill>
                    <a:srgbClr val="44546A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VÕ XUÂN BÁCH</a:t>
              </a:r>
              <a:endParaRPr dirty="0"/>
            </a:p>
          </p:txBody>
        </p:sp>
        <p:sp>
          <p:nvSpPr>
            <p:cNvPr id="144" name="TextBox 85"/>
            <p:cNvSpPr txBox="1"/>
            <p:nvPr/>
          </p:nvSpPr>
          <p:spPr>
            <a:xfrm>
              <a:off x="605438" y="473448"/>
              <a:ext cx="2462276" cy="15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rgbClr val="80808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rPr dirty="0"/>
                <a:t>MSSV </a:t>
              </a:r>
              <a:r>
                <a:rPr lang="en-US" dirty="0"/>
                <a:t>1510143</a:t>
              </a:r>
              <a:endParaRPr dirty="0"/>
            </a:p>
          </p:txBody>
        </p:sp>
        <p:sp>
          <p:nvSpPr>
            <p:cNvPr id="145" name="Прямоугольник 6"/>
            <p:cNvSpPr txBox="1"/>
            <p:nvPr/>
          </p:nvSpPr>
          <p:spPr>
            <a:xfrm>
              <a:off x="0" y="10112"/>
              <a:ext cx="29522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4BC1EB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1" name="Group 43"/>
          <p:cNvGrpSpPr/>
          <p:nvPr/>
        </p:nvGrpSpPr>
        <p:grpSpPr>
          <a:xfrm>
            <a:off x="6433182" y="1922187"/>
            <a:ext cx="3067715" cy="625440"/>
            <a:chOff x="0" y="-1115"/>
            <a:chExt cx="3067714" cy="625438"/>
          </a:xfrm>
        </p:grpSpPr>
        <p:sp>
          <p:nvSpPr>
            <p:cNvPr id="147" name="TextBox 44"/>
            <p:cNvSpPr txBox="1"/>
            <p:nvPr/>
          </p:nvSpPr>
          <p:spPr>
            <a:xfrm>
              <a:off x="605439" y="276963"/>
              <a:ext cx="186055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t>THÀNH VIÊN</a:t>
              </a:r>
            </a:p>
          </p:txBody>
        </p:sp>
        <p:sp>
          <p:nvSpPr>
            <p:cNvPr id="148" name="TextBox 45"/>
            <p:cNvSpPr txBox="1"/>
            <p:nvPr/>
          </p:nvSpPr>
          <p:spPr>
            <a:xfrm>
              <a:off x="605439" y="-1115"/>
              <a:ext cx="1671932" cy="230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500">
                  <a:solidFill>
                    <a:srgbClr val="44546A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TRẦN GIA TR</a:t>
              </a:r>
              <a:r>
                <a:rPr lang="vi-VN" dirty="0"/>
                <a:t>Ư</a:t>
              </a:r>
              <a:r>
                <a:rPr lang="en-US" dirty="0"/>
                <a:t>ỜNG</a:t>
              </a:r>
              <a:endParaRPr dirty="0"/>
            </a:p>
          </p:txBody>
        </p:sp>
        <p:sp>
          <p:nvSpPr>
            <p:cNvPr id="149" name="TextBox 46"/>
            <p:cNvSpPr txBox="1"/>
            <p:nvPr/>
          </p:nvSpPr>
          <p:spPr>
            <a:xfrm>
              <a:off x="605438" y="473448"/>
              <a:ext cx="2462276" cy="1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rgbClr val="80808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rPr dirty="0"/>
                <a:t>MSSV </a:t>
              </a:r>
              <a:r>
                <a:rPr lang="en-US" dirty="0"/>
                <a:t>1513794</a:t>
              </a:r>
              <a:endParaRPr dirty="0"/>
            </a:p>
          </p:txBody>
        </p:sp>
        <p:sp>
          <p:nvSpPr>
            <p:cNvPr id="150" name="Прямоугольник 6"/>
            <p:cNvSpPr txBox="1"/>
            <p:nvPr/>
          </p:nvSpPr>
          <p:spPr>
            <a:xfrm>
              <a:off x="0" y="7137"/>
              <a:ext cx="277320" cy="615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4BC1EB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156" name="Group 48"/>
          <p:cNvGrpSpPr/>
          <p:nvPr/>
        </p:nvGrpSpPr>
        <p:grpSpPr>
          <a:xfrm>
            <a:off x="2691103" y="4254377"/>
            <a:ext cx="3067715" cy="625440"/>
            <a:chOff x="0" y="-1115"/>
            <a:chExt cx="3067714" cy="625438"/>
          </a:xfrm>
        </p:grpSpPr>
        <p:sp>
          <p:nvSpPr>
            <p:cNvPr id="152" name="TextBox 49"/>
            <p:cNvSpPr txBox="1"/>
            <p:nvPr/>
          </p:nvSpPr>
          <p:spPr>
            <a:xfrm>
              <a:off x="605439" y="276963"/>
              <a:ext cx="186055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t>THÀNH VIÊN</a:t>
              </a:r>
            </a:p>
          </p:txBody>
        </p:sp>
        <p:sp>
          <p:nvSpPr>
            <p:cNvPr id="153" name="TextBox 50"/>
            <p:cNvSpPr txBox="1"/>
            <p:nvPr/>
          </p:nvSpPr>
          <p:spPr>
            <a:xfrm>
              <a:off x="605439" y="-1115"/>
              <a:ext cx="1726434" cy="230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500">
                  <a:solidFill>
                    <a:srgbClr val="44546A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ĐÀO QUỐC HOÀNG</a:t>
              </a:r>
              <a:endParaRPr dirty="0"/>
            </a:p>
          </p:txBody>
        </p:sp>
        <p:sp>
          <p:nvSpPr>
            <p:cNvPr id="154" name="TextBox 51"/>
            <p:cNvSpPr txBox="1"/>
            <p:nvPr/>
          </p:nvSpPr>
          <p:spPr>
            <a:xfrm>
              <a:off x="605438" y="473448"/>
              <a:ext cx="2462276" cy="1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rgbClr val="80808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rPr dirty="0"/>
                <a:t>MSSV </a:t>
              </a:r>
              <a:r>
                <a:rPr lang="en-US" dirty="0"/>
                <a:t>1511112</a:t>
              </a:r>
              <a:endParaRPr dirty="0"/>
            </a:p>
          </p:txBody>
        </p:sp>
        <p:sp>
          <p:nvSpPr>
            <p:cNvPr id="155" name="Прямоугольник 6"/>
            <p:cNvSpPr txBox="1"/>
            <p:nvPr/>
          </p:nvSpPr>
          <p:spPr>
            <a:xfrm>
              <a:off x="0" y="10112"/>
              <a:ext cx="29522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4BC1EB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3B115D-A926-4A9A-8B64-8385B9C3C8A8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" name="Group 1">
            <a:extLst>
              <a:ext uri="{FF2B5EF4-FFF2-40B4-BE49-F238E27FC236}">
                <a16:creationId xmlns:a16="http://schemas.microsoft.com/office/drawing/2014/main" id="{7BDCE1C4-E523-499E-94AC-ED187170E898}"/>
              </a:ext>
            </a:extLst>
          </p:cNvPr>
          <p:cNvGrpSpPr/>
          <p:nvPr/>
        </p:nvGrpSpPr>
        <p:grpSpPr>
          <a:xfrm>
            <a:off x="2691103" y="3091144"/>
            <a:ext cx="3067715" cy="625376"/>
            <a:chOff x="0" y="-1115"/>
            <a:chExt cx="3067714" cy="625374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7C781426-F01D-4535-A540-F46FE2224E5B}"/>
                </a:ext>
              </a:extLst>
            </p:cNvPr>
            <p:cNvSpPr txBox="1"/>
            <p:nvPr/>
          </p:nvSpPr>
          <p:spPr>
            <a:xfrm>
              <a:off x="605439" y="276963"/>
              <a:ext cx="1860556" cy="15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20000"/>
                </a:lnSpc>
                <a:defRPr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rPr lang="en-US" dirty="0"/>
                <a:t>THÀNH VIÊN</a:t>
              </a:r>
              <a:endParaRPr dirty="0"/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40DE7E5B-4944-456F-97A4-28341F896B07}"/>
                </a:ext>
              </a:extLst>
            </p:cNvPr>
            <p:cNvSpPr txBox="1"/>
            <p:nvPr/>
          </p:nvSpPr>
          <p:spPr>
            <a:xfrm>
              <a:off x="605439" y="-1115"/>
              <a:ext cx="1904366" cy="230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500">
                  <a:solidFill>
                    <a:srgbClr val="44546A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NGUYỄN CÔNG MINH</a:t>
              </a:r>
              <a:endParaRPr dirty="0"/>
            </a:p>
          </p:txBody>
        </p:sp>
        <p:sp>
          <p:nvSpPr>
            <p:cNvPr id="26" name="TextBox 85">
              <a:extLst>
                <a:ext uri="{FF2B5EF4-FFF2-40B4-BE49-F238E27FC236}">
                  <a16:creationId xmlns:a16="http://schemas.microsoft.com/office/drawing/2014/main" id="{370BA955-A760-4C1F-A42D-6E4322675885}"/>
                </a:ext>
              </a:extLst>
            </p:cNvPr>
            <p:cNvSpPr txBox="1"/>
            <p:nvPr/>
          </p:nvSpPr>
          <p:spPr>
            <a:xfrm>
              <a:off x="605438" y="473448"/>
              <a:ext cx="2462276" cy="15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rgbClr val="80808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rPr dirty="0"/>
                <a:t>MSSV </a:t>
              </a:r>
              <a:r>
                <a:rPr lang="en-US" dirty="0"/>
                <a:t>1511986</a:t>
              </a:r>
              <a:endParaRPr dirty="0"/>
            </a:p>
          </p:txBody>
        </p:sp>
        <p:sp>
          <p:nvSpPr>
            <p:cNvPr id="27" name="Прямоугольник 6">
              <a:extLst>
                <a:ext uri="{FF2B5EF4-FFF2-40B4-BE49-F238E27FC236}">
                  <a16:creationId xmlns:a16="http://schemas.microsoft.com/office/drawing/2014/main" id="{E0CD678F-7BBC-4EBE-8541-3526AA670893}"/>
                </a:ext>
              </a:extLst>
            </p:cNvPr>
            <p:cNvSpPr txBox="1"/>
            <p:nvPr/>
          </p:nvSpPr>
          <p:spPr>
            <a:xfrm>
              <a:off x="0" y="7137"/>
              <a:ext cx="277320" cy="615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4BC1EB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29" name="Group 43">
            <a:extLst>
              <a:ext uri="{FF2B5EF4-FFF2-40B4-BE49-F238E27FC236}">
                <a16:creationId xmlns:a16="http://schemas.microsoft.com/office/drawing/2014/main" id="{476FF751-B887-4CC3-9ACC-1E7D4FF3E561}"/>
              </a:ext>
            </a:extLst>
          </p:cNvPr>
          <p:cNvGrpSpPr/>
          <p:nvPr/>
        </p:nvGrpSpPr>
        <p:grpSpPr>
          <a:xfrm>
            <a:off x="6433182" y="3056503"/>
            <a:ext cx="3067715" cy="625440"/>
            <a:chOff x="0" y="-1115"/>
            <a:chExt cx="3067714" cy="625438"/>
          </a:xfrm>
        </p:grpSpPr>
        <p:sp>
          <p:nvSpPr>
            <p:cNvPr id="30" name="TextBox 44">
              <a:extLst>
                <a:ext uri="{FF2B5EF4-FFF2-40B4-BE49-F238E27FC236}">
                  <a16:creationId xmlns:a16="http://schemas.microsoft.com/office/drawing/2014/main" id="{703CA253-BDCA-4638-AB08-D5183A0E7783}"/>
                </a:ext>
              </a:extLst>
            </p:cNvPr>
            <p:cNvSpPr txBox="1"/>
            <p:nvPr/>
          </p:nvSpPr>
          <p:spPr>
            <a:xfrm>
              <a:off x="605439" y="276963"/>
              <a:ext cx="186055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t>THÀNH VIÊN</a:t>
              </a:r>
            </a:p>
          </p:txBody>
        </p:sp>
        <p:sp>
          <p:nvSpPr>
            <p:cNvPr id="31" name="TextBox 45">
              <a:extLst>
                <a:ext uri="{FF2B5EF4-FFF2-40B4-BE49-F238E27FC236}">
                  <a16:creationId xmlns:a16="http://schemas.microsoft.com/office/drawing/2014/main" id="{B3579948-89BD-4536-8D74-39CF6ABA335C}"/>
                </a:ext>
              </a:extLst>
            </p:cNvPr>
            <p:cNvSpPr txBox="1"/>
            <p:nvPr/>
          </p:nvSpPr>
          <p:spPr>
            <a:xfrm>
              <a:off x="605439" y="-1115"/>
              <a:ext cx="1668726" cy="230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500">
                  <a:solidFill>
                    <a:srgbClr val="44546A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UÔNG SỸ PH</a:t>
              </a:r>
              <a:r>
                <a:rPr lang="vi-VN" dirty="0"/>
                <a:t>Ư</a:t>
              </a:r>
              <a:r>
                <a:rPr lang="en-US" dirty="0"/>
                <a:t>ƠNG</a:t>
              </a:r>
              <a:endParaRPr dirty="0"/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13B5961F-000B-4596-96F1-30F07E126FE7}"/>
                </a:ext>
              </a:extLst>
            </p:cNvPr>
            <p:cNvSpPr txBox="1"/>
            <p:nvPr/>
          </p:nvSpPr>
          <p:spPr>
            <a:xfrm>
              <a:off x="605438" y="473448"/>
              <a:ext cx="2462276" cy="1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20000"/>
                </a:lnSpc>
                <a:defRPr sz="900">
                  <a:solidFill>
                    <a:srgbClr val="80808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rPr dirty="0"/>
                <a:t>MSSV </a:t>
              </a:r>
              <a:r>
                <a:rPr lang="en-US" dirty="0"/>
                <a:t>1512607 </a:t>
              </a:r>
              <a:endParaRPr dirty="0"/>
            </a:p>
          </p:txBody>
        </p:sp>
        <p:sp>
          <p:nvSpPr>
            <p:cNvPr id="33" name="Прямоугольник 6">
              <a:extLst>
                <a:ext uri="{FF2B5EF4-FFF2-40B4-BE49-F238E27FC236}">
                  <a16:creationId xmlns:a16="http://schemas.microsoft.com/office/drawing/2014/main" id="{64F3CF16-66CD-47E9-9D75-2054993E8106}"/>
                </a:ext>
              </a:extLst>
            </p:cNvPr>
            <p:cNvSpPr txBox="1"/>
            <p:nvPr/>
          </p:nvSpPr>
          <p:spPr>
            <a:xfrm>
              <a:off x="0" y="7137"/>
              <a:ext cx="277320" cy="615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4BC1EB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212941" y="6189265"/>
            <a:ext cx="408397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8" name="TextBox 20"/>
          <p:cNvSpPr txBox="1"/>
          <p:nvPr/>
        </p:nvSpPr>
        <p:spPr>
          <a:xfrm>
            <a:off x="2317454" y="1940377"/>
            <a:ext cx="34961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TỔNG QUAN ỨNG DỤNG</a:t>
            </a:r>
            <a:endParaRPr dirty="0"/>
          </a:p>
        </p:txBody>
      </p:sp>
      <p:sp>
        <p:nvSpPr>
          <p:cNvPr id="179" name="Прямоугольник 6"/>
          <p:cNvSpPr txBox="1"/>
          <p:nvPr/>
        </p:nvSpPr>
        <p:spPr>
          <a:xfrm>
            <a:off x="1547724" y="1940892"/>
            <a:ext cx="1270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I</a:t>
            </a:r>
          </a:p>
        </p:txBody>
      </p:sp>
      <p:sp>
        <p:nvSpPr>
          <p:cNvPr id="180" name="TextBox 22"/>
          <p:cNvSpPr txBox="1"/>
          <p:nvPr/>
        </p:nvSpPr>
        <p:spPr>
          <a:xfrm>
            <a:off x="2317454" y="2575834"/>
            <a:ext cx="26449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THIẾT KẾ USE-CASE</a:t>
            </a:r>
            <a:endParaRPr dirty="0"/>
          </a:p>
        </p:txBody>
      </p:sp>
      <p:sp>
        <p:nvSpPr>
          <p:cNvPr id="181" name="Прямоугольник 6"/>
          <p:cNvSpPr txBox="1"/>
          <p:nvPr/>
        </p:nvSpPr>
        <p:spPr>
          <a:xfrm>
            <a:off x="1547724" y="2576349"/>
            <a:ext cx="18206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II</a:t>
            </a:r>
          </a:p>
        </p:txBody>
      </p:sp>
      <p:sp>
        <p:nvSpPr>
          <p:cNvPr id="182" name="TextBox 24"/>
          <p:cNvSpPr txBox="1"/>
          <p:nvPr/>
        </p:nvSpPr>
        <p:spPr>
          <a:xfrm>
            <a:off x="2317454" y="3211290"/>
            <a:ext cx="12615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MOCKUP</a:t>
            </a:r>
            <a:endParaRPr dirty="0"/>
          </a:p>
        </p:txBody>
      </p:sp>
      <p:sp>
        <p:nvSpPr>
          <p:cNvPr id="183" name="Прямоугольник 6"/>
          <p:cNvSpPr txBox="1"/>
          <p:nvPr/>
        </p:nvSpPr>
        <p:spPr>
          <a:xfrm>
            <a:off x="1547724" y="3211805"/>
            <a:ext cx="26675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III</a:t>
            </a:r>
          </a:p>
        </p:txBody>
      </p:sp>
      <p:sp>
        <p:nvSpPr>
          <p:cNvPr id="184" name="TextBox 26"/>
          <p:cNvSpPr txBox="1"/>
          <p:nvPr/>
        </p:nvSpPr>
        <p:spPr>
          <a:xfrm>
            <a:off x="2317454" y="3846745"/>
            <a:ext cx="24397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CÁC CHỨC NĂNG</a:t>
            </a:r>
            <a:endParaRPr dirty="0"/>
          </a:p>
        </p:txBody>
      </p:sp>
      <p:sp>
        <p:nvSpPr>
          <p:cNvPr id="185" name="Прямоугольник 6"/>
          <p:cNvSpPr txBox="1"/>
          <p:nvPr/>
        </p:nvSpPr>
        <p:spPr>
          <a:xfrm>
            <a:off x="1547724" y="3847260"/>
            <a:ext cx="30068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IV</a:t>
            </a:r>
          </a:p>
        </p:txBody>
      </p:sp>
      <p:sp>
        <p:nvSpPr>
          <p:cNvPr id="186" name="Прямоугольник 6"/>
          <p:cNvSpPr txBox="1"/>
          <p:nvPr/>
        </p:nvSpPr>
        <p:spPr>
          <a:xfrm>
            <a:off x="1547724" y="4482716"/>
            <a:ext cx="2160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V</a:t>
            </a:r>
          </a:p>
        </p:txBody>
      </p:sp>
      <p:sp>
        <p:nvSpPr>
          <p:cNvPr id="187" name="TextBox 29"/>
          <p:cNvSpPr txBox="1"/>
          <p:nvPr/>
        </p:nvSpPr>
        <p:spPr>
          <a:xfrm>
            <a:off x="2317454" y="4482201"/>
            <a:ext cx="15597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HIỆN THỰC</a:t>
            </a:r>
            <a:endParaRPr dirty="0"/>
          </a:p>
        </p:txBody>
      </p:sp>
      <p:sp>
        <p:nvSpPr>
          <p:cNvPr id="188" name="Прямоугольник 6"/>
          <p:cNvSpPr txBox="1"/>
          <p:nvPr/>
        </p:nvSpPr>
        <p:spPr>
          <a:xfrm>
            <a:off x="1547724" y="5118172"/>
            <a:ext cx="30068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dirty="0"/>
              <a:t>VI</a:t>
            </a:r>
          </a:p>
        </p:txBody>
      </p:sp>
      <p:sp>
        <p:nvSpPr>
          <p:cNvPr id="189" name="TextBox 31"/>
          <p:cNvSpPr txBox="1"/>
          <p:nvPr/>
        </p:nvSpPr>
        <p:spPr>
          <a:xfrm>
            <a:off x="2317454" y="5117657"/>
            <a:ext cx="297196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TÀI LIỆU THAM KHẢO</a:t>
            </a:r>
            <a:endParaRPr dirty="0"/>
          </a:p>
        </p:txBody>
      </p:sp>
      <p:sp>
        <p:nvSpPr>
          <p:cNvPr id="24" name="Прямоугольник 6">
            <a:extLst>
              <a:ext uri="{FF2B5EF4-FFF2-40B4-BE49-F238E27FC236}">
                <a16:creationId xmlns:a16="http://schemas.microsoft.com/office/drawing/2014/main" id="{8E471366-E306-4B4A-A154-4259CE5E590B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</a:p>
        </p:txBody>
      </p:sp>
      <p:sp>
        <p:nvSpPr>
          <p:cNvPr id="25" name="Прямоугольник 7">
            <a:extLst>
              <a:ext uri="{FF2B5EF4-FFF2-40B4-BE49-F238E27FC236}">
                <a16:creationId xmlns:a16="http://schemas.microsoft.com/office/drawing/2014/main" id="{76BFEA8E-DB80-4E9C-A771-054D8C84CF1B}"/>
              </a:ext>
            </a:extLst>
          </p:cNvPr>
          <p:cNvSpPr txBox="1"/>
          <p:nvPr/>
        </p:nvSpPr>
        <p:spPr>
          <a:xfrm>
            <a:off x="2838716" y="640247"/>
            <a:ext cx="9435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31C3BA-7A04-46CE-99F2-AE360C5C0453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5" name="TextBox 16"/>
          <p:cNvSpPr txBox="1"/>
          <p:nvPr/>
        </p:nvSpPr>
        <p:spPr>
          <a:xfrm>
            <a:off x="1864340" y="2421452"/>
            <a:ext cx="8376940" cy="2426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sz="2000" dirty="0" err="1">
                <a:sym typeface="Lato Black"/>
              </a:rPr>
              <a:t>Trong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các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rạp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chiếu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phim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hiện</a:t>
            </a:r>
            <a:r>
              <a:rPr lang="en-US" sz="2000" dirty="0">
                <a:sym typeface="Lato Black"/>
              </a:rPr>
              <a:t> nay, </a:t>
            </a:r>
            <a:r>
              <a:rPr lang="en-US" sz="2000" dirty="0" err="1">
                <a:sym typeface="Lato Black"/>
              </a:rPr>
              <a:t>việc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quản</a:t>
            </a:r>
            <a:r>
              <a:rPr lang="en-US" sz="2000" dirty="0">
                <a:sym typeface="Lato Black"/>
              </a:rPr>
              <a:t> lý và </a:t>
            </a:r>
            <a:r>
              <a:rPr lang="en-US" sz="2000" dirty="0" err="1">
                <a:sym typeface="Lato Black"/>
              </a:rPr>
              <a:t>tổ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chức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chiếu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phim</a:t>
            </a:r>
            <a:r>
              <a:rPr lang="en-US" sz="2000" dirty="0">
                <a:sym typeface="Lato Black"/>
              </a:rPr>
              <a:t>, </a:t>
            </a:r>
            <a:r>
              <a:rPr lang="en-US" sz="2000" dirty="0" err="1">
                <a:sym typeface="Lato Black"/>
              </a:rPr>
              <a:t>bán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vé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luôn</a:t>
            </a:r>
            <a:r>
              <a:rPr lang="en-US" sz="2000" dirty="0">
                <a:sym typeface="Lato Black"/>
              </a:rPr>
              <a:t> là </a:t>
            </a:r>
            <a:r>
              <a:rPr lang="en-US" sz="2000" dirty="0" err="1">
                <a:sym typeface="Lato Black"/>
              </a:rPr>
              <a:t>vấn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đề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được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quan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tâm</a:t>
            </a:r>
            <a:r>
              <a:rPr lang="en-US" sz="2000" dirty="0">
                <a:sym typeface="Lato Black"/>
              </a:rPr>
              <a:t>. </a:t>
            </a:r>
            <a:r>
              <a:rPr lang="en-US" sz="2000" dirty="0" err="1">
                <a:sym typeface="Lato Black"/>
              </a:rPr>
              <a:t>Để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thuận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lợi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cho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nhà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quản</a:t>
            </a:r>
            <a:r>
              <a:rPr lang="en-US" sz="2000" dirty="0">
                <a:sym typeface="Lato Black"/>
              </a:rPr>
              <a:t> lý và </a:t>
            </a:r>
            <a:r>
              <a:rPr lang="en-US" sz="2000" dirty="0" err="1">
                <a:sym typeface="Lato Black"/>
              </a:rPr>
              <a:t>khách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hàng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trong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việc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mua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bán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vé</a:t>
            </a:r>
            <a:r>
              <a:rPr lang="en-US" sz="2000" dirty="0">
                <a:sym typeface="Lato Black"/>
              </a:rPr>
              <a:t>, </a:t>
            </a:r>
            <a:r>
              <a:rPr lang="vi-VN" sz="2000" dirty="0">
                <a:sym typeface="Lato Black"/>
              </a:rPr>
              <a:t>tạo ra một ứng dụng đặt vé xem phim là một nhu cầu tất yếu khi công nghệ ngày càng phát triển</a:t>
            </a:r>
            <a:r>
              <a:rPr lang="en-US" sz="2000" dirty="0">
                <a:sym typeface="Lato Black"/>
              </a:rPr>
              <a:t>.</a:t>
            </a:r>
            <a:r>
              <a:rPr lang="vi-VN" sz="2000" dirty="0">
                <a:sym typeface="Lato Black"/>
              </a:rPr>
              <a:t> </a:t>
            </a:r>
            <a:r>
              <a:rPr lang="en-US" sz="2000" dirty="0">
                <a:sym typeface="Lato Black"/>
              </a:rPr>
              <a:t>M</a:t>
            </a:r>
            <a:r>
              <a:rPr lang="vi-VN" sz="2000" dirty="0">
                <a:sym typeface="Lato Black"/>
              </a:rPr>
              <a:t>ọi người có thể ở nhà lựa phim và đặt vé thông qua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chiếc</a:t>
            </a:r>
            <a:r>
              <a:rPr lang="vi-VN" sz="2000" dirty="0">
                <a:sym typeface="Lato Black"/>
              </a:rPr>
              <a:t> điện thoại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luôn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sẵn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có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bên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mình</a:t>
            </a:r>
            <a:r>
              <a:rPr lang="en-US" sz="2000" dirty="0">
                <a:sym typeface="Lato Black"/>
              </a:rPr>
              <a:t>. </a:t>
            </a:r>
            <a:r>
              <a:rPr lang="en-US" sz="2000" dirty="0" err="1">
                <a:sym typeface="Lato Black"/>
              </a:rPr>
              <a:t>Chỉ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cần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thế</a:t>
            </a:r>
            <a:r>
              <a:rPr lang="en-US" sz="2000" dirty="0">
                <a:sym typeface="Lato Black"/>
              </a:rPr>
              <a:t> là </a:t>
            </a:r>
            <a:r>
              <a:rPr lang="en-US" sz="2000" dirty="0" err="1">
                <a:sym typeface="Lato Black"/>
              </a:rPr>
              <a:t>có</a:t>
            </a:r>
            <a:r>
              <a:rPr lang="en-US" sz="2000" dirty="0">
                <a:sym typeface="Lato Black"/>
              </a:rPr>
              <a:t> thể vào </a:t>
            </a:r>
            <a:r>
              <a:rPr lang="en-US" sz="2000" dirty="0" err="1">
                <a:sym typeface="Lato Black"/>
              </a:rPr>
              <a:t>rạp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ngay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mà</a:t>
            </a:r>
            <a:r>
              <a:rPr lang="en-US" sz="2000" dirty="0">
                <a:sym typeface="Lato Black"/>
              </a:rPr>
              <a:t> không </a:t>
            </a:r>
            <a:r>
              <a:rPr lang="en-US" sz="2000" dirty="0" err="1">
                <a:sym typeface="Lato Black"/>
              </a:rPr>
              <a:t>cần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hàng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chục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phút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xếp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hàng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ngao</a:t>
            </a:r>
            <a:r>
              <a:rPr lang="en-US" sz="2000" dirty="0">
                <a:sym typeface="Lato Black"/>
              </a:rPr>
              <a:t> </a:t>
            </a:r>
            <a:r>
              <a:rPr lang="en-US" sz="2000" dirty="0" err="1">
                <a:sym typeface="Lato Black"/>
              </a:rPr>
              <a:t>ngán</a:t>
            </a:r>
            <a:r>
              <a:rPr lang="en-US" sz="2000" dirty="0">
                <a:sym typeface="Lato Black"/>
              </a:rPr>
              <a:t>.</a:t>
            </a:r>
            <a:endParaRPr dirty="0"/>
          </a:p>
        </p:txBody>
      </p:sp>
      <p:sp>
        <p:nvSpPr>
          <p:cNvPr id="196" name="CustomShape 4"/>
          <p:cNvSpPr txBox="1"/>
          <p:nvPr/>
        </p:nvSpPr>
        <p:spPr>
          <a:xfrm>
            <a:off x="1864340" y="1461161"/>
            <a:ext cx="384489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216180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40B6A5-ED7D-4805-BFFF-7736F7CAA9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41" y="588997"/>
            <a:ext cx="5989888" cy="5600268"/>
          </a:xfrm>
          <a:prstGeom prst="rect">
            <a:avLst/>
          </a:prstGeom>
        </p:spPr>
      </p:pic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5" name="TextBox 16"/>
          <p:cNvSpPr txBox="1"/>
          <p:nvPr/>
        </p:nvSpPr>
        <p:spPr>
          <a:xfrm>
            <a:off x="1864340" y="2421452"/>
            <a:ext cx="8376940" cy="4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ato Black"/>
            </a:endParaRPr>
          </a:p>
        </p:txBody>
      </p:sp>
      <p:sp>
        <p:nvSpPr>
          <p:cNvPr id="196" name="CustomShape 4"/>
          <p:cNvSpPr txBox="1"/>
          <p:nvPr/>
        </p:nvSpPr>
        <p:spPr>
          <a:xfrm>
            <a:off x="1864340" y="1461161"/>
            <a:ext cx="311405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use-case</a:t>
            </a:r>
            <a:endParaRPr dirty="0"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185723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use-case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12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5" name="TextBox 16"/>
          <p:cNvSpPr txBox="1"/>
          <p:nvPr/>
        </p:nvSpPr>
        <p:spPr>
          <a:xfrm>
            <a:off x="1864340" y="2421452"/>
            <a:ext cx="8376940" cy="4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ato Black"/>
            </a:endParaRPr>
          </a:p>
        </p:txBody>
      </p:sp>
      <p:sp>
        <p:nvSpPr>
          <p:cNvPr id="196" name="CustomShape 4"/>
          <p:cNvSpPr txBox="1"/>
          <p:nvPr/>
        </p:nvSpPr>
        <p:spPr>
          <a:xfrm>
            <a:off x="1864340" y="1461161"/>
            <a:ext cx="6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endParaRPr dirty="0"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109420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III. Mockup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FC776F-7187-4C9B-9715-3C69011B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4" y="1242302"/>
            <a:ext cx="2870562" cy="494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350B1-E6D0-4898-B86D-CA1A0573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53" y="1242301"/>
            <a:ext cx="2983093" cy="494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2C5D7-CE1C-4F6F-B2B3-708EF696A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03" y="1242300"/>
            <a:ext cx="3197320" cy="49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5" name="TextBox 16"/>
          <p:cNvSpPr txBox="1"/>
          <p:nvPr/>
        </p:nvSpPr>
        <p:spPr>
          <a:xfrm>
            <a:off x="1864340" y="2421452"/>
            <a:ext cx="8376940" cy="3085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hay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phim</a:t>
            </a:r>
            <a:r>
              <a:rPr lang="en-US" dirty="0"/>
              <a:t> hay.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6" name="CustomShape 4"/>
          <p:cNvSpPr txBox="1"/>
          <p:nvPr/>
        </p:nvSpPr>
        <p:spPr>
          <a:xfrm>
            <a:off x="1864340" y="1461161"/>
            <a:ext cx="264328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16937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22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5" name="TextBox 16"/>
          <p:cNvSpPr txBox="1"/>
          <p:nvPr/>
        </p:nvSpPr>
        <p:spPr>
          <a:xfrm>
            <a:off x="1864340" y="2421452"/>
            <a:ext cx="8376940" cy="203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Splash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dirty="0"/>
          </a:p>
        </p:txBody>
      </p:sp>
      <p:sp>
        <p:nvSpPr>
          <p:cNvPr id="196" name="CustomShape 4"/>
          <p:cNvSpPr txBox="1"/>
          <p:nvPr/>
        </p:nvSpPr>
        <p:spPr>
          <a:xfrm>
            <a:off x="1864340" y="1461161"/>
            <a:ext cx="175253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 spc="-1"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dirty="0"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11951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V.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3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11184849" y="6189265"/>
            <a:ext cx="43648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10DE1D5E-3D11-40F5-8A3F-691A80B8D90E}"/>
              </a:ext>
            </a:extLst>
          </p:cNvPr>
          <p:cNvSpPr txBox="1"/>
          <p:nvPr/>
        </p:nvSpPr>
        <p:spPr>
          <a:xfrm>
            <a:off x="1045734" y="654237"/>
            <a:ext cx="1248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BC1EB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 err="1"/>
              <a:t>Fefa</a:t>
            </a:r>
            <a:r>
              <a:rPr lang="en-US" dirty="0"/>
              <a:t> Cinema</a:t>
            </a:r>
            <a:endParaRPr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E080B32B-A8D2-41D8-ABAE-BBBD16ADFA30}"/>
              </a:ext>
            </a:extLst>
          </p:cNvPr>
          <p:cNvSpPr txBox="1"/>
          <p:nvPr/>
        </p:nvSpPr>
        <p:spPr>
          <a:xfrm>
            <a:off x="2838716" y="640247"/>
            <a:ext cx="472821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685782">
              <a:defRPr sz="1600">
                <a:solidFill>
                  <a:srgbClr val="44546A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V.I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splash và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878CE-41F4-4267-9612-86A7079B66D4}"/>
              </a:ext>
            </a:extLst>
          </p:cNvPr>
          <p:cNvCxnSpPr/>
          <p:nvPr/>
        </p:nvCxnSpPr>
        <p:spPr>
          <a:xfrm>
            <a:off x="2729281" y="632762"/>
            <a:ext cx="0" cy="332741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F069B7-3E44-4AAA-8907-2B9499C6D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4" y="1117601"/>
            <a:ext cx="2648839" cy="544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30679-659B-42CC-B0D6-32D98676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22" y="1117600"/>
            <a:ext cx="2648839" cy="5444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05A08-54A0-4074-BD1B-DC961EA1A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50" y="1117600"/>
            <a:ext cx="2648839" cy="54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432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bach</dc:creator>
  <cp:lastModifiedBy>baron vo</cp:lastModifiedBy>
  <cp:revision>41</cp:revision>
  <dcterms:modified xsi:type="dcterms:W3CDTF">2019-05-16T14:23:07Z</dcterms:modified>
</cp:coreProperties>
</file>