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5" r:id="rId2"/>
    <p:sldId id="286" r:id="rId3"/>
    <p:sldId id="287" r:id="rId4"/>
    <p:sldId id="288" r:id="rId5"/>
    <p:sldId id="289" r:id="rId6"/>
    <p:sldId id="274" r:id="rId7"/>
    <p:sldId id="261" r:id="rId8"/>
    <p:sldId id="270" r:id="rId9"/>
    <p:sldId id="268" r:id="rId10"/>
    <p:sldId id="278" r:id="rId11"/>
    <p:sldId id="279" r:id="rId12"/>
    <p:sldId id="280" r:id="rId13"/>
    <p:sldId id="283" r:id="rId14"/>
    <p:sldId id="276" r:id="rId15"/>
    <p:sldId id="277" r:id="rId16"/>
    <p:sldId id="284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4660"/>
  </p:normalViewPr>
  <p:slideViewPr>
    <p:cSldViewPr>
      <p:cViewPr varScale="1">
        <p:scale>
          <a:sx n="124" d="100"/>
          <a:sy n="124" d="100"/>
        </p:scale>
        <p:origin x="-12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3E77-5C70-4415-9A0F-AAACF9FD5DB3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7F0CD-37BF-4173-A855-8145668E4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277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1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分子</a:t>
            </a:r>
            <a:r>
              <a:rPr lang="zh-CN" altLang="en-US" dirty="0" smtClean="0"/>
              <a:t>弯曲振动的库伦爆炸成像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869160"/>
            <a:ext cx="6400800" cy="769640"/>
          </a:xfrm>
        </p:spPr>
        <p:txBody>
          <a:bodyPr/>
          <a:lstStyle/>
          <a:p>
            <a:r>
              <a:rPr lang="zh-CN" altLang="en-US" dirty="0" smtClean="0"/>
              <a:t>余西涛 王春成 丁大军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527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290" y="139123"/>
            <a:ext cx="844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我们应用库伦爆炸成像方法对</a:t>
            </a:r>
            <a:r>
              <a:rPr lang="en-US" altLang="zh-CN" dirty="0" smtClean="0"/>
              <a:t>SO2</a:t>
            </a:r>
            <a:r>
              <a:rPr lang="zh-CN" altLang="en-US" dirty="0" smtClean="0"/>
              <a:t>进行了成像研究，发现实验得到的结构用常规方法拟合</a:t>
            </a:r>
            <a:r>
              <a:rPr lang="zh-CN" altLang="en-US" dirty="0" smtClean="0"/>
              <a:t>是</a:t>
            </a:r>
            <a:r>
              <a:rPr lang="zh-CN" altLang="en-US" dirty="0" smtClean="0"/>
              <a:t>不可能得到</a:t>
            </a:r>
            <a:r>
              <a:rPr lang="zh-CN" altLang="en-US" dirty="0" smtClean="0"/>
              <a:t>的，即实验测量的角度最小值远小于理论预期。</a:t>
            </a:r>
            <a:endParaRPr lang="zh-CN" altLang="en-US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5" y="764704"/>
            <a:ext cx="43053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35" y="2463357"/>
            <a:ext cx="31623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904" y="2841501"/>
            <a:ext cx="1000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5" y="3203089"/>
            <a:ext cx="3960413" cy="297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96136" y="630932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O2+ S2+ O2+</a:t>
            </a:r>
            <a:r>
              <a:rPr lang="zh-CN" altLang="en-US" dirty="0" smtClean="0"/>
              <a:t>通道</a:t>
            </a:r>
            <a:endParaRPr lang="zh-CN" alt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0" y="3258462"/>
            <a:ext cx="4271709" cy="326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00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1000" y="-227717"/>
            <a:ext cx="5644914" cy="473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19" y="5445224"/>
            <a:ext cx="86225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对简单库伦爆炸模型</a:t>
            </a:r>
            <a:r>
              <a:rPr lang="zh-CN" altLang="en-US" sz="1600" dirty="0" smtClean="0"/>
              <a:t>进行了修正，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是分子对称性的变化，键长比不为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，但是实验数据中两个</a:t>
            </a:r>
            <a:r>
              <a:rPr lang="en-US" altLang="zh-CN" sz="1600" dirty="0" smtClean="0"/>
              <a:t>O+</a:t>
            </a:r>
            <a:r>
              <a:rPr lang="zh-CN" altLang="en-US" sz="1600" dirty="0" smtClean="0"/>
              <a:t>能量关联表明分子是近似对称的，分子对称性对动量夹角的影响没那么大；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是库伦爆炸前，</a:t>
            </a:r>
            <a:r>
              <a:rPr lang="en-US" altLang="zh-CN" sz="1600" dirty="0" smtClean="0"/>
              <a:t>OS</a:t>
            </a:r>
            <a:r>
              <a:rPr lang="zh-CN" altLang="en-US" sz="1600" dirty="0" smtClean="0"/>
              <a:t>键垂直方向有一个键角收缩的初速度为</a:t>
            </a:r>
            <a:r>
              <a:rPr lang="en-US" altLang="zh-CN" sz="1600" dirty="0" smtClean="0"/>
              <a:t>1.5E-3</a:t>
            </a:r>
            <a:r>
              <a:rPr lang="zh-CN" altLang="en-US" sz="1600" dirty="0" smtClean="0"/>
              <a:t>个原子单位时，才把实验数据全部包含进去，但是这一速度值和库伦爆炸后末速度处于同一个量级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如</a:t>
            </a:r>
            <a:r>
              <a:rPr lang="en-US" altLang="zh-CN" sz="1600" dirty="0" smtClean="0"/>
              <a:t>3+</a:t>
            </a:r>
            <a:r>
              <a:rPr lang="zh-CN" altLang="en-US" sz="1600" dirty="0" smtClean="0"/>
              <a:t>时</a:t>
            </a:r>
            <a:r>
              <a:rPr lang="en-US" altLang="zh-CN" sz="1600" dirty="0" smtClean="0"/>
              <a:t>O+</a:t>
            </a:r>
            <a:r>
              <a:rPr lang="zh-CN" altLang="en-US" sz="1600" dirty="0" smtClean="0"/>
              <a:t>末速度约为</a:t>
            </a:r>
            <a:r>
              <a:rPr lang="en-US" altLang="zh-CN" sz="1600" dirty="0" smtClean="0"/>
              <a:t>6e-3.</a:t>
            </a:r>
            <a:endParaRPr lang="zh-CN" altLang="en-US" sz="1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866" y="0"/>
            <a:ext cx="4329286" cy="4143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2921" y="4365104"/>
            <a:ext cx="4277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库伦爆炸模型下</a:t>
            </a:r>
            <a:r>
              <a:rPr lang="en-US" altLang="zh-CN" dirty="0" smtClean="0"/>
              <a:t>O</a:t>
            </a:r>
            <a:r>
              <a:rPr lang="en-US" altLang="zh-CN" baseline="30000" dirty="0" smtClean="0"/>
              <a:t>2</a:t>
            </a:r>
            <a:r>
              <a:rPr lang="en-US" altLang="zh-CN" baseline="30000" dirty="0"/>
              <a:t>+ </a:t>
            </a:r>
            <a:r>
              <a:rPr lang="en-US" altLang="zh-CN" dirty="0"/>
              <a:t>S</a:t>
            </a:r>
            <a:r>
              <a:rPr lang="en-US" altLang="zh-CN" baseline="30000" dirty="0"/>
              <a:t>2+ </a:t>
            </a:r>
            <a:r>
              <a:rPr lang="en-US" altLang="zh-CN" dirty="0"/>
              <a:t>O</a:t>
            </a:r>
            <a:r>
              <a:rPr lang="en-US" altLang="zh-CN" baseline="30000" dirty="0"/>
              <a:t>2+</a:t>
            </a:r>
            <a:r>
              <a:rPr lang="zh-CN" altLang="en-US" dirty="0" smtClean="0"/>
              <a:t>通道下不同键长比及加上初速度后</a:t>
            </a:r>
            <a:r>
              <a:rPr lang="en-US" altLang="zh-CN" dirty="0" smtClean="0"/>
              <a:t>O</a:t>
            </a:r>
            <a:r>
              <a:rPr lang="zh-CN" altLang="en-US" dirty="0" smtClean="0"/>
              <a:t>离子动量夹角（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轴）与键角</a:t>
            </a:r>
            <a:r>
              <a:rPr lang="en-US" altLang="zh-CN" dirty="0" smtClean="0"/>
              <a:t>(y</a:t>
            </a:r>
            <a:r>
              <a:rPr lang="zh-CN" altLang="en-US" dirty="0" smtClean="0"/>
              <a:t>轴</a:t>
            </a:r>
            <a:r>
              <a:rPr lang="en-US" altLang="zh-CN" dirty="0" smtClean="0"/>
              <a:t>)</a:t>
            </a:r>
            <a:r>
              <a:rPr lang="zh-CN" altLang="en-US" dirty="0" smtClean="0"/>
              <a:t>关系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27866" y="4365104"/>
            <a:ext cx="4208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实验所得</a:t>
            </a:r>
            <a:r>
              <a:rPr lang="en-US" altLang="zh-CN" dirty="0" smtClean="0"/>
              <a:t>O</a:t>
            </a:r>
            <a:r>
              <a:rPr lang="zh-CN" altLang="en-US" dirty="0" smtClean="0"/>
              <a:t>离子动量夹角</a:t>
            </a:r>
            <a:r>
              <a:rPr lang="zh-CN" altLang="en-US" dirty="0" smtClean="0"/>
              <a:t>分布，蓝线表示未加初速度拟合得到的键角截止位置，红线表示加初速度得到的键角位置。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323528" y="1412776"/>
            <a:ext cx="0" cy="280831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474944" y="836712"/>
            <a:ext cx="0" cy="280831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3528" y="35010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截</a:t>
            </a:r>
            <a:r>
              <a:rPr lang="zh-CN" altLang="en-US" dirty="0"/>
              <a:t>止</a:t>
            </a:r>
            <a:r>
              <a:rPr lang="zh-CN" altLang="en-US" dirty="0" smtClean="0"/>
              <a:t>角度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1907704" y="1330232"/>
            <a:ext cx="0" cy="280831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066376" y="332656"/>
            <a:ext cx="0" cy="316835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01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93" y="212648"/>
            <a:ext cx="7473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初速度为</a:t>
            </a:r>
            <a:r>
              <a:rPr lang="en-US" altLang="zh-CN" dirty="0" smtClean="0"/>
              <a:t>1.5e-3</a:t>
            </a:r>
            <a:r>
              <a:rPr lang="zh-CN" altLang="en-US" dirty="0" smtClean="0"/>
              <a:t>时，理论模拟结果能把把</a:t>
            </a:r>
            <a:r>
              <a:rPr lang="zh-CN" altLang="en-US" dirty="0" smtClean="0"/>
              <a:t>其他通道实验</a:t>
            </a:r>
            <a:r>
              <a:rPr lang="zh-CN" altLang="en-US" dirty="0" smtClean="0"/>
              <a:t>结果</a:t>
            </a:r>
            <a:r>
              <a:rPr lang="zh-CN" altLang="en-US" dirty="0" smtClean="0"/>
              <a:t>同样符合很好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773716" y="581980"/>
            <a:ext cx="7047421" cy="2850822"/>
            <a:chOff x="-84842" y="1136218"/>
            <a:chExt cx="10903653" cy="3685024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8170" y="1136218"/>
              <a:ext cx="4067944" cy="3685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 flipH="1">
              <a:off x="9215540" y="2803675"/>
              <a:ext cx="1603271" cy="418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112+</a:t>
              </a:r>
              <a:endParaRPr lang="zh-CN" altLang="en-US" dirty="0"/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4842" y="1136218"/>
              <a:ext cx="4913365" cy="3685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组合 12"/>
          <p:cNvGrpSpPr/>
          <p:nvPr/>
        </p:nvGrpSpPr>
        <p:grpSpPr>
          <a:xfrm>
            <a:off x="899592" y="3616845"/>
            <a:ext cx="7774153" cy="3052515"/>
            <a:chOff x="179512" y="3212976"/>
            <a:chExt cx="12407210" cy="3574389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466" y="3212976"/>
              <a:ext cx="4164910" cy="3574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9572185" y="4618957"/>
              <a:ext cx="3014537" cy="839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113+</a:t>
              </a:r>
              <a:endParaRPr lang="zh-CN" altLang="en-US" dirty="0"/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3212976"/>
              <a:ext cx="4661925" cy="3496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6127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-36676"/>
            <a:ext cx="9187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初速度为</a:t>
            </a:r>
            <a:r>
              <a:rPr lang="en-US" altLang="zh-CN" dirty="0" smtClean="0"/>
              <a:t>1.5e-3</a:t>
            </a:r>
            <a:r>
              <a:rPr lang="zh-CN" altLang="en-US" dirty="0" smtClean="0"/>
              <a:t>时其他通道均能把其他通道实验结果包含</a:t>
            </a:r>
            <a:r>
              <a:rPr lang="zh-CN" altLang="en-US" dirty="0" smtClean="0"/>
              <a:t>进去，说明可能在</a:t>
            </a:r>
            <a:r>
              <a:rPr lang="zh-CN" altLang="en-US" dirty="0"/>
              <a:t>二</a:t>
            </a:r>
            <a:r>
              <a:rPr lang="zh-CN" altLang="en-US" dirty="0" smtClean="0"/>
              <a:t>价或者</a:t>
            </a:r>
            <a:endParaRPr lang="en-US" altLang="zh-CN" dirty="0" smtClean="0"/>
          </a:p>
          <a:p>
            <a:r>
              <a:rPr lang="zh-CN" altLang="en-US" dirty="0"/>
              <a:t>三</a:t>
            </a:r>
            <a:r>
              <a:rPr lang="zh-CN" altLang="en-US" dirty="0" smtClean="0"/>
              <a:t>价库伦爆炸发生前发生了分子迅速的形变或者弛豫，影响了之后库伦爆炸碎片的分布。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432048" y="566294"/>
            <a:ext cx="7200935" cy="3024336"/>
            <a:chOff x="6247" y="2745760"/>
            <a:chExt cx="10003979" cy="3802356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8533" y="2745760"/>
              <a:ext cx="4330477" cy="3802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9359086" y="4081599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223+</a:t>
              </a:r>
              <a:endParaRPr lang="zh-CN" altLang="en-US" dirty="0"/>
            </a:p>
          </p:txBody>
        </p:sp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7" y="2780928"/>
              <a:ext cx="4784283" cy="3588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" name="组合 20"/>
          <p:cNvGrpSpPr/>
          <p:nvPr/>
        </p:nvGrpSpPr>
        <p:grpSpPr>
          <a:xfrm>
            <a:off x="251520" y="3284984"/>
            <a:ext cx="6642638" cy="3832417"/>
            <a:chOff x="-382833" y="2339588"/>
            <a:chExt cx="9310809" cy="4341626"/>
          </a:xfrm>
        </p:grpSpPr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2708920"/>
              <a:ext cx="4067944" cy="3972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4375963" y="2339588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212+</a:t>
              </a:r>
              <a:endParaRPr lang="zh-CN" altLang="en-US" dirty="0"/>
            </a:p>
          </p:txBody>
        </p:sp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82833" y="2868682"/>
              <a:ext cx="5052054" cy="3789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TextBox 21"/>
          <p:cNvSpPr txBox="1"/>
          <p:nvPr/>
        </p:nvSpPr>
        <p:spPr>
          <a:xfrm>
            <a:off x="7236296" y="5079455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212+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747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296" y="494944"/>
            <a:ext cx="4410325" cy="156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568" y="2111128"/>
            <a:ext cx="4707776" cy="3954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112" y="548680"/>
            <a:ext cx="4521671" cy="5281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7504" y="6228020"/>
            <a:ext cx="911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文献中</a:t>
            </a:r>
            <a:r>
              <a:rPr lang="en-US" altLang="zh-CN" dirty="0" smtClean="0"/>
              <a:t>CO2</a:t>
            </a:r>
            <a:r>
              <a:rPr lang="zh-CN" altLang="en-US" dirty="0" smtClean="0"/>
              <a:t>的实验结果（左）与重构后键角结果（右），重构所使用模型为库伦爆炸模型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34050" y="44624"/>
            <a:ext cx="570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参考文献中 常规库伦爆炸模型能够拟合</a:t>
            </a:r>
            <a:r>
              <a:rPr lang="en-US" altLang="zh-CN" dirty="0" smtClean="0"/>
              <a:t>CO2</a:t>
            </a:r>
            <a:r>
              <a:rPr lang="zh-CN" altLang="en-US" dirty="0" smtClean="0"/>
              <a:t>的实验结果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976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7704856" cy="5676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79712" y="2606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常规方法细节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6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7243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其他参考</a:t>
            </a:r>
            <a:r>
              <a:rPr lang="zh-CN" altLang="en-US" dirty="0" smtClean="0"/>
              <a:t>文献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85" y="609603"/>
            <a:ext cx="7132637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30" y="1844823"/>
            <a:ext cx="7680945" cy="1058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21" y="3068960"/>
            <a:ext cx="8417119" cy="978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30" y="5445224"/>
            <a:ext cx="8156946" cy="1150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91660"/>
            <a:ext cx="8834512" cy="1350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45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库伦爆炸</a:t>
            </a:r>
            <a:r>
              <a:rPr lang="zh-CN" altLang="en-US" dirty="0" smtClean="0"/>
              <a:t>成像直接观测分子手型</a:t>
            </a:r>
            <a:endParaRPr lang="zh-CN" altLang="en-US" dirty="0"/>
          </a:p>
        </p:txBody>
      </p:sp>
      <p:pic>
        <p:nvPicPr>
          <p:cNvPr id="14339" name="Picture 3" descr="C:\Users\CC\AppData\Roaming\Tencent\Users\153731875\QQ\WinTemp\RichOle\FBY[N%S7R$71)]K3V0$UN)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780928"/>
            <a:ext cx="3240360" cy="253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C:\Users\CC\AppData\Roaming\Tencent\Users\153731875\QQ\WinTemp\RichOle\53}[`}1`RXV[S_]DQE}(D8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2276872"/>
            <a:ext cx="6972361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08104" y="6444400"/>
            <a:ext cx="27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Science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2013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341, 1096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856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15361" name="Picture 1" descr="C:\Users\CC\AppData\Roaming\Tencent\Users\153731875\QQ\WinTemp\RichOle\Z}OLD}FQ@SR(%I8ZTHM2ML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3774"/>
            <a:ext cx="6984776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C:\Users\CC\AppData\Roaming\Tencent\Users\153731875\QQ\WinTemp\RichOle\Y7~95CM@FG2I][(G66XI`F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09070"/>
            <a:ext cx="3024336" cy="288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27984" y="6386740"/>
            <a:ext cx="25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Science , 2013, 342, 1084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111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锥形交叉区分子动力学</a:t>
            </a:r>
            <a:r>
              <a:rPr lang="en-US" altLang="zh-CN" dirty="0" smtClean="0"/>
              <a:t>-</a:t>
            </a:r>
            <a:r>
              <a:rPr lang="zh-CN" altLang="en-US" dirty="0" smtClean="0"/>
              <a:t>高次谐波方</a:t>
            </a:r>
            <a:r>
              <a:rPr lang="en-US" altLang="zh-CN" dirty="0" smtClean="0"/>
              <a:t>f</a:t>
            </a:r>
            <a:r>
              <a:rPr lang="zh-CN" altLang="en-US" dirty="0" smtClean="0"/>
              <a:t>法</a:t>
            </a:r>
            <a:endParaRPr lang="zh-CN" altLang="en-US" dirty="0"/>
          </a:p>
        </p:txBody>
      </p:sp>
      <p:pic>
        <p:nvPicPr>
          <p:cNvPr id="16385" name="Picture 1" descr="C:\Users\CC\AppData\Roaming\Tencent\Users\153731875\QQ\WinTemp\RichOle\{A5)N18STPTWNS9DKHBS%]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15" y="908720"/>
            <a:ext cx="7706841" cy="475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68144" y="6381328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Science  2011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334 208</a:t>
            </a:r>
          </a:p>
        </p:txBody>
      </p:sp>
    </p:spTree>
    <p:extLst>
      <p:ext uri="{BB962C8B-B14F-4D97-AF65-F5344CB8AC3E}">
        <p14:creationId xmlns:p14="http://schemas.microsoft.com/office/powerpoint/2010/main" val="336660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 descr="C:\Users\CC\AppData\Roaming\Tencent\Users\153731875\QQ\WinTemp\RichOle\EI_DKC[_5ZWW69K$QNMQ)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01364"/>
            <a:ext cx="783907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 descr="C:\Users\CC\AppData\Roaming\Tencent\Users\153731875\QQ\WinTemp\RichOle\W[B183{)K2%`AJ@UR09LG%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29556"/>
            <a:ext cx="5760640" cy="153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3" descr="C:\Users\CC\AppData\Roaming\Tencent\Users\153731875\QQ\WinTemp\RichOle\[G4%R~A(PVE0P8C39)HKC}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385740"/>
            <a:ext cx="5256584" cy="221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1699" y="332656"/>
            <a:ext cx="715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能否应用库伦爆炸成像方法对弯曲振动及分子构型弛豫成像？可以！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752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330" y="1038650"/>
            <a:ext cx="4687499" cy="3888432"/>
            <a:chOff x="1331640" y="1116376"/>
            <a:chExt cx="5407576" cy="4320480"/>
          </a:xfrm>
        </p:grpSpPr>
        <p:grpSp>
          <p:nvGrpSpPr>
            <p:cNvPr id="3" name="组合 2"/>
            <p:cNvGrpSpPr/>
            <p:nvPr/>
          </p:nvGrpSpPr>
          <p:grpSpPr>
            <a:xfrm>
              <a:off x="1331640" y="1116376"/>
              <a:ext cx="5407576" cy="4320480"/>
              <a:chOff x="1331640" y="1116376"/>
              <a:chExt cx="5407576" cy="4320480"/>
            </a:xfrm>
          </p:grpSpPr>
          <p:pic>
            <p:nvPicPr>
              <p:cNvPr id="7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6379" y="1116376"/>
                <a:ext cx="5402837" cy="4320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1880" y="1339989"/>
                <a:ext cx="1590675" cy="5365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3888" y="4652358"/>
                <a:ext cx="1590675" cy="5365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" name="Picture 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3125" y="4303215"/>
                <a:ext cx="822325" cy="5365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3688" y="2782903"/>
                <a:ext cx="1212850" cy="493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664" y="3811005"/>
                <a:ext cx="1109663" cy="493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1640" y="3367821"/>
                <a:ext cx="749300" cy="493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" name="TextBox 3"/>
            <p:cNvSpPr txBox="1"/>
            <p:nvPr/>
          </p:nvSpPr>
          <p:spPr>
            <a:xfrm>
              <a:off x="5508104" y="2987660"/>
              <a:ext cx="10081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亥姆霍兹线圈</a:t>
              </a:r>
            </a:p>
          </p:txBody>
        </p:sp>
        <p:cxnSp>
          <p:nvCxnSpPr>
            <p:cNvPr id="5" name="直接箭头连接符 4"/>
            <p:cNvCxnSpPr/>
            <p:nvPr/>
          </p:nvCxnSpPr>
          <p:spPr>
            <a:xfrm>
              <a:off x="5796136" y="2420888"/>
              <a:ext cx="222310" cy="5667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flipV="1">
              <a:off x="5939844" y="3651572"/>
              <a:ext cx="65542" cy="6415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604623" y="619101"/>
            <a:ext cx="45439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        实验采用产生波长为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800nm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，脉宽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50 fs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，重复频率为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1KHz </a:t>
            </a:r>
            <a:r>
              <a:rPr lang="zh-CN" altLang="en-US" sz="2000" kern="0" dirty="0">
                <a:solidFill>
                  <a:prstClr val="black"/>
                </a:solidFill>
              </a:rPr>
              <a:t>的钛蓝宝石</a:t>
            </a:r>
            <a:r>
              <a:rPr lang="zh-CN" altLang="en-US" sz="2000" kern="0" dirty="0" smtClean="0">
                <a:solidFill>
                  <a:prstClr val="black"/>
                </a:solidFill>
              </a:rPr>
              <a:t>激光器，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激光偏振方向平行于超音速气体飞行</a:t>
            </a:r>
            <a:r>
              <a:rPr lang="zh-CN" altLang="en-US" sz="2000" kern="0" dirty="0">
                <a:solidFill>
                  <a:prstClr val="black"/>
                </a:solidFill>
              </a:rPr>
              <a:t>方向。冷靶反冲离子动量成像谱仪</a:t>
            </a:r>
            <a:r>
              <a:rPr lang="en-US" altLang="zh-CN" sz="2000" kern="0" dirty="0">
                <a:solidFill>
                  <a:prstClr val="black"/>
                </a:solidFill>
              </a:rPr>
              <a:t>(COLTRIMS)</a:t>
            </a:r>
            <a:r>
              <a:rPr lang="zh-CN" altLang="en-US" sz="2000" kern="0" dirty="0">
                <a:solidFill>
                  <a:prstClr val="black"/>
                </a:solidFill>
              </a:rPr>
              <a:t>原理图如图</a:t>
            </a:r>
            <a:r>
              <a:rPr lang="en-US" altLang="zh-CN" sz="2000" kern="0" dirty="0">
                <a:solidFill>
                  <a:prstClr val="black"/>
                </a:solidFill>
              </a:rPr>
              <a:t>1</a:t>
            </a:r>
            <a:r>
              <a:rPr lang="zh-CN" altLang="en-US" sz="2000" kern="0" dirty="0">
                <a:solidFill>
                  <a:prstClr val="black"/>
                </a:solidFill>
              </a:rPr>
              <a:t>所示</a:t>
            </a:r>
            <a:r>
              <a:rPr lang="zh-CN" altLang="en-US" sz="2000" kern="0" dirty="0" smtClean="0">
                <a:solidFill>
                  <a:prstClr val="black"/>
                </a:solidFill>
              </a:rPr>
              <a:t>。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激光脉冲</a:t>
            </a:r>
            <a:r>
              <a:rPr lang="zh-CN" altLang="en-US" sz="2000" kern="0" dirty="0">
                <a:solidFill>
                  <a:prstClr val="black"/>
                </a:solidFill>
              </a:rPr>
              <a:t>在真空室</a:t>
            </a:r>
            <a:r>
              <a:rPr lang="en-US" altLang="zh-CN" sz="2000" kern="0" dirty="0">
                <a:solidFill>
                  <a:prstClr val="black"/>
                </a:solidFill>
              </a:rPr>
              <a:t>(1.8×10-10mbar)</a:t>
            </a:r>
            <a:r>
              <a:rPr lang="zh-CN" altLang="en-US" sz="2000" kern="0" dirty="0">
                <a:solidFill>
                  <a:prstClr val="black"/>
                </a:solidFill>
              </a:rPr>
              <a:t>中由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反射聚焦镜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(f = 7.5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厘米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聚焦到超音速</a:t>
            </a:r>
            <a:r>
              <a:rPr lang="zh-CN" altLang="en-US" sz="2000" kern="0" noProof="0" dirty="0">
                <a:solidFill>
                  <a:prstClr val="black"/>
                </a:solidFill>
              </a:rPr>
              <a:t>气体靶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上与</a:t>
            </a:r>
            <a:r>
              <a:rPr lang="zh-CN" altLang="en-US" sz="2000" kern="0" dirty="0">
                <a:solidFill>
                  <a:prstClr val="black"/>
                </a:solidFill>
              </a:rPr>
              <a:t>其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相互作用。产生的离子和电子飞向相反的方向，分别在均匀电场和磁场加速下飞向离子</a:t>
            </a:r>
            <a:r>
              <a:rPr lang="zh-CN" altLang="en-US" sz="2000" kern="0" dirty="0">
                <a:solidFill>
                  <a:prstClr val="black"/>
                </a:solidFill>
              </a:rPr>
              <a:t>和电子时间位置敏感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探测器。在这里我们只筛选分析了离子和离子符合事件，</a:t>
            </a:r>
            <a:r>
              <a:rPr lang="zh-CN" altLang="en-US" sz="2000" kern="0" dirty="0" smtClean="0">
                <a:solidFill>
                  <a:prstClr val="black"/>
                </a:solidFill>
              </a:rPr>
              <a:t>根据</a:t>
            </a:r>
            <a:r>
              <a:rPr lang="zh-CN" altLang="en-US" sz="2000" kern="0" dirty="0">
                <a:solidFill>
                  <a:prstClr val="black"/>
                </a:solidFill>
              </a:rPr>
              <a:t>动量守恒</a:t>
            </a:r>
            <a:r>
              <a:rPr lang="zh-CN" altLang="en-US" sz="2000" kern="0" dirty="0" smtClean="0">
                <a:solidFill>
                  <a:prstClr val="black"/>
                </a:solidFill>
              </a:rPr>
              <a:t>条件，同一母体离子的飞行时间关联，筛选出离子离子符合通道；离子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到达探测器过程中均匀电场（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26 V/cm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）大小可以根据离子到达探测器的飞行时间计算。为了避免空间电荷效应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,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离子计数率在所有实验中控制每脉冲低于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0.3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。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56698" y="1166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实验方案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830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954306" y="187464"/>
            <a:ext cx="6480720" cy="2783220"/>
            <a:chOff x="-3885700" y="589234"/>
            <a:chExt cx="8894014" cy="3761851"/>
          </a:xfrm>
        </p:grpSpPr>
        <p:pic>
          <p:nvPicPr>
            <p:cNvPr id="20" name="Picture 5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8F"/>
                </a:clrFrom>
                <a:clrTo>
                  <a:srgbClr val="00008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5" y="620688"/>
              <a:ext cx="4612779" cy="3730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8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0008F"/>
                </a:clrFrom>
                <a:clrTo>
                  <a:srgbClr val="00008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885700" y="589234"/>
              <a:ext cx="4606544" cy="370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-2849114" y="1052736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(a)</a:t>
              </a:r>
              <a:endParaRPr lang="zh-CN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16130" y="980728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(b)</a:t>
              </a:r>
              <a:endParaRPr lang="zh-CN" altLang="en-US" dirty="0"/>
            </a:p>
          </p:txBody>
        </p:sp>
      </p:grp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53" y="171117"/>
            <a:ext cx="3032161" cy="288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-9388" y="3398326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两体符合通道中的飞行时间关联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r>
              <a:rPr lang="zh-CN" altLang="en-US" dirty="0" smtClean="0"/>
              <a:t>斜线代表碎片来自于同一分子解离的</a:t>
            </a:r>
            <a:endParaRPr lang="en-US" altLang="zh-CN" dirty="0" smtClean="0"/>
          </a:p>
          <a:p>
            <a:r>
              <a:rPr lang="zh-CN" altLang="en-US" dirty="0"/>
              <a:t>通道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31606" y="2924944"/>
            <a:ext cx="35718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实验筛选出的符合通道的动量分布图</a:t>
            </a:r>
            <a:endParaRPr lang="en-US" altLang="zh-CN" sz="1600" dirty="0" smtClean="0"/>
          </a:p>
          <a:p>
            <a:r>
              <a:rPr lang="zh-CN" altLang="en-US" sz="1600" dirty="0" smtClean="0"/>
              <a:t>左：</a:t>
            </a:r>
            <a:r>
              <a:rPr lang="en-US" altLang="zh-CN" sz="1600" dirty="0" smtClean="0"/>
              <a:t>SO</a:t>
            </a:r>
            <a:r>
              <a:rPr lang="en-US" altLang="zh-CN" sz="1600" baseline="30000" dirty="0"/>
              <a:t>+</a:t>
            </a:r>
            <a:r>
              <a:rPr lang="en-US" altLang="zh-CN" sz="1600" dirty="0"/>
              <a:t>+O</a:t>
            </a:r>
            <a:r>
              <a:rPr lang="en-US" altLang="zh-CN" sz="1600" baseline="30000" dirty="0" smtClean="0"/>
              <a:t>+</a:t>
            </a:r>
            <a:r>
              <a:rPr lang="zh-CN" altLang="en-US" sz="1600" baseline="30000" dirty="0" smtClean="0"/>
              <a:t>； </a:t>
            </a:r>
            <a:r>
              <a:rPr lang="zh-CN" altLang="en-US" sz="1600" dirty="0" smtClean="0"/>
              <a:t> 右：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S</a:t>
            </a:r>
            <a:r>
              <a:rPr lang="en-US" altLang="zh-CN" sz="1600" baseline="30000" dirty="0" smtClean="0"/>
              <a:t>+</a:t>
            </a:r>
            <a:r>
              <a:rPr lang="en-US" altLang="zh-CN" sz="1600" dirty="0" smtClean="0"/>
              <a:t>+O</a:t>
            </a:r>
            <a:r>
              <a:rPr lang="en-US" altLang="zh-CN" sz="1600" baseline="-25000" dirty="0" smtClean="0"/>
              <a:t>2</a:t>
            </a:r>
            <a:r>
              <a:rPr lang="en-US" altLang="zh-CN" sz="1600" baseline="30000" dirty="0" smtClean="0"/>
              <a:t>+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下图为相对</a:t>
            </a:r>
            <a:endParaRPr lang="en-US" altLang="zh-CN" sz="1600" dirty="0" smtClean="0"/>
          </a:p>
          <a:p>
            <a:r>
              <a:rPr lang="zh-CN" altLang="en-US" sz="1600" dirty="0" smtClean="0"/>
              <a:t>激光偏振方向的</a:t>
            </a:r>
            <a:r>
              <a:rPr lang="zh-CN" altLang="en-US" sz="1600" dirty="0" smtClean="0"/>
              <a:t>角分布，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度表示激光</a:t>
            </a:r>
            <a:endParaRPr lang="en-US" altLang="zh-CN" sz="1600" dirty="0" smtClean="0"/>
          </a:p>
          <a:p>
            <a:r>
              <a:rPr lang="zh-CN" altLang="en-US" sz="1600" dirty="0" smtClean="0"/>
              <a:t>偏振方向，发现左图主要集中在激光</a:t>
            </a:r>
            <a:endParaRPr lang="en-US" altLang="zh-CN" sz="1600" dirty="0" smtClean="0"/>
          </a:p>
          <a:p>
            <a:r>
              <a:rPr lang="zh-CN" altLang="en-US" sz="1600" dirty="0" smtClean="0"/>
              <a:t>偏振方向，右图分布各项异性小。</a:t>
            </a:r>
            <a:endParaRPr lang="zh-CN" altLang="en-US" sz="160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520" y="4321656"/>
            <a:ext cx="3184760" cy="2425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169535"/>
            <a:ext cx="3344766" cy="2646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161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640622"/>
              </p:ext>
            </p:extLst>
          </p:nvPr>
        </p:nvGraphicFramePr>
        <p:xfrm>
          <a:off x="-324544" y="-243408"/>
          <a:ext cx="5566754" cy="3888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3" name="Graph" r:id="rId3" imgW="4154400" imgH="2901600" progId="Origin50.Graph">
                  <p:embed/>
                </p:oleObj>
              </mc:Choice>
              <mc:Fallback>
                <p:oleObj name="Graph" r:id="rId3" imgW="4154400" imgH="2901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324544" y="-243408"/>
                        <a:ext cx="5566754" cy="38884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246718"/>
              </p:ext>
            </p:extLst>
          </p:nvPr>
        </p:nvGraphicFramePr>
        <p:xfrm>
          <a:off x="3923928" y="-387424"/>
          <a:ext cx="6081046" cy="4248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4" name="Graph" r:id="rId5" imgW="4154400" imgH="2901600" progId="Origin50.Graph">
                  <p:embed/>
                </p:oleObj>
              </mc:Choice>
              <mc:Fallback>
                <p:oleObj name="Graph" r:id="rId5" imgW="4154400" imgH="2901600" progId="Origin50.Graph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-387424"/>
                        <a:ext cx="6081046" cy="4248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4207779"/>
            <a:ext cx="4788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从不同电荷</a:t>
            </a:r>
            <a:r>
              <a:rPr lang="zh-CN" altLang="en-US" dirty="0"/>
              <a:t>价态（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价）产生的不同</a:t>
            </a:r>
            <a:r>
              <a:rPr lang="zh-CN" altLang="en-US" dirty="0" smtClean="0"/>
              <a:t>通道</a:t>
            </a:r>
            <a:r>
              <a:rPr lang="zh-CN" altLang="en-US" dirty="0" smtClean="0"/>
              <a:t>产率随</a:t>
            </a:r>
            <a:r>
              <a:rPr lang="zh-CN" altLang="en-US" dirty="0" smtClean="0"/>
              <a:t>光强变化</a:t>
            </a:r>
            <a:r>
              <a:rPr lang="zh-CN" altLang="en-US" dirty="0" smtClean="0"/>
              <a:t>图，横轴表示光强，纵轴表示相对</a:t>
            </a:r>
            <a:r>
              <a:rPr lang="zh-CN" altLang="en-US" dirty="0"/>
              <a:t>产率</a:t>
            </a:r>
            <a:r>
              <a:rPr lang="zh-CN" altLang="en-US" dirty="0" smtClean="0"/>
              <a:t>。来自于同一价态母体</a:t>
            </a:r>
            <a:r>
              <a:rPr lang="zh-CN" altLang="en-US" dirty="0"/>
              <a:t>离子产生的不同通道的产率</a:t>
            </a:r>
            <a:r>
              <a:rPr lang="zh-CN" altLang="en-US" dirty="0" smtClean="0"/>
              <a:t>比如右图所示，黑线的两个通道比值几乎不随光强变化，并且</a:t>
            </a:r>
            <a:r>
              <a:rPr lang="en-US" altLang="zh-CN" dirty="0" smtClean="0"/>
              <a:t> </a:t>
            </a:r>
            <a:r>
              <a:rPr lang="en-US" altLang="zh-CN" dirty="0"/>
              <a:t>S</a:t>
            </a:r>
            <a:r>
              <a:rPr lang="en-US" altLang="zh-CN" baseline="30000" dirty="0"/>
              <a:t>+</a:t>
            </a:r>
            <a:r>
              <a:rPr lang="en-US" altLang="zh-CN" dirty="0"/>
              <a:t>+</a:t>
            </a:r>
            <a:r>
              <a:rPr lang="en-US" altLang="zh-CN" dirty="0" smtClean="0"/>
              <a:t>O</a:t>
            </a:r>
            <a:r>
              <a:rPr lang="en-US" altLang="zh-CN" baseline="-25000" dirty="0" smtClean="0"/>
              <a:t>2</a:t>
            </a:r>
            <a:r>
              <a:rPr lang="en-US" altLang="zh-CN" baseline="30000" dirty="0" smtClean="0"/>
              <a:t>+</a:t>
            </a:r>
            <a:r>
              <a:rPr lang="zh-CN" altLang="en-US" dirty="0" smtClean="0"/>
              <a:t>的产率远高于</a:t>
            </a:r>
            <a:r>
              <a:rPr lang="en-US" altLang="zh-CN" dirty="0" smtClean="0"/>
              <a:t>CO</a:t>
            </a:r>
            <a:r>
              <a:rPr lang="en-US" altLang="zh-CN" baseline="-25000" dirty="0" smtClean="0"/>
              <a:t>2</a:t>
            </a:r>
            <a:r>
              <a:rPr lang="en-US" altLang="zh-CN" baseline="30000" dirty="0" smtClean="0"/>
              <a:t>2+</a:t>
            </a:r>
            <a:r>
              <a:rPr lang="zh-CN" altLang="en-US" dirty="0" smtClean="0"/>
              <a:t>产生</a:t>
            </a:r>
            <a:r>
              <a:rPr lang="en-US" altLang="zh-CN" dirty="0" smtClean="0"/>
              <a:t>C</a:t>
            </a:r>
            <a:r>
              <a:rPr lang="en-US" altLang="zh-CN" baseline="30000" dirty="0" smtClean="0"/>
              <a:t>+</a:t>
            </a:r>
            <a:r>
              <a:rPr lang="en-US" altLang="zh-CN" dirty="0" smtClean="0"/>
              <a:t>+</a:t>
            </a:r>
            <a:r>
              <a:rPr lang="en-US" altLang="zh-CN" dirty="0"/>
              <a:t>O</a:t>
            </a:r>
            <a:r>
              <a:rPr lang="en-US" altLang="zh-CN" baseline="-25000" dirty="0"/>
              <a:t>2</a:t>
            </a:r>
            <a:r>
              <a:rPr lang="en-US" altLang="zh-CN" baseline="30000" dirty="0" smtClean="0"/>
              <a:t>+ 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的产率，说明</a:t>
            </a:r>
            <a:r>
              <a:rPr lang="zh-CN" altLang="en-US" dirty="0"/>
              <a:t>曲</a:t>
            </a:r>
            <a:r>
              <a:rPr lang="zh-CN" altLang="en-US" dirty="0" smtClean="0"/>
              <a:t>线分子的弯曲振动起了重要作用。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139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90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2"/>
            <a:ext cx="6751463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06712" y="283091"/>
            <a:ext cx="641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固定键长的势能面发现在二价基态的小键角方向出现了一个</a:t>
            </a:r>
            <a:endParaRPr lang="en-US" altLang="zh-CN" dirty="0" smtClean="0"/>
          </a:p>
          <a:p>
            <a:r>
              <a:rPr lang="zh-CN" altLang="en-US" dirty="0" smtClean="0"/>
              <a:t>局域最小值，从此最小值出发，可以产生</a:t>
            </a:r>
            <a:r>
              <a:rPr lang="en-US" altLang="zh-CN" dirty="0"/>
              <a:t>S</a:t>
            </a:r>
            <a:r>
              <a:rPr lang="en-US" altLang="zh-CN" baseline="30000" dirty="0"/>
              <a:t>+</a:t>
            </a:r>
            <a:r>
              <a:rPr lang="en-US" altLang="zh-CN" dirty="0"/>
              <a:t>+O</a:t>
            </a:r>
            <a:r>
              <a:rPr lang="en-US" altLang="zh-CN" baseline="-25000" dirty="0"/>
              <a:t>2</a:t>
            </a:r>
            <a:r>
              <a:rPr lang="en-US" altLang="zh-CN" baseline="30000" dirty="0" smtClean="0"/>
              <a:t>+ </a:t>
            </a:r>
            <a:endParaRPr lang="zh-CN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97446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5405</TotalTime>
  <Words>790</Words>
  <Application>Microsoft Office PowerPoint</Application>
  <PresentationFormat>全屏显示(4:3)</PresentationFormat>
  <Paragraphs>42</Paragraphs>
  <Slides>16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Office 主题</vt:lpstr>
      <vt:lpstr>Graph</vt:lpstr>
      <vt:lpstr>分子弯曲振动的库伦爆炸成像</vt:lpstr>
      <vt:lpstr>库伦爆炸成像直接观测分子手型</vt:lpstr>
      <vt:lpstr>PowerPoint 演示文稿</vt:lpstr>
      <vt:lpstr>锥形交叉区分子动力学-高次谐波方f法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用户</cp:lastModifiedBy>
  <cp:revision>59</cp:revision>
  <dcterms:created xsi:type="dcterms:W3CDTF">2017-10-09T01:27:54Z</dcterms:created>
  <dcterms:modified xsi:type="dcterms:W3CDTF">2017-10-18T05:23:07Z</dcterms:modified>
</cp:coreProperties>
</file>