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59" r:id="rId5"/>
    <p:sldId id="260" r:id="rId6"/>
    <p:sldId id="261" r:id="rId7"/>
    <p:sldId id="262" r:id="rId8"/>
    <p:sldId id="263" r:id="rId9"/>
    <p:sldId id="276" r:id="rId10"/>
    <p:sldId id="277" r:id="rId11"/>
    <p:sldId id="278" r:id="rId12"/>
    <p:sldId id="267" r:id="rId13"/>
    <p:sldId id="268" r:id="rId14"/>
    <p:sldId id="279" r:id="rId15"/>
    <p:sldId id="274" r:id="rId16"/>
    <p:sldId id="275" r:id="rId17"/>
    <p:sldId id="270"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5253" autoAdjust="0"/>
  </p:normalViewPr>
  <p:slideViewPr>
    <p:cSldViewPr snapToGrid="0">
      <p:cViewPr varScale="1">
        <p:scale>
          <a:sx n="99" d="100"/>
          <a:sy n="99"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H:\&#23454;&#39564;&#25968;&#25454;&#22270;\MCEPredetect\NewHybrid.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H:\&#23454;&#39564;&#25968;&#25454;&#22270;\Kplex&#21333;&#26426;&#23454;&#39564;&#32479;&#35745;5.8.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Hybrid</a:t>
            </a:r>
            <a:r>
              <a:rPr lang="zh-CN" altLang="en-US"/>
              <a:t>算法运行时间对比</a:t>
            </a:r>
            <a:endParaRPr lang="en-US" altLang="zh-C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Sheet1!$A$23</c:f>
              <c:strCache>
                <c:ptCount val="1"/>
                <c:pt idx="0">
                  <c:v>Binary</c:v>
                </c:pt>
              </c:strCache>
            </c:strRef>
          </c:tx>
          <c:spPr>
            <a:solidFill>
              <a:schemeClr val="accent1"/>
            </a:solidFill>
            <a:ln>
              <a:noFill/>
            </a:ln>
            <a:effectLst/>
          </c:spPr>
          <c:invertIfNegative val="0"/>
          <c:dLbls>
            <c:dLbl>
              <c:idx val="11"/>
              <c:layout/>
              <c:tx>
                <c:rich>
                  <a:bodyPr/>
                  <a:lstStyle/>
                  <a:p>
                    <a:r>
                      <a:rPr lang="en-US" altLang="zh-CN"/>
                      <a:t>&gt;1400</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Sheet1!$B$22:$M$22</c:f>
              <c:strCache>
                <c:ptCount val="12"/>
                <c:pt idx="0">
                  <c:v>D2</c:v>
                </c:pt>
                <c:pt idx="1">
                  <c:v>D3</c:v>
                </c:pt>
                <c:pt idx="2">
                  <c:v>D4</c:v>
                </c:pt>
                <c:pt idx="3">
                  <c:v>D5</c:v>
                </c:pt>
                <c:pt idx="4">
                  <c:v>rmat5</c:v>
                </c:pt>
                <c:pt idx="5">
                  <c:v>rmat10</c:v>
                </c:pt>
                <c:pt idx="6">
                  <c:v>rmat20</c:v>
                </c:pt>
                <c:pt idx="7">
                  <c:v>ssca20</c:v>
                </c:pt>
                <c:pt idx="8">
                  <c:v>ssca40</c:v>
                </c:pt>
                <c:pt idx="9">
                  <c:v>D7</c:v>
                </c:pt>
                <c:pt idx="10">
                  <c:v>D8</c:v>
                </c:pt>
                <c:pt idx="11">
                  <c:v>D9</c:v>
                </c:pt>
              </c:strCache>
            </c:strRef>
          </c:cat>
          <c:val>
            <c:numRef>
              <c:f>Sheet1!$B$23:$M$23</c:f>
              <c:numCache>
                <c:formatCode>General</c:formatCode>
                <c:ptCount val="12"/>
                <c:pt idx="0">
                  <c:v>15.001899999999999</c:v>
                </c:pt>
                <c:pt idx="1">
                  <c:v>34.910299999999999</c:v>
                </c:pt>
                <c:pt idx="2">
                  <c:v>104.285</c:v>
                </c:pt>
                <c:pt idx="3">
                  <c:v>236.82400000000001</c:v>
                </c:pt>
                <c:pt idx="4">
                  <c:v>19.688199999999998</c:v>
                </c:pt>
                <c:pt idx="5">
                  <c:v>68.330299999999994</c:v>
                </c:pt>
                <c:pt idx="6">
                  <c:v>281.08800000000002</c:v>
                </c:pt>
                <c:pt idx="7">
                  <c:v>12.970499999999999</c:v>
                </c:pt>
                <c:pt idx="8">
                  <c:v>25.520199999999999</c:v>
                </c:pt>
                <c:pt idx="9">
                  <c:v>313.46800000000002</c:v>
                </c:pt>
                <c:pt idx="10">
                  <c:v>484.89600000000002</c:v>
                </c:pt>
                <c:pt idx="11">
                  <c:v>700</c:v>
                </c:pt>
              </c:numCache>
            </c:numRef>
          </c:val>
        </c:ser>
        <c:ser>
          <c:idx val="1"/>
          <c:order val="1"/>
          <c:tx>
            <c:strRef>
              <c:f>Sheet1!$A$24</c:f>
              <c:strCache>
                <c:ptCount val="1"/>
                <c:pt idx="0">
                  <c:v>Hybrid60</c:v>
                </c:pt>
              </c:strCache>
            </c:strRef>
          </c:tx>
          <c:spPr>
            <a:solidFill>
              <a:schemeClr val="accent2"/>
            </a:solidFill>
            <a:ln>
              <a:noFill/>
            </a:ln>
            <a:effectLst/>
          </c:spPr>
          <c:invertIfNegative val="0"/>
          <c:cat>
            <c:strRef>
              <c:f>Sheet1!$B$22:$M$22</c:f>
              <c:strCache>
                <c:ptCount val="12"/>
                <c:pt idx="0">
                  <c:v>D2</c:v>
                </c:pt>
                <c:pt idx="1">
                  <c:v>D3</c:v>
                </c:pt>
                <c:pt idx="2">
                  <c:v>D4</c:v>
                </c:pt>
                <c:pt idx="3">
                  <c:v>D5</c:v>
                </c:pt>
                <c:pt idx="4">
                  <c:v>rmat5</c:v>
                </c:pt>
                <c:pt idx="5">
                  <c:v>rmat10</c:v>
                </c:pt>
                <c:pt idx="6">
                  <c:v>rmat20</c:v>
                </c:pt>
                <c:pt idx="7">
                  <c:v>ssca20</c:v>
                </c:pt>
                <c:pt idx="8">
                  <c:v>ssca40</c:v>
                </c:pt>
                <c:pt idx="9">
                  <c:v>D7</c:v>
                </c:pt>
                <c:pt idx="10">
                  <c:v>D8</c:v>
                </c:pt>
                <c:pt idx="11">
                  <c:v>D9</c:v>
                </c:pt>
              </c:strCache>
            </c:strRef>
          </c:cat>
          <c:val>
            <c:numRef>
              <c:f>Sheet1!$B$24:$M$24</c:f>
              <c:numCache>
                <c:formatCode>General</c:formatCode>
                <c:ptCount val="12"/>
                <c:pt idx="0">
                  <c:v>15.936199999999999</c:v>
                </c:pt>
                <c:pt idx="1">
                  <c:v>49.347799999999999</c:v>
                </c:pt>
                <c:pt idx="2">
                  <c:v>98.1721</c:v>
                </c:pt>
                <c:pt idx="3">
                  <c:v>235.499</c:v>
                </c:pt>
                <c:pt idx="4">
                  <c:v>19.761900000000001</c:v>
                </c:pt>
                <c:pt idx="5">
                  <c:v>68.627399999999994</c:v>
                </c:pt>
                <c:pt idx="6">
                  <c:v>282.63600000000002</c:v>
                </c:pt>
                <c:pt idx="7">
                  <c:v>12.935499999999999</c:v>
                </c:pt>
                <c:pt idx="8">
                  <c:v>25.711600000000001</c:v>
                </c:pt>
                <c:pt idx="9">
                  <c:v>75.181399999999996</c:v>
                </c:pt>
                <c:pt idx="10">
                  <c:v>175.78899999999999</c:v>
                </c:pt>
                <c:pt idx="11">
                  <c:v>287.85399999999998</c:v>
                </c:pt>
              </c:numCache>
            </c:numRef>
          </c:val>
        </c:ser>
        <c:ser>
          <c:idx val="2"/>
          <c:order val="2"/>
          <c:tx>
            <c:strRef>
              <c:f>Sheet1!$A$25</c:f>
              <c:strCache>
                <c:ptCount val="1"/>
                <c:pt idx="0">
                  <c:v>BK</c:v>
                </c:pt>
              </c:strCache>
            </c:strRef>
          </c:tx>
          <c:spPr>
            <a:solidFill>
              <a:schemeClr val="accent3"/>
            </a:solidFill>
            <a:ln>
              <a:noFill/>
            </a:ln>
            <a:effectLst/>
          </c:spPr>
          <c:invertIfNegative val="0"/>
          <c:cat>
            <c:strRef>
              <c:f>Sheet1!$B$22:$M$22</c:f>
              <c:strCache>
                <c:ptCount val="12"/>
                <c:pt idx="0">
                  <c:v>D2</c:v>
                </c:pt>
                <c:pt idx="1">
                  <c:v>D3</c:v>
                </c:pt>
                <c:pt idx="2">
                  <c:v>D4</c:v>
                </c:pt>
                <c:pt idx="3">
                  <c:v>D5</c:v>
                </c:pt>
                <c:pt idx="4">
                  <c:v>rmat5</c:v>
                </c:pt>
                <c:pt idx="5">
                  <c:v>rmat10</c:v>
                </c:pt>
                <c:pt idx="6">
                  <c:v>rmat20</c:v>
                </c:pt>
                <c:pt idx="7">
                  <c:v>ssca20</c:v>
                </c:pt>
                <c:pt idx="8">
                  <c:v>ssca40</c:v>
                </c:pt>
                <c:pt idx="9">
                  <c:v>D7</c:v>
                </c:pt>
                <c:pt idx="10">
                  <c:v>D8</c:v>
                </c:pt>
                <c:pt idx="11">
                  <c:v>D9</c:v>
                </c:pt>
              </c:strCache>
            </c:strRef>
          </c:cat>
          <c:val>
            <c:numRef>
              <c:f>Sheet1!$B$25:$M$25</c:f>
              <c:numCache>
                <c:formatCode>General</c:formatCode>
                <c:ptCount val="12"/>
                <c:pt idx="0">
                  <c:v>16.498699999999999</c:v>
                </c:pt>
                <c:pt idx="1">
                  <c:v>40.055</c:v>
                </c:pt>
                <c:pt idx="2">
                  <c:v>108.07299999999999</c:v>
                </c:pt>
                <c:pt idx="3">
                  <c:v>248.44499999999999</c:v>
                </c:pt>
                <c:pt idx="4">
                  <c:v>19.5913</c:v>
                </c:pt>
                <c:pt idx="5">
                  <c:v>74.5702</c:v>
                </c:pt>
                <c:pt idx="6">
                  <c:v>348.20100000000002</c:v>
                </c:pt>
                <c:pt idx="7">
                  <c:v>16.496400000000001</c:v>
                </c:pt>
                <c:pt idx="8">
                  <c:v>35.6813</c:v>
                </c:pt>
                <c:pt idx="9">
                  <c:v>96.371799999999993</c:v>
                </c:pt>
                <c:pt idx="10">
                  <c:v>187.751</c:v>
                </c:pt>
                <c:pt idx="11">
                  <c:v>301.91899999999998</c:v>
                </c:pt>
              </c:numCache>
            </c:numRef>
          </c:val>
        </c:ser>
        <c:dLbls>
          <c:showLegendKey val="0"/>
          <c:showVal val="0"/>
          <c:showCatName val="0"/>
          <c:showSerName val="0"/>
          <c:showPercent val="0"/>
          <c:showBubbleSize val="0"/>
        </c:dLbls>
        <c:gapWidth val="219"/>
        <c:overlap val="-27"/>
        <c:axId val="294406496"/>
        <c:axId val="294406888"/>
      </c:barChart>
      <c:catAx>
        <c:axId val="29440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406888"/>
        <c:crosses val="autoZero"/>
        <c:auto val="1"/>
        <c:lblAlgn val="ctr"/>
        <c:lblOffset val="100"/>
        <c:noMultiLvlLbl val="0"/>
      </c:catAx>
      <c:valAx>
        <c:axId val="294406888"/>
        <c:scaling>
          <c:orientation val="minMax"/>
          <c:max val="7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406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各节点处理时间</a:t>
            </a:r>
            <a:r>
              <a:rPr lang="en-US" altLang="zh-CN"/>
              <a:t>(</a:t>
            </a:r>
            <a:r>
              <a:rPr lang="zh-CN" altLang="en-US"/>
              <a:t>单位</a:t>
            </a:r>
            <a:r>
              <a:rPr lang="en-US" altLang="zh-CN"/>
              <a:t>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分布算法!$A$119</c:f>
              <c:strCache>
                <c:ptCount val="1"/>
                <c:pt idx="0">
                  <c:v>time</c:v>
                </c:pt>
              </c:strCache>
            </c:strRef>
          </c:tx>
          <c:spPr>
            <a:solidFill>
              <a:schemeClr val="accent1"/>
            </a:solidFill>
            <a:ln>
              <a:noFill/>
            </a:ln>
            <a:effectLst/>
          </c:spPr>
          <c:invertIfNegative val="0"/>
          <c:cat>
            <c:strRef>
              <c:f>分布算法!$B$118:$K$118</c:f>
              <c:strCache>
                <c:ptCount val="10"/>
                <c:pt idx="0">
                  <c:v>Node1</c:v>
                </c:pt>
                <c:pt idx="1">
                  <c:v>Node2</c:v>
                </c:pt>
                <c:pt idx="2">
                  <c:v>Node3</c:v>
                </c:pt>
                <c:pt idx="3">
                  <c:v>Node4</c:v>
                </c:pt>
                <c:pt idx="4">
                  <c:v>Node5</c:v>
                </c:pt>
                <c:pt idx="5">
                  <c:v>Node6</c:v>
                </c:pt>
                <c:pt idx="6">
                  <c:v>Node7</c:v>
                </c:pt>
                <c:pt idx="7">
                  <c:v>Node8</c:v>
                </c:pt>
                <c:pt idx="8">
                  <c:v>Node9</c:v>
                </c:pt>
                <c:pt idx="9">
                  <c:v>Node10</c:v>
                </c:pt>
              </c:strCache>
            </c:strRef>
          </c:cat>
          <c:val>
            <c:numRef>
              <c:f>分布算法!$B$119:$K$119</c:f>
              <c:numCache>
                <c:formatCode>0.00_ </c:formatCode>
                <c:ptCount val="10"/>
                <c:pt idx="0">
                  <c:v>431</c:v>
                </c:pt>
                <c:pt idx="1">
                  <c:v>34</c:v>
                </c:pt>
                <c:pt idx="2">
                  <c:v>236</c:v>
                </c:pt>
                <c:pt idx="3">
                  <c:v>1006.768</c:v>
                </c:pt>
                <c:pt idx="4" formatCode="General">
                  <c:v>145</c:v>
                </c:pt>
                <c:pt idx="5" formatCode="General">
                  <c:v>1644</c:v>
                </c:pt>
                <c:pt idx="6" formatCode="General">
                  <c:v>54</c:v>
                </c:pt>
                <c:pt idx="7" formatCode="General">
                  <c:v>323</c:v>
                </c:pt>
                <c:pt idx="8">
                  <c:v>852</c:v>
                </c:pt>
                <c:pt idx="9">
                  <c:v>742</c:v>
                </c:pt>
              </c:numCache>
            </c:numRef>
          </c:val>
        </c:ser>
        <c:dLbls>
          <c:showLegendKey val="0"/>
          <c:showVal val="0"/>
          <c:showCatName val="0"/>
          <c:showSerName val="0"/>
          <c:showPercent val="0"/>
          <c:showBubbleSize val="0"/>
        </c:dLbls>
        <c:gapWidth val="219"/>
        <c:overlap val="-27"/>
        <c:axId val="294407672"/>
        <c:axId val="294408064"/>
      </c:barChart>
      <c:catAx>
        <c:axId val="294407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408064"/>
        <c:crosses val="autoZero"/>
        <c:auto val="1"/>
        <c:lblAlgn val="ctr"/>
        <c:lblOffset val="100"/>
        <c:noMultiLvlLbl val="0"/>
      </c:catAx>
      <c:valAx>
        <c:axId val="294408064"/>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407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3EE25-CB3D-4612-9E2C-BF55B60CC587}" type="datetimeFigureOut">
              <a:rPr lang="zh-CN" altLang="en-US" smtClean="0"/>
              <a:t>2015/3/18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51869-EFA0-4D90-852E-354748100002}" type="slidenum">
              <a:rPr lang="zh-CN" altLang="en-US" smtClean="0"/>
              <a:t>‹#›</a:t>
            </a:fld>
            <a:endParaRPr lang="zh-CN" altLang="en-US"/>
          </a:p>
        </p:txBody>
      </p:sp>
    </p:spTree>
    <p:extLst>
      <p:ext uri="{BB962C8B-B14F-4D97-AF65-F5344CB8AC3E}">
        <p14:creationId xmlns:p14="http://schemas.microsoft.com/office/powerpoint/2010/main" val="135677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451869-EFA0-4D90-852E-354748100002}" type="slidenum">
              <a:rPr lang="zh-CN" altLang="en-US" smtClean="0"/>
              <a:t>4</a:t>
            </a:fld>
            <a:endParaRPr lang="zh-CN" altLang="en-US"/>
          </a:p>
        </p:txBody>
      </p:sp>
    </p:spTree>
    <p:extLst>
      <p:ext uri="{BB962C8B-B14F-4D97-AF65-F5344CB8AC3E}">
        <p14:creationId xmlns:p14="http://schemas.microsoft.com/office/powerpoint/2010/main" val="44096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451869-EFA0-4D90-852E-354748100002}" type="slidenum">
              <a:rPr lang="zh-CN" altLang="en-US" smtClean="0"/>
              <a:t>8</a:t>
            </a:fld>
            <a:endParaRPr lang="zh-CN" altLang="en-US"/>
          </a:p>
        </p:txBody>
      </p:sp>
    </p:spTree>
    <p:extLst>
      <p:ext uri="{BB962C8B-B14F-4D97-AF65-F5344CB8AC3E}">
        <p14:creationId xmlns:p14="http://schemas.microsoft.com/office/powerpoint/2010/main" val="81540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451869-EFA0-4D90-852E-354748100002}" type="slidenum">
              <a:rPr lang="zh-CN" altLang="en-US" smtClean="0"/>
              <a:t>13</a:t>
            </a:fld>
            <a:endParaRPr lang="zh-CN" altLang="en-US"/>
          </a:p>
        </p:txBody>
      </p:sp>
    </p:spTree>
    <p:extLst>
      <p:ext uri="{BB962C8B-B14F-4D97-AF65-F5344CB8AC3E}">
        <p14:creationId xmlns:p14="http://schemas.microsoft.com/office/powerpoint/2010/main" val="244444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NP-Hard</a:t>
            </a:r>
            <a:r>
              <a:rPr lang="zh-CN" altLang="en-US" dirty="0" smtClean="0"/>
              <a:t>的完全图和近似完全图算法无法通过对数据的统计分析等预估算法的执行效率，暂未能够实现参数的自动调整。另外，</a:t>
            </a:r>
            <a:r>
              <a:rPr lang="en-US" altLang="zh-CN" dirty="0" smtClean="0"/>
              <a:t>Hybrid</a:t>
            </a:r>
            <a:r>
              <a:rPr lang="zh-CN" altLang="en-US" dirty="0" smtClean="0"/>
              <a:t>算法的优势在于切分子图时数据的紧密性和聚集性，与具体数据整体无关，目前通过大量实验发现在</a:t>
            </a:r>
            <a:r>
              <a:rPr lang="en-US" altLang="zh-CN" dirty="0" smtClean="0"/>
              <a:t>a=0.6</a:t>
            </a:r>
            <a:r>
              <a:rPr lang="zh-CN" altLang="en-US" dirty="0" smtClean="0"/>
              <a:t>时基本达到最优效果，无自动适应的需求。</a:t>
            </a:r>
            <a:endParaRPr lang="zh-CN" altLang="en-US" dirty="0"/>
          </a:p>
        </p:txBody>
      </p:sp>
      <p:sp>
        <p:nvSpPr>
          <p:cNvPr id="4" name="灯片编号占位符 3"/>
          <p:cNvSpPr>
            <a:spLocks noGrp="1"/>
          </p:cNvSpPr>
          <p:nvPr>
            <p:ph type="sldNum" sz="quarter" idx="10"/>
          </p:nvPr>
        </p:nvSpPr>
        <p:spPr/>
        <p:txBody>
          <a:bodyPr/>
          <a:lstStyle/>
          <a:p>
            <a:fld id="{E9451869-EFA0-4D90-852E-354748100002}" type="slidenum">
              <a:rPr lang="zh-CN" altLang="en-US" smtClean="0"/>
              <a:t>17</a:t>
            </a:fld>
            <a:endParaRPr lang="zh-CN" altLang="en-US"/>
          </a:p>
        </p:txBody>
      </p:sp>
    </p:spTree>
    <p:extLst>
      <p:ext uri="{BB962C8B-B14F-4D97-AF65-F5344CB8AC3E}">
        <p14:creationId xmlns:p14="http://schemas.microsoft.com/office/powerpoint/2010/main" val="154590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277162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222332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3021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3218807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6441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3719559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89599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254286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61858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60059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14466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3873848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202252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340175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70385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16201-B546-483D-A7A1-5AE5DE16E15D}" type="datetimeFigureOut">
              <a:rPr lang="zh-CN" altLang="en-US" smtClean="0"/>
              <a:t>2015/3/18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43365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E16201-B546-483D-A7A1-5AE5DE16E15D}" type="datetimeFigureOut">
              <a:rPr lang="zh-CN" altLang="en-US" smtClean="0"/>
              <a:t>2015/3/18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7673260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hart" Target="../charts/chart2.x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4663" y="1662295"/>
            <a:ext cx="9144000" cy="2387600"/>
          </a:xfrm>
        </p:spPr>
        <p:txBody>
          <a:bodyPr/>
          <a:lstStyle/>
          <a:p>
            <a:r>
              <a:rPr lang="zh-CN" altLang="en-US" dirty="0" smtClean="0"/>
              <a:t>大规模数据并行图处理算法与计算平台研究</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endParaRPr lang="en-US" altLang="zh-CN" dirty="0"/>
          </a:p>
          <a:p>
            <a:r>
              <a:rPr lang="en-US" altLang="zh-CN" dirty="0" smtClean="0"/>
              <a:t>				</a:t>
            </a:r>
            <a:endParaRPr lang="zh-CN" altLang="en-US" dirty="0"/>
          </a:p>
        </p:txBody>
      </p:sp>
    </p:spTree>
    <p:extLst>
      <p:ext uri="{BB962C8B-B14F-4D97-AF65-F5344CB8AC3E}">
        <p14:creationId xmlns:p14="http://schemas.microsoft.com/office/powerpoint/2010/main" val="1432919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完全图单机实验</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图表 3"/>
          <p:cNvGraphicFramePr/>
          <p:nvPr>
            <p:extLst/>
          </p:nvPr>
        </p:nvGraphicFramePr>
        <p:xfrm>
          <a:off x="2490651" y="1584960"/>
          <a:ext cx="5589361" cy="44700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725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近似完全图单机实验</a:t>
            </a:r>
            <a:endParaRPr lang="zh-CN" altLang="en-US" dirty="0"/>
          </a:p>
        </p:txBody>
      </p:sp>
      <p:pic>
        <p:nvPicPr>
          <p:cNvPr id="4" name="Picture 26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188823"/>
            <a:ext cx="3117669" cy="2669178"/>
          </a:xfrm>
          <a:prstGeom prst="rect">
            <a:avLst/>
          </a:prstGeom>
          <a:noFill/>
          <a:ln>
            <a:noFill/>
          </a:ln>
        </p:spPr>
      </p:pic>
      <p:pic>
        <p:nvPicPr>
          <p:cNvPr id="5" name="Picture 265"/>
          <p:cNvPicPr/>
          <p:nvPr/>
        </p:nvPicPr>
        <p:blipFill>
          <a:blip r:embed="rId3">
            <a:extLst>
              <a:ext uri="{28A0092B-C50C-407E-A947-70E740481C1C}">
                <a14:useLocalDpi xmlns:a14="http://schemas.microsoft.com/office/drawing/2010/main" val="0"/>
              </a:ext>
            </a:extLst>
          </a:blip>
          <a:srcRect/>
          <a:stretch>
            <a:fillRect/>
          </a:stretch>
        </p:blipFill>
        <p:spPr bwMode="auto">
          <a:xfrm>
            <a:off x="3117670" y="4188823"/>
            <a:ext cx="3265714" cy="2669178"/>
          </a:xfrm>
          <a:prstGeom prst="rect">
            <a:avLst/>
          </a:prstGeom>
          <a:noFill/>
          <a:ln>
            <a:noFill/>
          </a:ln>
        </p:spPr>
      </p:pic>
      <p:pic>
        <p:nvPicPr>
          <p:cNvPr id="6" name="图表 1"/>
          <p:cNvPicPr/>
          <p:nvPr/>
        </p:nvPicPr>
        <p:blipFill>
          <a:blip r:embed="rId4">
            <a:extLst>
              <a:ext uri="{28A0092B-C50C-407E-A947-70E740481C1C}">
                <a14:useLocalDpi xmlns:a14="http://schemas.microsoft.com/office/drawing/2010/main" val="0"/>
              </a:ext>
            </a:extLst>
          </a:blip>
          <a:srcRect/>
          <a:stretch>
            <a:fillRect/>
          </a:stretch>
        </p:blipFill>
        <p:spPr bwMode="auto">
          <a:xfrm>
            <a:off x="6491605" y="1223008"/>
            <a:ext cx="2830195" cy="2369820"/>
          </a:xfrm>
          <a:prstGeom prst="rect">
            <a:avLst/>
          </a:prstGeom>
          <a:noFill/>
          <a:ln>
            <a:noFill/>
          </a:ln>
        </p:spPr>
      </p:pic>
      <p:pic>
        <p:nvPicPr>
          <p:cNvPr id="7" name="Picture 267"/>
          <p:cNvPicPr/>
          <p:nvPr/>
        </p:nvPicPr>
        <p:blipFill>
          <a:blip r:embed="rId5">
            <a:extLst>
              <a:ext uri="{28A0092B-C50C-407E-A947-70E740481C1C}">
                <a14:useLocalDpi xmlns:a14="http://schemas.microsoft.com/office/drawing/2010/main" val="0"/>
              </a:ext>
            </a:extLst>
          </a:blip>
          <a:srcRect/>
          <a:stretch>
            <a:fillRect/>
          </a:stretch>
        </p:blipFill>
        <p:spPr bwMode="auto">
          <a:xfrm>
            <a:off x="9321800" y="1223008"/>
            <a:ext cx="2870200" cy="2363470"/>
          </a:xfrm>
          <a:prstGeom prst="rect">
            <a:avLst/>
          </a:prstGeom>
          <a:noFill/>
          <a:ln>
            <a:noFill/>
          </a:ln>
        </p:spPr>
      </p:pic>
      <p:pic>
        <p:nvPicPr>
          <p:cNvPr id="8" name="Picture 268"/>
          <p:cNvPicPr/>
          <p:nvPr/>
        </p:nvPicPr>
        <p:blipFill>
          <a:blip r:embed="rId6">
            <a:extLst>
              <a:ext uri="{28A0092B-C50C-407E-A947-70E740481C1C}">
                <a14:useLocalDpi xmlns:a14="http://schemas.microsoft.com/office/drawing/2010/main" val="0"/>
              </a:ext>
            </a:extLst>
          </a:blip>
          <a:srcRect/>
          <a:stretch>
            <a:fillRect/>
          </a:stretch>
        </p:blipFill>
        <p:spPr bwMode="auto">
          <a:xfrm>
            <a:off x="6503853" y="4188823"/>
            <a:ext cx="2817947" cy="2669178"/>
          </a:xfrm>
          <a:prstGeom prst="rect">
            <a:avLst/>
          </a:prstGeom>
          <a:noFill/>
          <a:ln>
            <a:noFill/>
          </a:ln>
        </p:spPr>
      </p:pic>
      <p:pic>
        <p:nvPicPr>
          <p:cNvPr id="9" name="Picture 269"/>
          <p:cNvPicPr/>
          <p:nvPr/>
        </p:nvPicPr>
        <p:blipFill>
          <a:blip r:embed="rId7">
            <a:extLst>
              <a:ext uri="{28A0092B-C50C-407E-A947-70E740481C1C}">
                <a14:useLocalDpi xmlns:a14="http://schemas.microsoft.com/office/drawing/2010/main" val="0"/>
              </a:ext>
            </a:extLst>
          </a:blip>
          <a:srcRect/>
          <a:stretch>
            <a:fillRect/>
          </a:stretch>
        </p:blipFill>
        <p:spPr bwMode="auto">
          <a:xfrm>
            <a:off x="9321800" y="4188823"/>
            <a:ext cx="2870200" cy="2669178"/>
          </a:xfrm>
          <a:prstGeom prst="rect">
            <a:avLst/>
          </a:prstGeom>
          <a:noFill/>
          <a:ln>
            <a:noFill/>
          </a:ln>
        </p:spPr>
      </p:pic>
      <p:sp>
        <p:nvSpPr>
          <p:cNvPr id="10" name="矩形 9"/>
          <p:cNvSpPr/>
          <p:nvPr/>
        </p:nvSpPr>
        <p:spPr>
          <a:xfrm>
            <a:off x="838199" y="1715252"/>
            <a:ext cx="8810897" cy="923330"/>
          </a:xfrm>
          <a:prstGeom prst="rect">
            <a:avLst/>
          </a:prstGeom>
        </p:spPr>
        <p:txBody>
          <a:bodyPr wrap="square">
            <a:spAutoFit/>
          </a:bodyPr>
          <a:lstStyle/>
          <a:p>
            <a:r>
              <a:rPr lang="zh-CN" altLang="en-US" dirty="0">
                <a:solidFill>
                  <a:prstClr val="black"/>
                </a:solidFill>
              </a:rPr>
              <a:t>指标</a:t>
            </a:r>
            <a:endParaRPr lang="en-US" altLang="zh-CN" dirty="0">
              <a:solidFill>
                <a:prstClr val="black"/>
              </a:solidFill>
            </a:endParaRPr>
          </a:p>
          <a:p>
            <a:pPr lvl="1"/>
            <a:r>
              <a:rPr lang="zh-CN" altLang="en-US" dirty="0">
                <a:solidFill>
                  <a:prstClr val="black"/>
                </a:solidFill>
              </a:rPr>
              <a:t>运行时间</a:t>
            </a:r>
            <a:endParaRPr lang="en-US" altLang="zh-CN" dirty="0">
              <a:solidFill>
                <a:prstClr val="black"/>
              </a:solidFill>
            </a:endParaRPr>
          </a:p>
          <a:p>
            <a:pPr lvl="1"/>
            <a:r>
              <a:rPr lang="zh-CN" altLang="en-US" dirty="0">
                <a:solidFill>
                  <a:prstClr val="black"/>
                </a:solidFill>
              </a:rPr>
              <a:t>搜索大小</a:t>
            </a:r>
          </a:p>
        </p:txBody>
      </p:sp>
      <p:sp>
        <p:nvSpPr>
          <p:cNvPr id="11" name="文本框 10"/>
          <p:cNvSpPr txBox="1"/>
          <p:nvPr/>
        </p:nvSpPr>
        <p:spPr>
          <a:xfrm>
            <a:off x="1976846" y="3810782"/>
            <a:ext cx="2647406" cy="369332"/>
          </a:xfrm>
          <a:prstGeom prst="rect">
            <a:avLst/>
          </a:prstGeom>
          <a:noFill/>
        </p:spPr>
        <p:txBody>
          <a:bodyPr wrap="square" rtlCol="0">
            <a:spAutoFit/>
          </a:bodyPr>
          <a:lstStyle/>
          <a:p>
            <a:r>
              <a:rPr lang="zh-CN" altLang="en-US" dirty="0" smtClean="0">
                <a:solidFill>
                  <a:prstClr val="black"/>
                </a:solidFill>
              </a:rPr>
              <a:t>近似完全图实际数据</a:t>
            </a:r>
            <a:endParaRPr lang="zh-CN" altLang="en-US" dirty="0">
              <a:solidFill>
                <a:prstClr val="black"/>
              </a:solidFill>
            </a:endParaRPr>
          </a:p>
        </p:txBody>
      </p:sp>
      <p:sp>
        <p:nvSpPr>
          <p:cNvPr id="12" name="文本框 11"/>
          <p:cNvSpPr txBox="1"/>
          <p:nvPr/>
        </p:nvSpPr>
        <p:spPr>
          <a:xfrm>
            <a:off x="8421189" y="755466"/>
            <a:ext cx="2499360" cy="369332"/>
          </a:xfrm>
          <a:prstGeom prst="rect">
            <a:avLst/>
          </a:prstGeom>
          <a:noFill/>
        </p:spPr>
        <p:txBody>
          <a:bodyPr wrap="square" rtlCol="0">
            <a:spAutoFit/>
          </a:bodyPr>
          <a:lstStyle/>
          <a:p>
            <a:r>
              <a:rPr lang="zh-CN" altLang="en-US" dirty="0" smtClean="0">
                <a:solidFill>
                  <a:prstClr val="black"/>
                </a:solidFill>
              </a:rPr>
              <a:t>近似完全图</a:t>
            </a:r>
            <a:r>
              <a:rPr lang="en-US" altLang="zh-CN" dirty="0" err="1" smtClean="0">
                <a:solidFill>
                  <a:prstClr val="black"/>
                </a:solidFill>
              </a:rPr>
              <a:t>Rmat</a:t>
            </a:r>
            <a:r>
              <a:rPr lang="zh-CN" altLang="en-US" dirty="0" smtClean="0">
                <a:solidFill>
                  <a:prstClr val="black"/>
                </a:solidFill>
              </a:rPr>
              <a:t>数据</a:t>
            </a:r>
            <a:endParaRPr lang="zh-CN" altLang="en-US" dirty="0">
              <a:solidFill>
                <a:prstClr val="black"/>
              </a:solidFill>
            </a:endParaRPr>
          </a:p>
        </p:txBody>
      </p:sp>
      <p:sp>
        <p:nvSpPr>
          <p:cNvPr id="13" name="文本框 12"/>
          <p:cNvSpPr txBox="1"/>
          <p:nvPr/>
        </p:nvSpPr>
        <p:spPr>
          <a:xfrm>
            <a:off x="8334103" y="3810782"/>
            <a:ext cx="2952206" cy="369332"/>
          </a:xfrm>
          <a:prstGeom prst="rect">
            <a:avLst/>
          </a:prstGeom>
          <a:noFill/>
        </p:spPr>
        <p:txBody>
          <a:bodyPr wrap="square" rtlCol="0">
            <a:spAutoFit/>
          </a:bodyPr>
          <a:lstStyle/>
          <a:p>
            <a:r>
              <a:rPr lang="zh-CN" altLang="en-US" dirty="0" smtClean="0">
                <a:solidFill>
                  <a:prstClr val="black"/>
                </a:solidFill>
              </a:rPr>
              <a:t>近似完全图</a:t>
            </a:r>
            <a:r>
              <a:rPr lang="en-US" altLang="zh-CN" dirty="0" smtClean="0">
                <a:solidFill>
                  <a:prstClr val="black"/>
                </a:solidFill>
              </a:rPr>
              <a:t>SSCA#2</a:t>
            </a:r>
            <a:r>
              <a:rPr lang="zh-CN" altLang="en-US" dirty="0" smtClean="0">
                <a:solidFill>
                  <a:prstClr val="black"/>
                </a:solidFill>
              </a:rPr>
              <a:t>数据</a:t>
            </a:r>
            <a:endParaRPr lang="zh-CN" altLang="en-US" dirty="0">
              <a:solidFill>
                <a:prstClr val="black"/>
              </a:solidFill>
            </a:endParaRPr>
          </a:p>
        </p:txBody>
      </p:sp>
    </p:spTree>
    <p:extLst>
      <p:ext uri="{BB962C8B-B14F-4D97-AF65-F5344CB8AC3E}">
        <p14:creationId xmlns:p14="http://schemas.microsoft.com/office/powerpoint/2010/main" val="3674619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算法并行化</a:t>
            </a:r>
            <a:r>
              <a:rPr lang="en-US" altLang="zh-CN" dirty="0"/>
              <a:t> </a:t>
            </a:r>
            <a:r>
              <a:rPr lang="en-US" altLang="zh-CN" dirty="0" smtClean="0"/>
              <a:t>——</a:t>
            </a:r>
            <a:r>
              <a:rPr lang="zh-CN" altLang="en-US" dirty="0" smtClean="0"/>
              <a:t>初始任务分配</a:t>
            </a:r>
            <a:endParaRPr lang="zh-CN" altLang="en-US" dirty="0"/>
          </a:p>
        </p:txBody>
      </p:sp>
      <p:grpSp>
        <p:nvGrpSpPr>
          <p:cNvPr id="16" name="组合 15"/>
          <p:cNvGrpSpPr/>
          <p:nvPr/>
        </p:nvGrpSpPr>
        <p:grpSpPr>
          <a:xfrm>
            <a:off x="4389119" y="1326789"/>
            <a:ext cx="2522957" cy="1113619"/>
            <a:chOff x="4153988" y="2728868"/>
            <a:chExt cx="2246812" cy="1113619"/>
          </a:xfrm>
        </p:grpSpPr>
        <p:sp>
          <p:nvSpPr>
            <p:cNvPr id="13" name="文本框 12"/>
            <p:cNvSpPr txBox="1"/>
            <p:nvPr/>
          </p:nvSpPr>
          <p:spPr>
            <a:xfrm>
              <a:off x="4153988" y="2728868"/>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dirty="0"/>
            </a:p>
          </p:txBody>
        </p:sp>
        <p:sp>
          <p:nvSpPr>
            <p:cNvPr id="14" name="文本框 13"/>
            <p:cNvSpPr txBox="1"/>
            <p:nvPr/>
          </p:nvSpPr>
          <p:spPr>
            <a:xfrm>
              <a:off x="4153988" y="3103823"/>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1,2,3,4…n-3,n-2,n-1,n</a:t>
              </a:r>
              <a:endParaRPr lang="zh-CN" altLang="en-US" dirty="0"/>
            </a:p>
          </p:txBody>
        </p:sp>
        <p:sp>
          <p:nvSpPr>
            <p:cNvPr id="15" name="文本框 14"/>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dirty="0"/>
            </a:p>
          </p:txBody>
        </p:sp>
      </p:grpSp>
      <p:grpSp>
        <p:nvGrpSpPr>
          <p:cNvPr id="22" name="组合 21"/>
          <p:cNvGrpSpPr/>
          <p:nvPr/>
        </p:nvGrpSpPr>
        <p:grpSpPr>
          <a:xfrm>
            <a:off x="60960" y="3426824"/>
            <a:ext cx="1902821" cy="875211"/>
            <a:chOff x="910047" y="2634343"/>
            <a:chExt cx="2246812" cy="1107996"/>
          </a:xfrm>
        </p:grpSpPr>
        <p:sp>
          <p:nvSpPr>
            <p:cNvPr id="18" name="文本框 17"/>
            <p:cNvSpPr txBox="1"/>
            <p:nvPr/>
          </p:nvSpPr>
          <p:spPr>
            <a:xfrm>
              <a:off x="910047" y="2634343"/>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1</a:t>
              </a:r>
              <a:endParaRPr lang="zh-CN" altLang="en-US" dirty="0"/>
            </a:p>
          </p:txBody>
        </p:sp>
        <p:sp>
          <p:nvSpPr>
            <p:cNvPr id="19" name="文本框 18"/>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20" name="文本框 19"/>
            <p:cNvSpPr txBox="1"/>
            <p:nvPr/>
          </p:nvSpPr>
          <p:spPr>
            <a:xfrm>
              <a:off x="910047" y="3373007"/>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dirty="0"/>
            </a:p>
          </p:txBody>
        </p:sp>
      </p:grpSp>
      <p:grpSp>
        <p:nvGrpSpPr>
          <p:cNvPr id="23" name="组合 22"/>
          <p:cNvGrpSpPr/>
          <p:nvPr/>
        </p:nvGrpSpPr>
        <p:grpSpPr>
          <a:xfrm>
            <a:off x="2399213" y="3422092"/>
            <a:ext cx="1902821" cy="875210"/>
            <a:chOff x="910047" y="2634343"/>
            <a:chExt cx="2246812" cy="1206229"/>
          </a:xfrm>
        </p:grpSpPr>
        <p:sp>
          <p:nvSpPr>
            <p:cNvPr id="24" name="文本框 23"/>
            <p:cNvSpPr txBox="1"/>
            <p:nvPr/>
          </p:nvSpPr>
          <p:spPr>
            <a:xfrm>
              <a:off x="910047" y="2634343"/>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2</a:t>
              </a:r>
              <a:endParaRPr lang="zh-CN" altLang="en-US" dirty="0"/>
            </a:p>
          </p:txBody>
        </p:sp>
        <p:sp>
          <p:nvSpPr>
            <p:cNvPr id="25" name="文本框 24"/>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26" name="文本框 25"/>
            <p:cNvSpPr txBox="1"/>
            <p:nvPr/>
          </p:nvSpPr>
          <p:spPr>
            <a:xfrm>
              <a:off x="910047" y="3373007"/>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27" name="组合 26"/>
          <p:cNvGrpSpPr/>
          <p:nvPr/>
        </p:nvGrpSpPr>
        <p:grpSpPr>
          <a:xfrm>
            <a:off x="4733111" y="3411019"/>
            <a:ext cx="1902821" cy="875210"/>
            <a:chOff x="910047" y="2634343"/>
            <a:chExt cx="2246812" cy="1206229"/>
          </a:xfrm>
        </p:grpSpPr>
        <p:sp>
          <p:nvSpPr>
            <p:cNvPr id="28" name="文本框 27"/>
            <p:cNvSpPr txBox="1"/>
            <p:nvPr/>
          </p:nvSpPr>
          <p:spPr>
            <a:xfrm>
              <a:off x="910047" y="2634343"/>
              <a:ext cx="2246812" cy="509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a:t>
              </a:r>
              <a:endParaRPr lang="zh-CN" altLang="en-US" dirty="0"/>
            </a:p>
          </p:txBody>
        </p:sp>
        <p:sp>
          <p:nvSpPr>
            <p:cNvPr id="29" name="文本框 28"/>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30" name="文本框 29"/>
            <p:cNvSpPr txBox="1"/>
            <p:nvPr/>
          </p:nvSpPr>
          <p:spPr>
            <a:xfrm>
              <a:off x="910047" y="3373007"/>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31" name="组合 30"/>
          <p:cNvGrpSpPr/>
          <p:nvPr/>
        </p:nvGrpSpPr>
        <p:grpSpPr>
          <a:xfrm>
            <a:off x="7001694" y="3411019"/>
            <a:ext cx="1902821" cy="875210"/>
            <a:chOff x="910047" y="2634343"/>
            <a:chExt cx="2246812" cy="1206229"/>
          </a:xfrm>
        </p:grpSpPr>
        <p:sp>
          <p:nvSpPr>
            <p:cNvPr id="32" name="文本框 31"/>
            <p:cNvSpPr txBox="1"/>
            <p:nvPr/>
          </p:nvSpPr>
          <p:spPr>
            <a:xfrm>
              <a:off x="910047" y="2634343"/>
              <a:ext cx="2246812" cy="509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a:t>
              </a:r>
              <a:endParaRPr lang="zh-CN" altLang="en-US" dirty="0"/>
            </a:p>
          </p:txBody>
        </p:sp>
        <p:sp>
          <p:nvSpPr>
            <p:cNvPr id="33" name="文本框 32"/>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34" name="文本框 33"/>
            <p:cNvSpPr txBox="1"/>
            <p:nvPr/>
          </p:nvSpPr>
          <p:spPr>
            <a:xfrm>
              <a:off x="910047" y="3373007"/>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35" name="组合 34"/>
          <p:cNvGrpSpPr/>
          <p:nvPr/>
        </p:nvGrpSpPr>
        <p:grpSpPr>
          <a:xfrm>
            <a:off x="9270277" y="3422092"/>
            <a:ext cx="1902821" cy="875210"/>
            <a:chOff x="910047" y="2634343"/>
            <a:chExt cx="2246812" cy="1206229"/>
          </a:xfrm>
        </p:grpSpPr>
        <p:sp>
          <p:nvSpPr>
            <p:cNvPr id="36" name="文本框 35"/>
            <p:cNvSpPr txBox="1"/>
            <p:nvPr/>
          </p:nvSpPr>
          <p:spPr>
            <a:xfrm>
              <a:off x="910047" y="2634343"/>
              <a:ext cx="2246812" cy="509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5</a:t>
              </a:r>
              <a:endParaRPr lang="zh-CN" altLang="en-US" dirty="0"/>
            </a:p>
          </p:txBody>
        </p:sp>
        <p:sp>
          <p:nvSpPr>
            <p:cNvPr id="37" name="文本框 36"/>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38" name="文本框 37"/>
            <p:cNvSpPr txBox="1"/>
            <p:nvPr/>
          </p:nvSpPr>
          <p:spPr>
            <a:xfrm>
              <a:off x="910047" y="3373007"/>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sp>
        <p:nvSpPr>
          <p:cNvPr id="39" name="文本框 38"/>
          <p:cNvSpPr txBox="1"/>
          <p:nvPr/>
        </p:nvSpPr>
        <p:spPr>
          <a:xfrm>
            <a:off x="11353800" y="3791424"/>
            <a:ext cx="672737" cy="369332"/>
          </a:xfrm>
          <a:prstGeom prst="rect">
            <a:avLst/>
          </a:prstGeom>
          <a:noFill/>
        </p:spPr>
        <p:txBody>
          <a:bodyPr wrap="square" rtlCol="0">
            <a:spAutoFit/>
          </a:bodyPr>
          <a:lstStyle/>
          <a:p>
            <a:r>
              <a:rPr lang="en-US" altLang="zh-CN" dirty="0" smtClean="0"/>
              <a:t>…</a:t>
            </a:r>
            <a:endParaRPr lang="zh-CN" altLang="en-US" dirty="0"/>
          </a:p>
        </p:txBody>
      </p:sp>
      <p:cxnSp>
        <p:nvCxnSpPr>
          <p:cNvPr id="41" name="曲线连接符 40"/>
          <p:cNvCxnSpPr>
            <a:stCxn id="15" idx="2"/>
            <a:endCxn id="18" idx="0"/>
          </p:cNvCxnSpPr>
          <p:nvPr/>
        </p:nvCxnSpPr>
        <p:spPr>
          <a:xfrm rot="5400000">
            <a:off x="2838277" y="614503"/>
            <a:ext cx="986416" cy="46382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15" idx="2"/>
            <a:endCxn id="24" idx="0"/>
          </p:cNvCxnSpPr>
          <p:nvPr/>
        </p:nvCxnSpPr>
        <p:spPr>
          <a:xfrm rot="5400000">
            <a:off x="4009769" y="1781263"/>
            <a:ext cx="981684" cy="22999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15" idx="2"/>
            <a:endCxn id="28" idx="0"/>
          </p:cNvCxnSpPr>
          <p:nvPr/>
        </p:nvCxnSpPr>
        <p:spPr>
          <a:xfrm rot="16200000" flipH="1">
            <a:off x="5182255" y="2908751"/>
            <a:ext cx="970611" cy="3392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15" idx="2"/>
            <a:endCxn id="32" idx="0"/>
          </p:cNvCxnSpPr>
          <p:nvPr/>
        </p:nvCxnSpPr>
        <p:spPr>
          <a:xfrm rot="16200000" flipH="1">
            <a:off x="6316546" y="1774459"/>
            <a:ext cx="970611" cy="23025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15" idx="2"/>
            <a:endCxn id="36" idx="0"/>
          </p:cNvCxnSpPr>
          <p:nvPr/>
        </p:nvCxnSpPr>
        <p:spPr>
          <a:xfrm rot="16200000" flipH="1">
            <a:off x="7445301" y="645705"/>
            <a:ext cx="981684" cy="4571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15" idx="2"/>
            <a:endCxn id="39" idx="0"/>
          </p:cNvCxnSpPr>
          <p:nvPr/>
        </p:nvCxnSpPr>
        <p:spPr>
          <a:xfrm rot="16200000" flipH="1">
            <a:off x="7994875" y="96130"/>
            <a:ext cx="1351016" cy="603957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2"/>
          <p:cNvSpPr>
            <a:spLocks noChangeArrowheads="1"/>
          </p:cNvSpPr>
          <p:nvPr/>
        </p:nvSpPr>
        <p:spPr bwMode="auto">
          <a:xfrm>
            <a:off x="4389119" y="4972086"/>
            <a:ext cx="17933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5" name="对象 54"/>
          <p:cNvGraphicFramePr>
            <a:graphicFrameLocks noChangeAspect="1"/>
          </p:cNvGraphicFramePr>
          <p:nvPr>
            <p:extLst>
              <p:ext uri="{D42A27DB-BD31-4B8C-83A1-F6EECF244321}">
                <p14:modId xmlns:p14="http://schemas.microsoft.com/office/powerpoint/2010/main" val="1269043399"/>
              </p:ext>
            </p:extLst>
          </p:nvPr>
        </p:nvGraphicFramePr>
        <p:xfrm>
          <a:off x="682306" y="5713711"/>
          <a:ext cx="3706813" cy="493712"/>
        </p:xfrm>
        <a:graphic>
          <a:graphicData uri="http://schemas.openxmlformats.org/presentationml/2006/ole">
            <mc:AlternateContent xmlns:mc="http://schemas.openxmlformats.org/markup-compatibility/2006">
              <mc:Choice xmlns:v="urn:schemas-microsoft-com:vml" Requires="v">
                <p:oleObj spid="_x0000_s1064" name="Equation" r:id="rId3" imgW="1726920" imgH="228600" progId="Equation.DSMT4">
                  <p:embed/>
                </p:oleObj>
              </mc:Choice>
              <mc:Fallback>
                <p:oleObj name="Equation" r:id="rId3" imgW="1726920" imgH="228600" progId="Equation.DSMT4">
                  <p:embed/>
                  <p:pic>
                    <p:nvPicPr>
                      <p:cNvPr id="0" name="Picture 225"/>
                      <p:cNvPicPr>
                        <a:picLocks noChangeAspect="1" noChangeArrowheads="1"/>
                      </p:cNvPicPr>
                      <p:nvPr/>
                    </p:nvPicPr>
                    <p:blipFill>
                      <a:blip r:embed="rId4"/>
                      <a:srcRect/>
                      <a:stretch>
                        <a:fillRect/>
                      </a:stretch>
                    </p:blipFill>
                    <p:spPr bwMode="auto">
                      <a:xfrm>
                        <a:off x="682306" y="5713711"/>
                        <a:ext cx="3706813" cy="493712"/>
                      </a:xfrm>
                      <a:prstGeom prst="rect">
                        <a:avLst/>
                      </a:prstGeom>
                      <a:noFill/>
                    </p:spPr>
                  </p:pic>
                </p:oleObj>
              </mc:Fallback>
            </mc:AlternateContent>
          </a:graphicData>
        </a:graphic>
      </p:graphicFrame>
      <p:graphicFrame>
        <p:nvGraphicFramePr>
          <p:cNvPr id="56" name="图表 55"/>
          <p:cNvGraphicFramePr/>
          <p:nvPr>
            <p:extLst>
              <p:ext uri="{D42A27DB-BD31-4B8C-83A1-F6EECF244321}">
                <p14:modId xmlns:p14="http://schemas.microsoft.com/office/powerpoint/2010/main" val="2612140627"/>
              </p:ext>
            </p:extLst>
          </p:nvPr>
        </p:nvGraphicFramePr>
        <p:xfrm>
          <a:off x="4591050" y="4429125"/>
          <a:ext cx="4696644" cy="2363447"/>
        </p:xfrm>
        <a:graphic>
          <a:graphicData uri="http://schemas.openxmlformats.org/drawingml/2006/chart">
            <c:chart xmlns:c="http://schemas.openxmlformats.org/drawingml/2006/chart" xmlns:r="http://schemas.openxmlformats.org/officeDocument/2006/relationships" r:id="rId5"/>
          </a:graphicData>
        </a:graphic>
      </p:graphicFrame>
      <p:sp>
        <p:nvSpPr>
          <p:cNvPr id="3" name="文本框 2"/>
          <p:cNvSpPr txBox="1"/>
          <p:nvPr/>
        </p:nvSpPr>
        <p:spPr>
          <a:xfrm>
            <a:off x="724762" y="1615736"/>
            <a:ext cx="3181413" cy="646331"/>
          </a:xfrm>
          <a:prstGeom prst="rect">
            <a:avLst/>
          </a:prstGeom>
          <a:noFill/>
        </p:spPr>
        <p:txBody>
          <a:bodyPr wrap="square" rtlCol="0">
            <a:spAutoFit/>
          </a:bodyPr>
          <a:lstStyle/>
          <a:p>
            <a:r>
              <a:rPr lang="zh-CN" altLang="en-US" dirty="0" smtClean="0"/>
              <a:t>并行化因素：</a:t>
            </a:r>
            <a:endParaRPr lang="en-US" altLang="zh-CN" dirty="0" smtClean="0"/>
          </a:p>
          <a:p>
            <a:r>
              <a:rPr lang="en-US" altLang="zh-CN" dirty="0" smtClean="0"/>
              <a:t>	a. </a:t>
            </a:r>
            <a:r>
              <a:rPr lang="zh-CN" altLang="en-US" dirty="0" smtClean="0"/>
              <a:t>任务可分割性</a:t>
            </a:r>
            <a:endParaRPr lang="zh-CN" altLang="en-US" dirty="0"/>
          </a:p>
        </p:txBody>
      </p:sp>
      <p:sp>
        <p:nvSpPr>
          <p:cNvPr id="40" name="文本框 39"/>
          <p:cNvSpPr txBox="1"/>
          <p:nvPr/>
        </p:nvSpPr>
        <p:spPr>
          <a:xfrm>
            <a:off x="8508755" y="1511455"/>
            <a:ext cx="3181413" cy="646331"/>
          </a:xfrm>
          <a:prstGeom prst="rect">
            <a:avLst/>
          </a:prstGeom>
          <a:noFill/>
        </p:spPr>
        <p:txBody>
          <a:bodyPr wrap="square" rtlCol="0">
            <a:spAutoFit/>
          </a:bodyPr>
          <a:lstStyle/>
          <a:p>
            <a:r>
              <a:rPr lang="zh-CN" altLang="en-US" dirty="0" smtClean="0"/>
              <a:t>并行化因素：</a:t>
            </a:r>
            <a:endParaRPr lang="en-US" altLang="zh-CN" dirty="0" smtClean="0"/>
          </a:p>
          <a:p>
            <a:r>
              <a:rPr lang="en-US" altLang="zh-CN" dirty="0"/>
              <a:t>	</a:t>
            </a:r>
            <a:r>
              <a:rPr lang="en-US" altLang="zh-CN" dirty="0" smtClean="0"/>
              <a:t>b.</a:t>
            </a:r>
            <a:r>
              <a:rPr lang="zh-CN" altLang="en-US" dirty="0" smtClean="0"/>
              <a:t>可均衡性</a:t>
            </a:r>
            <a:endParaRPr lang="zh-CN" altLang="en-US" dirty="0"/>
          </a:p>
        </p:txBody>
      </p:sp>
      <p:sp>
        <p:nvSpPr>
          <p:cNvPr id="4" name="文本框 3"/>
          <p:cNvSpPr txBox="1"/>
          <p:nvPr/>
        </p:nvSpPr>
        <p:spPr>
          <a:xfrm>
            <a:off x="724762" y="4513006"/>
            <a:ext cx="3060657" cy="923330"/>
          </a:xfrm>
          <a:prstGeom prst="rect">
            <a:avLst/>
          </a:prstGeom>
          <a:noFill/>
        </p:spPr>
        <p:txBody>
          <a:bodyPr wrap="square" rtlCol="0">
            <a:spAutoFit/>
          </a:bodyPr>
          <a:lstStyle/>
          <a:p>
            <a:r>
              <a:rPr lang="zh-CN" altLang="en-US" dirty="0" smtClean="0"/>
              <a:t>度数</a:t>
            </a:r>
            <a:endParaRPr lang="en-US" altLang="zh-CN" dirty="0" smtClean="0"/>
          </a:p>
          <a:p>
            <a:r>
              <a:rPr lang="en-US" altLang="zh-CN" dirty="0" smtClean="0"/>
              <a:t>Id</a:t>
            </a:r>
          </a:p>
          <a:p>
            <a:r>
              <a:rPr lang="en-US" altLang="zh-CN" dirty="0" smtClean="0"/>
              <a:t>…</a:t>
            </a:r>
            <a:endParaRPr lang="zh-CN" altLang="en-US" dirty="0"/>
          </a:p>
        </p:txBody>
      </p:sp>
    </p:spTree>
    <p:extLst>
      <p:ext uri="{BB962C8B-B14F-4D97-AF65-F5344CB8AC3E}">
        <p14:creationId xmlns:p14="http://schemas.microsoft.com/office/powerpoint/2010/main" val="301365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anim calcmode="lin" valueType="num">
                                      <p:cBhvr>
                                        <p:cTn id="24" dur="1000" fill="hold"/>
                                        <p:tgtEl>
                                          <p:spTgt spid="41"/>
                                        </p:tgtEl>
                                        <p:attrNameLst>
                                          <p:attrName>ppt_x</p:attrName>
                                        </p:attrNameLst>
                                      </p:cBhvr>
                                      <p:tavLst>
                                        <p:tav tm="0">
                                          <p:val>
                                            <p:strVal val="#ppt_x"/>
                                          </p:val>
                                        </p:tav>
                                        <p:tav tm="100000">
                                          <p:val>
                                            <p:strVal val="#ppt_x"/>
                                          </p:val>
                                        </p:tav>
                                      </p:tavLst>
                                    </p:anim>
                                    <p:anim calcmode="lin" valueType="num">
                                      <p:cBhvr>
                                        <p:cTn id="2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anim calcmode="lin" valueType="num">
                                      <p:cBhvr>
                                        <p:cTn id="31" dur="1000" fill="hold"/>
                                        <p:tgtEl>
                                          <p:spTgt spid="23"/>
                                        </p:tgtEl>
                                        <p:attrNameLst>
                                          <p:attrName>ppt_x</p:attrName>
                                        </p:attrNameLst>
                                      </p:cBhvr>
                                      <p:tavLst>
                                        <p:tav tm="0">
                                          <p:val>
                                            <p:strVal val="#ppt_x"/>
                                          </p:val>
                                        </p:tav>
                                        <p:tav tm="100000">
                                          <p:val>
                                            <p:strVal val="#ppt_x"/>
                                          </p:val>
                                        </p:tav>
                                      </p:tavLst>
                                    </p:anim>
                                    <p:anim calcmode="lin" valueType="num">
                                      <p:cBhvr>
                                        <p:cTn id="32" dur="1000" fill="hold"/>
                                        <p:tgtEl>
                                          <p:spTgt spid="23"/>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anim calcmode="lin" valueType="num">
                                      <p:cBhvr>
                                        <p:cTn id="36" dur="1000" fill="hold"/>
                                        <p:tgtEl>
                                          <p:spTgt spid="44"/>
                                        </p:tgtEl>
                                        <p:attrNameLst>
                                          <p:attrName>ppt_x</p:attrName>
                                        </p:attrNameLst>
                                      </p:cBhvr>
                                      <p:tavLst>
                                        <p:tav tm="0">
                                          <p:val>
                                            <p:strVal val="#ppt_x"/>
                                          </p:val>
                                        </p:tav>
                                        <p:tav tm="100000">
                                          <p:val>
                                            <p:strVal val="#ppt_x"/>
                                          </p:val>
                                        </p:tav>
                                      </p:tavLst>
                                    </p:anim>
                                    <p:anim calcmode="lin" valueType="num">
                                      <p:cBhvr>
                                        <p:cTn id="3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circle(in)">
                                      <p:cBhvr>
                                        <p:cTn id="54" dur="2000"/>
                                        <p:tgtEl>
                                          <p:spTgt spid="31"/>
                                        </p:tgtEl>
                                      </p:cBhvr>
                                    </p:animEffect>
                                  </p:childTnLst>
                                </p:cTn>
                              </p:par>
                              <p:par>
                                <p:cTn id="55" presetID="6" presetClass="entr" presetSubtype="16"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circle(in)">
                                      <p:cBhvr>
                                        <p:cTn id="57" dur="20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circle(in)">
                                      <p:cBhvr>
                                        <p:cTn id="62" dur="2000"/>
                                        <p:tgtEl>
                                          <p:spTgt spid="35"/>
                                        </p:tgtEl>
                                      </p:cBhvr>
                                    </p:animEffect>
                                  </p:childTnLst>
                                </p:cTn>
                              </p:par>
                              <p:par>
                                <p:cTn id="63" presetID="6" presetClass="entr" presetSubtype="16"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circle(in)">
                                      <p:cBhvr>
                                        <p:cTn id="65" dur="2000"/>
                                        <p:tgtEl>
                                          <p:spTgt spid="50"/>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down)">
                                      <p:cBhvr>
                                        <p:cTn id="70" dur="580">
                                          <p:stCondLst>
                                            <p:cond delay="0"/>
                                          </p:stCondLst>
                                        </p:cTn>
                                        <p:tgtEl>
                                          <p:spTgt spid="39"/>
                                        </p:tgtEl>
                                      </p:cBhvr>
                                    </p:animEffect>
                                    <p:anim calcmode="lin" valueType="num">
                                      <p:cBhvr>
                                        <p:cTn id="71"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76" dur="26">
                                          <p:stCondLst>
                                            <p:cond delay="650"/>
                                          </p:stCondLst>
                                        </p:cTn>
                                        <p:tgtEl>
                                          <p:spTgt spid="39"/>
                                        </p:tgtEl>
                                      </p:cBhvr>
                                      <p:to x="100000" y="60000"/>
                                    </p:animScale>
                                    <p:animScale>
                                      <p:cBhvr>
                                        <p:cTn id="77" dur="166" decel="50000">
                                          <p:stCondLst>
                                            <p:cond delay="676"/>
                                          </p:stCondLst>
                                        </p:cTn>
                                        <p:tgtEl>
                                          <p:spTgt spid="39"/>
                                        </p:tgtEl>
                                      </p:cBhvr>
                                      <p:to x="100000" y="100000"/>
                                    </p:animScale>
                                    <p:animScale>
                                      <p:cBhvr>
                                        <p:cTn id="78" dur="26">
                                          <p:stCondLst>
                                            <p:cond delay="1312"/>
                                          </p:stCondLst>
                                        </p:cTn>
                                        <p:tgtEl>
                                          <p:spTgt spid="39"/>
                                        </p:tgtEl>
                                      </p:cBhvr>
                                      <p:to x="100000" y="80000"/>
                                    </p:animScale>
                                    <p:animScale>
                                      <p:cBhvr>
                                        <p:cTn id="79" dur="166" decel="50000">
                                          <p:stCondLst>
                                            <p:cond delay="1338"/>
                                          </p:stCondLst>
                                        </p:cTn>
                                        <p:tgtEl>
                                          <p:spTgt spid="39"/>
                                        </p:tgtEl>
                                      </p:cBhvr>
                                      <p:to x="100000" y="100000"/>
                                    </p:animScale>
                                    <p:animScale>
                                      <p:cBhvr>
                                        <p:cTn id="80" dur="26">
                                          <p:stCondLst>
                                            <p:cond delay="1642"/>
                                          </p:stCondLst>
                                        </p:cTn>
                                        <p:tgtEl>
                                          <p:spTgt spid="39"/>
                                        </p:tgtEl>
                                      </p:cBhvr>
                                      <p:to x="100000" y="90000"/>
                                    </p:animScale>
                                    <p:animScale>
                                      <p:cBhvr>
                                        <p:cTn id="81" dur="166" decel="50000">
                                          <p:stCondLst>
                                            <p:cond delay="1668"/>
                                          </p:stCondLst>
                                        </p:cTn>
                                        <p:tgtEl>
                                          <p:spTgt spid="39"/>
                                        </p:tgtEl>
                                      </p:cBhvr>
                                      <p:to x="100000" y="100000"/>
                                    </p:animScale>
                                    <p:animScale>
                                      <p:cBhvr>
                                        <p:cTn id="82" dur="26">
                                          <p:stCondLst>
                                            <p:cond delay="1808"/>
                                          </p:stCondLst>
                                        </p:cTn>
                                        <p:tgtEl>
                                          <p:spTgt spid="39"/>
                                        </p:tgtEl>
                                      </p:cBhvr>
                                      <p:to x="100000" y="95000"/>
                                    </p:animScale>
                                    <p:animScale>
                                      <p:cBhvr>
                                        <p:cTn id="83" dur="166" decel="50000">
                                          <p:stCondLst>
                                            <p:cond delay="1834"/>
                                          </p:stCondLst>
                                        </p:cTn>
                                        <p:tgtEl>
                                          <p:spTgt spid="39"/>
                                        </p:tgtEl>
                                      </p:cBhvr>
                                      <p:to x="100000" y="100000"/>
                                    </p:animScale>
                                  </p:childTnLst>
                                </p:cTn>
                              </p:par>
                              <p:par>
                                <p:cTn id="84" presetID="26" presetClass="entr" presetSubtype="0"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down)">
                                      <p:cBhvr>
                                        <p:cTn id="86" dur="580">
                                          <p:stCondLst>
                                            <p:cond delay="0"/>
                                          </p:stCondLst>
                                        </p:cTn>
                                        <p:tgtEl>
                                          <p:spTgt spid="52"/>
                                        </p:tgtEl>
                                      </p:cBhvr>
                                    </p:animEffect>
                                    <p:anim calcmode="lin" valueType="num">
                                      <p:cBhvr>
                                        <p:cTn id="87"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92" dur="26">
                                          <p:stCondLst>
                                            <p:cond delay="650"/>
                                          </p:stCondLst>
                                        </p:cTn>
                                        <p:tgtEl>
                                          <p:spTgt spid="52"/>
                                        </p:tgtEl>
                                      </p:cBhvr>
                                      <p:to x="100000" y="60000"/>
                                    </p:animScale>
                                    <p:animScale>
                                      <p:cBhvr>
                                        <p:cTn id="93" dur="166" decel="50000">
                                          <p:stCondLst>
                                            <p:cond delay="676"/>
                                          </p:stCondLst>
                                        </p:cTn>
                                        <p:tgtEl>
                                          <p:spTgt spid="52"/>
                                        </p:tgtEl>
                                      </p:cBhvr>
                                      <p:to x="100000" y="100000"/>
                                    </p:animScale>
                                    <p:animScale>
                                      <p:cBhvr>
                                        <p:cTn id="94" dur="26">
                                          <p:stCondLst>
                                            <p:cond delay="1312"/>
                                          </p:stCondLst>
                                        </p:cTn>
                                        <p:tgtEl>
                                          <p:spTgt spid="52"/>
                                        </p:tgtEl>
                                      </p:cBhvr>
                                      <p:to x="100000" y="80000"/>
                                    </p:animScale>
                                    <p:animScale>
                                      <p:cBhvr>
                                        <p:cTn id="95" dur="166" decel="50000">
                                          <p:stCondLst>
                                            <p:cond delay="1338"/>
                                          </p:stCondLst>
                                        </p:cTn>
                                        <p:tgtEl>
                                          <p:spTgt spid="52"/>
                                        </p:tgtEl>
                                      </p:cBhvr>
                                      <p:to x="100000" y="100000"/>
                                    </p:animScale>
                                    <p:animScale>
                                      <p:cBhvr>
                                        <p:cTn id="96" dur="26">
                                          <p:stCondLst>
                                            <p:cond delay="1642"/>
                                          </p:stCondLst>
                                        </p:cTn>
                                        <p:tgtEl>
                                          <p:spTgt spid="52"/>
                                        </p:tgtEl>
                                      </p:cBhvr>
                                      <p:to x="100000" y="90000"/>
                                    </p:animScale>
                                    <p:animScale>
                                      <p:cBhvr>
                                        <p:cTn id="97" dur="166" decel="50000">
                                          <p:stCondLst>
                                            <p:cond delay="1668"/>
                                          </p:stCondLst>
                                        </p:cTn>
                                        <p:tgtEl>
                                          <p:spTgt spid="52"/>
                                        </p:tgtEl>
                                      </p:cBhvr>
                                      <p:to x="100000" y="100000"/>
                                    </p:animScale>
                                    <p:animScale>
                                      <p:cBhvr>
                                        <p:cTn id="98" dur="26">
                                          <p:stCondLst>
                                            <p:cond delay="1808"/>
                                          </p:stCondLst>
                                        </p:cTn>
                                        <p:tgtEl>
                                          <p:spTgt spid="52"/>
                                        </p:tgtEl>
                                      </p:cBhvr>
                                      <p:to x="100000" y="95000"/>
                                    </p:animScale>
                                    <p:animScale>
                                      <p:cBhvr>
                                        <p:cTn id="99" dur="166" decel="50000">
                                          <p:stCondLst>
                                            <p:cond delay="1834"/>
                                          </p:stCondLst>
                                        </p:cTn>
                                        <p:tgtEl>
                                          <p:spTgt spid="52"/>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4" presetClass="entr" presetSubtype="10" fill="hold" nodeType="click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randombar(horizontal)">
                                      <p:cBhvr>
                                        <p:cTn id="108" dur="500"/>
                                        <p:tgtEl>
                                          <p:spTgt spid="5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grpId="0" nodeType="click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circle(in)">
                                      <p:cBhvr>
                                        <p:cTn id="117"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Graphic spid="56" grpId="0">
        <p:bldAsOne/>
      </p:bldGraphic>
      <p:bldP spid="3" grpId="0"/>
      <p:bldP spid="40"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算法并行化</a:t>
            </a:r>
            <a:r>
              <a:rPr lang="en-US" altLang="zh-CN" dirty="0" smtClean="0"/>
              <a:t>——</a:t>
            </a:r>
            <a:r>
              <a:rPr lang="zh-CN" altLang="en-US" dirty="0" smtClean="0"/>
              <a:t>负载均衡方案</a:t>
            </a:r>
            <a:endParaRPr lang="zh-CN" altLang="en-US" dirty="0"/>
          </a:p>
        </p:txBody>
      </p:sp>
      <p:pic>
        <p:nvPicPr>
          <p:cNvPr id="4"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335" y="1578722"/>
            <a:ext cx="4954358" cy="306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组合 30"/>
          <p:cNvGrpSpPr/>
          <p:nvPr/>
        </p:nvGrpSpPr>
        <p:grpSpPr>
          <a:xfrm>
            <a:off x="1853927" y="5457984"/>
            <a:ext cx="3451948" cy="1304428"/>
            <a:chOff x="1853927" y="5457984"/>
            <a:chExt cx="3451948" cy="1304428"/>
          </a:xfrm>
        </p:grpSpPr>
        <p:grpSp>
          <p:nvGrpSpPr>
            <p:cNvPr id="46" name="组合 45"/>
            <p:cNvGrpSpPr/>
            <p:nvPr/>
          </p:nvGrpSpPr>
          <p:grpSpPr>
            <a:xfrm>
              <a:off x="3302904" y="5457984"/>
              <a:ext cx="2002971" cy="1304428"/>
              <a:chOff x="4293326" y="5444716"/>
              <a:chExt cx="2002971" cy="1304428"/>
            </a:xfrm>
          </p:grpSpPr>
          <p:sp>
            <p:nvSpPr>
              <p:cNvPr id="44" name="流程图: 内部贮存 43"/>
              <p:cNvSpPr/>
              <p:nvPr/>
            </p:nvSpPr>
            <p:spPr>
              <a:xfrm>
                <a:off x="4293326" y="5513474"/>
                <a:ext cx="2002971" cy="123567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从本地磁盘中读取输出子图计算</a:t>
                </a:r>
                <a:endParaRPr lang="zh-CN" altLang="en-US" sz="1600" dirty="0"/>
              </a:p>
            </p:txBody>
          </p:sp>
          <p:sp>
            <p:nvSpPr>
              <p:cNvPr id="45" name="文本框 44"/>
              <p:cNvSpPr txBox="1"/>
              <p:nvPr/>
            </p:nvSpPr>
            <p:spPr>
              <a:xfrm>
                <a:off x="4293326" y="5444716"/>
                <a:ext cx="1733006" cy="338554"/>
              </a:xfrm>
              <a:prstGeom prst="rect">
                <a:avLst/>
              </a:prstGeom>
              <a:noFill/>
            </p:spPr>
            <p:txBody>
              <a:bodyPr wrap="square" rtlCol="0">
                <a:spAutoFit/>
              </a:bodyPr>
              <a:lstStyle/>
              <a:p>
                <a:r>
                  <a:rPr lang="en-US" altLang="zh-CN" sz="1600" dirty="0" err="1" smtClean="0"/>
                  <a:t>CleanUp</a:t>
                </a:r>
                <a:endParaRPr lang="zh-CN" altLang="en-US" sz="1600" dirty="0"/>
              </a:p>
            </p:txBody>
          </p:sp>
        </p:grpSp>
        <p:sp>
          <p:nvSpPr>
            <p:cNvPr id="47" name="圆角右箭头 46"/>
            <p:cNvSpPr/>
            <p:nvPr/>
          </p:nvSpPr>
          <p:spPr>
            <a:xfrm flipV="1">
              <a:off x="1853927" y="6014897"/>
              <a:ext cx="1448977" cy="37908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2" name="组合 31"/>
          <p:cNvGrpSpPr/>
          <p:nvPr/>
        </p:nvGrpSpPr>
        <p:grpSpPr>
          <a:xfrm>
            <a:off x="5305875" y="4880255"/>
            <a:ext cx="3968127" cy="1853818"/>
            <a:chOff x="5305875" y="5498403"/>
            <a:chExt cx="2836639" cy="1235670"/>
          </a:xfrm>
        </p:grpSpPr>
        <p:sp>
          <p:nvSpPr>
            <p:cNvPr id="48" name="流程图: 内部贮存 47"/>
            <p:cNvSpPr/>
            <p:nvPr/>
          </p:nvSpPr>
          <p:spPr>
            <a:xfrm>
              <a:off x="5991497" y="5498403"/>
              <a:ext cx="2151017" cy="123567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下一轮作业</a:t>
              </a:r>
              <a:endParaRPr lang="zh-CN" altLang="en-US" dirty="0"/>
            </a:p>
          </p:txBody>
        </p:sp>
        <p:sp>
          <p:nvSpPr>
            <p:cNvPr id="49" name="右箭头 48"/>
            <p:cNvSpPr/>
            <p:nvPr/>
          </p:nvSpPr>
          <p:spPr>
            <a:xfrm>
              <a:off x="5305875" y="6122126"/>
              <a:ext cx="685622" cy="193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529045" y="1621021"/>
            <a:ext cx="3966934" cy="4244438"/>
            <a:chOff x="529045" y="1621021"/>
            <a:chExt cx="3966934" cy="4244438"/>
          </a:xfrm>
        </p:grpSpPr>
        <p:sp>
          <p:nvSpPr>
            <p:cNvPr id="10" name="流程图: 过程 9"/>
            <p:cNvSpPr/>
            <p:nvPr/>
          </p:nvSpPr>
          <p:spPr>
            <a:xfrm>
              <a:off x="829490" y="2098767"/>
              <a:ext cx="1663337" cy="4789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取栈顶子图</a:t>
              </a:r>
              <a:endParaRPr lang="zh-CN" altLang="en-US" dirty="0"/>
            </a:p>
          </p:txBody>
        </p:sp>
        <p:sp>
          <p:nvSpPr>
            <p:cNvPr id="11" name="流程图: 过程 10"/>
            <p:cNvSpPr/>
            <p:nvPr/>
          </p:nvSpPr>
          <p:spPr>
            <a:xfrm>
              <a:off x="836023" y="3018336"/>
              <a:ext cx="1656805" cy="41284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切分出子图</a:t>
              </a:r>
              <a:r>
                <a:rPr lang="en-US" altLang="zh-CN" dirty="0" smtClean="0"/>
                <a:t>G’</a:t>
              </a:r>
              <a:endParaRPr lang="zh-CN" altLang="en-US" dirty="0"/>
            </a:p>
          </p:txBody>
        </p:sp>
        <p:sp>
          <p:nvSpPr>
            <p:cNvPr id="12" name="流程图: 决策 11"/>
            <p:cNvSpPr/>
            <p:nvPr/>
          </p:nvSpPr>
          <p:spPr>
            <a:xfrm>
              <a:off x="529045" y="3823063"/>
              <a:ext cx="2272937" cy="116694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r>
                <a:rPr lang="en-US" altLang="zh-CN" dirty="0" smtClean="0"/>
                <a:t>ime&lt;T&amp;&amp;|G’|&lt;N</a:t>
              </a:r>
              <a:endParaRPr lang="zh-CN" altLang="en-US" dirty="0"/>
            </a:p>
          </p:txBody>
        </p:sp>
        <p:sp>
          <p:nvSpPr>
            <p:cNvPr id="13" name="流程图: 过程 12"/>
            <p:cNvSpPr/>
            <p:nvPr/>
          </p:nvSpPr>
          <p:spPr>
            <a:xfrm>
              <a:off x="3050356" y="4208026"/>
              <a:ext cx="1445623" cy="3970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G’</a:t>
              </a:r>
              <a:r>
                <a:rPr lang="zh-CN" altLang="en-US" dirty="0" smtClean="0"/>
                <a:t>计算完</a:t>
              </a:r>
              <a:endParaRPr lang="zh-CN" altLang="en-US" dirty="0"/>
            </a:p>
          </p:txBody>
        </p:sp>
        <p:sp>
          <p:nvSpPr>
            <p:cNvPr id="14" name="流程图: 过程 13"/>
            <p:cNvSpPr/>
            <p:nvPr/>
          </p:nvSpPr>
          <p:spPr>
            <a:xfrm>
              <a:off x="856703" y="5473101"/>
              <a:ext cx="1608909" cy="3923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G’</a:t>
              </a:r>
              <a:r>
                <a:rPr lang="zh-CN" altLang="en-US" dirty="0" smtClean="0"/>
                <a:t>写到磁盘</a:t>
              </a:r>
              <a:endParaRPr lang="zh-CN" altLang="en-US" dirty="0"/>
            </a:p>
          </p:txBody>
        </p:sp>
        <p:cxnSp>
          <p:nvCxnSpPr>
            <p:cNvPr id="16" name="肘形连接符 15"/>
            <p:cNvCxnSpPr>
              <a:stCxn id="10" idx="2"/>
              <a:endCxn id="11" idx="0"/>
            </p:cNvCxnSpPr>
            <p:nvPr/>
          </p:nvCxnSpPr>
          <p:spPr>
            <a:xfrm rot="16200000" flipH="1">
              <a:off x="1442493" y="2796403"/>
              <a:ext cx="440598" cy="32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2"/>
              <a:endCxn id="12" idx="0"/>
            </p:cNvCxnSpPr>
            <p:nvPr/>
          </p:nvCxnSpPr>
          <p:spPr>
            <a:xfrm rot="16200000" flipH="1">
              <a:off x="1469027" y="3626576"/>
              <a:ext cx="391886" cy="1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2" idx="2"/>
              <a:endCxn id="14" idx="0"/>
            </p:cNvCxnSpPr>
            <p:nvPr/>
          </p:nvCxnSpPr>
          <p:spPr>
            <a:xfrm rot="5400000">
              <a:off x="1421792" y="5229378"/>
              <a:ext cx="483089" cy="43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2" idx="3"/>
              <a:endCxn id="13" idx="1"/>
            </p:cNvCxnSpPr>
            <p:nvPr/>
          </p:nvCxnSpPr>
          <p:spPr>
            <a:xfrm flipV="1">
              <a:off x="2801982" y="4406537"/>
              <a:ext cx="248374"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0"/>
            </p:cNvCxnSpPr>
            <p:nvPr/>
          </p:nvCxnSpPr>
          <p:spPr>
            <a:xfrm rot="16200000" flipV="1">
              <a:off x="1547083" y="1981940"/>
              <a:ext cx="2338169" cy="2114003"/>
            </a:xfrm>
            <a:prstGeom prst="bentConnector3">
              <a:avLst>
                <a:gd name="adj1" fmla="val 999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4" idx="1"/>
            </p:cNvCxnSpPr>
            <p:nvPr/>
          </p:nvCxnSpPr>
          <p:spPr>
            <a:xfrm rot="10800000" flipH="1">
              <a:off x="856703" y="1864792"/>
              <a:ext cx="775244" cy="3804488"/>
            </a:xfrm>
            <a:prstGeom prst="bentConnector4">
              <a:avLst>
                <a:gd name="adj1" fmla="val -71261"/>
                <a:gd name="adj2" fmla="val 1001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0" idx="0"/>
            </p:cNvCxnSpPr>
            <p:nvPr/>
          </p:nvCxnSpPr>
          <p:spPr>
            <a:xfrm>
              <a:off x="1656805" y="1621021"/>
              <a:ext cx="4354" cy="477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637000" y="4510923"/>
              <a:ext cx="810077" cy="369332"/>
            </a:xfrm>
            <a:prstGeom prst="rect">
              <a:avLst/>
            </a:prstGeom>
            <a:noFill/>
          </p:spPr>
          <p:txBody>
            <a:bodyPr wrap="square" rtlCol="0">
              <a:spAutoFit/>
            </a:bodyPr>
            <a:lstStyle/>
            <a:p>
              <a:r>
                <a:rPr lang="zh-CN" altLang="en-US" dirty="0" smtClean="0"/>
                <a:t>是</a:t>
              </a:r>
              <a:endParaRPr lang="zh-CN" altLang="en-US" dirty="0"/>
            </a:p>
          </p:txBody>
        </p:sp>
        <p:sp>
          <p:nvSpPr>
            <p:cNvPr id="29" name="文本框 28"/>
            <p:cNvSpPr txBox="1"/>
            <p:nvPr/>
          </p:nvSpPr>
          <p:spPr>
            <a:xfrm>
              <a:off x="1597655" y="5042554"/>
              <a:ext cx="723900" cy="369332"/>
            </a:xfrm>
            <a:prstGeom prst="rect">
              <a:avLst/>
            </a:prstGeom>
            <a:noFill/>
          </p:spPr>
          <p:txBody>
            <a:bodyPr wrap="square" rtlCol="0">
              <a:spAutoFit/>
            </a:bodyPr>
            <a:lstStyle/>
            <a:p>
              <a:r>
                <a:rPr lang="zh-CN" altLang="en-US" dirty="0" smtClean="0"/>
                <a:t>否</a:t>
              </a:r>
              <a:endParaRPr lang="zh-CN" altLang="en-US" dirty="0"/>
            </a:p>
          </p:txBody>
        </p:sp>
      </p:grpSp>
    </p:spTree>
    <p:extLst>
      <p:ext uri="{BB962C8B-B14F-4D97-AF65-F5344CB8AC3E}">
        <p14:creationId xmlns:p14="http://schemas.microsoft.com/office/powerpoint/2010/main" val="379594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算法并行化</a:t>
            </a:r>
            <a:r>
              <a:rPr lang="en-US" altLang="zh-CN" dirty="0"/>
              <a:t>——</a:t>
            </a:r>
            <a:r>
              <a:rPr lang="zh-CN" altLang="en-US" dirty="0"/>
              <a:t>负载均衡方案</a:t>
            </a:r>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194798" y="2327755"/>
            <a:ext cx="3317963" cy="3111956"/>
            <a:chOff x="8482149" y="3203655"/>
            <a:chExt cx="3317963" cy="3111956"/>
          </a:xfrm>
        </p:grpSpPr>
        <p:sp>
          <p:nvSpPr>
            <p:cNvPr id="5" name="文本框 4"/>
            <p:cNvSpPr txBox="1"/>
            <p:nvPr/>
          </p:nvSpPr>
          <p:spPr>
            <a:xfrm>
              <a:off x="9598203" y="3203655"/>
              <a:ext cx="949235" cy="461665"/>
            </a:xfrm>
            <a:prstGeom prst="rect">
              <a:avLst/>
            </a:prstGeom>
            <a:noFill/>
          </p:spPr>
          <p:txBody>
            <a:bodyPr wrap="square" rtlCol="0">
              <a:spAutoFit/>
            </a:bodyPr>
            <a:lstStyle/>
            <a:p>
              <a:r>
                <a:rPr lang="en-US" altLang="zh-CN" sz="2400" dirty="0" smtClean="0"/>
                <a:t>T</a:t>
              </a:r>
              <a:r>
                <a:rPr lang="zh-CN" altLang="en-US" sz="2400" dirty="0" smtClean="0"/>
                <a:t>和</a:t>
              </a:r>
              <a:r>
                <a:rPr lang="en-US" altLang="zh-CN" sz="2400" dirty="0" smtClean="0"/>
                <a:t>N</a:t>
              </a:r>
              <a:endParaRPr lang="zh-CN" altLang="en-US" sz="2400" dirty="0"/>
            </a:p>
          </p:txBody>
        </p:sp>
        <p:sp>
          <p:nvSpPr>
            <p:cNvPr id="6" name="文本框 5"/>
            <p:cNvSpPr txBox="1"/>
            <p:nvPr/>
          </p:nvSpPr>
          <p:spPr>
            <a:xfrm>
              <a:off x="8482149" y="3944983"/>
              <a:ext cx="3300548" cy="369332"/>
            </a:xfrm>
            <a:prstGeom prst="rect">
              <a:avLst/>
            </a:prstGeom>
            <a:noFill/>
          </p:spPr>
          <p:txBody>
            <a:bodyPr wrap="square" rtlCol="0">
              <a:spAutoFit/>
            </a:bodyPr>
            <a:lstStyle/>
            <a:p>
              <a:r>
                <a:rPr lang="en-US" altLang="zh-CN" dirty="0" smtClean="0"/>
                <a:t>a. </a:t>
              </a:r>
              <a:r>
                <a:rPr lang="zh-CN" altLang="en-US" dirty="0" smtClean="0"/>
                <a:t>尽快发散子图提高均衡性</a:t>
              </a:r>
              <a:endParaRPr lang="zh-CN" altLang="en-US" dirty="0"/>
            </a:p>
          </p:txBody>
        </p:sp>
        <p:sp>
          <p:nvSpPr>
            <p:cNvPr id="7" name="文本框 6"/>
            <p:cNvSpPr txBox="1"/>
            <p:nvPr/>
          </p:nvSpPr>
          <p:spPr>
            <a:xfrm>
              <a:off x="8499563" y="4624251"/>
              <a:ext cx="3300549" cy="369332"/>
            </a:xfrm>
            <a:prstGeom prst="rect">
              <a:avLst/>
            </a:prstGeom>
            <a:noFill/>
          </p:spPr>
          <p:txBody>
            <a:bodyPr wrap="square" rtlCol="0">
              <a:spAutoFit/>
            </a:bodyPr>
            <a:lstStyle/>
            <a:p>
              <a:r>
                <a:rPr lang="en-US" altLang="zh-CN" dirty="0" smtClean="0"/>
                <a:t>b. </a:t>
              </a:r>
              <a:r>
                <a:rPr lang="zh-CN" altLang="en-US" dirty="0" smtClean="0"/>
                <a:t>尽快计算提高</a:t>
              </a:r>
              <a:r>
                <a:rPr lang="en-US" altLang="zh-CN" dirty="0" smtClean="0"/>
                <a:t>CPU</a:t>
              </a:r>
              <a:r>
                <a:rPr lang="zh-CN" altLang="en-US" dirty="0" smtClean="0"/>
                <a:t>利用率</a:t>
              </a:r>
              <a:endParaRPr lang="zh-CN" altLang="en-US" dirty="0"/>
            </a:p>
          </p:txBody>
        </p:sp>
        <p:sp>
          <p:nvSpPr>
            <p:cNvPr id="8" name="文本框 7"/>
            <p:cNvSpPr txBox="1"/>
            <p:nvPr/>
          </p:nvSpPr>
          <p:spPr>
            <a:xfrm>
              <a:off x="8482149" y="5669280"/>
              <a:ext cx="3317963" cy="646331"/>
            </a:xfrm>
            <a:prstGeom prst="rect">
              <a:avLst/>
            </a:prstGeom>
            <a:noFill/>
          </p:spPr>
          <p:txBody>
            <a:bodyPr wrap="square" rtlCol="0">
              <a:spAutoFit/>
            </a:bodyPr>
            <a:lstStyle/>
            <a:p>
              <a:r>
                <a:rPr lang="zh-CN" altLang="en-US" dirty="0" smtClean="0"/>
                <a:t>网络开销、磁盘开销、作业迭代开销、</a:t>
              </a:r>
              <a:r>
                <a:rPr lang="en-US" altLang="zh-CN" dirty="0" smtClean="0"/>
                <a:t>CPU</a:t>
              </a:r>
              <a:r>
                <a:rPr lang="zh-CN" altLang="en-US" dirty="0" smtClean="0"/>
                <a:t>空闲</a:t>
              </a:r>
              <a:endParaRPr lang="zh-CN" altLang="en-US" dirty="0"/>
            </a:p>
          </p:txBody>
        </p:sp>
      </p:grpSp>
      <p:pic>
        <p:nvPicPr>
          <p:cNvPr id="9" name="图片 8"/>
          <p:cNvPicPr/>
          <p:nvPr/>
        </p:nvPicPr>
        <p:blipFill>
          <a:blip r:embed="rId2"/>
          <a:stretch>
            <a:fillRect/>
          </a:stretch>
        </p:blipFill>
        <p:spPr>
          <a:xfrm>
            <a:off x="3299584" y="2404941"/>
            <a:ext cx="3821066" cy="2869596"/>
          </a:xfrm>
          <a:prstGeom prst="rect">
            <a:avLst/>
          </a:prstGeom>
        </p:spPr>
      </p:pic>
      <p:pic>
        <p:nvPicPr>
          <p:cNvPr id="10" name="图片 9"/>
          <p:cNvPicPr/>
          <p:nvPr/>
        </p:nvPicPr>
        <p:blipFill>
          <a:blip r:embed="rId3"/>
          <a:stretch>
            <a:fillRect/>
          </a:stretch>
        </p:blipFill>
        <p:spPr>
          <a:xfrm>
            <a:off x="7049360" y="2404941"/>
            <a:ext cx="3875314" cy="2869596"/>
          </a:xfrm>
          <a:prstGeom prst="rect">
            <a:avLst/>
          </a:prstGeom>
        </p:spPr>
      </p:pic>
    </p:spTree>
    <p:extLst>
      <p:ext uri="{BB962C8B-B14F-4D97-AF65-F5344CB8AC3E}">
        <p14:creationId xmlns:p14="http://schemas.microsoft.com/office/powerpoint/2010/main" val="199297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并行实验</a:t>
            </a:r>
            <a:endParaRPr lang="zh-CN" altLang="en-US" dirty="0"/>
          </a:p>
        </p:txBody>
      </p:sp>
      <p:sp>
        <p:nvSpPr>
          <p:cNvPr id="3" name="内容占位符 2"/>
          <p:cNvSpPr>
            <a:spLocks noGrp="1"/>
          </p:cNvSpPr>
          <p:nvPr>
            <p:ph idx="1"/>
          </p:nvPr>
        </p:nvSpPr>
        <p:spPr/>
        <p:txBody>
          <a:bodyPr/>
          <a:lstStyle/>
          <a:p>
            <a:r>
              <a:rPr lang="zh-CN" altLang="en-US" dirty="0" smtClean="0"/>
              <a:t>指标</a:t>
            </a:r>
            <a:endParaRPr lang="en-US" altLang="zh-CN" dirty="0" smtClean="0"/>
          </a:p>
          <a:p>
            <a:pPr lvl="1"/>
            <a:r>
              <a:rPr lang="zh-CN" altLang="en-US" dirty="0" smtClean="0"/>
              <a:t>运行时间</a:t>
            </a:r>
            <a:endParaRPr lang="en-US" altLang="zh-CN" dirty="0" smtClean="0"/>
          </a:p>
          <a:p>
            <a:pPr lvl="1"/>
            <a:r>
              <a:rPr lang="zh-CN" altLang="en-US" dirty="0" smtClean="0"/>
              <a:t>迭代次数</a:t>
            </a:r>
            <a:endParaRPr lang="zh-CN" altLang="en-US" dirty="0"/>
          </a:p>
        </p:txBody>
      </p:sp>
      <p:pic>
        <p:nvPicPr>
          <p:cNvPr id="4" name="Picture 270"/>
          <p:cNvPicPr/>
          <p:nvPr/>
        </p:nvPicPr>
        <p:blipFill>
          <a:blip r:embed="rId2">
            <a:extLst>
              <a:ext uri="{28A0092B-C50C-407E-A947-70E740481C1C}">
                <a14:useLocalDpi xmlns:a14="http://schemas.microsoft.com/office/drawing/2010/main" val="0"/>
              </a:ext>
            </a:extLst>
          </a:blip>
          <a:srcRect/>
          <a:stretch>
            <a:fillRect/>
          </a:stretch>
        </p:blipFill>
        <p:spPr bwMode="auto">
          <a:xfrm>
            <a:off x="6331131" y="4343400"/>
            <a:ext cx="2933700" cy="2514600"/>
          </a:xfrm>
          <a:prstGeom prst="rect">
            <a:avLst/>
          </a:prstGeom>
          <a:noFill/>
          <a:ln>
            <a:noFill/>
          </a:ln>
        </p:spPr>
      </p:pic>
      <p:pic>
        <p:nvPicPr>
          <p:cNvPr id="5" name="Picture 271"/>
          <p:cNvPicPr/>
          <p:nvPr/>
        </p:nvPicPr>
        <p:blipFill>
          <a:blip r:embed="rId3">
            <a:extLst>
              <a:ext uri="{28A0092B-C50C-407E-A947-70E740481C1C}">
                <a14:useLocalDpi xmlns:a14="http://schemas.microsoft.com/office/drawing/2010/main" val="0"/>
              </a:ext>
            </a:extLst>
          </a:blip>
          <a:srcRect/>
          <a:stretch>
            <a:fillRect/>
          </a:stretch>
        </p:blipFill>
        <p:spPr bwMode="auto">
          <a:xfrm>
            <a:off x="9264831" y="4343400"/>
            <a:ext cx="2927169" cy="2514600"/>
          </a:xfrm>
          <a:prstGeom prst="rect">
            <a:avLst/>
          </a:prstGeom>
          <a:noFill/>
          <a:ln>
            <a:noFill/>
          </a:ln>
        </p:spPr>
      </p:pic>
      <p:pic>
        <p:nvPicPr>
          <p:cNvPr id="6" name="Picture 272"/>
          <p:cNvPicPr/>
          <p:nvPr/>
        </p:nvPicPr>
        <p:blipFill>
          <a:blip r:embed="rId4">
            <a:extLst>
              <a:ext uri="{28A0092B-C50C-407E-A947-70E740481C1C}">
                <a14:useLocalDpi xmlns:a14="http://schemas.microsoft.com/office/drawing/2010/main" val="0"/>
              </a:ext>
            </a:extLst>
          </a:blip>
          <a:srcRect/>
          <a:stretch>
            <a:fillRect/>
          </a:stretch>
        </p:blipFill>
        <p:spPr bwMode="auto">
          <a:xfrm>
            <a:off x="6460490" y="810737"/>
            <a:ext cx="2973070" cy="2472690"/>
          </a:xfrm>
          <a:prstGeom prst="rect">
            <a:avLst/>
          </a:prstGeom>
          <a:noFill/>
          <a:ln>
            <a:noFill/>
          </a:ln>
        </p:spPr>
      </p:pic>
      <p:pic>
        <p:nvPicPr>
          <p:cNvPr id="7" name="Picture 273"/>
          <p:cNvPicPr/>
          <p:nvPr/>
        </p:nvPicPr>
        <p:blipFill>
          <a:blip r:embed="rId5">
            <a:extLst>
              <a:ext uri="{28A0092B-C50C-407E-A947-70E740481C1C}">
                <a14:useLocalDpi xmlns:a14="http://schemas.microsoft.com/office/drawing/2010/main" val="0"/>
              </a:ext>
            </a:extLst>
          </a:blip>
          <a:srcRect/>
          <a:stretch>
            <a:fillRect/>
          </a:stretch>
        </p:blipFill>
        <p:spPr bwMode="auto">
          <a:xfrm>
            <a:off x="9433560" y="810737"/>
            <a:ext cx="2758440" cy="2472690"/>
          </a:xfrm>
          <a:prstGeom prst="rect">
            <a:avLst/>
          </a:prstGeom>
          <a:noFill/>
          <a:ln>
            <a:noFill/>
          </a:ln>
        </p:spPr>
      </p:pic>
      <p:pic>
        <p:nvPicPr>
          <p:cNvPr id="8" name="Picture 274"/>
          <p:cNvPicPr/>
          <p:nvPr/>
        </p:nvPicPr>
        <p:blipFill>
          <a:blip r:embed="rId6">
            <a:extLst>
              <a:ext uri="{28A0092B-C50C-407E-A947-70E740481C1C}">
                <a14:useLocalDpi xmlns:a14="http://schemas.microsoft.com/office/drawing/2010/main" val="0"/>
              </a:ext>
            </a:extLst>
          </a:blip>
          <a:srcRect/>
          <a:stretch>
            <a:fillRect/>
          </a:stretch>
        </p:blipFill>
        <p:spPr bwMode="auto">
          <a:xfrm>
            <a:off x="0" y="4343400"/>
            <a:ext cx="2909570" cy="2519363"/>
          </a:xfrm>
          <a:prstGeom prst="rect">
            <a:avLst/>
          </a:prstGeom>
          <a:noFill/>
          <a:ln>
            <a:noFill/>
          </a:ln>
        </p:spPr>
      </p:pic>
      <p:pic>
        <p:nvPicPr>
          <p:cNvPr id="9" name="Picture 275"/>
          <p:cNvPicPr/>
          <p:nvPr/>
        </p:nvPicPr>
        <p:blipFill>
          <a:blip r:embed="rId7">
            <a:extLst>
              <a:ext uri="{28A0092B-C50C-407E-A947-70E740481C1C}">
                <a14:useLocalDpi xmlns:a14="http://schemas.microsoft.com/office/drawing/2010/main" val="0"/>
              </a:ext>
            </a:extLst>
          </a:blip>
          <a:srcRect/>
          <a:stretch>
            <a:fillRect/>
          </a:stretch>
        </p:blipFill>
        <p:spPr bwMode="auto">
          <a:xfrm>
            <a:off x="2909570" y="4343400"/>
            <a:ext cx="2933700" cy="2536621"/>
          </a:xfrm>
          <a:prstGeom prst="rect">
            <a:avLst/>
          </a:prstGeom>
          <a:noFill/>
          <a:ln>
            <a:noFill/>
          </a:ln>
        </p:spPr>
      </p:pic>
      <p:sp>
        <p:nvSpPr>
          <p:cNvPr id="10" name="文本框 9"/>
          <p:cNvSpPr txBox="1"/>
          <p:nvPr/>
        </p:nvSpPr>
        <p:spPr>
          <a:xfrm>
            <a:off x="1454785" y="3916309"/>
            <a:ext cx="2810577" cy="369332"/>
          </a:xfrm>
          <a:prstGeom prst="rect">
            <a:avLst/>
          </a:prstGeom>
          <a:noFill/>
        </p:spPr>
        <p:txBody>
          <a:bodyPr wrap="square" rtlCol="0">
            <a:spAutoFit/>
          </a:bodyPr>
          <a:lstStyle/>
          <a:p>
            <a:r>
              <a:rPr lang="zh-CN" altLang="en-US" dirty="0" smtClean="0"/>
              <a:t>并行实验实际数据</a:t>
            </a:r>
            <a:endParaRPr lang="zh-CN" altLang="en-US" dirty="0"/>
          </a:p>
        </p:txBody>
      </p:sp>
      <p:sp>
        <p:nvSpPr>
          <p:cNvPr id="11" name="文本框 10"/>
          <p:cNvSpPr txBox="1"/>
          <p:nvPr/>
        </p:nvSpPr>
        <p:spPr>
          <a:xfrm>
            <a:off x="8013003" y="3974068"/>
            <a:ext cx="2569946" cy="369332"/>
          </a:xfrm>
          <a:prstGeom prst="rect">
            <a:avLst/>
          </a:prstGeom>
          <a:noFill/>
        </p:spPr>
        <p:txBody>
          <a:bodyPr wrap="square" rtlCol="0">
            <a:spAutoFit/>
          </a:bodyPr>
          <a:lstStyle/>
          <a:p>
            <a:r>
              <a:rPr lang="zh-CN" altLang="en-US" dirty="0" smtClean="0"/>
              <a:t>并行实验</a:t>
            </a:r>
            <a:r>
              <a:rPr lang="en-US" altLang="zh-CN" dirty="0" smtClean="0"/>
              <a:t>Twitter</a:t>
            </a:r>
            <a:r>
              <a:rPr lang="zh-CN" altLang="en-US" dirty="0"/>
              <a:t>样本</a:t>
            </a:r>
          </a:p>
        </p:txBody>
      </p:sp>
      <p:sp>
        <p:nvSpPr>
          <p:cNvPr id="12" name="文本框 11"/>
          <p:cNvSpPr txBox="1"/>
          <p:nvPr/>
        </p:nvSpPr>
        <p:spPr>
          <a:xfrm>
            <a:off x="8431731" y="379424"/>
            <a:ext cx="2589196" cy="369332"/>
          </a:xfrm>
          <a:prstGeom prst="rect">
            <a:avLst/>
          </a:prstGeom>
          <a:noFill/>
        </p:spPr>
        <p:txBody>
          <a:bodyPr wrap="square" rtlCol="0">
            <a:spAutoFit/>
          </a:bodyPr>
          <a:lstStyle/>
          <a:p>
            <a:r>
              <a:rPr lang="zh-CN" altLang="en-US" dirty="0" smtClean="0"/>
              <a:t>并行实验</a:t>
            </a:r>
            <a:r>
              <a:rPr lang="en-US" altLang="zh-CN" dirty="0" err="1" smtClean="0"/>
              <a:t>Rmat</a:t>
            </a:r>
            <a:endParaRPr lang="zh-CN" altLang="en-US" dirty="0"/>
          </a:p>
        </p:txBody>
      </p:sp>
    </p:spTree>
    <p:extLst>
      <p:ext uri="{BB962C8B-B14F-4D97-AF65-F5344CB8AC3E}">
        <p14:creationId xmlns:p14="http://schemas.microsoft.com/office/powerpoint/2010/main" val="2613618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并行实验</a:t>
            </a:r>
            <a:r>
              <a:rPr lang="en-US" altLang="zh-CN" dirty="0" smtClean="0"/>
              <a:t>——</a:t>
            </a:r>
            <a:r>
              <a:rPr lang="zh-CN" altLang="en-US" dirty="0" smtClean="0"/>
              <a:t>加速比</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76"/>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47109"/>
            <a:ext cx="4935583" cy="3729854"/>
          </a:xfrm>
          <a:prstGeom prst="rect">
            <a:avLst/>
          </a:prstGeom>
          <a:noFill/>
          <a:ln>
            <a:noFill/>
          </a:ln>
        </p:spPr>
      </p:pic>
      <p:pic>
        <p:nvPicPr>
          <p:cNvPr id="5" name="图片 4"/>
          <p:cNvPicPr/>
          <p:nvPr/>
        </p:nvPicPr>
        <p:blipFill>
          <a:blip r:embed="rId3"/>
          <a:stretch>
            <a:fillRect/>
          </a:stretch>
        </p:blipFill>
        <p:spPr>
          <a:xfrm>
            <a:off x="6159591" y="2447109"/>
            <a:ext cx="4795792" cy="3727949"/>
          </a:xfrm>
          <a:prstGeom prst="rect">
            <a:avLst/>
          </a:prstGeom>
        </p:spPr>
      </p:pic>
    </p:spTree>
    <p:extLst>
      <p:ext uri="{BB962C8B-B14F-4D97-AF65-F5344CB8AC3E}">
        <p14:creationId xmlns:p14="http://schemas.microsoft.com/office/powerpoint/2010/main" val="877281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论文评阅问题</a:t>
            </a:r>
            <a:endParaRPr lang="zh-CN" altLang="en-US" dirty="0"/>
          </a:p>
        </p:txBody>
      </p:sp>
      <p:sp>
        <p:nvSpPr>
          <p:cNvPr id="3" name="内容占位符 2"/>
          <p:cNvSpPr>
            <a:spLocks noGrp="1"/>
          </p:cNvSpPr>
          <p:nvPr>
            <p:ph idx="1"/>
          </p:nvPr>
        </p:nvSpPr>
        <p:spPr/>
        <p:txBody>
          <a:bodyPr>
            <a:normAutofit/>
          </a:bodyPr>
          <a:lstStyle/>
          <a:p>
            <a:r>
              <a:rPr lang="en-US" altLang="zh-CN" dirty="0" smtClean="0"/>
              <a:t>BK</a:t>
            </a:r>
            <a:r>
              <a:rPr lang="zh-CN" altLang="en-US" dirty="0" smtClean="0"/>
              <a:t>和</a:t>
            </a:r>
            <a:r>
              <a:rPr lang="en-US" altLang="zh-CN" dirty="0" smtClean="0"/>
              <a:t>Binary</a:t>
            </a:r>
            <a:r>
              <a:rPr lang="zh-CN" altLang="en-US" dirty="0" smtClean="0"/>
              <a:t>混合得到的</a:t>
            </a:r>
            <a:r>
              <a:rPr lang="en-US" altLang="zh-CN" dirty="0" smtClean="0"/>
              <a:t>Hybrid</a:t>
            </a:r>
            <a:r>
              <a:rPr lang="zh-CN" altLang="en-US" dirty="0" smtClean="0"/>
              <a:t>算法适用于什么特征的数据集？</a:t>
            </a:r>
            <a:endParaRPr lang="en-US" altLang="zh-CN" dirty="0" smtClean="0"/>
          </a:p>
          <a:p>
            <a:pPr marL="0" indent="0">
              <a:buNone/>
            </a:pPr>
            <a:r>
              <a:rPr lang="en-US" altLang="zh-CN" dirty="0"/>
              <a:t>	 </a:t>
            </a:r>
            <a:r>
              <a:rPr lang="en-US" altLang="zh-CN" sz="1400" dirty="0"/>
              <a:t>Hybrid</a:t>
            </a:r>
            <a:r>
              <a:rPr lang="zh-CN" altLang="en-US" sz="1400" dirty="0"/>
              <a:t>综合了</a:t>
            </a:r>
            <a:r>
              <a:rPr lang="en-US" altLang="zh-CN" sz="1400" dirty="0"/>
              <a:t>BK</a:t>
            </a:r>
            <a:r>
              <a:rPr lang="zh-CN" altLang="en-US" sz="1400" dirty="0"/>
              <a:t>和</a:t>
            </a:r>
            <a:r>
              <a:rPr lang="en-US" altLang="zh-CN" sz="1400" dirty="0"/>
              <a:t>Binary</a:t>
            </a:r>
            <a:r>
              <a:rPr lang="zh-CN" altLang="en-US" sz="1400" dirty="0"/>
              <a:t>的优势，</a:t>
            </a:r>
            <a:r>
              <a:rPr lang="en-US" altLang="zh-CN" sz="1400" dirty="0"/>
              <a:t>BK</a:t>
            </a:r>
            <a:r>
              <a:rPr lang="zh-CN" altLang="en-US" sz="1400" dirty="0"/>
              <a:t>在存在数据点整体上连接紧密时可以很快切分子图，</a:t>
            </a:r>
            <a:r>
              <a:rPr lang="en-US" altLang="zh-CN" sz="1400" dirty="0"/>
              <a:t>Binary</a:t>
            </a:r>
            <a:r>
              <a:rPr lang="zh-CN" altLang="en-US" sz="1400" dirty="0"/>
              <a:t>可以将数据图依次分割搜索空间小。当数据连接紧密且聚集不好时具有优势</a:t>
            </a:r>
            <a:r>
              <a:rPr lang="zh-CN" altLang="en-US" sz="1400" dirty="0" smtClean="0"/>
              <a:t>。</a:t>
            </a:r>
            <a:endParaRPr lang="en-US" altLang="zh-CN" sz="1400" dirty="0" smtClean="0"/>
          </a:p>
          <a:p>
            <a:r>
              <a:rPr lang="zh-CN" altLang="en-US" dirty="0"/>
              <a:t>对不同的数据集</a:t>
            </a:r>
            <a:r>
              <a:rPr lang="en-US" altLang="zh-CN" dirty="0"/>
              <a:t>Hybrid</a:t>
            </a:r>
            <a:r>
              <a:rPr lang="zh-CN" altLang="en-US" dirty="0"/>
              <a:t>算法是否能够自动调整参数以适应数据特征的变化</a:t>
            </a:r>
            <a:r>
              <a:rPr lang="zh-CN" altLang="en-US" dirty="0" smtClean="0"/>
              <a:t>？</a:t>
            </a:r>
            <a:endParaRPr lang="en-US" altLang="zh-CN" dirty="0" smtClean="0"/>
          </a:p>
          <a:p>
            <a:pPr marL="0" indent="0">
              <a:buNone/>
            </a:pPr>
            <a:r>
              <a:rPr lang="en-US" altLang="zh-CN" dirty="0"/>
              <a:t>	 </a:t>
            </a:r>
            <a:r>
              <a:rPr lang="en-US" altLang="zh-CN" sz="1400" dirty="0"/>
              <a:t>NP-Hard</a:t>
            </a:r>
            <a:r>
              <a:rPr lang="zh-CN" altLang="en-US" sz="1400" dirty="0"/>
              <a:t>的完全图和近似</a:t>
            </a:r>
            <a:r>
              <a:rPr lang="zh-CN" altLang="en-US" sz="1400" dirty="0" smtClean="0"/>
              <a:t>完全图问题无法</a:t>
            </a:r>
            <a:r>
              <a:rPr lang="zh-CN" altLang="en-US" sz="1400" dirty="0"/>
              <a:t>通过对数据的统计分析等预估算法的执行效率，暂未能够实现参数的自动调整。另外，</a:t>
            </a:r>
            <a:r>
              <a:rPr lang="en-US" altLang="zh-CN" sz="1400" dirty="0"/>
              <a:t>Hybrid</a:t>
            </a:r>
            <a:r>
              <a:rPr lang="zh-CN" altLang="en-US" sz="1400" dirty="0"/>
              <a:t>算法的优势在于切分子图时数据的紧密性和聚集性，与具体数据整体无关，目前通过大量实验发现在</a:t>
            </a:r>
            <a:r>
              <a:rPr lang="en-US" altLang="zh-CN" sz="1400" dirty="0"/>
              <a:t>a=0.6</a:t>
            </a:r>
            <a:r>
              <a:rPr lang="zh-CN" altLang="en-US" sz="1400" dirty="0"/>
              <a:t>时基本达到最优效果，无自动适应的需求</a:t>
            </a:r>
            <a:r>
              <a:rPr lang="zh-CN" altLang="en-US" sz="1400" dirty="0" smtClean="0"/>
              <a:t>。</a:t>
            </a:r>
            <a:endParaRPr lang="en-US" altLang="zh-CN" sz="1400" dirty="0" smtClean="0"/>
          </a:p>
          <a:p>
            <a:r>
              <a:rPr lang="zh-CN" altLang="en-US" dirty="0" smtClean="0"/>
              <a:t>其他表述及格式相关问题</a:t>
            </a:r>
            <a:endParaRPr lang="en-US" altLang="zh-CN" dirty="0" smtClean="0"/>
          </a:p>
          <a:p>
            <a:pPr marL="0" indent="0">
              <a:buNone/>
            </a:pPr>
            <a:r>
              <a:rPr lang="en-US" altLang="zh-CN" dirty="0"/>
              <a:t>	</a:t>
            </a:r>
            <a:r>
              <a:rPr lang="zh-CN" altLang="en-US" sz="1400" dirty="0" smtClean="0"/>
              <a:t>已在论文中修改</a:t>
            </a:r>
            <a:endParaRPr lang="en-US" altLang="zh-CN" sz="1400" dirty="0" smtClean="0"/>
          </a:p>
          <a:p>
            <a:pPr marL="0" indent="0">
              <a:buNone/>
            </a:pPr>
            <a:r>
              <a:rPr lang="en-US" altLang="zh-CN" dirty="0"/>
              <a:t>	</a:t>
            </a:r>
            <a:endParaRPr lang="zh-CN" altLang="en-US" dirty="0"/>
          </a:p>
        </p:txBody>
      </p:sp>
    </p:spTree>
    <p:extLst>
      <p:ext uri="{BB962C8B-B14F-4D97-AF65-F5344CB8AC3E}">
        <p14:creationId xmlns:p14="http://schemas.microsoft.com/office/powerpoint/2010/main" val="260162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2613025"/>
            <a:ext cx="10515600" cy="5811838"/>
          </a:xfrm>
        </p:spPr>
        <p:txBody>
          <a:bodyPr/>
          <a:lstStyle/>
          <a:p>
            <a:pPr algn="ctr"/>
            <a:r>
              <a:rPr lang="en-US" altLang="zh-CN" dirty="0" smtClean="0"/>
              <a:t>Thank You</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7289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应用背景</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6980" y="1562100"/>
            <a:ext cx="3732530" cy="259928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26" y="1285875"/>
            <a:ext cx="5608320" cy="5565886"/>
          </a:xfrm>
          <a:prstGeom prst="rect">
            <a:avLst/>
          </a:prstGeom>
        </p:spPr>
      </p:pic>
    </p:spTree>
    <p:extLst>
      <p:ext uri="{BB962C8B-B14F-4D97-AF65-F5344CB8AC3E}">
        <p14:creationId xmlns:p14="http://schemas.microsoft.com/office/powerpoint/2010/main" val="1437189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完全图和近似完全图</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885" y="2062821"/>
            <a:ext cx="4857750" cy="2762250"/>
          </a:xfrm>
          <a:prstGeom prst="rect">
            <a:avLst/>
          </a:prstGeom>
          <a:noFill/>
          <a:ln>
            <a:noFill/>
          </a:ln>
        </p:spPr>
      </p:pic>
      <p:pic>
        <p:nvPicPr>
          <p:cNvPr id="1026"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403" y="1690688"/>
            <a:ext cx="4584654" cy="4411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516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a:t>
            </a:r>
            <a:r>
              <a:rPr lang="en-US" altLang="zh-CN" dirty="0" smtClean="0"/>
              <a:t>BK</a:t>
            </a:r>
            <a:r>
              <a:rPr lang="zh-CN" altLang="en-US" dirty="0" smtClean="0"/>
              <a:t>算法</a:t>
            </a:r>
            <a:endParaRPr lang="zh-CN" altLang="en-US" dirty="0"/>
          </a:p>
        </p:txBody>
      </p:sp>
      <p:pic>
        <p:nvPicPr>
          <p:cNvPr id="5" name="Picture 7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55541" y="298751"/>
            <a:ext cx="3297121" cy="2777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7642" y="3267202"/>
            <a:ext cx="4954358" cy="306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4196615" y="411098"/>
            <a:ext cx="1973179" cy="881408"/>
            <a:chOff x="4153988" y="2728868"/>
            <a:chExt cx="2246812" cy="1113619"/>
          </a:xfrm>
        </p:grpSpPr>
        <p:sp>
          <p:nvSpPr>
            <p:cNvPr id="7" name="文本框 6"/>
            <p:cNvSpPr txBox="1"/>
            <p:nvPr/>
          </p:nvSpPr>
          <p:spPr>
            <a:xfrm>
              <a:off x="4153988" y="2728868"/>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8" name="文本框 7"/>
            <p:cNvSpPr txBox="1"/>
            <p:nvPr/>
          </p:nvSpPr>
          <p:spPr>
            <a:xfrm>
              <a:off x="4153988" y="3098200"/>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1,2,3,4,5,6,7,8,9</a:t>
              </a:r>
              <a:endParaRPr lang="zh-CN" altLang="en-US" dirty="0"/>
            </a:p>
          </p:txBody>
        </p:sp>
        <p:sp>
          <p:nvSpPr>
            <p:cNvPr id="9" name="文本框 8"/>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10" name="组合 9"/>
          <p:cNvGrpSpPr/>
          <p:nvPr/>
        </p:nvGrpSpPr>
        <p:grpSpPr>
          <a:xfrm>
            <a:off x="1091963" y="1754345"/>
            <a:ext cx="1276705" cy="829639"/>
            <a:chOff x="4153988" y="2728868"/>
            <a:chExt cx="2246812" cy="1113619"/>
          </a:xfrm>
        </p:grpSpPr>
        <p:sp>
          <p:nvSpPr>
            <p:cNvPr id="11" name="文本框 10"/>
            <p:cNvSpPr txBox="1"/>
            <p:nvPr/>
          </p:nvSpPr>
          <p:spPr>
            <a:xfrm>
              <a:off x="4153988" y="2728868"/>
              <a:ext cx="2246812" cy="4666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3</a:t>
              </a:r>
              <a:endParaRPr lang="zh-CN" altLang="en-US" dirty="0"/>
            </a:p>
          </p:txBody>
        </p:sp>
        <p:sp>
          <p:nvSpPr>
            <p:cNvPr id="12" name="文本框 11"/>
            <p:cNvSpPr txBox="1"/>
            <p:nvPr/>
          </p:nvSpPr>
          <p:spPr>
            <a:xfrm>
              <a:off x="4153988" y="3098200"/>
              <a:ext cx="2246812" cy="4666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1,2,4,8,9</a:t>
              </a:r>
              <a:endParaRPr lang="zh-CN" altLang="en-US" dirty="0"/>
            </a:p>
          </p:txBody>
        </p:sp>
        <p:sp>
          <p:nvSpPr>
            <p:cNvPr id="13" name="文本框 12"/>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14" name="组合 13"/>
          <p:cNvGrpSpPr/>
          <p:nvPr/>
        </p:nvGrpSpPr>
        <p:grpSpPr>
          <a:xfrm>
            <a:off x="3501446" y="1759333"/>
            <a:ext cx="1058091" cy="829639"/>
            <a:chOff x="4153988" y="2728868"/>
            <a:chExt cx="2246812" cy="1113619"/>
          </a:xfrm>
        </p:grpSpPr>
        <p:sp>
          <p:nvSpPr>
            <p:cNvPr id="15" name="文本框 14"/>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5</a:t>
              </a:r>
              <a:endParaRPr lang="zh-CN" altLang="en-US" dirty="0"/>
            </a:p>
          </p:txBody>
        </p:sp>
        <p:sp>
          <p:nvSpPr>
            <p:cNvPr id="16" name="文本框 15"/>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4,6</a:t>
              </a:r>
              <a:endParaRPr lang="zh-CN" altLang="en-US" dirty="0"/>
            </a:p>
          </p:txBody>
        </p:sp>
        <p:sp>
          <p:nvSpPr>
            <p:cNvPr id="17" name="文本框 16"/>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18" name="组合 17"/>
          <p:cNvGrpSpPr/>
          <p:nvPr/>
        </p:nvGrpSpPr>
        <p:grpSpPr>
          <a:xfrm>
            <a:off x="5242861" y="1730654"/>
            <a:ext cx="1058091" cy="923821"/>
            <a:chOff x="4153988" y="2728868"/>
            <a:chExt cx="2246812" cy="1240039"/>
          </a:xfrm>
        </p:grpSpPr>
        <p:sp>
          <p:nvSpPr>
            <p:cNvPr id="19" name="文本框 18"/>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a:t>
              </a:r>
              <a:endParaRPr lang="zh-CN" altLang="en-US" dirty="0"/>
            </a:p>
          </p:txBody>
        </p:sp>
        <p:sp>
          <p:nvSpPr>
            <p:cNvPr id="20" name="文本框 19"/>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4,7,8</a:t>
              </a:r>
              <a:endParaRPr lang="zh-CN" altLang="en-US" dirty="0"/>
            </a:p>
          </p:txBody>
        </p:sp>
        <p:sp>
          <p:nvSpPr>
            <p:cNvPr id="21" name="文本框 20"/>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5</a:t>
              </a:r>
              <a:endParaRPr lang="zh-CN" altLang="en-US" dirty="0"/>
            </a:p>
          </p:txBody>
        </p:sp>
      </p:grpSp>
      <p:grpSp>
        <p:nvGrpSpPr>
          <p:cNvPr id="22" name="组合 21"/>
          <p:cNvGrpSpPr/>
          <p:nvPr/>
        </p:nvGrpSpPr>
        <p:grpSpPr>
          <a:xfrm>
            <a:off x="7237642" y="1714337"/>
            <a:ext cx="1058091" cy="923821"/>
            <a:chOff x="4153988" y="2728868"/>
            <a:chExt cx="2246812" cy="1240039"/>
          </a:xfrm>
        </p:grpSpPr>
        <p:sp>
          <p:nvSpPr>
            <p:cNvPr id="23" name="文本框 22"/>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7</a:t>
              </a:r>
              <a:endParaRPr lang="zh-CN" altLang="en-US" dirty="0"/>
            </a:p>
          </p:txBody>
        </p:sp>
        <p:sp>
          <p:nvSpPr>
            <p:cNvPr id="24" name="文本框 23"/>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4,8</a:t>
              </a:r>
              <a:endParaRPr lang="zh-CN" altLang="en-US" dirty="0"/>
            </a:p>
          </p:txBody>
        </p:sp>
        <p:sp>
          <p:nvSpPr>
            <p:cNvPr id="25" name="文本框 24"/>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6</a:t>
              </a:r>
              <a:endParaRPr lang="zh-CN" altLang="en-US" dirty="0"/>
            </a:p>
          </p:txBody>
        </p:sp>
      </p:grpSp>
      <p:grpSp>
        <p:nvGrpSpPr>
          <p:cNvPr id="26" name="组合 25"/>
          <p:cNvGrpSpPr/>
          <p:nvPr/>
        </p:nvGrpSpPr>
        <p:grpSpPr>
          <a:xfrm>
            <a:off x="434897" y="3149454"/>
            <a:ext cx="552995" cy="1008847"/>
            <a:chOff x="4153988" y="2728868"/>
            <a:chExt cx="2246812" cy="1113619"/>
          </a:xfrm>
        </p:grpSpPr>
        <p:sp>
          <p:nvSpPr>
            <p:cNvPr id="27" name="文本框 26"/>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3,1</a:t>
              </a:r>
              <a:endParaRPr lang="zh-CN" altLang="en-US" dirty="0"/>
            </a:p>
          </p:txBody>
        </p:sp>
        <p:sp>
          <p:nvSpPr>
            <p:cNvPr id="28" name="文本框 27"/>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2,9</a:t>
              </a:r>
              <a:endParaRPr lang="zh-CN" altLang="en-US" dirty="0"/>
            </a:p>
          </p:txBody>
        </p:sp>
        <p:sp>
          <p:nvSpPr>
            <p:cNvPr id="29" name="文本框 28"/>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30" name="组合 29"/>
          <p:cNvGrpSpPr/>
          <p:nvPr/>
        </p:nvGrpSpPr>
        <p:grpSpPr>
          <a:xfrm>
            <a:off x="1309984" y="3142241"/>
            <a:ext cx="513805" cy="1008847"/>
            <a:chOff x="4153988" y="2728868"/>
            <a:chExt cx="2246812" cy="1113619"/>
          </a:xfrm>
        </p:grpSpPr>
        <p:sp>
          <p:nvSpPr>
            <p:cNvPr id="31" name="文本框 30"/>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3,4</a:t>
              </a:r>
              <a:endParaRPr lang="zh-CN" altLang="en-US" dirty="0"/>
            </a:p>
          </p:txBody>
        </p:sp>
        <p:sp>
          <p:nvSpPr>
            <p:cNvPr id="32" name="文本框 31"/>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8</a:t>
              </a:r>
              <a:endParaRPr lang="zh-CN" altLang="en-US" dirty="0"/>
            </a:p>
          </p:txBody>
        </p:sp>
        <p:sp>
          <p:nvSpPr>
            <p:cNvPr id="33" name="文本框 32"/>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34" name="组合 33"/>
          <p:cNvGrpSpPr/>
          <p:nvPr/>
        </p:nvGrpSpPr>
        <p:grpSpPr>
          <a:xfrm>
            <a:off x="2212732" y="3149454"/>
            <a:ext cx="675084" cy="1027777"/>
            <a:chOff x="4153988" y="2728868"/>
            <a:chExt cx="2246812" cy="1240039"/>
          </a:xfrm>
        </p:grpSpPr>
        <p:sp>
          <p:nvSpPr>
            <p:cNvPr id="35" name="文本框 34"/>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3,8</a:t>
              </a:r>
              <a:endParaRPr lang="zh-CN" altLang="en-US" dirty="0"/>
            </a:p>
          </p:txBody>
        </p:sp>
        <p:sp>
          <p:nvSpPr>
            <p:cNvPr id="36" name="文本框 35"/>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37" name="文本框 36"/>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4</a:t>
              </a:r>
              <a:endParaRPr lang="zh-CN" altLang="en-US" dirty="0"/>
            </a:p>
          </p:txBody>
        </p:sp>
      </p:grpSp>
      <p:grpSp>
        <p:nvGrpSpPr>
          <p:cNvPr id="38" name="组合 37"/>
          <p:cNvGrpSpPr/>
          <p:nvPr/>
        </p:nvGrpSpPr>
        <p:grpSpPr>
          <a:xfrm>
            <a:off x="310522" y="4450927"/>
            <a:ext cx="829493" cy="1008847"/>
            <a:chOff x="4153988" y="2728868"/>
            <a:chExt cx="2246812" cy="1113619"/>
          </a:xfrm>
        </p:grpSpPr>
        <p:sp>
          <p:nvSpPr>
            <p:cNvPr id="39" name="文本框 38"/>
            <p:cNvSpPr txBox="1"/>
            <p:nvPr/>
          </p:nvSpPr>
          <p:spPr>
            <a:xfrm>
              <a:off x="4153988" y="2728868"/>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3,1,2</a:t>
              </a:r>
              <a:endParaRPr lang="zh-CN" altLang="en-US" dirty="0"/>
            </a:p>
          </p:txBody>
        </p:sp>
        <p:sp>
          <p:nvSpPr>
            <p:cNvPr id="40" name="文本框 39"/>
            <p:cNvSpPr txBox="1"/>
            <p:nvPr/>
          </p:nvSpPr>
          <p:spPr>
            <a:xfrm>
              <a:off x="4153988" y="3098200"/>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9</a:t>
              </a:r>
              <a:endParaRPr lang="zh-CN" altLang="en-US" dirty="0"/>
            </a:p>
          </p:txBody>
        </p:sp>
        <p:sp>
          <p:nvSpPr>
            <p:cNvPr id="41" name="文本框 40"/>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42" name="组合 41"/>
          <p:cNvGrpSpPr/>
          <p:nvPr/>
        </p:nvGrpSpPr>
        <p:grpSpPr>
          <a:xfrm>
            <a:off x="173255" y="5752399"/>
            <a:ext cx="959823" cy="956630"/>
            <a:chOff x="4153988" y="2728868"/>
            <a:chExt cx="2246812" cy="1113619"/>
          </a:xfrm>
        </p:grpSpPr>
        <p:sp>
          <p:nvSpPr>
            <p:cNvPr id="43" name="文本框 42"/>
            <p:cNvSpPr txBox="1"/>
            <p:nvPr/>
          </p:nvSpPr>
          <p:spPr>
            <a:xfrm>
              <a:off x="4153988" y="2728868"/>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3,1,2,9</a:t>
              </a:r>
              <a:endParaRPr lang="zh-CN" altLang="en-US" dirty="0"/>
            </a:p>
          </p:txBody>
        </p:sp>
        <p:sp>
          <p:nvSpPr>
            <p:cNvPr id="44" name="文本框 43"/>
            <p:cNvSpPr txBox="1"/>
            <p:nvPr/>
          </p:nvSpPr>
          <p:spPr>
            <a:xfrm>
              <a:off x="4153988" y="3098200"/>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45" name="文本框 44"/>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46" name="组合 45"/>
          <p:cNvGrpSpPr/>
          <p:nvPr/>
        </p:nvGrpSpPr>
        <p:grpSpPr>
          <a:xfrm>
            <a:off x="1523706" y="4665320"/>
            <a:ext cx="767383" cy="1008847"/>
            <a:chOff x="4153988" y="2728868"/>
            <a:chExt cx="2246812" cy="1113619"/>
          </a:xfrm>
        </p:grpSpPr>
        <p:sp>
          <p:nvSpPr>
            <p:cNvPr id="47" name="文本框 46"/>
            <p:cNvSpPr txBox="1"/>
            <p:nvPr/>
          </p:nvSpPr>
          <p:spPr>
            <a:xfrm>
              <a:off x="4153988" y="2728868"/>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3,4,8</a:t>
              </a:r>
              <a:endParaRPr lang="zh-CN" altLang="en-US" dirty="0"/>
            </a:p>
          </p:txBody>
        </p:sp>
        <p:sp>
          <p:nvSpPr>
            <p:cNvPr id="48" name="文本框 47"/>
            <p:cNvSpPr txBox="1"/>
            <p:nvPr/>
          </p:nvSpPr>
          <p:spPr>
            <a:xfrm>
              <a:off x="4153988" y="3098200"/>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49" name="文本框 48"/>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50" name="组合 49"/>
          <p:cNvGrpSpPr/>
          <p:nvPr/>
        </p:nvGrpSpPr>
        <p:grpSpPr>
          <a:xfrm>
            <a:off x="3501446" y="3135891"/>
            <a:ext cx="1058091" cy="829639"/>
            <a:chOff x="4153988" y="2728868"/>
            <a:chExt cx="2246812" cy="1113619"/>
          </a:xfrm>
        </p:grpSpPr>
        <p:sp>
          <p:nvSpPr>
            <p:cNvPr id="51" name="文本框 50"/>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5,4</a:t>
              </a:r>
              <a:endParaRPr lang="zh-CN" altLang="en-US" dirty="0"/>
            </a:p>
          </p:txBody>
        </p:sp>
        <p:sp>
          <p:nvSpPr>
            <p:cNvPr id="52" name="文本框 51"/>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a:t>
              </a:r>
              <a:endParaRPr lang="zh-CN" altLang="en-US" dirty="0"/>
            </a:p>
          </p:txBody>
        </p:sp>
        <p:sp>
          <p:nvSpPr>
            <p:cNvPr id="53" name="文本框 52"/>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54" name="组合 53"/>
          <p:cNvGrpSpPr/>
          <p:nvPr/>
        </p:nvGrpSpPr>
        <p:grpSpPr>
          <a:xfrm>
            <a:off x="3507797" y="4340105"/>
            <a:ext cx="1058092" cy="829639"/>
            <a:chOff x="4153988" y="2728868"/>
            <a:chExt cx="2246814" cy="1113619"/>
          </a:xfrm>
        </p:grpSpPr>
        <p:sp>
          <p:nvSpPr>
            <p:cNvPr id="55" name="文本框 54"/>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5,4,6</a:t>
              </a:r>
              <a:endParaRPr lang="zh-CN" altLang="en-US" dirty="0"/>
            </a:p>
          </p:txBody>
        </p:sp>
        <p:sp>
          <p:nvSpPr>
            <p:cNvPr id="56" name="文本框 55"/>
            <p:cNvSpPr txBox="1"/>
            <p:nvPr/>
          </p:nvSpPr>
          <p:spPr>
            <a:xfrm>
              <a:off x="4153990"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57" name="文本框 56"/>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58" name="组合 57"/>
          <p:cNvGrpSpPr/>
          <p:nvPr/>
        </p:nvGrpSpPr>
        <p:grpSpPr>
          <a:xfrm>
            <a:off x="5242860" y="3100559"/>
            <a:ext cx="1058091" cy="923821"/>
            <a:chOff x="4153988" y="2728868"/>
            <a:chExt cx="2246812" cy="1240039"/>
          </a:xfrm>
        </p:grpSpPr>
        <p:sp>
          <p:nvSpPr>
            <p:cNvPr id="59" name="文本框 58"/>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6,4</a:t>
              </a:r>
              <a:endParaRPr lang="zh-CN" altLang="en-US" dirty="0"/>
            </a:p>
          </p:txBody>
        </p:sp>
        <p:sp>
          <p:nvSpPr>
            <p:cNvPr id="60" name="文本框 59"/>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7,8</a:t>
              </a:r>
              <a:endParaRPr lang="zh-CN" altLang="en-US" dirty="0"/>
            </a:p>
          </p:txBody>
        </p:sp>
        <p:sp>
          <p:nvSpPr>
            <p:cNvPr id="61" name="文本框 60"/>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5</a:t>
              </a:r>
              <a:endParaRPr lang="zh-CN" altLang="en-US" dirty="0"/>
            </a:p>
          </p:txBody>
        </p:sp>
      </p:grpSp>
      <p:grpSp>
        <p:nvGrpSpPr>
          <p:cNvPr id="62" name="组合 61"/>
          <p:cNvGrpSpPr/>
          <p:nvPr/>
        </p:nvGrpSpPr>
        <p:grpSpPr>
          <a:xfrm>
            <a:off x="5242860" y="4265480"/>
            <a:ext cx="1058091" cy="983350"/>
            <a:chOff x="4153988" y="2728868"/>
            <a:chExt cx="2246812" cy="1240039"/>
          </a:xfrm>
        </p:grpSpPr>
        <p:sp>
          <p:nvSpPr>
            <p:cNvPr id="63" name="文本框 62"/>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6,4,7</a:t>
              </a:r>
              <a:endParaRPr lang="zh-CN" altLang="en-US" dirty="0"/>
            </a:p>
          </p:txBody>
        </p:sp>
        <p:sp>
          <p:nvSpPr>
            <p:cNvPr id="64" name="文本框 63"/>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8</a:t>
              </a:r>
              <a:endParaRPr lang="zh-CN" altLang="en-US" dirty="0"/>
            </a:p>
          </p:txBody>
        </p:sp>
        <p:sp>
          <p:nvSpPr>
            <p:cNvPr id="65" name="文本框 64"/>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66" name="组合 65"/>
          <p:cNvGrpSpPr/>
          <p:nvPr/>
        </p:nvGrpSpPr>
        <p:grpSpPr>
          <a:xfrm>
            <a:off x="5249210" y="5551824"/>
            <a:ext cx="1058091" cy="923821"/>
            <a:chOff x="4153988" y="2728868"/>
            <a:chExt cx="2246812" cy="1240039"/>
          </a:xfrm>
        </p:grpSpPr>
        <p:sp>
          <p:nvSpPr>
            <p:cNvPr id="67" name="文本框 66"/>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6,4,7,8</a:t>
              </a:r>
              <a:endParaRPr lang="zh-CN" altLang="en-US" dirty="0"/>
            </a:p>
          </p:txBody>
        </p:sp>
        <p:sp>
          <p:nvSpPr>
            <p:cNvPr id="68" name="文本框 67"/>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69" name="文本框 68"/>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cxnSp>
        <p:nvCxnSpPr>
          <p:cNvPr id="4" name="曲线连接符 3"/>
          <p:cNvCxnSpPr>
            <a:stCxn id="9" idx="2"/>
            <a:endCxn id="11" idx="0"/>
          </p:cNvCxnSpPr>
          <p:nvPr/>
        </p:nvCxnSpPr>
        <p:spPr>
          <a:xfrm rot="5400000">
            <a:off x="3225842" y="-203019"/>
            <a:ext cx="461839" cy="34528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9" name="曲线连接符 2048"/>
          <p:cNvCxnSpPr>
            <a:stCxn id="9" idx="2"/>
            <a:endCxn id="15" idx="0"/>
          </p:cNvCxnSpPr>
          <p:nvPr/>
        </p:nvCxnSpPr>
        <p:spPr>
          <a:xfrm rot="5400000">
            <a:off x="4373436" y="949563"/>
            <a:ext cx="466827" cy="11527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3" name="曲线连接符 2052"/>
          <p:cNvCxnSpPr>
            <a:stCxn id="9" idx="2"/>
            <a:endCxn id="19" idx="0"/>
          </p:cNvCxnSpPr>
          <p:nvPr/>
        </p:nvCxnSpPr>
        <p:spPr>
          <a:xfrm rot="16200000" flipH="1">
            <a:off x="5258482" y="1217229"/>
            <a:ext cx="438148" cy="5887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5" name="曲线连接符 2054"/>
          <p:cNvCxnSpPr>
            <a:stCxn id="9" idx="2"/>
            <a:endCxn id="23" idx="0"/>
          </p:cNvCxnSpPr>
          <p:nvPr/>
        </p:nvCxnSpPr>
        <p:spPr>
          <a:xfrm rot="16200000" flipH="1">
            <a:off x="6264031" y="211679"/>
            <a:ext cx="421831" cy="25834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曲线连接符 2056"/>
          <p:cNvCxnSpPr>
            <a:stCxn id="13" idx="2"/>
            <a:endCxn id="27" idx="0"/>
          </p:cNvCxnSpPr>
          <p:nvPr/>
        </p:nvCxnSpPr>
        <p:spPr>
          <a:xfrm rot="5400000">
            <a:off x="938121" y="2357259"/>
            <a:ext cx="565470" cy="101892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9" name="曲线连接符 2058"/>
          <p:cNvCxnSpPr>
            <a:stCxn id="13" idx="2"/>
            <a:endCxn id="31" idx="0"/>
          </p:cNvCxnSpPr>
          <p:nvPr/>
        </p:nvCxnSpPr>
        <p:spPr>
          <a:xfrm rot="5400000">
            <a:off x="1369474" y="2781398"/>
            <a:ext cx="558257" cy="1634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1" name="曲线连接符 2060"/>
          <p:cNvCxnSpPr>
            <a:stCxn id="13" idx="2"/>
            <a:endCxn id="35" idx="0"/>
          </p:cNvCxnSpPr>
          <p:nvPr/>
        </p:nvCxnSpPr>
        <p:spPr>
          <a:xfrm rot="16200000" flipH="1">
            <a:off x="1857560" y="2456740"/>
            <a:ext cx="565470" cy="8199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3" name="曲线连接符 2062"/>
          <p:cNvCxnSpPr>
            <a:stCxn id="29" idx="2"/>
            <a:endCxn id="39" idx="0"/>
          </p:cNvCxnSpPr>
          <p:nvPr/>
        </p:nvCxnSpPr>
        <p:spPr>
          <a:xfrm rot="16200000" flipH="1">
            <a:off x="572019" y="4297677"/>
            <a:ext cx="292626" cy="138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5" name="曲线连接符 2064"/>
          <p:cNvCxnSpPr>
            <a:stCxn id="41" idx="2"/>
            <a:endCxn id="43" idx="0"/>
          </p:cNvCxnSpPr>
          <p:nvPr/>
        </p:nvCxnSpPr>
        <p:spPr>
          <a:xfrm rot="5400000">
            <a:off x="542906" y="5570035"/>
            <a:ext cx="292625" cy="721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7" name="曲线连接符 2066"/>
          <p:cNvCxnSpPr>
            <a:stCxn id="33" idx="2"/>
            <a:endCxn id="47" idx="0"/>
          </p:cNvCxnSpPr>
          <p:nvPr/>
        </p:nvCxnSpPr>
        <p:spPr>
          <a:xfrm rot="16200000" flipH="1">
            <a:off x="1480026" y="4237948"/>
            <a:ext cx="514232" cy="3405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9" name="曲线连接符 2068"/>
          <p:cNvCxnSpPr>
            <a:stCxn id="17" idx="2"/>
            <a:endCxn id="51" idx="0"/>
          </p:cNvCxnSpPr>
          <p:nvPr/>
        </p:nvCxnSpPr>
        <p:spPr>
          <a:xfrm rot="5400000">
            <a:off x="3757033" y="2862431"/>
            <a:ext cx="54691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1" name="曲线连接符 2070"/>
          <p:cNvCxnSpPr>
            <a:stCxn id="53" idx="2"/>
            <a:endCxn id="55" idx="0"/>
          </p:cNvCxnSpPr>
          <p:nvPr/>
        </p:nvCxnSpPr>
        <p:spPr>
          <a:xfrm rot="16200000" flipH="1">
            <a:off x="3846380" y="4149641"/>
            <a:ext cx="374575" cy="635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3" name="曲线连接符 2072"/>
          <p:cNvCxnSpPr>
            <a:stCxn id="21" idx="2"/>
            <a:endCxn id="59" idx="0"/>
          </p:cNvCxnSpPr>
          <p:nvPr/>
        </p:nvCxnSpPr>
        <p:spPr>
          <a:xfrm rot="5400000">
            <a:off x="5548865" y="2877517"/>
            <a:ext cx="44608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5" name="曲线连接符 2074"/>
          <p:cNvCxnSpPr>
            <a:stCxn id="61" idx="2"/>
            <a:endCxn id="63" idx="0"/>
          </p:cNvCxnSpPr>
          <p:nvPr/>
        </p:nvCxnSpPr>
        <p:spPr>
          <a:xfrm rot="5400000">
            <a:off x="5651356" y="4144930"/>
            <a:ext cx="24110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7" name="曲线连接符 2076"/>
          <p:cNvCxnSpPr>
            <a:stCxn id="65" idx="2"/>
            <a:endCxn id="67" idx="0"/>
          </p:cNvCxnSpPr>
          <p:nvPr/>
        </p:nvCxnSpPr>
        <p:spPr>
          <a:xfrm rot="16200000" flipH="1">
            <a:off x="5623584" y="5397152"/>
            <a:ext cx="302994" cy="63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2215222" y="3142241"/>
            <a:ext cx="683215" cy="1027777"/>
            <a:chOff x="4153988" y="2728868"/>
            <a:chExt cx="2246812" cy="1240039"/>
          </a:xfrm>
          <a:pattFill prst="openDmnd">
            <a:fgClr>
              <a:schemeClr val="tx1"/>
            </a:fgClr>
            <a:bgClr>
              <a:schemeClr val="bg1"/>
            </a:bgClr>
          </a:pattFill>
        </p:grpSpPr>
        <p:sp>
          <p:nvSpPr>
            <p:cNvPr id="102" name="文本框 101"/>
            <p:cNvSpPr txBox="1"/>
            <p:nvPr/>
          </p:nvSpPr>
          <p:spPr>
            <a:xfrm>
              <a:off x="4153988" y="2728868"/>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3,8</a:t>
              </a:r>
              <a:endParaRPr lang="zh-CN" altLang="en-US" dirty="0"/>
            </a:p>
          </p:txBody>
        </p:sp>
        <p:sp>
          <p:nvSpPr>
            <p:cNvPr id="103" name="文本框 102"/>
            <p:cNvSpPr txBox="1"/>
            <p:nvPr/>
          </p:nvSpPr>
          <p:spPr>
            <a:xfrm>
              <a:off x="4153988" y="3098200"/>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104" name="文本框 103"/>
            <p:cNvSpPr txBox="1"/>
            <p:nvPr/>
          </p:nvSpPr>
          <p:spPr>
            <a:xfrm>
              <a:off x="4153988" y="3473155"/>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4</a:t>
              </a:r>
              <a:endParaRPr lang="zh-CN" altLang="en-US" dirty="0"/>
            </a:p>
          </p:txBody>
        </p:sp>
      </p:grpSp>
      <p:grpSp>
        <p:nvGrpSpPr>
          <p:cNvPr id="105" name="组合 104"/>
          <p:cNvGrpSpPr/>
          <p:nvPr/>
        </p:nvGrpSpPr>
        <p:grpSpPr>
          <a:xfrm>
            <a:off x="7237641" y="1714337"/>
            <a:ext cx="1058091" cy="923821"/>
            <a:chOff x="4153988" y="2728868"/>
            <a:chExt cx="2246812" cy="1240039"/>
          </a:xfrm>
          <a:pattFill prst="openDmnd">
            <a:fgClr>
              <a:schemeClr val="tx1"/>
            </a:fgClr>
            <a:bgClr>
              <a:schemeClr val="bg1"/>
            </a:bgClr>
          </a:pattFill>
        </p:grpSpPr>
        <p:sp>
          <p:nvSpPr>
            <p:cNvPr id="106" name="文本框 105"/>
            <p:cNvSpPr txBox="1"/>
            <p:nvPr/>
          </p:nvSpPr>
          <p:spPr>
            <a:xfrm>
              <a:off x="4153988" y="2728868"/>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7</a:t>
              </a:r>
              <a:endParaRPr lang="zh-CN" altLang="en-US" dirty="0"/>
            </a:p>
          </p:txBody>
        </p:sp>
        <p:sp>
          <p:nvSpPr>
            <p:cNvPr id="107" name="文本框 106"/>
            <p:cNvSpPr txBox="1"/>
            <p:nvPr/>
          </p:nvSpPr>
          <p:spPr>
            <a:xfrm>
              <a:off x="4153988" y="3098200"/>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4,8</a:t>
              </a:r>
              <a:endParaRPr lang="zh-CN" altLang="en-US" dirty="0"/>
            </a:p>
          </p:txBody>
        </p:sp>
        <p:sp>
          <p:nvSpPr>
            <p:cNvPr id="108" name="文本框 107"/>
            <p:cNvSpPr txBox="1"/>
            <p:nvPr/>
          </p:nvSpPr>
          <p:spPr>
            <a:xfrm>
              <a:off x="4153988" y="3473155"/>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6</a:t>
              </a:r>
              <a:endParaRPr lang="zh-CN" altLang="en-US" dirty="0"/>
            </a:p>
          </p:txBody>
        </p:sp>
      </p:grpSp>
    </p:spTree>
    <p:extLst>
      <p:ext uri="{BB962C8B-B14F-4D97-AF65-F5344CB8AC3E}">
        <p14:creationId xmlns:p14="http://schemas.microsoft.com/office/powerpoint/2010/main" val="222866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49"/>
                                        </p:tgtEl>
                                        <p:attrNameLst>
                                          <p:attrName>style.visibility</p:attrName>
                                        </p:attrNameLst>
                                      </p:cBhvr>
                                      <p:to>
                                        <p:strVal val="visible"/>
                                      </p:to>
                                    </p:set>
                                    <p:anim calcmode="lin" valueType="num">
                                      <p:cBhvr additive="base">
                                        <p:cTn id="25" dur="500" fill="hold"/>
                                        <p:tgtEl>
                                          <p:spTgt spid="2049"/>
                                        </p:tgtEl>
                                        <p:attrNameLst>
                                          <p:attrName>ppt_x</p:attrName>
                                        </p:attrNameLst>
                                      </p:cBhvr>
                                      <p:tavLst>
                                        <p:tav tm="0">
                                          <p:val>
                                            <p:strVal val="#ppt_x"/>
                                          </p:val>
                                        </p:tav>
                                        <p:tav tm="100000">
                                          <p:val>
                                            <p:strVal val="#ppt_x"/>
                                          </p:val>
                                        </p:tav>
                                      </p:tavLst>
                                    </p:anim>
                                    <p:anim calcmode="lin" valueType="num">
                                      <p:cBhvr additive="base">
                                        <p:cTn id="26" dur="500" fill="hold"/>
                                        <p:tgtEl>
                                          <p:spTgt spid="20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53"/>
                                        </p:tgtEl>
                                        <p:attrNameLst>
                                          <p:attrName>style.visibility</p:attrName>
                                        </p:attrNameLst>
                                      </p:cBhvr>
                                      <p:to>
                                        <p:strVal val="visible"/>
                                      </p:to>
                                    </p:set>
                                    <p:anim calcmode="lin" valueType="num">
                                      <p:cBhvr additive="base">
                                        <p:cTn id="35" dur="500" fill="hold"/>
                                        <p:tgtEl>
                                          <p:spTgt spid="2053"/>
                                        </p:tgtEl>
                                        <p:attrNameLst>
                                          <p:attrName>ppt_x</p:attrName>
                                        </p:attrNameLst>
                                      </p:cBhvr>
                                      <p:tavLst>
                                        <p:tav tm="0">
                                          <p:val>
                                            <p:strVal val="#ppt_x"/>
                                          </p:val>
                                        </p:tav>
                                        <p:tav tm="100000">
                                          <p:val>
                                            <p:strVal val="#ppt_x"/>
                                          </p:val>
                                        </p:tav>
                                      </p:tavLst>
                                    </p:anim>
                                    <p:anim calcmode="lin" valueType="num">
                                      <p:cBhvr additive="base">
                                        <p:cTn id="36"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55"/>
                                        </p:tgtEl>
                                        <p:attrNameLst>
                                          <p:attrName>style.visibility</p:attrName>
                                        </p:attrNameLst>
                                      </p:cBhvr>
                                      <p:to>
                                        <p:strVal val="visible"/>
                                      </p:to>
                                    </p:set>
                                    <p:anim calcmode="lin" valueType="num">
                                      <p:cBhvr additive="base">
                                        <p:cTn id="45" dur="500" fill="hold"/>
                                        <p:tgtEl>
                                          <p:spTgt spid="2055"/>
                                        </p:tgtEl>
                                        <p:attrNameLst>
                                          <p:attrName>ppt_x</p:attrName>
                                        </p:attrNameLst>
                                      </p:cBhvr>
                                      <p:tavLst>
                                        <p:tav tm="0">
                                          <p:val>
                                            <p:strVal val="#ppt_x"/>
                                          </p:val>
                                        </p:tav>
                                        <p:tav tm="100000">
                                          <p:val>
                                            <p:strVal val="#ppt_x"/>
                                          </p:val>
                                        </p:tav>
                                      </p:tavLst>
                                    </p:anim>
                                    <p:anim calcmode="lin" valueType="num">
                                      <p:cBhvr additive="base">
                                        <p:cTn id="46"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057"/>
                                        </p:tgtEl>
                                        <p:attrNameLst>
                                          <p:attrName>style.visibility</p:attrName>
                                        </p:attrNameLst>
                                      </p:cBhvr>
                                      <p:to>
                                        <p:strVal val="visible"/>
                                      </p:to>
                                    </p:set>
                                    <p:animEffect transition="in" filter="fade">
                                      <p:cBhvr>
                                        <p:cTn id="51" dur="1000"/>
                                        <p:tgtEl>
                                          <p:spTgt spid="2057"/>
                                        </p:tgtEl>
                                      </p:cBhvr>
                                    </p:animEffect>
                                    <p:anim calcmode="lin" valueType="num">
                                      <p:cBhvr>
                                        <p:cTn id="52" dur="1000" fill="hold"/>
                                        <p:tgtEl>
                                          <p:spTgt spid="2057"/>
                                        </p:tgtEl>
                                        <p:attrNameLst>
                                          <p:attrName>ppt_x</p:attrName>
                                        </p:attrNameLst>
                                      </p:cBhvr>
                                      <p:tavLst>
                                        <p:tav tm="0">
                                          <p:val>
                                            <p:strVal val="#ppt_x"/>
                                          </p:val>
                                        </p:tav>
                                        <p:tav tm="100000">
                                          <p:val>
                                            <p:strVal val="#ppt_x"/>
                                          </p:val>
                                        </p:tav>
                                      </p:tavLst>
                                    </p:anim>
                                    <p:anim calcmode="lin" valueType="num">
                                      <p:cBhvr>
                                        <p:cTn id="53" dur="1000" fill="hold"/>
                                        <p:tgtEl>
                                          <p:spTgt spid="2057"/>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59"/>
                                        </p:tgtEl>
                                        <p:attrNameLst>
                                          <p:attrName>style.visibility</p:attrName>
                                        </p:attrNameLst>
                                      </p:cBhvr>
                                      <p:to>
                                        <p:strVal val="visible"/>
                                      </p:to>
                                    </p:set>
                                    <p:animEffect transition="in" filter="fade">
                                      <p:cBhvr>
                                        <p:cTn id="68" dur="1000"/>
                                        <p:tgtEl>
                                          <p:spTgt spid="2059"/>
                                        </p:tgtEl>
                                      </p:cBhvr>
                                    </p:animEffect>
                                    <p:anim calcmode="lin" valueType="num">
                                      <p:cBhvr>
                                        <p:cTn id="69" dur="1000" fill="hold"/>
                                        <p:tgtEl>
                                          <p:spTgt spid="2059"/>
                                        </p:tgtEl>
                                        <p:attrNameLst>
                                          <p:attrName>ppt_x</p:attrName>
                                        </p:attrNameLst>
                                      </p:cBhvr>
                                      <p:tavLst>
                                        <p:tav tm="0">
                                          <p:val>
                                            <p:strVal val="#ppt_x"/>
                                          </p:val>
                                        </p:tav>
                                        <p:tav tm="100000">
                                          <p:val>
                                            <p:strVal val="#ppt_x"/>
                                          </p:val>
                                        </p:tav>
                                      </p:tavLst>
                                    </p:anim>
                                    <p:anim calcmode="lin" valueType="num">
                                      <p:cBhvr>
                                        <p:cTn id="70" dur="1000" fill="hold"/>
                                        <p:tgtEl>
                                          <p:spTgt spid="2059"/>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061"/>
                                        </p:tgtEl>
                                        <p:attrNameLst>
                                          <p:attrName>style.visibility</p:attrName>
                                        </p:attrNameLst>
                                      </p:cBhvr>
                                      <p:to>
                                        <p:strVal val="visible"/>
                                      </p:to>
                                    </p:set>
                                    <p:animEffect transition="in" filter="fade">
                                      <p:cBhvr>
                                        <p:cTn id="75" dur="1000"/>
                                        <p:tgtEl>
                                          <p:spTgt spid="2061"/>
                                        </p:tgtEl>
                                      </p:cBhvr>
                                    </p:animEffect>
                                    <p:anim calcmode="lin" valueType="num">
                                      <p:cBhvr>
                                        <p:cTn id="76" dur="1000" fill="hold"/>
                                        <p:tgtEl>
                                          <p:spTgt spid="2061"/>
                                        </p:tgtEl>
                                        <p:attrNameLst>
                                          <p:attrName>ppt_x</p:attrName>
                                        </p:attrNameLst>
                                      </p:cBhvr>
                                      <p:tavLst>
                                        <p:tav tm="0">
                                          <p:val>
                                            <p:strVal val="#ppt_x"/>
                                          </p:val>
                                        </p:tav>
                                        <p:tav tm="100000">
                                          <p:val>
                                            <p:strVal val="#ppt_x"/>
                                          </p:val>
                                        </p:tav>
                                      </p:tavLst>
                                    </p:anim>
                                    <p:anim calcmode="lin" valueType="num">
                                      <p:cBhvr>
                                        <p:cTn id="77" dur="1000" fill="hold"/>
                                        <p:tgtEl>
                                          <p:spTgt spid="2061"/>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1000"/>
                                        <p:tgtEl>
                                          <p:spTgt spid="34"/>
                                        </p:tgtEl>
                                      </p:cBhvr>
                                    </p:animEffect>
                                    <p:anim calcmode="lin" valueType="num">
                                      <p:cBhvr>
                                        <p:cTn id="81" dur="1000" fill="hold"/>
                                        <p:tgtEl>
                                          <p:spTgt spid="34"/>
                                        </p:tgtEl>
                                        <p:attrNameLst>
                                          <p:attrName>ppt_x</p:attrName>
                                        </p:attrNameLst>
                                      </p:cBhvr>
                                      <p:tavLst>
                                        <p:tav tm="0">
                                          <p:val>
                                            <p:strVal val="#ppt_x"/>
                                          </p:val>
                                        </p:tav>
                                        <p:tav tm="100000">
                                          <p:val>
                                            <p:strVal val="#ppt_x"/>
                                          </p:val>
                                        </p:tav>
                                      </p:tavLst>
                                    </p:anim>
                                    <p:anim calcmode="lin" valueType="num">
                                      <p:cBhvr>
                                        <p:cTn id="8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nodeType="clickEffect">
                                  <p:stCondLst>
                                    <p:cond delay="0"/>
                                  </p:stCondLst>
                                  <p:childTnLst>
                                    <p:set>
                                      <p:cBhvr>
                                        <p:cTn id="86" dur="1" fill="hold">
                                          <p:stCondLst>
                                            <p:cond delay="0"/>
                                          </p:stCondLst>
                                        </p:cTn>
                                        <p:tgtEl>
                                          <p:spTgt spid="2063"/>
                                        </p:tgtEl>
                                        <p:attrNameLst>
                                          <p:attrName>style.visibility</p:attrName>
                                        </p:attrNameLst>
                                      </p:cBhvr>
                                      <p:to>
                                        <p:strVal val="visible"/>
                                      </p:to>
                                    </p:set>
                                    <p:animEffect transition="in" filter="randombar(horizontal)">
                                      <p:cBhvr>
                                        <p:cTn id="87" dur="500"/>
                                        <p:tgtEl>
                                          <p:spTgt spid="2063"/>
                                        </p:tgtEl>
                                      </p:cBhvr>
                                    </p:animEffect>
                                  </p:childTnLst>
                                </p:cTn>
                              </p:par>
                              <p:par>
                                <p:cTn id="88" presetID="14" presetClass="entr" presetSubtype="10" fill="hold"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randombar(horizontal)">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nodeType="clickEffect">
                                  <p:stCondLst>
                                    <p:cond delay="0"/>
                                  </p:stCondLst>
                                  <p:childTnLst>
                                    <p:set>
                                      <p:cBhvr>
                                        <p:cTn id="94" dur="1" fill="hold">
                                          <p:stCondLst>
                                            <p:cond delay="0"/>
                                          </p:stCondLst>
                                        </p:cTn>
                                        <p:tgtEl>
                                          <p:spTgt spid="2065"/>
                                        </p:tgtEl>
                                        <p:attrNameLst>
                                          <p:attrName>style.visibility</p:attrName>
                                        </p:attrNameLst>
                                      </p:cBhvr>
                                      <p:to>
                                        <p:strVal val="visible"/>
                                      </p:to>
                                    </p:set>
                                    <p:animEffect transition="in" filter="wipe(down)">
                                      <p:cBhvr>
                                        <p:cTn id="95" dur="580">
                                          <p:stCondLst>
                                            <p:cond delay="0"/>
                                          </p:stCondLst>
                                        </p:cTn>
                                        <p:tgtEl>
                                          <p:spTgt spid="2065"/>
                                        </p:tgtEl>
                                      </p:cBhvr>
                                    </p:animEffect>
                                    <p:anim calcmode="lin" valueType="num">
                                      <p:cBhvr>
                                        <p:cTn id="96"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01" dur="26">
                                          <p:stCondLst>
                                            <p:cond delay="650"/>
                                          </p:stCondLst>
                                        </p:cTn>
                                        <p:tgtEl>
                                          <p:spTgt spid="2065"/>
                                        </p:tgtEl>
                                      </p:cBhvr>
                                      <p:to x="100000" y="60000"/>
                                    </p:animScale>
                                    <p:animScale>
                                      <p:cBhvr>
                                        <p:cTn id="102" dur="166" decel="50000">
                                          <p:stCondLst>
                                            <p:cond delay="676"/>
                                          </p:stCondLst>
                                        </p:cTn>
                                        <p:tgtEl>
                                          <p:spTgt spid="2065"/>
                                        </p:tgtEl>
                                      </p:cBhvr>
                                      <p:to x="100000" y="100000"/>
                                    </p:animScale>
                                    <p:animScale>
                                      <p:cBhvr>
                                        <p:cTn id="103" dur="26">
                                          <p:stCondLst>
                                            <p:cond delay="1312"/>
                                          </p:stCondLst>
                                        </p:cTn>
                                        <p:tgtEl>
                                          <p:spTgt spid="2065"/>
                                        </p:tgtEl>
                                      </p:cBhvr>
                                      <p:to x="100000" y="80000"/>
                                    </p:animScale>
                                    <p:animScale>
                                      <p:cBhvr>
                                        <p:cTn id="104" dur="166" decel="50000">
                                          <p:stCondLst>
                                            <p:cond delay="1338"/>
                                          </p:stCondLst>
                                        </p:cTn>
                                        <p:tgtEl>
                                          <p:spTgt spid="2065"/>
                                        </p:tgtEl>
                                      </p:cBhvr>
                                      <p:to x="100000" y="100000"/>
                                    </p:animScale>
                                    <p:animScale>
                                      <p:cBhvr>
                                        <p:cTn id="105" dur="26">
                                          <p:stCondLst>
                                            <p:cond delay="1642"/>
                                          </p:stCondLst>
                                        </p:cTn>
                                        <p:tgtEl>
                                          <p:spTgt spid="2065"/>
                                        </p:tgtEl>
                                      </p:cBhvr>
                                      <p:to x="100000" y="90000"/>
                                    </p:animScale>
                                    <p:animScale>
                                      <p:cBhvr>
                                        <p:cTn id="106" dur="166" decel="50000">
                                          <p:stCondLst>
                                            <p:cond delay="1668"/>
                                          </p:stCondLst>
                                        </p:cTn>
                                        <p:tgtEl>
                                          <p:spTgt spid="2065"/>
                                        </p:tgtEl>
                                      </p:cBhvr>
                                      <p:to x="100000" y="100000"/>
                                    </p:animScale>
                                    <p:animScale>
                                      <p:cBhvr>
                                        <p:cTn id="107" dur="26">
                                          <p:stCondLst>
                                            <p:cond delay="1808"/>
                                          </p:stCondLst>
                                        </p:cTn>
                                        <p:tgtEl>
                                          <p:spTgt spid="2065"/>
                                        </p:tgtEl>
                                      </p:cBhvr>
                                      <p:to x="100000" y="95000"/>
                                    </p:animScale>
                                    <p:animScale>
                                      <p:cBhvr>
                                        <p:cTn id="108" dur="166" decel="50000">
                                          <p:stCondLst>
                                            <p:cond delay="1834"/>
                                          </p:stCondLst>
                                        </p:cTn>
                                        <p:tgtEl>
                                          <p:spTgt spid="2065"/>
                                        </p:tgtEl>
                                      </p:cBhvr>
                                      <p:to x="100000" y="100000"/>
                                    </p:animScale>
                                  </p:childTnLst>
                                </p:cTn>
                              </p:par>
                              <p:par>
                                <p:cTn id="109" presetID="26" presetClass="entr" presetSubtype="0" fill="hold"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80">
                                          <p:stCondLst>
                                            <p:cond delay="0"/>
                                          </p:stCondLst>
                                        </p:cTn>
                                        <p:tgtEl>
                                          <p:spTgt spid="42"/>
                                        </p:tgtEl>
                                      </p:cBhvr>
                                    </p:animEffect>
                                    <p:anim calcmode="lin" valueType="num">
                                      <p:cBhvr>
                                        <p:cTn id="112"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117" dur="26">
                                          <p:stCondLst>
                                            <p:cond delay="650"/>
                                          </p:stCondLst>
                                        </p:cTn>
                                        <p:tgtEl>
                                          <p:spTgt spid="42"/>
                                        </p:tgtEl>
                                      </p:cBhvr>
                                      <p:to x="100000" y="60000"/>
                                    </p:animScale>
                                    <p:animScale>
                                      <p:cBhvr>
                                        <p:cTn id="118" dur="166" decel="50000">
                                          <p:stCondLst>
                                            <p:cond delay="676"/>
                                          </p:stCondLst>
                                        </p:cTn>
                                        <p:tgtEl>
                                          <p:spTgt spid="42"/>
                                        </p:tgtEl>
                                      </p:cBhvr>
                                      <p:to x="100000" y="100000"/>
                                    </p:animScale>
                                    <p:animScale>
                                      <p:cBhvr>
                                        <p:cTn id="119" dur="26">
                                          <p:stCondLst>
                                            <p:cond delay="1312"/>
                                          </p:stCondLst>
                                        </p:cTn>
                                        <p:tgtEl>
                                          <p:spTgt spid="42"/>
                                        </p:tgtEl>
                                      </p:cBhvr>
                                      <p:to x="100000" y="80000"/>
                                    </p:animScale>
                                    <p:animScale>
                                      <p:cBhvr>
                                        <p:cTn id="120" dur="166" decel="50000">
                                          <p:stCondLst>
                                            <p:cond delay="1338"/>
                                          </p:stCondLst>
                                        </p:cTn>
                                        <p:tgtEl>
                                          <p:spTgt spid="42"/>
                                        </p:tgtEl>
                                      </p:cBhvr>
                                      <p:to x="100000" y="100000"/>
                                    </p:animScale>
                                    <p:animScale>
                                      <p:cBhvr>
                                        <p:cTn id="121" dur="26">
                                          <p:stCondLst>
                                            <p:cond delay="1642"/>
                                          </p:stCondLst>
                                        </p:cTn>
                                        <p:tgtEl>
                                          <p:spTgt spid="42"/>
                                        </p:tgtEl>
                                      </p:cBhvr>
                                      <p:to x="100000" y="90000"/>
                                    </p:animScale>
                                    <p:animScale>
                                      <p:cBhvr>
                                        <p:cTn id="122" dur="166" decel="50000">
                                          <p:stCondLst>
                                            <p:cond delay="1668"/>
                                          </p:stCondLst>
                                        </p:cTn>
                                        <p:tgtEl>
                                          <p:spTgt spid="42"/>
                                        </p:tgtEl>
                                      </p:cBhvr>
                                      <p:to x="100000" y="100000"/>
                                    </p:animScale>
                                    <p:animScale>
                                      <p:cBhvr>
                                        <p:cTn id="123" dur="26">
                                          <p:stCondLst>
                                            <p:cond delay="1808"/>
                                          </p:stCondLst>
                                        </p:cTn>
                                        <p:tgtEl>
                                          <p:spTgt spid="42"/>
                                        </p:tgtEl>
                                      </p:cBhvr>
                                      <p:to x="100000" y="95000"/>
                                    </p:animScale>
                                    <p:animScale>
                                      <p:cBhvr>
                                        <p:cTn id="124" dur="166" decel="50000">
                                          <p:stCondLst>
                                            <p:cond delay="1834"/>
                                          </p:stCondLst>
                                        </p:cTn>
                                        <p:tgtEl>
                                          <p:spTgt spid="42"/>
                                        </p:tgtEl>
                                      </p:cBhvr>
                                      <p:to x="100000" y="100000"/>
                                    </p:animScale>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nodeType="clickEffect">
                                  <p:stCondLst>
                                    <p:cond delay="0"/>
                                  </p:stCondLst>
                                  <p:childTnLst>
                                    <p:set>
                                      <p:cBhvr>
                                        <p:cTn id="128" dur="1" fill="hold">
                                          <p:stCondLst>
                                            <p:cond delay="0"/>
                                          </p:stCondLst>
                                        </p:cTn>
                                        <p:tgtEl>
                                          <p:spTgt spid="2067"/>
                                        </p:tgtEl>
                                        <p:attrNameLst>
                                          <p:attrName>style.visibility</p:attrName>
                                        </p:attrNameLst>
                                      </p:cBhvr>
                                      <p:to>
                                        <p:strVal val="visible"/>
                                      </p:to>
                                    </p:set>
                                    <p:animEffect transition="in" filter="wipe(down)">
                                      <p:cBhvr>
                                        <p:cTn id="129" dur="580">
                                          <p:stCondLst>
                                            <p:cond delay="0"/>
                                          </p:stCondLst>
                                        </p:cTn>
                                        <p:tgtEl>
                                          <p:spTgt spid="2067"/>
                                        </p:tgtEl>
                                      </p:cBhvr>
                                    </p:animEffect>
                                    <p:anim calcmode="lin" valueType="num">
                                      <p:cBhvr>
                                        <p:cTn id="130" dur="1822" tmFilter="0,0; 0.14,0.36; 0.43,0.73; 0.71,0.91; 1.0,1.0">
                                          <p:stCondLst>
                                            <p:cond delay="0"/>
                                          </p:stCondLst>
                                        </p:cTn>
                                        <p:tgtEl>
                                          <p:spTgt spid="2067"/>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2067"/>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2067"/>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2067"/>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2067"/>
                                        </p:tgtEl>
                                        <p:attrNameLst>
                                          <p:attrName>ppt_y</p:attrName>
                                        </p:attrNameLst>
                                      </p:cBhvr>
                                      <p:tavLst>
                                        <p:tav tm="0" fmla="#ppt_y-sin(pi*$)/81">
                                          <p:val>
                                            <p:fltVal val="0"/>
                                          </p:val>
                                        </p:tav>
                                        <p:tav tm="100000">
                                          <p:val>
                                            <p:fltVal val="1"/>
                                          </p:val>
                                        </p:tav>
                                      </p:tavLst>
                                    </p:anim>
                                    <p:animScale>
                                      <p:cBhvr>
                                        <p:cTn id="135" dur="26">
                                          <p:stCondLst>
                                            <p:cond delay="650"/>
                                          </p:stCondLst>
                                        </p:cTn>
                                        <p:tgtEl>
                                          <p:spTgt spid="2067"/>
                                        </p:tgtEl>
                                      </p:cBhvr>
                                      <p:to x="100000" y="60000"/>
                                    </p:animScale>
                                    <p:animScale>
                                      <p:cBhvr>
                                        <p:cTn id="136" dur="166" decel="50000">
                                          <p:stCondLst>
                                            <p:cond delay="676"/>
                                          </p:stCondLst>
                                        </p:cTn>
                                        <p:tgtEl>
                                          <p:spTgt spid="2067"/>
                                        </p:tgtEl>
                                      </p:cBhvr>
                                      <p:to x="100000" y="100000"/>
                                    </p:animScale>
                                    <p:animScale>
                                      <p:cBhvr>
                                        <p:cTn id="137" dur="26">
                                          <p:stCondLst>
                                            <p:cond delay="1312"/>
                                          </p:stCondLst>
                                        </p:cTn>
                                        <p:tgtEl>
                                          <p:spTgt spid="2067"/>
                                        </p:tgtEl>
                                      </p:cBhvr>
                                      <p:to x="100000" y="80000"/>
                                    </p:animScale>
                                    <p:animScale>
                                      <p:cBhvr>
                                        <p:cTn id="138" dur="166" decel="50000">
                                          <p:stCondLst>
                                            <p:cond delay="1338"/>
                                          </p:stCondLst>
                                        </p:cTn>
                                        <p:tgtEl>
                                          <p:spTgt spid="2067"/>
                                        </p:tgtEl>
                                      </p:cBhvr>
                                      <p:to x="100000" y="100000"/>
                                    </p:animScale>
                                    <p:animScale>
                                      <p:cBhvr>
                                        <p:cTn id="139" dur="26">
                                          <p:stCondLst>
                                            <p:cond delay="1642"/>
                                          </p:stCondLst>
                                        </p:cTn>
                                        <p:tgtEl>
                                          <p:spTgt spid="2067"/>
                                        </p:tgtEl>
                                      </p:cBhvr>
                                      <p:to x="100000" y="90000"/>
                                    </p:animScale>
                                    <p:animScale>
                                      <p:cBhvr>
                                        <p:cTn id="140" dur="166" decel="50000">
                                          <p:stCondLst>
                                            <p:cond delay="1668"/>
                                          </p:stCondLst>
                                        </p:cTn>
                                        <p:tgtEl>
                                          <p:spTgt spid="2067"/>
                                        </p:tgtEl>
                                      </p:cBhvr>
                                      <p:to x="100000" y="100000"/>
                                    </p:animScale>
                                    <p:animScale>
                                      <p:cBhvr>
                                        <p:cTn id="141" dur="26">
                                          <p:stCondLst>
                                            <p:cond delay="1808"/>
                                          </p:stCondLst>
                                        </p:cTn>
                                        <p:tgtEl>
                                          <p:spTgt spid="2067"/>
                                        </p:tgtEl>
                                      </p:cBhvr>
                                      <p:to x="100000" y="95000"/>
                                    </p:animScale>
                                    <p:animScale>
                                      <p:cBhvr>
                                        <p:cTn id="142" dur="166" decel="50000">
                                          <p:stCondLst>
                                            <p:cond delay="1834"/>
                                          </p:stCondLst>
                                        </p:cTn>
                                        <p:tgtEl>
                                          <p:spTgt spid="2067"/>
                                        </p:tgtEl>
                                      </p:cBhvr>
                                      <p:to x="100000" y="100000"/>
                                    </p:animScale>
                                  </p:childTnLst>
                                </p:cTn>
                              </p:par>
                              <p:par>
                                <p:cTn id="143" presetID="26" presetClass="entr" presetSubtype="0" fill="hold"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wipe(down)">
                                      <p:cBhvr>
                                        <p:cTn id="145" dur="580">
                                          <p:stCondLst>
                                            <p:cond delay="0"/>
                                          </p:stCondLst>
                                        </p:cTn>
                                        <p:tgtEl>
                                          <p:spTgt spid="46"/>
                                        </p:tgtEl>
                                      </p:cBhvr>
                                    </p:animEffect>
                                    <p:anim calcmode="lin" valueType="num">
                                      <p:cBhvr>
                                        <p:cTn id="146"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147"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48"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49"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50"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51" dur="26">
                                          <p:stCondLst>
                                            <p:cond delay="650"/>
                                          </p:stCondLst>
                                        </p:cTn>
                                        <p:tgtEl>
                                          <p:spTgt spid="46"/>
                                        </p:tgtEl>
                                      </p:cBhvr>
                                      <p:to x="100000" y="60000"/>
                                    </p:animScale>
                                    <p:animScale>
                                      <p:cBhvr>
                                        <p:cTn id="152" dur="166" decel="50000">
                                          <p:stCondLst>
                                            <p:cond delay="676"/>
                                          </p:stCondLst>
                                        </p:cTn>
                                        <p:tgtEl>
                                          <p:spTgt spid="46"/>
                                        </p:tgtEl>
                                      </p:cBhvr>
                                      <p:to x="100000" y="100000"/>
                                    </p:animScale>
                                    <p:animScale>
                                      <p:cBhvr>
                                        <p:cTn id="153" dur="26">
                                          <p:stCondLst>
                                            <p:cond delay="1312"/>
                                          </p:stCondLst>
                                        </p:cTn>
                                        <p:tgtEl>
                                          <p:spTgt spid="46"/>
                                        </p:tgtEl>
                                      </p:cBhvr>
                                      <p:to x="100000" y="80000"/>
                                    </p:animScale>
                                    <p:animScale>
                                      <p:cBhvr>
                                        <p:cTn id="154" dur="166" decel="50000">
                                          <p:stCondLst>
                                            <p:cond delay="1338"/>
                                          </p:stCondLst>
                                        </p:cTn>
                                        <p:tgtEl>
                                          <p:spTgt spid="46"/>
                                        </p:tgtEl>
                                      </p:cBhvr>
                                      <p:to x="100000" y="100000"/>
                                    </p:animScale>
                                    <p:animScale>
                                      <p:cBhvr>
                                        <p:cTn id="155" dur="26">
                                          <p:stCondLst>
                                            <p:cond delay="1642"/>
                                          </p:stCondLst>
                                        </p:cTn>
                                        <p:tgtEl>
                                          <p:spTgt spid="46"/>
                                        </p:tgtEl>
                                      </p:cBhvr>
                                      <p:to x="100000" y="90000"/>
                                    </p:animScale>
                                    <p:animScale>
                                      <p:cBhvr>
                                        <p:cTn id="156" dur="166" decel="50000">
                                          <p:stCondLst>
                                            <p:cond delay="1668"/>
                                          </p:stCondLst>
                                        </p:cTn>
                                        <p:tgtEl>
                                          <p:spTgt spid="46"/>
                                        </p:tgtEl>
                                      </p:cBhvr>
                                      <p:to x="100000" y="100000"/>
                                    </p:animScale>
                                    <p:animScale>
                                      <p:cBhvr>
                                        <p:cTn id="157" dur="26">
                                          <p:stCondLst>
                                            <p:cond delay="1808"/>
                                          </p:stCondLst>
                                        </p:cTn>
                                        <p:tgtEl>
                                          <p:spTgt spid="46"/>
                                        </p:tgtEl>
                                      </p:cBhvr>
                                      <p:to x="100000" y="95000"/>
                                    </p:animScale>
                                    <p:animScale>
                                      <p:cBhvr>
                                        <p:cTn id="158" dur="166" decel="50000">
                                          <p:stCondLst>
                                            <p:cond delay="1834"/>
                                          </p:stCondLst>
                                        </p:cTn>
                                        <p:tgtEl>
                                          <p:spTgt spid="46"/>
                                        </p:tgtEl>
                                      </p:cBhvr>
                                      <p:to x="100000" y="100000"/>
                                    </p:animScale>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0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nodeType="clickEffect">
                                  <p:stCondLst>
                                    <p:cond delay="0"/>
                                  </p:stCondLst>
                                  <p:childTnLst>
                                    <p:set>
                                      <p:cBhvr>
                                        <p:cTn id="166" dur="1" fill="hold">
                                          <p:stCondLst>
                                            <p:cond delay="0"/>
                                          </p:stCondLst>
                                        </p:cTn>
                                        <p:tgtEl>
                                          <p:spTgt spid="105"/>
                                        </p:tgtEl>
                                        <p:attrNameLst>
                                          <p:attrName>style.visibility</p:attrName>
                                        </p:attrNameLst>
                                      </p:cBhvr>
                                      <p:to>
                                        <p:strVal val="visible"/>
                                      </p:to>
                                    </p:set>
                                    <p:animEffect transition="in" filter="wipe(down)">
                                      <p:cBhvr>
                                        <p:cTn id="167" dur="580">
                                          <p:stCondLst>
                                            <p:cond delay="0"/>
                                          </p:stCondLst>
                                        </p:cTn>
                                        <p:tgtEl>
                                          <p:spTgt spid="105"/>
                                        </p:tgtEl>
                                      </p:cBhvr>
                                    </p:animEffect>
                                    <p:anim calcmode="lin" valueType="num">
                                      <p:cBhvr>
                                        <p:cTn id="168" dur="1822" tmFilter="0,0; 0.14,0.36; 0.43,0.73; 0.71,0.91; 1.0,1.0">
                                          <p:stCondLst>
                                            <p:cond delay="0"/>
                                          </p:stCondLst>
                                        </p:cTn>
                                        <p:tgtEl>
                                          <p:spTgt spid="105"/>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05"/>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05"/>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05"/>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05"/>
                                        </p:tgtEl>
                                        <p:attrNameLst>
                                          <p:attrName>ppt_y</p:attrName>
                                        </p:attrNameLst>
                                      </p:cBhvr>
                                      <p:tavLst>
                                        <p:tav tm="0" fmla="#ppt_y-sin(pi*$)/81">
                                          <p:val>
                                            <p:fltVal val="0"/>
                                          </p:val>
                                        </p:tav>
                                        <p:tav tm="100000">
                                          <p:val>
                                            <p:fltVal val="1"/>
                                          </p:val>
                                        </p:tav>
                                      </p:tavLst>
                                    </p:anim>
                                    <p:animScale>
                                      <p:cBhvr>
                                        <p:cTn id="173" dur="26">
                                          <p:stCondLst>
                                            <p:cond delay="650"/>
                                          </p:stCondLst>
                                        </p:cTn>
                                        <p:tgtEl>
                                          <p:spTgt spid="105"/>
                                        </p:tgtEl>
                                      </p:cBhvr>
                                      <p:to x="100000" y="60000"/>
                                    </p:animScale>
                                    <p:animScale>
                                      <p:cBhvr>
                                        <p:cTn id="174" dur="166" decel="50000">
                                          <p:stCondLst>
                                            <p:cond delay="676"/>
                                          </p:stCondLst>
                                        </p:cTn>
                                        <p:tgtEl>
                                          <p:spTgt spid="105"/>
                                        </p:tgtEl>
                                      </p:cBhvr>
                                      <p:to x="100000" y="100000"/>
                                    </p:animScale>
                                    <p:animScale>
                                      <p:cBhvr>
                                        <p:cTn id="175" dur="26">
                                          <p:stCondLst>
                                            <p:cond delay="1312"/>
                                          </p:stCondLst>
                                        </p:cTn>
                                        <p:tgtEl>
                                          <p:spTgt spid="105"/>
                                        </p:tgtEl>
                                      </p:cBhvr>
                                      <p:to x="100000" y="80000"/>
                                    </p:animScale>
                                    <p:animScale>
                                      <p:cBhvr>
                                        <p:cTn id="176" dur="166" decel="50000">
                                          <p:stCondLst>
                                            <p:cond delay="1338"/>
                                          </p:stCondLst>
                                        </p:cTn>
                                        <p:tgtEl>
                                          <p:spTgt spid="105"/>
                                        </p:tgtEl>
                                      </p:cBhvr>
                                      <p:to x="100000" y="100000"/>
                                    </p:animScale>
                                    <p:animScale>
                                      <p:cBhvr>
                                        <p:cTn id="177" dur="26">
                                          <p:stCondLst>
                                            <p:cond delay="1642"/>
                                          </p:stCondLst>
                                        </p:cTn>
                                        <p:tgtEl>
                                          <p:spTgt spid="105"/>
                                        </p:tgtEl>
                                      </p:cBhvr>
                                      <p:to x="100000" y="90000"/>
                                    </p:animScale>
                                    <p:animScale>
                                      <p:cBhvr>
                                        <p:cTn id="178" dur="166" decel="50000">
                                          <p:stCondLst>
                                            <p:cond delay="1668"/>
                                          </p:stCondLst>
                                        </p:cTn>
                                        <p:tgtEl>
                                          <p:spTgt spid="105"/>
                                        </p:tgtEl>
                                      </p:cBhvr>
                                      <p:to x="100000" y="100000"/>
                                    </p:animScale>
                                    <p:animScale>
                                      <p:cBhvr>
                                        <p:cTn id="179" dur="26">
                                          <p:stCondLst>
                                            <p:cond delay="1808"/>
                                          </p:stCondLst>
                                        </p:cTn>
                                        <p:tgtEl>
                                          <p:spTgt spid="105"/>
                                        </p:tgtEl>
                                      </p:cBhvr>
                                      <p:to x="100000" y="95000"/>
                                    </p:animScale>
                                    <p:animScale>
                                      <p:cBhvr>
                                        <p:cTn id="180" dur="166" decel="50000">
                                          <p:stCondLst>
                                            <p:cond delay="1834"/>
                                          </p:stCondLst>
                                        </p:cTn>
                                        <p:tgtEl>
                                          <p:spTgt spid="105"/>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2073"/>
                                        </p:tgtEl>
                                        <p:attrNameLst>
                                          <p:attrName>style.visibility</p:attrName>
                                        </p:attrNameLst>
                                      </p:cBhvr>
                                      <p:to>
                                        <p:strVal val="visible"/>
                                      </p:to>
                                    </p:set>
                                    <p:animEffect transition="in" filter="wipe(down)">
                                      <p:cBhvr>
                                        <p:cTn id="183" dur="580">
                                          <p:stCondLst>
                                            <p:cond delay="0"/>
                                          </p:stCondLst>
                                        </p:cTn>
                                        <p:tgtEl>
                                          <p:spTgt spid="2073"/>
                                        </p:tgtEl>
                                      </p:cBhvr>
                                    </p:animEffect>
                                    <p:anim calcmode="lin" valueType="num">
                                      <p:cBhvr>
                                        <p:cTn id="184" dur="1822" tmFilter="0,0; 0.14,0.36; 0.43,0.73; 0.71,0.91; 1.0,1.0">
                                          <p:stCondLst>
                                            <p:cond delay="0"/>
                                          </p:stCondLst>
                                        </p:cTn>
                                        <p:tgtEl>
                                          <p:spTgt spid="2073"/>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073"/>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073"/>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073"/>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073"/>
                                        </p:tgtEl>
                                        <p:attrNameLst>
                                          <p:attrName>ppt_y</p:attrName>
                                        </p:attrNameLst>
                                      </p:cBhvr>
                                      <p:tavLst>
                                        <p:tav tm="0" fmla="#ppt_y-sin(pi*$)/81">
                                          <p:val>
                                            <p:fltVal val="0"/>
                                          </p:val>
                                        </p:tav>
                                        <p:tav tm="100000">
                                          <p:val>
                                            <p:fltVal val="1"/>
                                          </p:val>
                                        </p:tav>
                                      </p:tavLst>
                                    </p:anim>
                                    <p:animScale>
                                      <p:cBhvr>
                                        <p:cTn id="189" dur="26">
                                          <p:stCondLst>
                                            <p:cond delay="650"/>
                                          </p:stCondLst>
                                        </p:cTn>
                                        <p:tgtEl>
                                          <p:spTgt spid="2073"/>
                                        </p:tgtEl>
                                      </p:cBhvr>
                                      <p:to x="100000" y="60000"/>
                                    </p:animScale>
                                    <p:animScale>
                                      <p:cBhvr>
                                        <p:cTn id="190" dur="166" decel="50000">
                                          <p:stCondLst>
                                            <p:cond delay="676"/>
                                          </p:stCondLst>
                                        </p:cTn>
                                        <p:tgtEl>
                                          <p:spTgt spid="2073"/>
                                        </p:tgtEl>
                                      </p:cBhvr>
                                      <p:to x="100000" y="100000"/>
                                    </p:animScale>
                                    <p:animScale>
                                      <p:cBhvr>
                                        <p:cTn id="191" dur="26">
                                          <p:stCondLst>
                                            <p:cond delay="1312"/>
                                          </p:stCondLst>
                                        </p:cTn>
                                        <p:tgtEl>
                                          <p:spTgt spid="2073"/>
                                        </p:tgtEl>
                                      </p:cBhvr>
                                      <p:to x="100000" y="80000"/>
                                    </p:animScale>
                                    <p:animScale>
                                      <p:cBhvr>
                                        <p:cTn id="192" dur="166" decel="50000">
                                          <p:stCondLst>
                                            <p:cond delay="1338"/>
                                          </p:stCondLst>
                                        </p:cTn>
                                        <p:tgtEl>
                                          <p:spTgt spid="2073"/>
                                        </p:tgtEl>
                                      </p:cBhvr>
                                      <p:to x="100000" y="100000"/>
                                    </p:animScale>
                                    <p:animScale>
                                      <p:cBhvr>
                                        <p:cTn id="193" dur="26">
                                          <p:stCondLst>
                                            <p:cond delay="1642"/>
                                          </p:stCondLst>
                                        </p:cTn>
                                        <p:tgtEl>
                                          <p:spTgt spid="2073"/>
                                        </p:tgtEl>
                                      </p:cBhvr>
                                      <p:to x="100000" y="90000"/>
                                    </p:animScale>
                                    <p:animScale>
                                      <p:cBhvr>
                                        <p:cTn id="194" dur="166" decel="50000">
                                          <p:stCondLst>
                                            <p:cond delay="1668"/>
                                          </p:stCondLst>
                                        </p:cTn>
                                        <p:tgtEl>
                                          <p:spTgt spid="2073"/>
                                        </p:tgtEl>
                                      </p:cBhvr>
                                      <p:to x="100000" y="100000"/>
                                    </p:animScale>
                                    <p:animScale>
                                      <p:cBhvr>
                                        <p:cTn id="195" dur="26">
                                          <p:stCondLst>
                                            <p:cond delay="1808"/>
                                          </p:stCondLst>
                                        </p:cTn>
                                        <p:tgtEl>
                                          <p:spTgt spid="2073"/>
                                        </p:tgtEl>
                                      </p:cBhvr>
                                      <p:to x="100000" y="95000"/>
                                    </p:animScale>
                                    <p:animScale>
                                      <p:cBhvr>
                                        <p:cTn id="196" dur="166" decel="50000">
                                          <p:stCondLst>
                                            <p:cond delay="1834"/>
                                          </p:stCondLst>
                                        </p:cTn>
                                        <p:tgtEl>
                                          <p:spTgt spid="2073"/>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2069"/>
                                        </p:tgtEl>
                                        <p:attrNameLst>
                                          <p:attrName>style.visibility</p:attrName>
                                        </p:attrNameLst>
                                      </p:cBhvr>
                                      <p:to>
                                        <p:strVal val="visible"/>
                                      </p:to>
                                    </p:set>
                                    <p:animEffect transition="in" filter="wipe(down)">
                                      <p:cBhvr>
                                        <p:cTn id="199" dur="580">
                                          <p:stCondLst>
                                            <p:cond delay="0"/>
                                          </p:stCondLst>
                                        </p:cTn>
                                        <p:tgtEl>
                                          <p:spTgt spid="2069"/>
                                        </p:tgtEl>
                                      </p:cBhvr>
                                    </p:animEffect>
                                    <p:anim calcmode="lin" valueType="num">
                                      <p:cBhvr>
                                        <p:cTn id="200" dur="1822" tmFilter="0,0; 0.14,0.36; 0.43,0.73; 0.71,0.91; 1.0,1.0">
                                          <p:stCondLst>
                                            <p:cond delay="0"/>
                                          </p:stCondLst>
                                        </p:cTn>
                                        <p:tgtEl>
                                          <p:spTgt spid="2069"/>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69"/>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69"/>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69"/>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69"/>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69"/>
                                        </p:tgtEl>
                                      </p:cBhvr>
                                      <p:to x="100000" y="60000"/>
                                    </p:animScale>
                                    <p:animScale>
                                      <p:cBhvr>
                                        <p:cTn id="206" dur="166" decel="50000">
                                          <p:stCondLst>
                                            <p:cond delay="676"/>
                                          </p:stCondLst>
                                        </p:cTn>
                                        <p:tgtEl>
                                          <p:spTgt spid="2069"/>
                                        </p:tgtEl>
                                      </p:cBhvr>
                                      <p:to x="100000" y="100000"/>
                                    </p:animScale>
                                    <p:animScale>
                                      <p:cBhvr>
                                        <p:cTn id="207" dur="26">
                                          <p:stCondLst>
                                            <p:cond delay="1312"/>
                                          </p:stCondLst>
                                        </p:cTn>
                                        <p:tgtEl>
                                          <p:spTgt spid="2069"/>
                                        </p:tgtEl>
                                      </p:cBhvr>
                                      <p:to x="100000" y="80000"/>
                                    </p:animScale>
                                    <p:animScale>
                                      <p:cBhvr>
                                        <p:cTn id="208" dur="166" decel="50000">
                                          <p:stCondLst>
                                            <p:cond delay="1338"/>
                                          </p:stCondLst>
                                        </p:cTn>
                                        <p:tgtEl>
                                          <p:spTgt spid="2069"/>
                                        </p:tgtEl>
                                      </p:cBhvr>
                                      <p:to x="100000" y="100000"/>
                                    </p:animScale>
                                    <p:animScale>
                                      <p:cBhvr>
                                        <p:cTn id="209" dur="26">
                                          <p:stCondLst>
                                            <p:cond delay="1642"/>
                                          </p:stCondLst>
                                        </p:cTn>
                                        <p:tgtEl>
                                          <p:spTgt spid="2069"/>
                                        </p:tgtEl>
                                      </p:cBhvr>
                                      <p:to x="100000" y="90000"/>
                                    </p:animScale>
                                    <p:animScale>
                                      <p:cBhvr>
                                        <p:cTn id="210" dur="166" decel="50000">
                                          <p:stCondLst>
                                            <p:cond delay="1668"/>
                                          </p:stCondLst>
                                        </p:cTn>
                                        <p:tgtEl>
                                          <p:spTgt spid="2069"/>
                                        </p:tgtEl>
                                      </p:cBhvr>
                                      <p:to x="100000" y="100000"/>
                                    </p:animScale>
                                    <p:animScale>
                                      <p:cBhvr>
                                        <p:cTn id="211" dur="26">
                                          <p:stCondLst>
                                            <p:cond delay="1808"/>
                                          </p:stCondLst>
                                        </p:cTn>
                                        <p:tgtEl>
                                          <p:spTgt spid="2069"/>
                                        </p:tgtEl>
                                      </p:cBhvr>
                                      <p:to x="100000" y="95000"/>
                                    </p:animScale>
                                    <p:animScale>
                                      <p:cBhvr>
                                        <p:cTn id="212" dur="166" decel="50000">
                                          <p:stCondLst>
                                            <p:cond delay="1834"/>
                                          </p:stCondLst>
                                        </p:cTn>
                                        <p:tgtEl>
                                          <p:spTgt spid="2069"/>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50"/>
                                        </p:tgtEl>
                                        <p:attrNameLst>
                                          <p:attrName>style.visibility</p:attrName>
                                        </p:attrNameLst>
                                      </p:cBhvr>
                                      <p:to>
                                        <p:strVal val="visible"/>
                                      </p:to>
                                    </p:set>
                                    <p:animEffect transition="in" filter="wipe(down)">
                                      <p:cBhvr>
                                        <p:cTn id="215" dur="580">
                                          <p:stCondLst>
                                            <p:cond delay="0"/>
                                          </p:stCondLst>
                                        </p:cTn>
                                        <p:tgtEl>
                                          <p:spTgt spid="50"/>
                                        </p:tgtEl>
                                      </p:cBhvr>
                                    </p:animEffect>
                                    <p:anim calcmode="lin" valueType="num">
                                      <p:cBhvr>
                                        <p:cTn id="216"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221" dur="26">
                                          <p:stCondLst>
                                            <p:cond delay="650"/>
                                          </p:stCondLst>
                                        </p:cTn>
                                        <p:tgtEl>
                                          <p:spTgt spid="50"/>
                                        </p:tgtEl>
                                      </p:cBhvr>
                                      <p:to x="100000" y="60000"/>
                                    </p:animScale>
                                    <p:animScale>
                                      <p:cBhvr>
                                        <p:cTn id="222" dur="166" decel="50000">
                                          <p:stCondLst>
                                            <p:cond delay="676"/>
                                          </p:stCondLst>
                                        </p:cTn>
                                        <p:tgtEl>
                                          <p:spTgt spid="50"/>
                                        </p:tgtEl>
                                      </p:cBhvr>
                                      <p:to x="100000" y="100000"/>
                                    </p:animScale>
                                    <p:animScale>
                                      <p:cBhvr>
                                        <p:cTn id="223" dur="26">
                                          <p:stCondLst>
                                            <p:cond delay="1312"/>
                                          </p:stCondLst>
                                        </p:cTn>
                                        <p:tgtEl>
                                          <p:spTgt spid="50"/>
                                        </p:tgtEl>
                                      </p:cBhvr>
                                      <p:to x="100000" y="80000"/>
                                    </p:animScale>
                                    <p:animScale>
                                      <p:cBhvr>
                                        <p:cTn id="224" dur="166" decel="50000">
                                          <p:stCondLst>
                                            <p:cond delay="1338"/>
                                          </p:stCondLst>
                                        </p:cTn>
                                        <p:tgtEl>
                                          <p:spTgt spid="50"/>
                                        </p:tgtEl>
                                      </p:cBhvr>
                                      <p:to x="100000" y="100000"/>
                                    </p:animScale>
                                    <p:animScale>
                                      <p:cBhvr>
                                        <p:cTn id="225" dur="26">
                                          <p:stCondLst>
                                            <p:cond delay="1642"/>
                                          </p:stCondLst>
                                        </p:cTn>
                                        <p:tgtEl>
                                          <p:spTgt spid="50"/>
                                        </p:tgtEl>
                                      </p:cBhvr>
                                      <p:to x="100000" y="90000"/>
                                    </p:animScale>
                                    <p:animScale>
                                      <p:cBhvr>
                                        <p:cTn id="226" dur="166" decel="50000">
                                          <p:stCondLst>
                                            <p:cond delay="1668"/>
                                          </p:stCondLst>
                                        </p:cTn>
                                        <p:tgtEl>
                                          <p:spTgt spid="50"/>
                                        </p:tgtEl>
                                      </p:cBhvr>
                                      <p:to x="100000" y="100000"/>
                                    </p:animScale>
                                    <p:animScale>
                                      <p:cBhvr>
                                        <p:cTn id="227" dur="26">
                                          <p:stCondLst>
                                            <p:cond delay="1808"/>
                                          </p:stCondLst>
                                        </p:cTn>
                                        <p:tgtEl>
                                          <p:spTgt spid="50"/>
                                        </p:tgtEl>
                                      </p:cBhvr>
                                      <p:to x="100000" y="95000"/>
                                    </p:animScale>
                                    <p:animScale>
                                      <p:cBhvr>
                                        <p:cTn id="228" dur="166" decel="50000">
                                          <p:stCondLst>
                                            <p:cond delay="1834"/>
                                          </p:stCondLst>
                                        </p:cTn>
                                        <p:tgtEl>
                                          <p:spTgt spid="50"/>
                                        </p:tgtEl>
                                      </p:cBhvr>
                                      <p:to x="100000" y="100000"/>
                                    </p:animScale>
                                  </p:childTnLst>
                                </p:cTn>
                              </p:par>
                              <p:par>
                                <p:cTn id="229" presetID="26" presetClass="entr" presetSubtype="0" fill="hold" nodeType="withEffect">
                                  <p:stCondLst>
                                    <p:cond delay="0"/>
                                  </p:stCondLst>
                                  <p:childTnLst>
                                    <p:set>
                                      <p:cBhvr>
                                        <p:cTn id="230" dur="1" fill="hold">
                                          <p:stCondLst>
                                            <p:cond delay="0"/>
                                          </p:stCondLst>
                                        </p:cTn>
                                        <p:tgtEl>
                                          <p:spTgt spid="58"/>
                                        </p:tgtEl>
                                        <p:attrNameLst>
                                          <p:attrName>style.visibility</p:attrName>
                                        </p:attrNameLst>
                                      </p:cBhvr>
                                      <p:to>
                                        <p:strVal val="visible"/>
                                      </p:to>
                                    </p:set>
                                    <p:animEffect transition="in" filter="wipe(down)">
                                      <p:cBhvr>
                                        <p:cTn id="231" dur="580">
                                          <p:stCondLst>
                                            <p:cond delay="0"/>
                                          </p:stCondLst>
                                        </p:cTn>
                                        <p:tgtEl>
                                          <p:spTgt spid="58"/>
                                        </p:tgtEl>
                                      </p:cBhvr>
                                    </p:animEffect>
                                    <p:anim calcmode="lin" valueType="num">
                                      <p:cBhvr>
                                        <p:cTn id="232"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237" dur="26">
                                          <p:stCondLst>
                                            <p:cond delay="650"/>
                                          </p:stCondLst>
                                        </p:cTn>
                                        <p:tgtEl>
                                          <p:spTgt spid="58"/>
                                        </p:tgtEl>
                                      </p:cBhvr>
                                      <p:to x="100000" y="60000"/>
                                    </p:animScale>
                                    <p:animScale>
                                      <p:cBhvr>
                                        <p:cTn id="238" dur="166" decel="50000">
                                          <p:stCondLst>
                                            <p:cond delay="676"/>
                                          </p:stCondLst>
                                        </p:cTn>
                                        <p:tgtEl>
                                          <p:spTgt spid="58"/>
                                        </p:tgtEl>
                                      </p:cBhvr>
                                      <p:to x="100000" y="100000"/>
                                    </p:animScale>
                                    <p:animScale>
                                      <p:cBhvr>
                                        <p:cTn id="239" dur="26">
                                          <p:stCondLst>
                                            <p:cond delay="1312"/>
                                          </p:stCondLst>
                                        </p:cTn>
                                        <p:tgtEl>
                                          <p:spTgt spid="58"/>
                                        </p:tgtEl>
                                      </p:cBhvr>
                                      <p:to x="100000" y="80000"/>
                                    </p:animScale>
                                    <p:animScale>
                                      <p:cBhvr>
                                        <p:cTn id="240" dur="166" decel="50000">
                                          <p:stCondLst>
                                            <p:cond delay="1338"/>
                                          </p:stCondLst>
                                        </p:cTn>
                                        <p:tgtEl>
                                          <p:spTgt spid="58"/>
                                        </p:tgtEl>
                                      </p:cBhvr>
                                      <p:to x="100000" y="100000"/>
                                    </p:animScale>
                                    <p:animScale>
                                      <p:cBhvr>
                                        <p:cTn id="241" dur="26">
                                          <p:stCondLst>
                                            <p:cond delay="1642"/>
                                          </p:stCondLst>
                                        </p:cTn>
                                        <p:tgtEl>
                                          <p:spTgt spid="58"/>
                                        </p:tgtEl>
                                      </p:cBhvr>
                                      <p:to x="100000" y="90000"/>
                                    </p:animScale>
                                    <p:animScale>
                                      <p:cBhvr>
                                        <p:cTn id="242" dur="166" decel="50000">
                                          <p:stCondLst>
                                            <p:cond delay="1668"/>
                                          </p:stCondLst>
                                        </p:cTn>
                                        <p:tgtEl>
                                          <p:spTgt spid="58"/>
                                        </p:tgtEl>
                                      </p:cBhvr>
                                      <p:to x="100000" y="100000"/>
                                    </p:animScale>
                                    <p:animScale>
                                      <p:cBhvr>
                                        <p:cTn id="243" dur="26">
                                          <p:stCondLst>
                                            <p:cond delay="1808"/>
                                          </p:stCondLst>
                                        </p:cTn>
                                        <p:tgtEl>
                                          <p:spTgt spid="58"/>
                                        </p:tgtEl>
                                      </p:cBhvr>
                                      <p:to x="100000" y="95000"/>
                                    </p:animScale>
                                    <p:animScale>
                                      <p:cBhvr>
                                        <p:cTn id="244" dur="166" decel="50000">
                                          <p:stCondLst>
                                            <p:cond delay="1834"/>
                                          </p:stCondLst>
                                        </p:cTn>
                                        <p:tgtEl>
                                          <p:spTgt spid="58"/>
                                        </p:tgtEl>
                                      </p:cBhvr>
                                      <p:to x="100000" y="100000"/>
                                    </p:animScale>
                                  </p:childTnLst>
                                </p:cTn>
                              </p:par>
                              <p:par>
                                <p:cTn id="245" presetID="26" presetClass="entr" presetSubtype="0" fill="hold" nodeType="withEffect">
                                  <p:stCondLst>
                                    <p:cond delay="0"/>
                                  </p:stCondLst>
                                  <p:childTnLst>
                                    <p:set>
                                      <p:cBhvr>
                                        <p:cTn id="246" dur="1" fill="hold">
                                          <p:stCondLst>
                                            <p:cond delay="0"/>
                                          </p:stCondLst>
                                        </p:cTn>
                                        <p:tgtEl>
                                          <p:spTgt spid="2075"/>
                                        </p:tgtEl>
                                        <p:attrNameLst>
                                          <p:attrName>style.visibility</p:attrName>
                                        </p:attrNameLst>
                                      </p:cBhvr>
                                      <p:to>
                                        <p:strVal val="visible"/>
                                      </p:to>
                                    </p:set>
                                    <p:animEffect transition="in" filter="wipe(down)">
                                      <p:cBhvr>
                                        <p:cTn id="247" dur="580">
                                          <p:stCondLst>
                                            <p:cond delay="0"/>
                                          </p:stCondLst>
                                        </p:cTn>
                                        <p:tgtEl>
                                          <p:spTgt spid="2075"/>
                                        </p:tgtEl>
                                      </p:cBhvr>
                                    </p:animEffect>
                                    <p:anim calcmode="lin" valueType="num">
                                      <p:cBhvr>
                                        <p:cTn id="248" dur="1822" tmFilter="0,0; 0.14,0.36; 0.43,0.73; 0.71,0.91; 1.0,1.0">
                                          <p:stCondLst>
                                            <p:cond delay="0"/>
                                          </p:stCondLst>
                                        </p:cTn>
                                        <p:tgtEl>
                                          <p:spTgt spid="2075"/>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075"/>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075"/>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075"/>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075"/>
                                        </p:tgtEl>
                                        <p:attrNameLst>
                                          <p:attrName>ppt_y</p:attrName>
                                        </p:attrNameLst>
                                      </p:cBhvr>
                                      <p:tavLst>
                                        <p:tav tm="0" fmla="#ppt_y-sin(pi*$)/81">
                                          <p:val>
                                            <p:fltVal val="0"/>
                                          </p:val>
                                        </p:tav>
                                        <p:tav tm="100000">
                                          <p:val>
                                            <p:fltVal val="1"/>
                                          </p:val>
                                        </p:tav>
                                      </p:tavLst>
                                    </p:anim>
                                    <p:animScale>
                                      <p:cBhvr>
                                        <p:cTn id="253" dur="26">
                                          <p:stCondLst>
                                            <p:cond delay="650"/>
                                          </p:stCondLst>
                                        </p:cTn>
                                        <p:tgtEl>
                                          <p:spTgt spid="2075"/>
                                        </p:tgtEl>
                                      </p:cBhvr>
                                      <p:to x="100000" y="60000"/>
                                    </p:animScale>
                                    <p:animScale>
                                      <p:cBhvr>
                                        <p:cTn id="254" dur="166" decel="50000">
                                          <p:stCondLst>
                                            <p:cond delay="676"/>
                                          </p:stCondLst>
                                        </p:cTn>
                                        <p:tgtEl>
                                          <p:spTgt spid="2075"/>
                                        </p:tgtEl>
                                      </p:cBhvr>
                                      <p:to x="100000" y="100000"/>
                                    </p:animScale>
                                    <p:animScale>
                                      <p:cBhvr>
                                        <p:cTn id="255" dur="26">
                                          <p:stCondLst>
                                            <p:cond delay="1312"/>
                                          </p:stCondLst>
                                        </p:cTn>
                                        <p:tgtEl>
                                          <p:spTgt spid="2075"/>
                                        </p:tgtEl>
                                      </p:cBhvr>
                                      <p:to x="100000" y="80000"/>
                                    </p:animScale>
                                    <p:animScale>
                                      <p:cBhvr>
                                        <p:cTn id="256" dur="166" decel="50000">
                                          <p:stCondLst>
                                            <p:cond delay="1338"/>
                                          </p:stCondLst>
                                        </p:cTn>
                                        <p:tgtEl>
                                          <p:spTgt spid="2075"/>
                                        </p:tgtEl>
                                      </p:cBhvr>
                                      <p:to x="100000" y="100000"/>
                                    </p:animScale>
                                    <p:animScale>
                                      <p:cBhvr>
                                        <p:cTn id="257" dur="26">
                                          <p:stCondLst>
                                            <p:cond delay="1642"/>
                                          </p:stCondLst>
                                        </p:cTn>
                                        <p:tgtEl>
                                          <p:spTgt spid="2075"/>
                                        </p:tgtEl>
                                      </p:cBhvr>
                                      <p:to x="100000" y="90000"/>
                                    </p:animScale>
                                    <p:animScale>
                                      <p:cBhvr>
                                        <p:cTn id="258" dur="166" decel="50000">
                                          <p:stCondLst>
                                            <p:cond delay="1668"/>
                                          </p:stCondLst>
                                        </p:cTn>
                                        <p:tgtEl>
                                          <p:spTgt spid="2075"/>
                                        </p:tgtEl>
                                      </p:cBhvr>
                                      <p:to x="100000" y="100000"/>
                                    </p:animScale>
                                    <p:animScale>
                                      <p:cBhvr>
                                        <p:cTn id="259" dur="26">
                                          <p:stCondLst>
                                            <p:cond delay="1808"/>
                                          </p:stCondLst>
                                        </p:cTn>
                                        <p:tgtEl>
                                          <p:spTgt spid="2075"/>
                                        </p:tgtEl>
                                      </p:cBhvr>
                                      <p:to x="100000" y="95000"/>
                                    </p:animScale>
                                    <p:animScale>
                                      <p:cBhvr>
                                        <p:cTn id="260" dur="166" decel="50000">
                                          <p:stCondLst>
                                            <p:cond delay="1834"/>
                                          </p:stCondLst>
                                        </p:cTn>
                                        <p:tgtEl>
                                          <p:spTgt spid="2075"/>
                                        </p:tgtEl>
                                      </p:cBhvr>
                                      <p:to x="100000" y="100000"/>
                                    </p:animScale>
                                  </p:childTnLst>
                                </p:cTn>
                              </p:par>
                              <p:par>
                                <p:cTn id="261" presetID="26" presetClass="entr" presetSubtype="0" fill="hold" nodeType="withEffect">
                                  <p:stCondLst>
                                    <p:cond delay="0"/>
                                  </p:stCondLst>
                                  <p:childTnLst>
                                    <p:set>
                                      <p:cBhvr>
                                        <p:cTn id="262" dur="1" fill="hold">
                                          <p:stCondLst>
                                            <p:cond delay="0"/>
                                          </p:stCondLst>
                                        </p:cTn>
                                        <p:tgtEl>
                                          <p:spTgt spid="62"/>
                                        </p:tgtEl>
                                        <p:attrNameLst>
                                          <p:attrName>style.visibility</p:attrName>
                                        </p:attrNameLst>
                                      </p:cBhvr>
                                      <p:to>
                                        <p:strVal val="visible"/>
                                      </p:to>
                                    </p:set>
                                    <p:animEffect transition="in" filter="wipe(down)">
                                      <p:cBhvr>
                                        <p:cTn id="263" dur="580">
                                          <p:stCondLst>
                                            <p:cond delay="0"/>
                                          </p:stCondLst>
                                        </p:cTn>
                                        <p:tgtEl>
                                          <p:spTgt spid="62"/>
                                        </p:tgtEl>
                                      </p:cBhvr>
                                    </p:animEffect>
                                    <p:anim calcmode="lin" valueType="num">
                                      <p:cBhvr>
                                        <p:cTn id="264"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65"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66"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67"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68"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9" dur="26">
                                          <p:stCondLst>
                                            <p:cond delay="650"/>
                                          </p:stCondLst>
                                        </p:cTn>
                                        <p:tgtEl>
                                          <p:spTgt spid="62"/>
                                        </p:tgtEl>
                                      </p:cBhvr>
                                      <p:to x="100000" y="60000"/>
                                    </p:animScale>
                                    <p:animScale>
                                      <p:cBhvr>
                                        <p:cTn id="270" dur="166" decel="50000">
                                          <p:stCondLst>
                                            <p:cond delay="676"/>
                                          </p:stCondLst>
                                        </p:cTn>
                                        <p:tgtEl>
                                          <p:spTgt spid="62"/>
                                        </p:tgtEl>
                                      </p:cBhvr>
                                      <p:to x="100000" y="100000"/>
                                    </p:animScale>
                                    <p:animScale>
                                      <p:cBhvr>
                                        <p:cTn id="271" dur="26">
                                          <p:stCondLst>
                                            <p:cond delay="1312"/>
                                          </p:stCondLst>
                                        </p:cTn>
                                        <p:tgtEl>
                                          <p:spTgt spid="62"/>
                                        </p:tgtEl>
                                      </p:cBhvr>
                                      <p:to x="100000" y="80000"/>
                                    </p:animScale>
                                    <p:animScale>
                                      <p:cBhvr>
                                        <p:cTn id="272" dur="166" decel="50000">
                                          <p:stCondLst>
                                            <p:cond delay="1338"/>
                                          </p:stCondLst>
                                        </p:cTn>
                                        <p:tgtEl>
                                          <p:spTgt spid="62"/>
                                        </p:tgtEl>
                                      </p:cBhvr>
                                      <p:to x="100000" y="100000"/>
                                    </p:animScale>
                                    <p:animScale>
                                      <p:cBhvr>
                                        <p:cTn id="273" dur="26">
                                          <p:stCondLst>
                                            <p:cond delay="1642"/>
                                          </p:stCondLst>
                                        </p:cTn>
                                        <p:tgtEl>
                                          <p:spTgt spid="62"/>
                                        </p:tgtEl>
                                      </p:cBhvr>
                                      <p:to x="100000" y="90000"/>
                                    </p:animScale>
                                    <p:animScale>
                                      <p:cBhvr>
                                        <p:cTn id="274" dur="166" decel="50000">
                                          <p:stCondLst>
                                            <p:cond delay="1668"/>
                                          </p:stCondLst>
                                        </p:cTn>
                                        <p:tgtEl>
                                          <p:spTgt spid="62"/>
                                        </p:tgtEl>
                                      </p:cBhvr>
                                      <p:to x="100000" y="100000"/>
                                    </p:animScale>
                                    <p:animScale>
                                      <p:cBhvr>
                                        <p:cTn id="275" dur="26">
                                          <p:stCondLst>
                                            <p:cond delay="1808"/>
                                          </p:stCondLst>
                                        </p:cTn>
                                        <p:tgtEl>
                                          <p:spTgt spid="62"/>
                                        </p:tgtEl>
                                      </p:cBhvr>
                                      <p:to x="100000" y="95000"/>
                                    </p:animScale>
                                    <p:animScale>
                                      <p:cBhvr>
                                        <p:cTn id="276" dur="166" decel="50000">
                                          <p:stCondLst>
                                            <p:cond delay="1834"/>
                                          </p:stCondLst>
                                        </p:cTn>
                                        <p:tgtEl>
                                          <p:spTgt spid="62"/>
                                        </p:tgtEl>
                                      </p:cBhvr>
                                      <p:to x="100000" y="100000"/>
                                    </p:animScale>
                                  </p:childTnLst>
                                </p:cTn>
                              </p:par>
                              <p:par>
                                <p:cTn id="277" presetID="26" presetClass="entr" presetSubtype="0" fill="hold" nodeType="withEffect">
                                  <p:stCondLst>
                                    <p:cond delay="0"/>
                                  </p:stCondLst>
                                  <p:childTnLst>
                                    <p:set>
                                      <p:cBhvr>
                                        <p:cTn id="278" dur="1" fill="hold">
                                          <p:stCondLst>
                                            <p:cond delay="0"/>
                                          </p:stCondLst>
                                        </p:cTn>
                                        <p:tgtEl>
                                          <p:spTgt spid="2077"/>
                                        </p:tgtEl>
                                        <p:attrNameLst>
                                          <p:attrName>style.visibility</p:attrName>
                                        </p:attrNameLst>
                                      </p:cBhvr>
                                      <p:to>
                                        <p:strVal val="visible"/>
                                      </p:to>
                                    </p:set>
                                    <p:animEffect transition="in" filter="wipe(down)">
                                      <p:cBhvr>
                                        <p:cTn id="279" dur="580">
                                          <p:stCondLst>
                                            <p:cond delay="0"/>
                                          </p:stCondLst>
                                        </p:cTn>
                                        <p:tgtEl>
                                          <p:spTgt spid="2077"/>
                                        </p:tgtEl>
                                      </p:cBhvr>
                                    </p:animEffect>
                                    <p:anim calcmode="lin" valueType="num">
                                      <p:cBhvr>
                                        <p:cTn id="280" dur="1822" tmFilter="0,0; 0.14,0.36; 0.43,0.73; 0.71,0.91; 1.0,1.0">
                                          <p:stCondLst>
                                            <p:cond delay="0"/>
                                          </p:stCondLst>
                                        </p:cTn>
                                        <p:tgtEl>
                                          <p:spTgt spid="2077"/>
                                        </p:tgtEl>
                                        <p:attrNameLst>
                                          <p:attrName>ppt_x</p:attrName>
                                        </p:attrNameLst>
                                      </p:cBhvr>
                                      <p:tavLst>
                                        <p:tav tm="0">
                                          <p:val>
                                            <p:strVal val="#ppt_x-0.25"/>
                                          </p:val>
                                        </p:tav>
                                        <p:tav tm="100000">
                                          <p:val>
                                            <p:strVal val="#ppt_x"/>
                                          </p:val>
                                        </p:tav>
                                      </p:tavLst>
                                    </p:anim>
                                    <p:anim calcmode="lin" valueType="num">
                                      <p:cBhvr>
                                        <p:cTn id="281" dur="664" tmFilter="0.0,0.0; 0.25,0.07; 0.50,0.2; 0.75,0.467; 1.0,1.0">
                                          <p:stCondLst>
                                            <p:cond delay="0"/>
                                          </p:stCondLst>
                                        </p:cTn>
                                        <p:tgtEl>
                                          <p:spTgt spid="2077"/>
                                        </p:tgtEl>
                                        <p:attrNameLst>
                                          <p:attrName>ppt_y</p:attrName>
                                        </p:attrNameLst>
                                      </p:cBhvr>
                                      <p:tavLst>
                                        <p:tav tm="0" fmla="#ppt_y-sin(pi*$)/3">
                                          <p:val>
                                            <p:fltVal val="0.5"/>
                                          </p:val>
                                        </p:tav>
                                        <p:tav tm="100000">
                                          <p:val>
                                            <p:fltVal val="1"/>
                                          </p:val>
                                        </p:tav>
                                      </p:tavLst>
                                    </p:anim>
                                    <p:anim calcmode="lin" valueType="num">
                                      <p:cBhvr>
                                        <p:cTn id="282" dur="664" tmFilter="0, 0; 0.125,0.2665; 0.25,0.4; 0.375,0.465; 0.5,0.5;  0.625,0.535; 0.75,0.6; 0.875,0.7335; 1,1">
                                          <p:stCondLst>
                                            <p:cond delay="664"/>
                                          </p:stCondLst>
                                        </p:cTn>
                                        <p:tgtEl>
                                          <p:spTgt spid="2077"/>
                                        </p:tgtEl>
                                        <p:attrNameLst>
                                          <p:attrName>ppt_y</p:attrName>
                                        </p:attrNameLst>
                                      </p:cBhvr>
                                      <p:tavLst>
                                        <p:tav tm="0" fmla="#ppt_y-sin(pi*$)/9">
                                          <p:val>
                                            <p:fltVal val="0"/>
                                          </p:val>
                                        </p:tav>
                                        <p:tav tm="100000">
                                          <p:val>
                                            <p:fltVal val="1"/>
                                          </p:val>
                                        </p:tav>
                                      </p:tavLst>
                                    </p:anim>
                                    <p:anim calcmode="lin" valueType="num">
                                      <p:cBhvr>
                                        <p:cTn id="283" dur="332" tmFilter="0, 0; 0.125,0.2665; 0.25,0.4; 0.375,0.465; 0.5,0.5;  0.625,0.535; 0.75,0.6; 0.875,0.7335; 1,1">
                                          <p:stCondLst>
                                            <p:cond delay="1324"/>
                                          </p:stCondLst>
                                        </p:cTn>
                                        <p:tgtEl>
                                          <p:spTgt spid="2077"/>
                                        </p:tgtEl>
                                        <p:attrNameLst>
                                          <p:attrName>ppt_y</p:attrName>
                                        </p:attrNameLst>
                                      </p:cBhvr>
                                      <p:tavLst>
                                        <p:tav tm="0" fmla="#ppt_y-sin(pi*$)/27">
                                          <p:val>
                                            <p:fltVal val="0"/>
                                          </p:val>
                                        </p:tav>
                                        <p:tav tm="100000">
                                          <p:val>
                                            <p:fltVal val="1"/>
                                          </p:val>
                                        </p:tav>
                                      </p:tavLst>
                                    </p:anim>
                                    <p:anim calcmode="lin" valueType="num">
                                      <p:cBhvr>
                                        <p:cTn id="284" dur="164" tmFilter="0, 0; 0.125,0.2665; 0.25,0.4; 0.375,0.465; 0.5,0.5;  0.625,0.535; 0.75,0.6; 0.875,0.7335; 1,1">
                                          <p:stCondLst>
                                            <p:cond delay="1656"/>
                                          </p:stCondLst>
                                        </p:cTn>
                                        <p:tgtEl>
                                          <p:spTgt spid="2077"/>
                                        </p:tgtEl>
                                        <p:attrNameLst>
                                          <p:attrName>ppt_y</p:attrName>
                                        </p:attrNameLst>
                                      </p:cBhvr>
                                      <p:tavLst>
                                        <p:tav tm="0" fmla="#ppt_y-sin(pi*$)/81">
                                          <p:val>
                                            <p:fltVal val="0"/>
                                          </p:val>
                                        </p:tav>
                                        <p:tav tm="100000">
                                          <p:val>
                                            <p:fltVal val="1"/>
                                          </p:val>
                                        </p:tav>
                                      </p:tavLst>
                                    </p:anim>
                                    <p:animScale>
                                      <p:cBhvr>
                                        <p:cTn id="285" dur="26">
                                          <p:stCondLst>
                                            <p:cond delay="650"/>
                                          </p:stCondLst>
                                        </p:cTn>
                                        <p:tgtEl>
                                          <p:spTgt spid="2077"/>
                                        </p:tgtEl>
                                      </p:cBhvr>
                                      <p:to x="100000" y="60000"/>
                                    </p:animScale>
                                    <p:animScale>
                                      <p:cBhvr>
                                        <p:cTn id="286" dur="166" decel="50000">
                                          <p:stCondLst>
                                            <p:cond delay="676"/>
                                          </p:stCondLst>
                                        </p:cTn>
                                        <p:tgtEl>
                                          <p:spTgt spid="2077"/>
                                        </p:tgtEl>
                                      </p:cBhvr>
                                      <p:to x="100000" y="100000"/>
                                    </p:animScale>
                                    <p:animScale>
                                      <p:cBhvr>
                                        <p:cTn id="287" dur="26">
                                          <p:stCondLst>
                                            <p:cond delay="1312"/>
                                          </p:stCondLst>
                                        </p:cTn>
                                        <p:tgtEl>
                                          <p:spTgt spid="2077"/>
                                        </p:tgtEl>
                                      </p:cBhvr>
                                      <p:to x="100000" y="80000"/>
                                    </p:animScale>
                                    <p:animScale>
                                      <p:cBhvr>
                                        <p:cTn id="288" dur="166" decel="50000">
                                          <p:stCondLst>
                                            <p:cond delay="1338"/>
                                          </p:stCondLst>
                                        </p:cTn>
                                        <p:tgtEl>
                                          <p:spTgt spid="2077"/>
                                        </p:tgtEl>
                                      </p:cBhvr>
                                      <p:to x="100000" y="100000"/>
                                    </p:animScale>
                                    <p:animScale>
                                      <p:cBhvr>
                                        <p:cTn id="289" dur="26">
                                          <p:stCondLst>
                                            <p:cond delay="1642"/>
                                          </p:stCondLst>
                                        </p:cTn>
                                        <p:tgtEl>
                                          <p:spTgt spid="2077"/>
                                        </p:tgtEl>
                                      </p:cBhvr>
                                      <p:to x="100000" y="90000"/>
                                    </p:animScale>
                                    <p:animScale>
                                      <p:cBhvr>
                                        <p:cTn id="290" dur="166" decel="50000">
                                          <p:stCondLst>
                                            <p:cond delay="1668"/>
                                          </p:stCondLst>
                                        </p:cTn>
                                        <p:tgtEl>
                                          <p:spTgt spid="2077"/>
                                        </p:tgtEl>
                                      </p:cBhvr>
                                      <p:to x="100000" y="100000"/>
                                    </p:animScale>
                                    <p:animScale>
                                      <p:cBhvr>
                                        <p:cTn id="291" dur="26">
                                          <p:stCondLst>
                                            <p:cond delay="1808"/>
                                          </p:stCondLst>
                                        </p:cTn>
                                        <p:tgtEl>
                                          <p:spTgt spid="2077"/>
                                        </p:tgtEl>
                                      </p:cBhvr>
                                      <p:to x="100000" y="95000"/>
                                    </p:animScale>
                                    <p:animScale>
                                      <p:cBhvr>
                                        <p:cTn id="292" dur="166" decel="50000">
                                          <p:stCondLst>
                                            <p:cond delay="1834"/>
                                          </p:stCondLst>
                                        </p:cTn>
                                        <p:tgtEl>
                                          <p:spTgt spid="2077"/>
                                        </p:tgtEl>
                                      </p:cBhvr>
                                      <p:to x="100000" y="100000"/>
                                    </p:animScale>
                                  </p:childTnLst>
                                </p:cTn>
                              </p:par>
                              <p:par>
                                <p:cTn id="293" presetID="26" presetClass="entr" presetSubtype="0" fill="hold" nodeType="withEffect">
                                  <p:stCondLst>
                                    <p:cond delay="0"/>
                                  </p:stCondLst>
                                  <p:childTnLst>
                                    <p:set>
                                      <p:cBhvr>
                                        <p:cTn id="294" dur="1" fill="hold">
                                          <p:stCondLst>
                                            <p:cond delay="0"/>
                                          </p:stCondLst>
                                        </p:cTn>
                                        <p:tgtEl>
                                          <p:spTgt spid="66"/>
                                        </p:tgtEl>
                                        <p:attrNameLst>
                                          <p:attrName>style.visibility</p:attrName>
                                        </p:attrNameLst>
                                      </p:cBhvr>
                                      <p:to>
                                        <p:strVal val="visible"/>
                                      </p:to>
                                    </p:set>
                                    <p:animEffect transition="in" filter="wipe(down)">
                                      <p:cBhvr>
                                        <p:cTn id="295" dur="580">
                                          <p:stCondLst>
                                            <p:cond delay="0"/>
                                          </p:stCondLst>
                                        </p:cTn>
                                        <p:tgtEl>
                                          <p:spTgt spid="66"/>
                                        </p:tgtEl>
                                      </p:cBhvr>
                                    </p:animEffect>
                                    <p:anim calcmode="lin" valueType="num">
                                      <p:cBhvr>
                                        <p:cTn id="296" dur="1822" tmFilter="0,0; 0.14,0.36; 0.43,0.73; 0.71,0.91; 1.0,1.0">
                                          <p:stCondLst>
                                            <p:cond delay="0"/>
                                          </p:stCondLst>
                                        </p:cTn>
                                        <p:tgtEl>
                                          <p:spTgt spid="66"/>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66"/>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66"/>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66"/>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66"/>
                                        </p:tgtEl>
                                        <p:attrNameLst>
                                          <p:attrName>ppt_y</p:attrName>
                                        </p:attrNameLst>
                                      </p:cBhvr>
                                      <p:tavLst>
                                        <p:tav tm="0" fmla="#ppt_y-sin(pi*$)/81">
                                          <p:val>
                                            <p:fltVal val="0"/>
                                          </p:val>
                                        </p:tav>
                                        <p:tav tm="100000">
                                          <p:val>
                                            <p:fltVal val="1"/>
                                          </p:val>
                                        </p:tav>
                                      </p:tavLst>
                                    </p:anim>
                                    <p:animScale>
                                      <p:cBhvr>
                                        <p:cTn id="301" dur="26">
                                          <p:stCondLst>
                                            <p:cond delay="650"/>
                                          </p:stCondLst>
                                        </p:cTn>
                                        <p:tgtEl>
                                          <p:spTgt spid="66"/>
                                        </p:tgtEl>
                                      </p:cBhvr>
                                      <p:to x="100000" y="60000"/>
                                    </p:animScale>
                                    <p:animScale>
                                      <p:cBhvr>
                                        <p:cTn id="302" dur="166" decel="50000">
                                          <p:stCondLst>
                                            <p:cond delay="676"/>
                                          </p:stCondLst>
                                        </p:cTn>
                                        <p:tgtEl>
                                          <p:spTgt spid="66"/>
                                        </p:tgtEl>
                                      </p:cBhvr>
                                      <p:to x="100000" y="100000"/>
                                    </p:animScale>
                                    <p:animScale>
                                      <p:cBhvr>
                                        <p:cTn id="303" dur="26">
                                          <p:stCondLst>
                                            <p:cond delay="1312"/>
                                          </p:stCondLst>
                                        </p:cTn>
                                        <p:tgtEl>
                                          <p:spTgt spid="66"/>
                                        </p:tgtEl>
                                      </p:cBhvr>
                                      <p:to x="100000" y="80000"/>
                                    </p:animScale>
                                    <p:animScale>
                                      <p:cBhvr>
                                        <p:cTn id="304" dur="166" decel="50000">
                                          <p:stCondLst>
                                            <p:cond delay="1338"/>
                                          </p:stCondLst>
                                        </p:cTn>
                                        <p:tgtEl>
                                          <p:spTgt spid="66"/>
                                        </p:tgtEl>
                                      </p:cBhvr>
                                      <p:to x="100000" y="100000"/>
                                    </p:animScale>
                                    <p:animScale>
                                      <p:cBhvr>
                                        <p:cTn id="305" dur="26">
                                          <p:stCondLst>
                                            <p:cond delay="1642"/>
                                          </p:stCondLst>
                                        </p:cTn>
                                        <p:tgtEl>
                                          <p:spTgt spid="66"/>
                                        </p:tgtEl>
                                      </p:cBhvr>
                                      <p:to x="100000" y="90000"/>
                                    </p:animScale>
                                    <p:animScale>
                                      <p:cBhvr>
                                        <p:cTn id="306" dur="166" decel="50000">
                                          <p:stCondLst>
                                            <p:cond delay="1668"/>
                                          </p:stCondLst>
                                        </p:cTn>
                                        <p:tgtEl>
                                          <p:spTgt spid="66"/>
                                        </p:tgtEl>
                                      </p:cBhvr>
                                      <p:to x="100000" y="100000"/>
                                    </p:animScale>
                                    <p:animScale>
                                      <p:cBhvr>
                                        <p:cTn id="307" dur="26">
                                          <p:stCondLst>
                                            <p:cond delay="1808"/>
                                          </p:stCondLst>
                                        </p:cTn>
                                        <p:tgtEl>
                                          <p:spTgt spid="66"/>
                                        </p:tgtEl>
                                      </p:cBhvr>
                                      <p:to x="100000" y="95000"/>
                                    </p:animScale>
                                    <p:animScale>
                                      <p:cBhvr>
                                        <p:cTn id="308" dur="166" decel="50000">
                                          <p:stCondLst>
                                            <p:cond delay="1834"/>
                                          </p:stCondLst>
                                        </p:cTn>
                                        <p:tgtEl>
                                          <p:spTgt spid="66"/>
                                        </p:tgtEl>
                                      </p:cBhvr>
                                      <p:to x="100000" y="100000"/>
                                    </p:animScale>
                                  </p:childTnLst>
                                </p:cTn>
                              </p:par>
                              <p:par>
                                <p:cTn id="309" presetID="26" presetClass="entr" presetSubtype="0" fill="hold" nodeType="withEffect">
                                  <p:stCondLst>
                                    <p:cond delay="0"/>
                                  </p:stCondLst>
                                  <p:childTnLst>
                                    <p:set>
                                      <p:cBhvr>
                                        <p:cTn id="310" dur="1" fill="hold">
                                          <p:stCondLst>
                                            <p:cond delay="0"/>
                                          </p:stCondLst>
                                        </p:cTn>
                                        <p:tgtEl>
                                          <p:spTgt spid="2071"/>
                                        </p:tgtEl>
                                        <p:attrNameLst>
                                          <p:attrName>style.visibility</p:attrName>
                                        </p:attrNameLst>
                                      </p:cBhvr>
                                      <p:to>
                                        <p:strVal val="visible"/>
                                      </p:to>
                                    </p:set>
                                    <p:animEffect transition="in" filter="wipe(down)">
                                      <p:cBhvr>
                                        <p:cTn id="311" dur="580">
                                          <p:stCondLst>
                                            <p:cond delay="0"/>
                                          </p:stCondLst>
                                        </p:cTn>
                                        <p:tgtEl>
                                          <p:spTgt spid="2071"/>
                                        </p:tgtEl>
                                      </p:cBhvr>
                                    </p:animEffect>
                                    <p:anim calcmode="lin" valueType="num">
                                      <p:cBhvr>
                                        <p:cTn id="312" dur="1822" tmFilter="0,0; 0.14,0.36; 0.43,0.73; 0.71,0.91; 1.0,1.0">
                                          <p:stCondLst>
                                            <p:cond delay="0"/>
                                          </p:stCondLst>
                                        </p:cTn>
                                        <p:tgtEl>
                                          <p:spTgt spid="2071"/>
                                        </p:tgtEl>
                                        <p:attrNameLst>
                                          <p:attrName>ppt_x</p:attrName>
                                        </p:attrNameLst>
                                      </p:cBhvr>
                                      <p:tavLst>
                                        <p:tav tm="0">
                                          <p:val>
                                            <p:strVal val="#ppt_x-0.25"/>
                                          </p:val>
                                        </p:tav>
                                        <p:tav tm="100000">
                                          <p:val>
                                            <p:strVal val="#ppt_x"/>
                                          </p:val>
                                        </p:tav>
                                      </p:tavLst>
                                    </p:anim>
                                    <p:anim calcmode="lin" valueType="num">
                                      <p:cBhvr>
                                        <p:cTn id="313" dur="664" tmFilter="0.0,0.0; 0.25,0.07; 0.50,0.2; 0.75,0.467; 1.0,1.0">
                                          <p:stCondLst>
                                            <p:cond delay="0"/>
                                          </p:stCondLst>
                                        </p:cTn>
                                        <p:tgtEl>
                                          <p:spTgt spid="2071"/>
                                        </p:tgtEl>
                                        <p:attrNameLst>
                                          <p:attrName>ppt_y</p:attrName>
                                        </p:attrNameLst>
                                      </p:cBhvr>
                                      <p:tavLst>
                                        <p:tav tm="0" fmla="#ppt_y-sin(pi*$)/3">
                                          <p:val>
                                            <p:fltVal val="0.5"/>
                                          </p:val>
                                        </p:tav>
                                        <p:tav tm="100000">
                                          <p:val>
                                            <p:fltVal val="1"/>
                                          </p:val>
                                        </p:tav>
                                      </p:tavLst>
                                    </p:anim>
                                    <p:anim calcmode="lin" valueType="num">
                                      <p:cBhvr>
                                        <p:cTn id="314" dur="664" tmFilter="0, 0; 0.125,0.2665; 0.25,0.4; 0.375,0.465; 0.5,0.5;  0.625,0.535; 0.75,0.6; 0.875,0.7335; 1,1">
                                          <p:stCondLst>
                                            <p:cond delay="664"/>
                                          </p:stCondLst>
                                        </p:cTn>
                                        <p:tgtEl>
                                          <p:spTgt spid="2071"/>
                                        </p:tgtEl>
                                        <p:attrNameLst>
                                          <p:attrName>ppt_y</p:attrName>
                                        </p:attrNameLst>
                                      </p:cBhvr>
                                      <p:tavLst>
                                        <p:tav tm="0" fmla="#ppt_y-sin(pi*$)/9">
                                          <p:val>
                                            <p:fltVal val="0"/>
                                          </p:val>
                                        </p:tav>
                                        <p:tav tm="100000">
                                          <p:val>
                                            <p:fltVal val="1"/>
                                          </p:val>
                                        </p:tav>
                                      </p:tavLst>
                                    </p:anim>
                                    <p:anim calcmode="lin" valueType="num">
                                      <p:cBhvr>
                                        <p:cTn id="315" dur="332" tmFilter="0, 0; 0.125,0.2665; 0.25,0.4; 0.375,0.465; 0.5,0.5;  0.625,0.535; 0.75,0.6; 0.875,0.7335; 1,1">
                                          <p:stCondLst>
                                            <p:cond delay="1324"/>
                                          </p:stCondLst>
                                        </p:cTn>
                                        <p:tgtEl>
                                          <p:spTgt spid="2071"/>
                                        </p:tgtEl>
                                        <p:attrNameLst>
                                          <p:attrName>ppt_y</p:attrName>
                                        </p:attrNameLst>
                                      </p:cBhvr>
                                      <p:tavLst>
                                        <p:tav tm="0" fmla="#ppt_y-sin(pi*$)/27">
                                          <p:val>
                                            <p:fltVal val="0"/>
                                          </p:val>
                                        </p:tav>
                                        <p:tav tm="100000">
                                          <p:val>
                                            <p:fltVal val="1"/>
                                          </p:val>
                                        </p:tav>
                                      </p:tavLst>
                                    </p:anim>
                                    <p:anim calcmode="lin" valueType="num">
                                      <p:cBhvr>
                                        <p:cTn id="316" dur="164" tmFilter="0, 0; 0.125,0.2665; 0.25,0.4; 0.375,0.465; 0.5,0.5;  0.625,0.535; 0.75,0.6; 0.875,0.7335; 1,1">
                                          <p:stCondLst>
                                            <p:cond delay="1656"/>
                                          </p:stCondLst>
                                        </p:cTn>
                                        <p:tgtEl>
                                          <p:spTgt spid="2071"/>
                                        </p:tgtEl>
                                        <p:attrNameLst>
                                          <p:attrName>ppt_y</p:attrName>
                                        </p:attrNameLst>
                                      </p:cBhvr>
                                      <p:tavLst>
                                        <p:tav tm="0" fmla="#ppt_y-sin(pi*$)/81">
                                          <p:val>
                                            <p:fltVal val="0"/>
                                          </p:val>
                                        </p:tav>
                                        <p:tav tm="100000">
                                          <p:val>
                                            <p:fltVal val="1"/>
                                          </p:val>
                                        </p:tav>
                                      </p:tavLst>
                                    </p:anim>
                                    <p:animScale>
                                      <p:cBhvr>
                                        <p:cTn id="317" dur="26">
                                          <p:stCondLst>
                                            <p:cond delay="650"/>
                                          </p:stCondLst>
                                        </p:cTn>
                                        <p:tgtEl>
                                          <p:spTgt spid="2071"/>
                                        </p:tgtEl>
                                      </p:cBhvr>
                                      <p:to x="100000" y="60000"/>
                                    </p:animScale>
                                    <p:animScale>
                                      <p:cBhvr>
                                        <p:cTn id="318" dur="166" decel="50000">
                                          <p:stCondLst>
                                            <p:cond delay="676"/>
                                          </p:stCondLst>
                                        </p:cTn>
                                        <p:tgtEl>
                                          <p:spTgt spid="2071"/>
                                        </p:tgtEl>
                                      </p:cBhvr>
                                      <p:to x="100000" y="100000"/>
                                    </p:animScale>
                                    <p:animScale>
                                      <p:cBhvr>
                                        <p:cTn id="319" dur="26">
                                          <p:stCondLst>
                                            <p:cond delay="1312"/>
                                          </p:stCondLst>
                                        </p:cTn>
                                        <p:tgtEl>
                                          <p:spTgt spid="2071"/>
                                        </p:tgtEl>
                                      </p:cBhvr>
                                      <p:to x="100000" y="80000"/>
                                    </p:animScale>
                                    <p:animScale>
                                      <p:cBhvr>
                                        <p:cTn id="320" dur="166" decel="50000">
                                          <p:stCondLst>
                                            <p:cond delay="1338"/>
                                          </p:stCondLst>
                                        </p:cTn>
                                        <p:tgtEl>
                                          <p:spTgt spid="2071"/>
                                        </p:tgtEl>
                                      </p:cBhvr>
                                      <p:to x="100000" y="100000"/>
                                    </p:animScale>
                                    <p:animScale>
                                      <p:cBhvr>
                                        <p:cTn id="321" dur="26">
                                          <p:stCondLst>
                                            <p:cond delay="1642"/>
                                          </p:stCondLst>
                                        </p:cTn>
                                        <p:tgtEl>
                                          <p:spTgt spid="2071"/>
                                        </p:tgtEl>
                                      </p:cBhvr>
                                      <p:to x="100000" y="90000"/>
                                    </p:animScale>
                                    <p:animScale>
                                      <p:cBhvr>
                                        <p:cTn id="322" dur="166" decel="50000">
                                          <p:stCondLst>
                                            <p:cond delay="1668"/>
                                          </p:stCondLst>
                                        </p:cTn>
                                        <p:tgtEl>
                                          <p:spTgt spid="2071"/>
                                        </p:tgtEl>
                                      </p:cBhvr>
                                      <p:to x="100000" y="100000"/>
                                    </p:animScale>
                                    <p:animScale>
                                      <p:cBhvr>
                                        <p:cTn id="323" dur="26">
                                          <p:stCondLst>
                                            <p:cond delay="1808"/>
                                          </p:stCondLst>
                                        </p:cTn>
                                        <p:tgtEl>
                                          <p:spTgt spid="2071"/>
                                        </p:tgtEl>
                                      </p:cBhvr>
                                      <p:to x="100000" y="95000"/>
                                    </p:animScale>
                                    <p:animScale>
                                      <p:cBhvr>
                                        <p:cTn id="324" dur="166" decel="50000">
                                          <p:stCondLst>
                                            <p:cond delay="1834"/>
                                          </p:stCondLst>
                                        </p:cTn>
                                        <p:tgtEl>
                                          <p:spTgt spid="2071"/>
                                        </p:tgtEl>
                                      </p:cBhvr>
                                      <p:to x="100000" y="100000"/>
                                    </p:animScale>
                                  </p:childTnLst>
                                </p:cTn>
                              </p:par>
                              <p:par>
                                <p:cTn id="325" presetID="26" presetClass="entr" presetSubtype="0" fill="hold" nodeType="withEffect">
                                  <p:stCondLst>
                                    <p:cond delay="0"/>
                                  </p:stCondLst>
                                  <p:childTnLst>
                                    <p:set>
                                      <p:cBhvr>
                                        <p:cTn id="326" dur="1" fill="hold">
                                          <p:stCondLst>
                                            <p:cond delay="0"/>
                                          </p:stCondLst>
                                        </p:cTn>
                                        <p:tgtEl>
                                          <p:spTgt spid="54"/>
                                        </p:tgtEl>
                                        <p:attrNameLst>
                                          <p:attrName>style.visibility</p:attrName>
                                        </p:attrNameLst>
                                      </p:cBhvr>
                                      <p:to>
                                        <p:strVal val="visible"/>
                                      </p:to>
                                    </p:set>
                                    <p:animEffect transition="in" filter="wipe(down)">
                                      <p:cBhvr>
                                        <p:cTn id="327" dur="580">
                                          <p:stCondLst>
                                            <p:cond delay="0"/>
                                          </p:stCondLst>
                                        </p:cTn>
                                        <p:tgtEl>
                                          <p:spTgt spid="54"/>
                                        </p:tgtEl>
                                      </p:cBhvr>
                                    </p:animEffect>
                                    <p:anim calcmode="lin" valueType="num">
                                      <p:cBhvr>
                                        <p:cTn id="328"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329"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330"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331"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332"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333" dur="26">
                                          <p:stCondLst>
                                            <p:cond delay="650"/>
                                          </p:stCondLst>
                                        </p:cTn>
                                        <p:tgtEl>
                                          <p:spTgt spid="54"/>
                                        </p:tgtEl>
                                      </p:cBhvr>
                                      <p:to x="100000" y="60000"/>
                                    </p:animScale>
                                    <p:animScale>
                                      <p:cBhvr>
                                        <p:cTn id="334" dur="166" decel="50000">
                                          <p:stCondLst>
                                            <p:cond delay="676"/>
                                          </p:stCondLst>
                                        </p:cTn>
                                        <p:tgtEl>
                                          <p:spTgt spid="54"/>
                                        </p:tgtEl>
                                      </p:cBhvr>
                                      <p:to x="100000" y="100000"/>
                                    </p:animScale>
                                    <p:animScale>
                                      <p:cBhvr>
                                        <p:cTn id="335" dur="26">
                                          <p:stCondLst>
                                            <p:cond delay="1312"/>
                                          </p:stCondLst>
                                        </p:cTn>
                                        <p:tgtEl>
                                          <p:spTgt spid="54"/>
                                        </p:tgtEl>
                                      </p:cBhvr>
                                      <p:to x="100000" y="80000"/>
                                    </p:animScale>
                                    <p:animScale>
                                      <p:cBhvr>
                                        <p:cTn id="336" dur="166" decel="50000">
                                          <p:stCondLst>
                                            <p:cond delay="1338"/>
                                          </p:stCondLst>
                                        </p:cTn>
                                        <p:tgtEl>
                                          <p:spTgt spid="54"/>
                                        </p:tgtEl>
                                      </p:cBhvr>
                                      <p:to x="100000" y="100000"/>
                                    </p:animScale>
                                    <p:animScale>
                                      <p:cBhvr>
                                        <p:cTn id="337" dur="26">
                                          <p:stCondLst>
                                            <p:cond delay="1642"/>
                                          </p:stCondLst>
                                        </p:cTn>
                                        <p:tgtEl>
                                          <p:spTgt spid="54"/>
                                        </p:tgtEl>
                                      </p:cBhvr>
                                      <p:to x="100000" y="90000"/>
                                    </p:animScale>
                                    <p:animScale>
                                      <p:cBhvr>
                                        <p:cTn id="338" dur="166" decel="50000">
                                          <p:stCondLst>
                                            <p:cond delay="1668"/>
                                          </p:stCondLst>
                                        </p:cTn>
                                        <p:tgtEl>
                                          <p:spTgt spid="54"/>
                                        </p:tgtEl>
                                      </p:cBhvr>
                                      <p:to x="100000" y="100000"/>
                                    </p:animScale>
                                    <p:animScale>
                                      <p:cBhvr>
                                        <p:cTn id="339" dur="26">
                                          <p:stCondLst>
                                            <p:cond delay="1808"/>
                                          </p:stCondLst>
                                        </p:cTn>
                                        <p:tgtEl>
                                          <p:spTgt spid="54"/>
                                        </p:tgtEl>
                                      </p:cBhvr>
                                      <p:to x="100000" y="95000"/>
                                    </p:animScale>
                                    <p:animScale>
                                      <p:cBhvr>
                                        <p:cTn id="340" dur="166" decel="50000">
                                          <p:stCondLst>
                                            <p:cond delay="1834"/>
                                          </p:stCondLst>
                                        </p:cTn>
                                        <p:tgtEl>
                                          <p:spTgt spid="54"/>
                                        </p:tgtEl>
                                      </p:cBhvr>
                                      <p:to x="100000" y="100000"/>
                                    </p:animScale>
                                  </p:childTnLst>
                                </p:cTn>
                              </p:par>
                            </p:childTnLst>
                          </p:cTn>
                        </p:par>
                      </p:childTnLst>
                    </p:cTn>
                  </p:par>
                  <p:par>
                    <p:cTn id="341" fill="hold">
                      <p:stCondLst>
                        <p:cond delay="indefinite"/>
                      </p:stCondLst>
                      <p:childTnLst>
                        <p:par>
                          <p:cTn id="342" fill="hold">
                            <p:stCondLst>
                              <p:cond delay="0"/>
                            </p:stCondLst>
                            <p:childTnLst>
                              <p:par>
                                <p:cTn id="343" presetID="42" presetClass="entr" presetSubtype="0" fill="hold" nodeType="clickEffect">
                                  <p:stCondLst>
                                    <p:cond delay="0"/>
                                  </p:stCondLst>
                                  <p:childTnLst>
                                    <p:set>
                                      <p:cBhvr>
                                        <p:cTn id="344" dur="1" fill="hold">
                                          <p:stCondLst>
                                            <p:cond delay="0"/>
                                          </p:stCondLst>
                                        </p:cTn>
                                        <p:tgtEl>
                                          <p:spTgt spid="2051"/>
                                        </p:tgtEl>
                                        <p:attrNameLst>
                                          <p:attrName>style.visibility</p:attrName>
                                        </p:attrNameLst>
                                      </p:cBhvr>
                                      <p:to>
                                        <p:strVal val="visible"/>
                                      </p:to>
                                    </p:set>
                                    <p:animEffect transition="in" filter="fade">
                                      <p:cBhvr>
                                        <p:cTn id="345" dur="1000"/>
                                        <p:tgtEl>
                                          <p:spTgt spid="2051"/>
                                        </p:tgtEl>
                                      </p:cBhvr>
                                    </p:animEffect>
                                    <p:anim calcmode="lin" valueType="num">
                                      <p:cBhvr>
                                        <p:cTn id="346" dur="1000" fill="hold"/>
                                        <p:tgtEl>
                                          <p:spTgt spid="2051"/>
                                        </p:tgtEl>
                                        <p:attrNameLst>
                                          <p:attrName>ppt_x</p:attrName>
                                        </p:attrNameLst>
                                      </p:cBhvr>
                                      <p:tavLst>
                                        <p:tav tm="0">
                                          <p:val>
                                            <p:strVal val="#ppt_x"/>
                                          </p:val>
                                        </p:tav>
                                        <p:tav tm="100000">
                                          <p:val>
                                            <p:strVal val="#ppt_x"/>
                                          </p:val>
                                        </p:tav>
                                      </p:tavLst>
                                    </p:anim>
                                    <p:anim calcmode="lin" valueType="num">
                                      <p:cBhvr>
                                        <p:cTn id="347"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a:t>
            </a:r>
            <a:r>
              <a:rPr lang="en-US" altLang="zh-CN" dirty="0" smtClean="0"/>
              <a:t>Binary</a:t>
            </a:r>
            <a:r>
              <a:rPr lang="zh-CN" altLang="en-US" dirty="0" smtClean="0"/>
              <a:t>算法</a:t>
            </a:r>
            <a:endParaRPr lang="zh-CN" altLang="en-US" dirty="0"/>
          </a:p>
        </p:txBody>
      </p:sp>
      <p:pic>
        <p:nvPicPr>
          <p:cNvPr id="4" name="Picture 7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33604" y="4222964"/>
            <a:ext cx="3058396" cy="25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285554" y="1360614"/>
            <a:ext cx="1605390" cy="743002"/>
            <a:chOff x="4153988" y="2728868"/>
            <a:chExt cx="2246812" cy="1133152"/>
          </a:xfrm>
        </p:grpSpPr>
        <p:sp>
          <p:nvSpPr>
            <p:cNvPr id="7" name="文本框 6"/>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8" name="文本框 7"/>
            <p:cNvSpPr txBox="1"/>
            <p:nvPr/>
          </p:nvSpPr>
          <p:spPr>
            <a:xfrm>
              <a:off x="4153988" y="3098200"/>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dirty="0" smtClean="0"/>
                <a:t>1,2,3,4,5,6,7,8,9</a:t>
              </a:r>
              <a:endParaRPr lang="zh-CN" altLang="en-US" sz="1400" dirty="0"/>
            </a:p>
          </p:txBody>
        </p:sp>
        <p:sp>
          <p:nvSpPr>
            <p:cNvPr id="9" name="文本框 8"/>
            <p:cNvSpPr txBox="1"/>
            <p:nvPr/>
          </p:nvSpPr>
          <p:spPr>
            <a:xfrm>
              <a:off x="4153988" y="3473157"/>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grpSp>
      <p:grpSp>
        <p:nvGrpSpPr>
          <p:cNvPr id="10" name="组合 9"/>
          <p:cNvGrpSpPr/>
          <p:nvPr/>
        </p:nvGrpSpPr>
        <p:grpSpPr>
          <a:xfrm>
            <a:off x="285554" y="2314675"/>
            <a:ext cx="1605390" cy="795804"/>
            <a:chOff x="4153988" y="2728868"/>
            <a:chExt cx="2246812" cy="1213681"/>
          </a:xfrm>
        </p:grpSpPr>
        <p:sp>
          <p:nvSpPr>
            <p:cNvPr id="11" name="文本框 10"/>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12" name="文本框 11"/>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1,2,3,4,6,7,8,9</a:t>
              </a:r>
              <a:endParaRPr lang="zh-CN" altLang="en-US" sz="1600" dirty="0"/>
            </a:p>
          </p:txBody>
        </p:sp>
        <p:sp>
          <p:nvSpPr>
            <p:cNvPr id="13" name="文本框 12"/>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5</a:t>
              </a:r>
              <a:endParaRPr lang="zh-CN" altLang="en-US" sz="1400" dirty="0"/>
            </a:p>
          </p:txBody>
        </p:sp>
      </p:grpSp>
      <p:grpSp>
        <p:nvGrpSpPr>
          <p:cNvPr id="14" name="组合 13"/>
          <p:cNvGrpSpPr/>
          <p:nvPr/>
        </p:nvGrpSpPr>
        <p:grpSpPr>
          <a:xfrm>
            <a:off x="285554" y="3246910"/>
            <a:ext cx="1605390" cy="795804"/>
            <a:chOff x="4153988" y="2728868"/>
            <a:chExt cx="2246812" cy="1213681"/>
          </a:xfrm>
        </p:grpSpPr>
        <p:sp>
          <p:nvSpPr>
            <p:cNvPr id="15" name="文本框 14"/>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16" name="文本框 15"/>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2,3,4,6,7,8,9</a:t>
              </a:r>
              <a:endParaRPr lang="zh-CN" altLang="en-US" sz="1600" dirty="0"/>
            </a:p>
          </p:txBody>
        </p:sp>
        <p:sp>
          <p:nvSpPr>
            <p:cNvPr id="17" name="文本框 16"/>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1,5</a:t>
              </a:r>
              <a:endParaRPr lang="zh-CN" altLang="en-US" sz="1400" dirty="0"/>
            </a:p>
          </p:txBody>
        </p:sp>
      </p:grpSp>
      <p:grpSp>
        <p:nvGrpSpPr>
          <p:cNvPr id="18" name="组合 17"/>
          <p:cNvGrpSpPr/>
          <p:nvPr/>
        </p:nvGrpSpPr>
        <p:grpSpPr>
          <a:xfrm>
            <a:off x="285554" y="4222964"/>
            <a:ext cx="1605390" cy="795804"/>
            <a:chOff x="4153988" y="2728868"/>
            <a:chExt cx="2246812" cy="1213681"/>
          </a:xfrm>
        </p:grpSpPr>
        <p:sp>
          <p:nvSpPr>
            <p:cNvPr id="19" name="文本框 18"/>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20" name="文本框 19"/>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3,4,6,7,8,9</a:t>
              </a:r>
              <a:endParaRPr lang="zh-CN" altLang="en-US" sz="1600" dirty="0"/>
            </a:p>
          </p:txBody>
        </p:sp>
        <p:sp>
          <p:nvSpPr>
            <p:cNvPr id="21" name="文本框 20"/>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1,2,5</a:t>
              </a:r>
              <a:endParaRPr lang="zh-CN" altLang="en-US" sz="1400" dirty="0"/>
            </a:p>
          </p:txBody>
        </p:sp>
      </p:grpSp>
      <p:grpSp>
        <p:nvGrpSpPr>
          <p:cNvPr id="22" name="组合 21"/>
          <p:cNvGrpSpPr/>
          <p:nvPr/>
        </p:nvGrpSpPr>
        <p:grpSpPr>
          <a:xfrm>
            <a:off x="285554" y="5172779"/>
            <a:ext cx="1605390" cy="795804"/>
            <a:chOff x="4153988" y="2728868"/>
            <a:chExt cx="2246812" cy="1213681"/>
          </a:xfrm>
        </p:grpSpPr>
        <p:sp>
          <p:nvSpPr>
            <p:cNvPr id="23" name="文本框 22"/>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24" name="文本框 23"/>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3,4,6,7,8</a:t>
              </a:r>
              <a:endParaRPr lang="zh-CN" altLang="en-US" sz="1600" dirty="0"/>
            </a:p>
          </p:txBody>
        </p:sp>
        <p:sp>
          <p:nvSpPr>
            <p:cNvPr id="25" name="文本框 24"/>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1,2,5,9</a:t>
              </a:r>
              <a:endParaRPr lang="zh-CN" altLang="en-US" sz="1400" dirty="0"/>
            </a:p>
          </p:txBody>
        </p:sp>
      </p:grpSp>
      <p:grpSp>
        <p:nvGrpSpPr>
          <p:cNvPr id="26" name="组合 25"/>
          <p:cNvGrpSpPr/>
          <p:nvPr/>
        </p:nvGrpSpPr>
        <p:grpSpPr>
          <a:xfrm>
            <a:off x="285554" y="6070907"/>
            <a:ext cx="1605390" cy="795804"/>
            <a:chOff x="4153988" y="2728868"/>
            <a:chExt cx="2246812" cy="1213681"/>
          </a:xfrm>
        </p:grpSpPr>
        <p:sp>
          <p:nvSpPr>
            <p:cNvPr id="27" name="文本框 26"/>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28" name="文本框 27"/>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4,6,7,8</a:t>
              </a:r>
              <a:endParaRPr lang="zh-CN" altLang="en-US" sz="1600" dirty="0"/>
            </a:p>
          </p:txBody>
        </p:sp>
        <p:sp>
          <p:nvSpPr>
            <p:cNvPr id="29" name="文本框 28"/>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1,2,3,5,9</a:t>
              </a:r>
              <a:endParaRPr lang="zh-CN" altLang="en-US" sz="1400" dirty="0"/>
            </a:p>
          </p:txBody>
        </p:sp>
      </p:grpSp>
      <p:grpSp>
        <p:nvGrpSpPr>
          <p:cNvPr id="30" name="组合 29"/>
          <p:cNvGrpSpPr/>
          <p:nvPr/>
        </p:nvGrpSpPr>
        <p:grpSpPr>
          <a:xfrm>
            <a:off x="3136765" y="1545623"/>
            <a:ext cx="760532" cy="764105"/>
            <a:chOff x="4153988" y="2728868"/>
            <a:chExt cx="2246812" cy="1133152"/>
          </a:xfrm>
        </p:grpSpPr>
        <p:sp>
          <p:nvSpPr>
            <p:cNvPr id="31" name="文本框 30"/>
            <p:cNvSpPr txBox="1"/>
            <p:nvPr/>
          </p:nvSpPr>
          <p:spPr>
            <a:xfrm>
              <a:off x="4153988" y="272886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5</a:t>
              </a:r>
              <a:endParaRPr lang="zh-CN" altLang="en-US" sz="1400" dirty="0"/>
            </a:p>
          </p:txBody>
        </p:sp>
        <p:sp>
          <p:nvSpPr>
            <p:cNvPr id="32" name="文本框 31"/>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4,6</a:t>
              </a:r>
              <a:endParaRPr lang="zh-CN" altLang="en-US" sz="1600" dirty="0"/>
            </a:p>
          </p:txBody>
        </p:sp>
        <p:sp>
          <p:nvSpPr>
            <p:cNvPr id="33" name="文本框 32"/>
            <p:cNvSpPr txBox="1"/>
            <p:nvPr/>
          </p:nvSpPr>
          <p:spPr>
            <a:xfrm>
              <a:off x="4153988" y="3473157"/>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grpSp>
      <p:grpSp>
        <p:nvGrpSpPr>
          <p:cNvPr id="34" name="组合 33"/>
          <p:cNvGrpSpPr/>
          <p:nvPr/>
        </p:nvGrpSpPr>
        <p:grpSpPr>
          <a:xfrm>
            <a:off x="3136765" y="2596460"/>
            <a:ext cx="760532" cy="764105"/>
            <a:chOff x="4153988" y="2728868"/>
            <a:chExt cx="2246812" cy="1133152"/>
          </a:xfrm>
        </p:grpSpPr>
        <p:sp>
          <p:nvSpPr>
            <p:cNvPr id="35" name="文本框 34"/>
            <p:cNvSpPr txBox="1"/>
            <p:nvPr/>
          </p:nvSpPr>
          <p:spPr>
            <a:xfrm>
              <a:off x="4153988" y="272886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a:t>
              </a:r>
              <a:endParaRPr lang="zh-CN" altLang="en-US" sz="1400" dirty="0"/>
            </a:p>
          </p:txBody>
        </p:sp>
        <p:sp>
          <p:nvSpPr>
            <p:cNvPr id="36" name="文本框 35"/>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2,3,9</a:t>
              </a:r>
              <a:endParaRPr lang="zh-CN" altLang="en-US" sz="1600" dirty="0"/>
            </a:p>
          </p:txBody>
        </p:sp>
        <p:sp>
          <p:nvSpPr>
            <p:cNvPr id="37" name="文本框 36"/>
            <p:cNvSpPr txBox="1"/>
            <p:nvPr/>
          </p:nvSpPr>
          <p:spPr>
            <a:xfrm>
              <a:off x="4153988" y="3473157"/>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grpSp>
      <p:grpSp>
        <p:nvGrpSpPr>
          <p:cNvPr id="38" name="组合 37"/>
          <p:cNvGrpSpPr/>
          <p:nvPr/>
        </p:nvGrpSpPr>
        <p:grpSpPr>
          <a:xfrm>
            <a:off x="3136765" y="3548574"/>
            <a:ext cx="760532" cy="809665"/>
            <a:chOff x="4153988" y="2728868"/>
            <a:chExt cx="2246812" cy="1200717"/>
          </a:xfrm>
          <a:pattFill prst="openDmnd">
            <a:fgClr>
              <a:schemeClr val="tx1"/>
            </a:fgClr>
            <a:bgClr>
              <a:schemeClr val="bg1"/>
            </a:bgClr>
          </a:pattFill>
        </p:grpSpPr>
        <p:sp>
          <p:nvSpPr>
            <p:cNvPr id="39" name="文本框 38"/>
            <p:cNvSpPr txBox="1"/>
            <p:nvPr/>
          </p:nvSpPr>
          <p:spPr>
            <a:xfrm>
              <a:off x="4153988" y="2728868"/>
              <a:ext cx="2246812" cy="469391"/>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2</a:t>
              </a:r>
              <a:endParaRPr lang="zh-CN" altLang="en-US" sz="1400" dirty="0"/>
            </a:p>
          </p:txBody>
        </p:sp>
        <p:sp>
          <p:nvSpPr>
            <p:cNvPr id="40" name="文本框 39"/>
            <p:cNvSpPr txBox="1"/>
            <p:nvPr/>
          </p:nvSpPr>
          <p:spPr>
            <a:xfrm>
              <a:off x="4153988" y="3098200"/>
              <a:ext cx="2246812" cy="51632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3,9</a:t>
              </a:r>
              <a:endParaRPr lang="zh-CN" altLang="en-US" sz="1600" dirty="0"/>
            </a:p>
          </p:txBody>
        </p:sp>
        <p:sp>
          <p:nvSpPr>
            <p:cNvPr id="41" name="文本框 40"/>
            <p:cNvSpPr txBox="1"/>
            <p:nvPr/>
          </p:nvSpPr>
          <p:spPr>
            <a:xfrm>
              <a:off x="4153988" y="3473158"/>
              <a:ext cx="2246812" cy="456427"/>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a:t>1</a:t>
              </a:r>
              <a:endParaRPr lang="zh-CN" altLang="en-US" sz="1400" dirty="0"/>
            </a:p>
          </p:txBody>
        </p:sp>
      </p:grpSp>
      <p:grpSp>
        <p:nvGrpSpPr>
          <p:cNvPr id="42" name="组合 41"/>
          <p:cNvGrpSpPr/>
          <p:nvPr/>
        </p:nvGrpSpPr>
        <p:grpSpPr>
          <a:xfrm>
            <a:off x="3136765" y="4570507"/>
            <a:ext cx="760532" cy="809665"/>
            <a:chOff x="4153988" y="2728868"/>
            <a:chExt cx="2246812" cy="1200717"/>
          </a:xfrm>
          <a:pattFill prst="openDmnd">
            <a:fgClr>
              <a:schemeClr val="tx1"/>
            </a:fgClr>
            <a:bgClr>
              <a:schemeClr val="bg1"/>
            </a:bgClr>
          </a:pattFill>
        </p:grpSpPr>
        <p:sp>
          <p:nvSpPr>
            <p:cNvPr id="43" name="文本框 42"/>
            <p:cNvSpPr txBox="1"/>
            <p:nvPr/>
          </p:nvSpPr>
          <p:spPr>
            <a:xfrm>
              <a:off x="4153988" y="2728868"/>
              <a:ext cx="2246812" cy="469391"/>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a:t>9</a:t>
              </a:r>
              <a:endParaRPr lang="zh-CN" altLang="en-US" sz="1400" dirty="0"/>
            </a:p>
          </p:txBody>
        </p:sp>
        <p:sp>
          <p:nvSpPr>
            <p:cNvPr id="44" name="文本框 43"/>
            <p:cNvSpPr txBox="1"/>
            <p:nvPr/>
          </p:nvSpPr>
          <p:spPr>
            <a:xfrm>
              <a:off x="4153988" y="3098200"/>
              <a:ext cx="2246812" cy="51632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3</a:t>
              </a:r>
              <a:endParaRPr lang="zh-CN" altLang="en-US" sz="1600" dirty="0"/>
            </a:p>
          </p:txBody>
        </p:sp>
        <p:sp>
          <p:nvSpPr>
            <p:cNvPr id="45" name="文本框 44"/>
            <p:cNvSpPr txBox="1"/>
            <p:nvPr/>
          </p:nvSpPr>
          <p:spPr>
            <a:xfrm>
              <a:off x="4153988" y="3473158"/>
              <a:ext cx="2246812" cy="456427"/>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a:t>
              </a:r>
              <a:endParaRPr lang="zh-CN" altLang="en-US" sz="1400" dirty="0"/>
            </a:p>
          </p:txBody>
        </p:sp>
      </p:grpSp>
      <p:grpSp>
        <p:nvGrpSpPr>
          <p:cNvPr id="46" name="组合 45"/>
          <p:cNvGrpSpPr/>
          <p:nvPr/>
        </p:nvGrpSpPr>
        <p:grpSpPr>
          <a:xfrm>
            <a:off x="3136765" y="5538876"/>
            <a:ext cx="760532" cy="809665"/>
            <a:chOff x="4153988" y="2728868"/>
            <a:chExt cx="2246812" cy="1200717"/>
          </a:xfrm>
        </p:grpSpPr>
        <p:sp>
          <p:nvSpPr>
            <p:cNvPr id="47" name="文本框 46"/>
            <p:cNvSpPr txBox="1"/>
            <p:nvPr/>
          </p:nvSpPr>
          <p:spPr>
            <a:xfrm>
              <a:off x="4153988" y="272886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3</a:t>
              </a:r>
              <a:endParaRPr lang="zh-CN" altLang="en-US" sz="1400" dirty="0"/>
            </a:p>
          </p:txBody>
        </p:sp>
        <p:sp>
          <p:nvSpPr>
            <p:cNvPr id="48" name="文本框 47"/>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4,8</a:t>
              </a:r>
              <a:endParaRPr lang="zh-CN" altLang="en-US" sz="1600" dirty="0"/>
            </a:p>
          </p:txBody>
        </p:sp>
        <p:sp>
          <p:nvSpPr>
            <p:cNvPr id="49" name="文本框 48"/>
            <p:cNvSpPr txBox="1"/>
            <p:nvPr/>
          </p:nvSpPr>
          <p:spPr>
            <a:xfrm>
              <a:off x="4153988" y="3473158"/>
              <a:ext cx="2246812" cy="4564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1,2,9</a:t>
              </a:r>
              <a:endParaRPr lang="zh-CN" altLang="en-US" sz="1400" dirty="0"/>
            </a:p>
          </p:txBody>
        </p:sp>
      </p:grpSp>
      <p:cxnSp>
        <p:nvCxnSpPr>
          <p:cNvPr id="50" name="曲线连接符 49"/>
          <p:cNvCxnSpPr>
            <a:stCxn id="8" idx="3"/>
            <a:endCxn id="32" idx="1"/>
          </p:cNvCxnSpPr>
          <p:nvPr/>
        </p:nvCxnSpPr>
        <p:spPr>
          <a:xfrm>
            <a:off x="1890944" y="1756672"/>
            <a:ext cx="1245821" cy="2120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9" idx="2"/>
            <a:endCxn id="11" idx="0"/>
          </p:cNvCxnSpPr>
          <p:nvPr/>
        </p:nvCxnSpPr>
        <p:spPr>
          <a:xfrm rot="5400000">
            <a:off x="982720" y="2209145"/>
            <a:ext cx="21105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12" idx="3"/>
            <a:endCxn id="36" idx="1"/>
          </p:cNvCxnSpPr>
          <p:nvPr/>
        </p:nvCxnSpPr>
        <p:spPr>
          <a:xfrm>
            <a:off x="1890944" y="2726121"/>
            <a:ext cx="1245821" cy="29347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13" idx="2"/>
            <a:endCxn id="15" idx="0"/>
          </p:cNvCxnSpPr>
          <p:nvPr/>
        </p:nvCxnSpPr>
        <p:spPr>
          <a:xfrm rot="5400000">
            <a:off x="1020034" y="3178694"/>
            <a:ext cx="136431"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16" idx="3"/>
            <a:endCxn id="40" idx="1"/>
          </p:cNvCxnSpPr>
          <p:nvPr/>
        </p:nvCxnSpPr>
        <p:spPr>
          <a:xfrm>
            <a:off x="1890944" y="3658356"/>
            <a:ext cx="1245821" cy="3133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17" idx="2"/>
            <a:endCxn id="19" idx="0"/>
          </p:cNvCxnSpPr>
          <p:nvPr/>
        </p:nvCxnSpPr>
        <p:spPr>
          <a:xfrm rot="5400000">
            <a:off x="998124" y="4132839"/>
            <a:ext cx="18025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20" idx="3"/>
            <a:endCxn id="44" idx="1"/>
          </p:cNvCxnSpPr>
          <p:nvPr/>
        </p:nvCxnSpPr>
        <p:spPr>
          <a:xfrm>
            <a:off x="1890944" y="4634410"/>
            <a:ext cx="1245821" cy="3592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21" idx="2"/>
            <a:endCxn id="23" idx="0"/>
          </p:cNvCxnSpPr>
          <p:nvPr/>
        </p:nvCxnSpPr>
        <p:spPr>
          <a:xfrm rot="5400000">
            <a:off x="1011244" y="5095773"/>
            <a:ext cx="154011"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24" idx="3"/>
            <a:endCxn id="48" idx="1"/>
          </p:cNvCxnSpPr>
          <p:nvPr/>
        </p:nvCxnSpPr>
        <p:spPr>
          <a:xfrm>
            <a:off x="1890944" y="5584225"/>
            <a:ext cx="1245821" cy="3777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25" idx="2"/>
            <a:endCxn id="27" idx="0"/>
          </p:cNvCxnSpPr>
          <p:nvPr/>
        </p:nvCxnSpPr>
        <p:spPr>
          <a:xfrm rot="5400000">
            <a:off x="1037087" y="6019745"/>
            <a:ext cx="102324"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2" name="组合 131"/>
          <p:cNvGrpSpPr/>
          <p:nvPr/>
        </p:nvGrpSpPr>
        <p:grpSpPr>
          <a:xfrm>
            <a:off x="6916848" y="1195058"/>
            <a:ext cx="1846906" cy="1013988"/>
            <a:chOff x="4153988" y="2728868"/>
            <a:chExt cx="2246812" cy="1133152"/>
          </a:xfrm>
        </p:grpSpPr>
        <p:sp>
          <p:nvSpPr>
            <p:cNvPr id="133" name="文本框 132"/>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134" name="文本框 133"/>
            <p:cNvSpPr txBox="1"/>
            <p:nvPr/>
          </p:nvSpPr>
          <p:spPr>
            <a:xfrm>
              <a:off x="4153988" y="3098199"/>
              <a:ext cx="2246812" cy="3783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1,2,3,4,5,6,7,8,9</a:t>
              </a:r>
              <a:endParaRPr lang="zh-CN" altLang="en-US" sz="1600" dirty="0"/>
            </a:p>
          </p:txBody>
        </p:sp>
        <p:sp>
          <p:nvSpPr>
            <p:cNvPr id="135" name="文本框 134"/>
            <p:cNvSpPr txBox="1"/>
            <p:nvPr/>
          </p:nvSpPr>
          <p:spPr>
            <a:xfrm>
              <a:off x="4153988" y="3473157"/>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grpSp>
      <p:cxnSp>
        <p:nvCxnSpPr>
          <p:cNvPr id="143" name="直接箭头连接符 142"/>
          <p:cNvCxnSpPr>
            <a:stCxn id="135" idx="2"/>
          </p:cNvCxnSpPr>
          <p:nvPr/>
        </p:nvCxnSpPr>
        <p:spPr>
          <a:xfrm flipH="1">
            <a:off x="4834550" y="2209046"/>
            <a:ext cx="3005751" cy="402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stCxn id="135" idx="2"/>
          </p:cNvCxnSpPr>
          <p:nvPr/>
        </p:nvCxnSpPr>
        <p:spPr>
          <a:xfrm flipH="1">
            <a:off x="6165410" y="2209046"/>
            <a:ext cx="1674891" cy="387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35" idx="2"/>
          </p:cNvCxnSpPr>
          <p:nvPr/>
        </p:nvCxnSpPr>
        <p:spPr>
          <a:xfrm flipH="1">
            <a:off x="7242772" y="2209046"/>
            <a:ext cx="597529" cy="41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35" idx="2"/>
          </p:cNvCxnSpPr>
          <p:nvPr/>
        </p:nvCxnSpPr>
        <p:spPr>
          <a:xfrm>
            <a:off x="7840301" y="2209046"/>
            <a:ext cx="407406" cy="36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7840301" y="2193469"/>
            <a:ext cx="1520982" cy="45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7840301" y="2178619"/>
            <a:ext cx="3159659" cy="471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76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500" fill="hold"/>
                                        <p:tgtEl>
                                          <p:spTgt spid="54"/>
                                        </p:tgtEl>
                                        <p:attrNameLst>
                                          <p:attrName>ppt_x</p:attrName>
                                        </p:attrNameLst>
                                      </p:cBhvr>
                                      <p:tavLst>
                                        <p:tav tm="0">
                                          <p:val>
                                            <p:strVal val="#ppt_x"/>
                                          </p:val>
                                        </p:tav>
                                        <p:tav tm="100000">
                                          <p:val>
                                            <p:strVal val="#ppt_x"/>
                                          </p:val>
                                        </p:tav>
                                      </p:tavLst>
                                    </p:anim>
                                    <p:anim calcmode="lin" valueType="num">
                                      <p:cBhvr additive="base">
                                        <p:cTn id="34" dur="500" fill="hold"/>
                                        <p:tgtEl>
                                          <p:spTgt spid="5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1000"/>
                                        <p:tgtEl>
                                          <p:spTgt spid="56"/>
                                        </p:tgtEl>
                                      </p:cBhvr>
                                    </p:animEffect>
                                    <p:anim calcmode="lin" valueType="num">
                                      <p:cBhvr>
                                        <p:cTn id="44" dur="1000" fill="hold"/>
                                        <p:tgtEl>
                                          <p:spTgt spid="56"/>
                                        </p:tgtEl>
                                        <p:attrNameLst>
                                          <p:attrName>ppt_x</p:attrName>
                                        </p:attrNameLst>
                                      </p:cBhvr>
                                      <p:tavLst>
                                        <p:tav tm="0">
                                          <p:val>
                                            <p:strVal val="#ppt_x"/>
                                          </p:val>
                                        </p:tav>
                                        <p:tav tm="100000">
                                          <p:val>
                                            <p:strVal val="#ppt_x"/>
                                          </p:val>
                                        </p:tav>
                                      </p:tavLst>
                                    </p:anim>
                                    <p:anim calcmode="lin" valueType="num">
                                      <p:cBhvr>
                                        <p:cTn id="45" dur="1000" fill="hold"/>
                                        <p:tgtEl>
                                          <p:spTgt spid="56"/>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nodeType="click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1000"/>
                                        <p:tgtEl>
                                          <p:spTgt spid="60"/>
                                        </p:tgtEl>
                                      </p:cBhvr>
                                    </p:animEffect>
                                    <p:anim calcmode="lin" valueType="num">
                                      <p:cBhvr>
                                        <p:cTn id="66" dur="1000" fill="hold"/>
                                        <p:tgtEl>
                                          <p:spTgt spid="60"/>
                                        </p:tgtEl>
                                        <p:attrNameLst>
                                          <p:attrName>ppt_x</p:attrName>
                                        </p:attrNameLst>
                                      </p:cBhvr>
                                      <p:tavLst>
                                        <p:tav tm="0">
                                          <p:val>
                                            <p:strVal val="#ppt_x"/>
                                          </p:val>
                                        </p:tav>
                                        <p:tav tm="100000">
                                          <p:val>
                                            <p:strVal val="#ppt_x"/>
                                          </p:val>
                                        </p:tav>
                                      </p:tavLst>
                                    </p:anim>
                                    <p:anim calcmode="lin" valueType="num">
                                      <p:cBhvr>
                                        <p:cTn id="67" dur="1000" fill="hold"/>
                                        <p:tgtEl>
                                          <p:spTgt spid="60"/>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3"/>
                                        </p:tgtEl>
                                        <p:attrNameLst>
                                          <p:attrName>style.visibility</p:attrName>
                                        </p:attrNameLst>
                                      </p:cBhvr>
                                      <p:to>
                                        <p:strVal val="visible"/>
                                      </p:to>
                                    </p:set>
                                    <p:anim calcmode="lin" valueType="num">
                                      <p:cBhvr additive="base">
                                        <p:cTn id="77" dur="500" fill="hold"/>
                                        <p:tgtEl>
                                          <p:spTgt spid="63"/>
                                        </p:tgtEl>
                                        <p:attrNameLst>
                                          <p:attrName>ppt_x</p:attrName>
                                        </p:attrNameLst>
                                      </p:cBhvr>
                                      <p:tavLst>
                                        <p:tav tm="0">
                                          <p:val>
                                            <p:strVal val="#ppt_x"/>
                                          </p:val>
                                        </p:tav>
                                        <p:tav tm="100000">
                                          <p:val>
                                            <p:strVal val="#ppt_x"/>
                                          </p:val>
                                        </p:tav>
                                      </p:tavLst>
                                    </p:anim>
                                    <p:anim calcmode="lin" valueType="num">
                                      <p:cBhvr additive="base">
                                        <p:cTn id="78" dur="500" fill="hold"/>
                                        <p:tgtEl>
                                          <p:spTgt spid="63"/>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500" fill="hold"/>
                                        <p:tgtEl>
                                          <p:spTgt spid="42"/>
                                        </p:tgtEl>
                                        <p:attrNameLst>
                                          <p:attrName>ppt_x</p:attrName>
                                        </p:attrNameLst>
                                      </p:cBhvr>
                                      <p:tavLst>
                                        <p:tav tm="0">
                                          <p:val>
                                            <p:strVal val="#ppt_x"/>
                                          </p:val>
                                        </p:tav>
                                        <p:tav tm="100000">
                                          <p:val>
                                            <p:strVal val="#ppt_x"/>
                                          </p:val>
                                        </p:tav>
                                      </p:tavLst>
                                    </p:anim>
                                    <p:anim calcmode="lin" valueType="num">
                                      <p:cBhvr additive="base">
                                        <p:cTn id="8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7" presetClass="entr" presetSubtype="0" fill="hold"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1000" fill="hold"/>
                                        <p:tgtEl>
                                          <p:spTgt spid="65"/>
                                        </p:tgtEl>
                                        <p:attrNameLst>
                                          <p:attrName>ppt_y</p:attrName>
                                        </p:attrNameLst>
                                      </p:cBhvr>
                                      <p:tavLst>
                                        <p:tav tm="0">
                                          <p:val>
                                            <p:strVal val="#ppt_y-.1"/>
                                          </p:val>
                                        </p:tav>
                                        <p:tav tm="100000">
                                          <p:val>
                                            <p:strVal val="#ppt_y"/>
                                          </p:val>
                                        </p:tav>
                                      </p:tavLst>
                                    </p:anim>
                                  </p:childTnLst>
                                </p:cTn>
                              </p:par>
                              <p:par>
                                <p:cTn id="90" presetID="47"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1000"/>
                                        <p:tgtEl>
                                          <p:spTgt spid="22"/>
                                        </p:tgtEl>
                                      </p:cBhvr>
                                    </p:animEffect>
                                    <p:anim calcmode="lin" valueType="num">
                                      <p:cBhvr>
                                        <p:cTn id="93" dur="1000" fill="hold"/>
                                        <p:tgtEl>
                                          <p:spTgt spid="22"/>
                                        </p:tgtEl>
                                        <p:attrNameLst>
                                          <p:attrName>ppt_x</p:attrName>
                                        </p:attrNameLst>
                                      </p:cBhvr>
                                      <p:tavLst>
                                        <p:tav tm="0">
                                          <p:val>
                                            <p:strVal val="#ppt_x"/>
                                          </p:val>
                                        </p:tav>
                                        <p:tav tm="100000">
                                          <p:val>
                                            <p:strVal val="#ppt_x"/>
                                          </p:val>
                                        </p:tav>
                                      </p:tavLst>
                                    </p:anim>
                                    <p:anim calcmode="lin" valueType="num">
                                      <p:cBhvr>
                                        <p:cTn id="9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67"/>
                                        </p:tgtEl>
                                        <p:attrNameLst>
                                          <p:attrName>style.visibility</p:attrName>
                                        </p:attrNameLst>
                                      </p:cBhvr>
                                      <p:to>
                                        <p:strVal val="visible"/>
                                      </p:to>
                                    </p:set>
                                    <p:anim calcmode="lin" valueType="num">
                                      <p:cBhvr additive="base">
                                        <p:cTn id="99" dur="500" fill="hold"/>
                                        <p:tgtEl>
                                          <p:spTgt spid="67"/>
                                        </p:tgtEl>
                                        <p:attrNameLst>
                                          <p:attrName>ppt_x</p:attrName>
                                        </p:attrNameLst>
                                      </p:cBhvr>
                                      <p:tavLst>
                                        <p:tav tm="0">
                                          <p:val>
                                            <p:strVal val="#ppt_x"/>
                                          </p:val>
                                        </p:tav>
                                        <p:tav tm="100000">
                                          <p:val>
                                            <p:strVal val="#ppt_x"/>
                                          </p:val>
                                        </p:tav>
                                      </p:tavLst>
                                    </p:anim>
                                    <p:anim calcmode="lin" valueType="num">
                                      <p:cBhvr additive="base">
                                        <p:cTn id="100" dur="500" fill="hold"/>
                                        <p:tgtEl>
                                          <p:spTgt spid="67"/>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500" fill="hold"/>
                                        <p:tgtEl>
                                          <p:spTgt spid="46"/>
                                        </p:tgtEl>
                                        <p:attrNameLst>
                                          <p:attrName>ppt_x</p:attrName>
                                        </p:attrNameLst>
                                      </p:cBhvr>
                                      <p:tavLst>
                                        <p:tav tm="0">
                                          <p:val>
                                            <p:strVal val="#ppt_x"/>
                                          </p:val>
                                        </p:tav>
                                        <p:tav tm="100000">
                                          <p:val>
                                            <p:strVal val="#ppt_x"/>
                                          </p:val>
                                        </p:tav>
                                      </p:tavLst>
                                    </p:anim>
                                    <p:anim calcmode="lin" valueType="num">
                                      <p:cBhvr additive="base">
                                        <p:cTn id="10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7" presetClass="entr" presetSubtype="0" fill="hold"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fade">
                                      <p:cBhvr>
                                        <p:cTn id="109" dur="1000"/>
                                        <p:tgtEl>
                                          <p:spTgt spid="69"/>
                                        </p:tgtEl>
                                      </p:cBhvr>
                                    </p:animEffect>
                                    <p:anim calcmode="lin" valueType="num">
                                      <p:cBhvr>
                                        <p:cTn id="110" dur="1000" fill="hold"/>
                                        <p:tgtEl>
                                          <p:spTgt spid="69"/>
                                        </p:tgtEl>
                                        <p:attrNameLst>
                                          <p:attrName>ppt_x</p:attrName>
                                        </p:attrNameLst>
                                      </p:cBhvr>
                                      <p:tavLst>
                                        <p:tav tm="0">
                                          <p:val>
                                            <p:strVal val="#ppt_x"/>
                                          </p:val>
                                        </p:tav>
                                        <p:tav tm="100000">
                                          <p:val>
                                            <p:strVal val="#ppt_x"/>
                                          </p:val>
                                        </p:tav>
                                      </p:tavLst>
                                    </p:anim>
                                    <p:anim calcmode="lin" valueType="num">
                                      <p:cBhvr>
                                        <p:cTn id="111" dur="1000" fill="hold"/>
                                        <p:tgtEl>
                                          <p:spTgt spid="69"/>
                                        </p:tgtEl>
                                        <p:attrNameLst>
                                          <p:attrName>ppt_y</p:attrName>
                                        </p:attrNameLst>
                                      </p:cBhvr>
                                      <p:tavLst>
                                        <p:tav tm="0">
                                          <p:val>
                                            <p:strVal val="#ppt_y-.1"/>
                                          </p:val>
                                        </p:tav>
                                        <p:tav tm="100000">
                                          <p:val>
                                            <p:strVal val="#ppt_y"/>
                                          </p:val>
                                        </p:tav>
                                      </p:tavLst>
                                    </p:anim>
                                  </p:childTnLst>
                                </p:cTn>
                              </p:par>
                              <p:par>
                                <p:cTn id="112" presetID="47" presetClass="entr" presetSubtype="0" fill="hold"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1000"/>
                                        <p:tgtEl>
                                          <p:spTgt spid="26"/>
                                        </p:tgtEl>
                                      </p:cBhvr>
                                    </p:animEffect>
                                    <p:anim calcmode="lin" valueType="num">
                                      <p:cBhvr>
                                        <p:cTn id="115" dur="1000" fill="hold"/>
                                        <p:tgtEl>
                                          <p:spTgt spid="26"/>
                                        </p:tgtEl>
                                        <p:attrNameLst>
                                          <p:attrName>ppt_x</p:attrName>
                                        </p:attrNameLst>
                                      </p:cBhvr>
                                      <p:tavLst>
                                        <p:tav tm="0">
                                          <p:val>
                                            <p:strVal val="#ppt_x"/>
                                          </p:val>
                                        </p:tav>
                                        <p:tav tm="100000">
                                          <p:val>
                                            <p:strVal val="#ppt_x"/>
                                          </p:val>
                                        </p:tav>
                                      </p:tavLst>
                                    </p:anim>
                                    <p:anim calcmode="lin" valueType="num">
                                      <p:cBhvr>
                                        <p:cTn id="1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0" presetClass="path" presetSubtype="0" accel="50000" decel="50000" fill="hold" nodeType="clickEffect">
                                  <p:stCondLst>
                                    <p:cond delay="0"/>
                                  </p:stCondLst>
                                  <p:childTnLst>
                                    <p:animMotion origin="layout" path="M -2.70833E-6 0.00301 L 0.27578 0.00301 C 0.39922 0.00301 0.55157 -0.00024 0.55157 -0.00209 L 0.55157 -0.00672 " pathEditMode="relative" rAng="0" ptsTypes="AAAA">
                                      <p:cBhvr>
                                        <p:cTn id="120" dur="2000" fill="hold"/>
                                        <p:tgtEl>
                                          <p:spTgt spid="6"/>
                                        </p:tgtEl>
                                        <p:attrNameLst>
                                          <p:attrName>ppt_x</p:attrName>
                                          <p:attrName>ppt_y</p:attrName>
                                        </p:attrNameLst>
                                      </p:cBhvr>
                                      <p:rCtr x="27578" y="-486"/>
                                    </p:animMotion>
                                  </p:childTnLst>
                                </p:cTn>
                              </p:par>
                              <p:par>
                                <p:cTn id="121" presetID="50" presetClass="path" presetSubtype="0" accel="50000" decel="50000" fill="hold" nodeType="withEffect">
                                  <p:stCondLst>
                                    <p:cond delay="0"/>
                                  </p:stCondLst>
                                  <p:childTnLst>
                                    <p:animMotion origin="layout" path="M -1.45833E-6 1.48148E-6 L 0.30677 1.48148E-6 C 0.44427 1.48148E-6 0.61367 0.04375 0.61367 0.07963 L 0.61367 0.15926 " pathEditMode="relative" rAng="0" ptsTypes="AAAA">
                                      <p:cBhvr>
                                        <p:cTn id="122" dur="2000" fill="hold"/>
                                        <p:tgtEl>
                                          <p:spTgt spid="30"/>
                                        </p:tgtEl>
                                        <p:attrNameLst>
                                          <p:attrName>ppt_x</p:attrName>
                                          <p:attrName>ppt_y</p:attrName>
                                        </p:attrNameLst>
                                      </p:cBhvr>
                                      <p:rCtr x="30677" y="7963"/>
                                    </p:animMotion>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50"/>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5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50" presetClass="path" presetSubtype="0" accel="50000" decel="50000" fill="hold" nodeType="clickEffect">
                                  <p:stCondLst>
                                    <p:cond delay="0"/>
                                  </p:stCondLst>
                                  <p:childTnLst>
                                    <p:animMotion origin="layout" path="M -2.70833E-6 -3.7037E-7 L 0.27552 -3.7037E-7 C 0.39922 -3.7037E-7 0.5517 -0.04213 0.5517 -0.07292 L 0.5517 -0.15046 " pathEditMode="relative" rAng="0" ptsTypes="AAAA">
                                      <p:cBhvr>
                                        <p:cTn id="132" dur="2000" fill="hold"/>
                                        <p:tgtEl>
                                          <p:spTgt spid="10"/>
                                        </p:tgtEl>
                                        <p:attrNameLst>
                                          <p:attrName>ppt_x</p:attrName>
                                          <p:attrName>ppt_y</p:attrName>
                                        </p:attrNameLst>
                                      </p:cBhvr>
                                      <p:rCtr x="27578" y="-7523"/>
                                    </p:animMotion>
                                  </p:childTnLst>
                                </p:cTn>
                              </p:par>
                              <p:par>
                                <p:cTn id="133" presetID="50" presetClass="path" presetSubtype="0" accel="50000" decel="50000" fill="hold" nodeType="withEffect">
                                  <p:stCondLst>
                                    <p:cond delay="0"/>
                                  </p:stCondLst>
                                  <p:childTnLst>
                                    <p:animMotion origin="layout" path="M -1.45833E-6 7.40741E-7 L 0.24258 7.40741E-7 C 0.3513 7.40741E-7 0.48529 0.00185 0.48529 0.00324 L 0.48529 0.00671 " pathEditMode="relative" rAng="0" ptsTypes="AAAA">
                                      <p:cBhvr>
                                        <p:cTn id="134" dur="2000" fill="hold"/>
                                        <p:tgtEl>
                                          <p:spTgt spid="34"/>
                                        </p:tgtEl>
                                        <p:attrNameLst>
                                          <p:attrName>ppt_x</p:attrName>
                                          <p:attrName>ppt_y</p:attrName>
                                        </p:attrNameLst>
                                      </p:cBhvr>
                                      <p:rCtr x="24258" y="324"/>
                                    </p:animMotion>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54"/>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5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50" presetClass="path" presetSubtype="0" accel="50000" decel="50000" fill="hold" nodeType="clickEffect">
                                  <p:stCondLst>
                                    <p:cond delay="0"/>
                                  </p:stCondLst>
                                  <p:childTnLst>
                                    <p:animMotion origin="layout" path="M -2.70833E-6 -1.48148E-6 L 0.2763 -1.48148E-6 C 0.40013 -1.48148E-6 0.553 -0.0794 0.553 -0.14375 L 0.553 -0.28657 " pathEditMode="relative" rAng="0" ptsTypes="AAAA">
                                      <p:cBhvr>
                                        <p:cTn id="144" dur="2000" fill="hold"/>
                                        <p:tgtEl>
                                          <p:spTgt spid="14"/>
                                        </p:tgtEl>
                                        <p:attrNameLst>
                                          <p:attrName>ppt_x</p:attrName>
                                          <p:attrName>ppt_y</p:attrName>
                                        </p:attrNameLst>
                                      </p:cBhvr>
                                      <p:rCtr x="27656" y="-14329"/>
                                    </p:animMotion>
                                  </p:childTnLst>
                                </p:cTn>
                              </p:par>
                              <p:par>
                                <p:cTn id="145" presetID="50" presetClass="path" presetSubtype="0" accel="50000" decel="50000" fill="hold" nodeType="withEffect">
                                  <p:stCondLst>
                                    <p:cond delay="0"/>
                                  </p:stCondLst>
                                  <p:childTnLst>
                                    <p:animMotion origin="layout" path="M -1.45833E-6 1.11111E-6 L 0.19583 1.11111E-6 C 0.2836 1.11111E-6 0.3918 -0.03866 0.3918 -0.07014 L 0.3918 -0.14005 " pathEditMode="relative" rAng="0" ptsTypes="AAAA">
                                      <p:cBhvr>
                                        <p:cTn id="146" dur="2000" fill="hold"/>
                                        <p:tgtEl>
                                          <p:spTgt spid="38"/>
                                        </p:tgtEl>
                                        <p:attrNameLst>
                                          <p:attrName>ppt_x</p:attrName>
                                          <p:attrName>ppt_y</p:attrName>
                                        </p:attrNameLst>
                                      </p:cBhvr>
                                      <p:rCtr x="19583" y="-7014"/>
                                    </p:animMotion>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58"/>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6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50" presetClass="path" presetSubtype="0" accel="50000" decel="50000" fill="hold" nodeType="clickEffect">
                                  <p:stCondLst>
                                    <p:cond delay="0"/>
                                  </p:stCondLst>
                                  <p:childTnLst>
                                    <p:animMotion origin="layout" path="M -2.70833E-6 -1.11111E-6 L 0.27617 -1.11111E-6 C 0.39961 -1.11111E-6 0.55235 -0.11782 0.55235 -0.21342 L 0.55235 -0.42616 " pathEditMode="relative" rAng="0" ptsTypes="AAAA">
                                      <p:cBhvr>
                                        <p:cTn id="156" dur="2000" fill="hold"/>
                                        <p:tgtEl>
                                          <p:spTgt spid="18"/>
                                        </p:tgtEl>
                                        <p:attrNameLst>
                                          <p:attrName>ppt_x</p:attrName>
                                          <p:attrName>ppt_y</p:attrName>
                                        </p:attrNameLst>
                                      </p:cBhvr>
                                      <p:rCtr x="27617" y="-21319"/>
                                    </p:animMotion>
                                  </p:childTnLst>
                                </p:cTn>
                              </p:par>
                              <p:par>
                                <p:cTn id="157" presetID="50" presetClass="path" presetSubtype="0" accel="50000" decel="50000" fill="hold" nodeType="withEffect">
                                  <p:stCondLst>
                                    <p:cond delay="0"/>
                                  </p:stCondLst>
                                  <p:childTnLst>
                                    <p:animMotion origin="layout" path="M -1.45833E-6 -2.96296E-6 L 0.14766 -2.96296E-6 C 0.21367 -2.96296E-6 0.29531 -0.07986 0.29531 -0.14467 L 0.29531 -0.28912 " pathEditMode="relative" rAng="0" ptsTypes="AAAA">
                                      <p:cBhvr>
                                        <p:cTn id="158" dur="2000" fill="hold"/>
                                        <p:tgtEl>
                                          <p:spTgt spid="42"/>
                                        </p:tgtEl>
                                        <p:attrNameLst>
                                          <p:attrName>ppt_x</p:attrName>
                                          <p:attrName>ppt_y</p:attrName>
                                        </p:attrNameLst>
                                      </p:cBhvr>
                                      <p:rCtr x="14766" y="-14468"/>
                                    </p:animMotion>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63"/>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6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50" presetClass="path" presetSubtype="0" accel="50000" decel="50000" fill="hold" nodeType="clickEffect">
                                  <p:stCondLst>
                                    <p:cond delay="0"/>
                                  </p:stCondLst>
                                  <p:childTnLst>
                                    <p:animMotion origin="layout" path="M -2.70833E-6 -0.00023 L 0.27657 -0.00023 C 0.40013 -0.00023 0.55313 -0.15625 0.55313 -0.2831 L 0.55313 -0.56574 " pathEditMode="relative" rAng="0" ptsTypes="AAAA">
                                      <p:cBhvr>
                                        <p:cTn id="168" dur="2000" fill="hold"/>
                                        <p:tgtEl>
                                          <p:spTgt spid="22"/>
                                        </p:tgtEl>
                                        <p:attrNameLst>
                                          <p:attrName>ppt_x</p:attrName>
                                          <p:attrName>ppt_y</p:attrName>
                                        </p:attrNameLst>
                                      </p:cBhvr>
                                      <p:rCtr x="27656" y="-28264"/>
                                    </p:animMotion>
                                  </p:childTnLst>
                                </p:cTn>
                              </p:par>
                              <p:par>
                                <p:cTn id="169" presetID="50" presetClass="path" presetSubtype="0" accel="50000" decel="50000" fill="hold" nodeType="withEffect">
                                  <p:stCondLst>
                                    <p:cond delay="0"/>
                                  </p:stCondLst>
                                  <p:childTnLst>
                                    <p:animMotion origin="layout" path="M -1.45833E-6 3.33333E-6 L 0.09935 3.33333E-6 C 0.14375 3.33333E-6 0.1987 -0.11875 0.1987 -0.21528 L 0.1987 -0.43033 " pathEditMode="relative" rAng="0" ptsTypes="AAAA">
                                      <p:cBhvr>
                                        <p:cTn id="170" dur="2000" fill="hold"/>
                                        <p:tgtEl>
                                          <p:spTgt spid="46"/>
                                        </p:tgtEl>
                                        <p:attrNameLst>
                                          <p:attrName>ppt_x</p:attrName>
                                          <p:attrName>ppt_y</p:attrName>
                                        </p:attrNameLst>
                                      </p:cBhvr>
                                      <p:rCtr x="9935" y="-21528"/>
                                    </p:animMotion>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67"/>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69"/>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50" presetClass="path" presetSubtype="0" accel="50000" decel="50000" fill="hold" nodeType="clickEffect">
                                  <p:stCondLst>
                                    <p:cond delay="0"/>
                                  </p:stCondLst>
                                  <p:childTnLst>
                                    <p:animMotion origin="layout" path="M -2.70833E-6 -0.00024 L 0.12214 -0.00024 C 0.1767 -0.00024 0.24427 -0.14098 0.24427 -0.2551 L 0.24427 -0.50973 " pathEditMode="relative" rAng="0" ptsTypes="AAAA">
                                      <p:cBhvr>
                                        <p:cTn id="180" dur="2000" fill="hold"/>
                                        <p:tgtEl>
                                          <p:spTgt spid="26"/>
                                        </p:tgtEl>
                                        <p:attrNameLst>
                                          <p:attrName>ppt_x</p:attrName>
                                          <p:attrName>ppt_y</p:attrName>
                                        </p:attrNameLst>
                                      </p:cBhvr>
                                      <p:rCtr x="12214" y="-25463"/>
                                    </p:animMotion>
                                  </p:childTnLst>
                                </p:cTn>
                              </p:par>
                            </p:childTnLst>
                          </p:cTn>
                        </p:par>
                      </p:childTnLst>
                    </p:cTn>
                  </p:par>
                  <p:par>
                    <p:cTn id="181" fill="hold">
                      <p:stCondLst>
                        <p:cond delay="indefinite"/>
                      </p:stCondLst>
                      <p:childTnLst>
                        <p:par>
                          <p:cTn id="182" fill="hold">
                            <p:stCondLst>
                              <p:cond delay="0"/>
                            </p:stCondLst>
                            <p:childTnLst>
                              <p:par>
                                <p:cTn id="183" presetID="14" presetClass="entr" presetSubtype="10" fill="hold" nodeType="clickEffect">
                                  <p:stCondLst>
                                    <p:cond delay="0"/>
                                  </p:stCondLst>
                                  <p:childTnLst>
                                    <p:set>
                                      <p:cBhvr>
                                        <p:cTn id="184" dur="1" fill="hold">
                                          <p:stCondLst>
                                            <p:cond delay="0"/>
                                          </p:stCondLst>
                                        </p:cTn>
                                        <p:tgtEl>
                                          <p:spTgt spid="132"/>
                                        </p:tgtEl>
                                        <p:attrNameLst>
                                          <p:attrName>style.visibility</p:attrName>
                                        </p:attrNameLst>
                                      </p:cBhvr>
                                      <p:to>
                                        <p:strVal val="visible"/>
                                      </p:to>
                                    </p:set>
                                    <p:animEffect transition="in" filter="randombar(horizontal)">
                                      <p:cBhvr>
                                        <p:cTn id="185" dur="500"/>
                                        <p:tgtEl>
                                          <p:spTgt spid="132"/>
                                        </p:tgtEl>
                                      </p:cBhvr>
                                    </p:animEffect>
                                  </p:childTnLst>
                                </p:cTn>
                              </p:par>
                              <p:par>
                                <p:cTn id="186" presetID="14" presetClass="entr" presetSubtype="10" fill="hold" nodeType="withEffect">
                                  <p:stCondLst>
                                    <p:cond delay="0"/>
                                  </p:stCondLst>
                                  <p:childTnLst>
                                    <p:set>
                                      <p:cBhvr>
                                        <p:cTn id="187" dur="1" fill="hold">
                                          <p:stCondLst>
                                            <p:cond delay="0"/>
                                          </p:stCondLst>
                                        </p:cTn>
                                        <p:tgtEl>
                                          <p:spTgt spid="143"/>
                                        </p:tgtEl>
                                        <p:attrNameLst>
                                          <p:attrName>style.visibility</p:attrName>
                                        </p:attrNameLst>
                                      </p:cBhvr>
                                      <p:to>
                                        <p:strVal val="visible"/>
                                      </p:to>
                                    </p:set>
                                    <p:animEffect transition="in" filter="randombar(horizontal)">
                                      <p:cBhvr>
                                        <p:cTn id="188" dur="500"/>
                                        <p:tgtEl>
                                          <p:spTgt spid="143"/>
                                        </p:tgtEl>
                                      </p:cBhvr>
                                    </p:animEffect>
                                  </p:childTnLst>
                                </p:cTn>
                              </p:par>
                              <p:par>
                                <p:cTn id="189" presetID="14" presetClass="entr" presetSubtype="10" fill="hold" nodeType="withEffect">
                                  <p:stCondLst>
                                    <p:cond delay="0"/>
                                  </p:stCondLst>
                                  <p:childTnLst>
                                    <p:set>
                                      <p:cBhvr>
                                        <p:cTn id="190" dur="1" fill="hold">
                                          <p:stCondLst>
                                            <p:cond delay="0"/>
                                          </p:stCondLst>
                                        </p:cTn>
                                        <p:tgtEl>
                                          <p:spTgt spid="146"/>
                                        </p:tgtEl>
                                        <p:attrNameLst>
                                          <p:attrName>style.visibility</p:attrName>
                                        </p:attrNameLst>
                                      </p:cBhvr>
                                      <p:to>
                                        <p:strVal val="visible"/>
                                      </p:to>
                                    </p:set>
                                    <p:animEffect transition="in" filter="randombar(horizontal)">
                                      <p:cBhvr>
                                        <p:cTn id="191" dur="500"/>
                                        <p:tgtEl>
                                          <p:spTgt spid="146"/>
                                        </p:tgtEl>
                                      </p:cBhvr>
                                    </p:animEffect>
                                  </p:childTnLst>
                                </p:cTn>
                              </p:par>
                              <p:par>
                                <p:cTn id="192" presetID="14" presetClass="entr" presetSubtype="10" fill="hold" nodeType="withEffect">
                                  <p:stCondLst>
                                    <p:cond delay="0"/>
                                  </p:stCondLst>
                                  <p:childTnLst>
                                    <p:set>
                                      <p:cBhvr>
                                        <p:cTn id="193" dur="1" fill="hold">
                                          <p:stCondLst>
                                            <p:cond delay="0"/>
                                          </p:stCondLst>
                                        </p:cTn>
                                        <p:tgtEl>
                                          <p:spTgt spid="148"/>
                                        </p:tgtEl>
                                        <p:attrNameLst>
                                          <p:attrName>style.visibility</p:attrName>
                                        </p:attrNameLst>
                                      </p:cBhvr>
                                      <p:to>
                                        <p:strVal val="visible"/>
                                      </p:to>
                                    </p:set>
                                    <p:animEffect transition="in" filter="randombar(horizontal)">
                                      <p:cBhvr>
                                        <p:cTn id="194" dur="500"/>
                                        <p:tgtEl>
                                          <p:spTgt spid="148"/>
                                        </p:tgtEl>
                                      </p:cBhvr>
                                    </p:animEffect>
                                  </p:childTnLst>
                                </p:cTn>
                              </p:par>
                              <p:par>
                                <p:cTn id="195" presetID="14" presetClass="entr" presetSubtype="10" fill="hold" nodeType="withEffect">
                                  <p:stCondLst>
                                    <p:cond delay="0"/>
                                  </p:stCondLst>
                                  <p:childTnLst>
                                    <p:set>
                                      <p:cBhvr>
                                        <p:cTn id="196" dur="1" fill="hold">
                                          <p:stCondLst>
                                            <p:cond delay="0"/>
                                          </p:stCondLst>
                                        </p:cTn>
                                        <p:tgtEl>
                                          <p:spTgt spid="150"/>
                                        </p:tgtEl>
                                        <p:attrNameLst>
                                          <p:attrName>style.visibility</p:attrName>
                                        </p:attrNameLst>
                                      </p:cBhvr>
                                      <p:to>
                                        <p:strVal val="visible"/>
                                      </p:to>
                                    </p:set>
                                    <p:animEffect transition="in" filter="randombar(horizontal)">
                                      <p:cBhvr>
                                        <p:cTn id="197" dur="500"/>
                                        <p:tgtEl>
                                          <p:spTgt spid="150"/>
                                        </p:tgtEl>
                                      </p:cBhvr>
                                    </p:animEffect>
                                  </p:childTnLst>
                                </p:cTn>
                              </p:par>
                              <p:par>
                                <p:cTn id="198" presetID="14" presetClass="entr" presetSubtype="10" fill="hold" nodeType="withEffect">
                                  <p:stCondLst>
                                    <p:cond delay="0"/>
                                  </p:stCondLst>
                                  <p:childTnLst>
                                    <p:set>
                                      <p:cBhvr>
                                        <p:cTn id="199" dur="1" fill="hold">
                                          <p:stCondLst>
                                            <p:cond delay="0"/>
                                          </p:stCondLst>
                                        </p:cTn>
                                        <p:tgtEl>
                                          <p:spTgt spid="152"/>
                                        </p:tgtEl>
                                        <p:attrNameLst>
                                          <p:attrName>style.visibility</p:attrName>
                                        </p:attrNameLst>
                                      </p:cBhvr>
                                      <p:to>
                                        <p:strVal val="visible"/>
                                      </p:to>
                                    </p:set>
                                    <p:animEffect transition="in" filter="randombar(horizontal)">
                                      <p:cBhvr>
                                        <p:cTn id="200" dur="500"/>
                                        <p:tgtEl>
                                          <p:spTgt spid="152"/>
                                        </p:tgtEl>
                                      </p:cBhvr>
                                    </p:animEffect>
                                  </p:childTnLst>
                                </p:cTn>
                              </p:par>
                              <p:par>
                                <p:cTn id="201" presetID="14" presetClass="entr" presetSubtype="10" fill="hold" nodeType="withEffect">
                                  <p:stCondLst>
                                    <p:cond delay="0"/>
                                  </p:stCondLst>
                                  <p:childTnLst>
                                    <p:set>
                                      <p:cBhvr>
                                        <p:cTn id="202" dur="1" fill="hold">
                                          <p:stCondLst>
                                            <p:cond delay="0"/>
                                          </p:stCondLst>
                                        </p:cTn>
                                        <p:tgtEl>
                                          <p:spTgt spid="154"/>
                                        </p:tgtEl>
                                        <p:attrNameLst>
                                          <p:attrName>style.visibility</p:attrName>
                                        </p:attrNameLst>
                                      </p:cBhvr>
                                      <p:to>
                                        <p:strVal val="visible"/>
                                      </p:to>
                                    </p:set>
                                    <p:animEffect transition="in" filter="randombar(horizontal)">
                                      <p:cBhvr>
                                        <p:cTn id="20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Binary</a:t>
            </a:r>
            <a:r>
              <a:rPr lang="zh-CN" altLang="en-US" dirty="0" smtClean="0"/>
              <a:t>算法分割点选择</a:t>
            </a:r>
            <a:endParaRPr lang="zh-CN" altLang="en-US" dirty="0"/>
          </a:p>
        </p:txBody>
      </p:sp>
      <p:pic>
        <p:nvPicPr>
          <p:cNvPr id="6" name="Picture 262"/>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587" y="4362994"/>
            <a:ext cx="4505334" cy="2536156"/>
          </a:xfrm>
          <a:prstGeom prst="rect">
            <a:avLst/>
          </a:prstGeom>
          <a:noFill/>
          <a:ln>
            <a:noFill/>
          </a:ln>
        </p:spPr>
      </p:pic>
      <p:pic>
        <p:nvPicPr>
          <p:cNvPr id="7" name="Picture 263"/>
          <p:cNvPicPr/>
          <p:nvPr/>
        </p:nvPicPr>
        <p:blipFill>
          <a:blip r:embed="rId3">
            <a:extLst>
              <a:ext uri="{28A0092B-C50C-407E-A947-70E740481C1C}">
                <a14:useLocalDpi xmlns:a14="http://schemas.microsoft.com/office/drawing/2010/main" val="0"/>
              </a:ext>
            </a:extLst>
          </a:blip>
          <a:srcRect/>
          <a:stretch>
            <a:fillRect/>
          </a:stretch>
        </p:blipFill>
        <p:spPr bwMode="auto">
          <a:xfrm>
            <a:off x="4917921" y="4361208"/>
            <a:ext cx="2830195" cy="2557145"/>
          </a:xfrm>
          <a:prstGeom prst="rect">
            <a:avLst/>
          </a:prstGeom>
          <a:noFill/>
          <a:ln>
            <a:noFill/>
          </a:ln>
        </p:spPr>
      </p:pic>
      <p:pic>
        <p:nvPicPr>
          <p:cNvPr id="8"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297" y="3963579"/>
            <a:ext cx="3435880" cy="28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5"/>
          <a:stretch>
            <a:fillRect/>
          </a:stretch>
        </p:blipFill>
        <p:spPr>
          <a:xfrm>
            <a:off x="5361447" y="1447210"/>
            <a:ext cx="3371850" cy="2619375"/>
          </a:xfrm>
          <a:prstGeom prst="rect">
            <a:avLst/>
          </a:prstGeom>
        </p:spPr>
      </p:pic>
      <p:pic>
        <p:nvPicPr>
          <p:cNvPr id="4" name="图片 3"/>
          <p:cNvPicPr>
            <a:picLocks noChangeAspect="1"/>
          </p:cNvPicPr>
          <p:nvPr/>
        </p:nvPicPr>
        <p:blipFill>
          <a:blip r:embed="rId6"/>
          <a:stretch>
            <a:fillRect/>
          </a:stretch>
        </p:blipFill>
        <p:spPr>
          <a:xfrm>
            <a:off x="625112" y="1713321"/>
            <a:ext cx="4086225" cy="2362200"/>
          </a:xfrm>
          <a:prstGeom prst="rect">
            <a:avLst/>
          </a:prstGeom>
        </p:spPr>
      </p:pic>
    </p:spTree>
    <p:extLst>
      <p:ext uri="{BB962C8B-B14F-4D97-AF65-F5344CB8AC3E}">
        <p14:creationId xmlns:p14="http://schemas.microsoft.com/office/powerpoint/2010/main" val="9438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Binary</a:t>
            </a:r>
            <a:r>
              <a:rPr lang="zh-CN" altLang="en-US" dirty="0" smtClean="0"/>
              <a:t>算法最小度数维护</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p:nvPr/>
        </p:nvPicPr>
        <p:blipFill>
          <a:blip r:embed="rId2"/>
          <a:stretch>
            <a:fillRect/>
          </a:stretch>
        </p:blipFill>
        <p:spPr>
          <a:xfrm>
            <a:off x="1830976" y="2679677"/>
            <a:ext cx="7469778" cy="3163774"/>
          </a:xfrm>
          <a:prstGeom prst="rect">
            <a:avLst/>
          </a:prstGeom>
        </p:spPr>
      </p:pic>
      <p:sp>
        <p:nvSpPr>
          <p:cNvPr id="4" name="流程图: 联系 3"/>
          <p:cNvSpPr/>
          <p:nvPr/>
        </p:nvSpPr>
        <p:spPr>
          <a:xfrm>
            <a:off x="3262964" y="1930400"/>
            <a:ext cx="250257" cy="23018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6" name="流程图: 联系 5"/>
          <p:cNvSpPr/>
          <p:nvPr/>
        </p:nvSpPr>
        <p:spPr>
          <a:xfrm>
            <a:off x="4725411" y="1930399"/>
            <a:ext cx="250257" cy="23018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5</a:t>
            </a:r>
            <a:endParaRPr lang="zh-CN" altLang="en-US" dirty="0"/>
          </a:p>
        </p:txBody>
      </p:sp>
      <p:cxnSp>
        <p:nvCxnSpPr>
          <p:cNvPr id="8" name="直接连接符 7"/>
          <p:cNvCxnSpPr>
            <a:stCxn id="4" idx="6"/>
            <a:endCxn id="6" idx="2"/>
          </p:cNvCxnSpPr>
          <p:nvPr/>
        </p:nvCxnSpPr>
        <p:spPr>
          <a:xfrm flipV="1">
            <a:off x="3513221" y="2045494"/>
            <a:ext cx="12121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 idx="2"/>
          </p:cNvCxnSpPr>
          <p:nvPr/>
        </p:nvCxnSpPr>
        <p:spPr>
          <a:xfrm flipV="1">
            <a:off x="4975668" y="1549667"/>
            <a:ext cx="590197" cy="38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6"/>
          </p:cNvCxnSpPr>
          <p:nvPr/>
        </p:nvCxnSpPr>
        <p:spPr>
          <a:xfrm flipV="1">
            <a:off x="4975668" y="2045493"/>
            <a:ext cx="72248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3" idx="0"/>
          </p:cNvCxnSpPr>
          <p:nvPr/>
        </p:nvCxnSpPr>
        <p:spPr>
          <a:xfrm>
            <a:off x="4975668" y="2160589"/>
            <a:ext cx="693612" cy="288899"/>
          </a:xfrm>
          <a:prstGeom prst="line">
            <a:avLst/>
          </a:prstGeom>
        </p:spPr>
        <p:style>
          <a:lnRef idx="1">
            <a:schemeClr val="accent1"/>
          </a:lnRef>
          <a:fillRef idx="0">
            <a:schemeClr val="accent1"/>
          </a:fillRef>
          <a:effectRef idx="0">
            <a:schemeClr val="accent1"/>
          </a:effectRef>
          <a:fontRef idx="minor">
            <a:schemeClr val="tx1"/>
          </a:fontRef>
        </p:style>
      </p:cxnSp>
      <p:sp>
        <p:nvSpPr>
          <p:cNvPr id="15" name="流程图: 联系 14"/>
          <p:cNvSpPr/>
          <p:nvPr/>
        </p:nvSpPr>
        <p:spPr>
          <a:xfrm>
            <a:off x="5704408" y="2374638"/>
            <a:ext cx="250257" cy="23018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8</a:t>
            </a:r>
            <a:endParaRPr lang="zh-CN" altLang="en-US" dirty="0"/>
          </a:p>
        </p:txBody>
      </p:sp>
      <p:sp>
        <p:nvSpPr>
          <p:cNvPr id="16" name="流程图: 联系 15"/>
          <p:cNvSpPr/>
          <p:nvPr/>
        </p:nvSpPr>
        <p:spPr>
          <a:xfrm>
            <a:off x="5703903" y="1930398"/>
            <a:ext cx="250257" cy="23018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7</a:t>
            </a:r>
            <a:endParaRPr lang="zh-CN" altLang="en-US" dirty="0"/>
          </a:p>
        </p:txBody>
      </p:sp>
      <p:sp>
        <p:nvSpPr>
          <p:cNvPr id="17" name="流程图: 联系 16"/>
          <p:cNvSpPr/>
          <p:nvPr/>
        </p:nvSpPr>
        <p:spPr>
          <a:xfrm>
            <a:off x="5573027" y="1434572"/>
            <a:ext cx="250257" cy="23018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6</a:t>
            </a:r>
            <a:endParaRPr lang="zh-CN" altLang="en-US" dirty="0"/>
          </a:p>
        </p:txBody>
      </p:sp>
    </p:spTree>
    <p:extLst>
      <p:ext uri="{BB962C8B-B14F-4D97-AF65-F5344CB8AC3E}">
        <p14:creationId xmlns:p14="http://schemas.microsoft.com/office/powerpoint/2010/main" val="3818376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a:t>
            </a:r>
            <a:r>
              <a:rPr lang="en-US" altLang="zh-CN" dirty="0" smtClean="0"/>
              <a:t>Hybrid</a:t>
            </a:r>
            <a:r>
              <a:rPr lang="zh-CN" altLang="en-US" dirty="0" smtClean="0"/>
              <a:t>算法</a:t>
            </a:r>
            <a:endParaRPr lang="zh-CN" altLang="en-US" dirty="0"/>
          </a:p>
        </p:txBody>
      </p:sp>
      <p:grpSp>
        <p:nvGrpSpPr>
          <p:cNvPr id="4" name="组合 3"/>
          <p:cNvGrpSpPr/>
          <p:nvPr/>
        </p:nvGrpSpPr>
        <p:grpSpPr>
          <a:xfrm>
            <a:off x="4399208" y="923453"/>
            <a:ext cx="4544839" cy="5709079"/>
            <a:chOff x="4608214" y="923453"/>
            <a:chExt cx="4544839" cy="5709079"/>
          </a:xfrm>
        </p:grpSpPr>
        <p:sp>
          <p:nvSpPr>
            <p:cNvPr id="9" name="流程图: 过程 8"/>
            <p:cNvSpPr/>
            <p:nvPr/>
          </p:nvSpPr>
          <p:spPr>
            <a:xfrm>
              <a:off x="5667464" y="2634558"/>
              <a:ext cx="1276539" cy="41645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取度数最小点</a:t>
              </a:r>
              <a:endParaRPr lang="zh-CN" altLang="en-US" sz="1400" dirty="0"/>
            </a:p>
          </p:txBody>
        </p:sp>
        <p:sp>
          <p:nvSpPr>
            <p:cNvPr id="10" name="流程图: 决策 9"/>
            <p:cNvSpPr/>
            <p:nvPr/>
          </p:nvSpPr>
          <p:spPr>
            <a:xfrm>
              <a:off x="5387396" y="3367890"/>
              <a:ext cx="1858232" cy="92453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最小度数</a:t>
              </a:r>
              <a:r>
                <a:rPr lang="en-US" altLang="zh-CN" sz="1200" dirty="0" smtClean="0"/>
                <a:t>&gt;a*|</a:t>
              </a:r>
              <a:r>
                <a:rPr lang="en-US" altLang="zh-CN" sz="1200" dirty="0" err="1" smtClean="0"/>
                <a:t>Cand</a:t>
              </a:r>
              <a:r>
                <a:rPr lang="en-US" altLang="zh-CN" sz="1200" dirty="0" smtClean="0"/>
                <a:t>|</a:t>
              </a:r>
              <a:endParaRPr lang="zh-CN" altLang="en-US" sz="1200" dirty="0"/>
            </a:p>
          </p:txBody>
        </p:sp>
        <p:sp>
          <p:nvSpPr>
            <p:cNvPr id="11" name="流程图: 过程 10"/>
            <p:cNvSpPr/>
            <p:nvPr/>
          </p:nvSpPr>
          <p:spPr>
            <a:xfrm>
              <a:off x="7976102" y="3576114"/>
              <a:ext cx="1176951" cy="516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取最大度数点切分</a:t>
              </a:r>
              <a:endParaRPr lang="zh-CN" altLang="en-US" sz="1400" dirty="0"/>
            </a:p>
          </p:txBody>
        </p:sp>
        <p:sp>
          <p:nvSpPr>
            <p:cNvPr id="12" name="流程图: 数据 11"/>
            <p:cNvSpPr/>
            <p:nvPr/>
          </p:nvSpPr>
          <p:spPr>
            <a:xfrm>
              <a:off x="5481867" y="1690688"/>
              <a:ext cx="1647732" cy="56131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输入一个子图</a:t>
              </a:r>
              <a:endParaRPr lang="zh-CN" altLang="en-US" sz="1600" dirty="0"/>
            </a:p>
          </p:txBody>
        </p:sp>
        <p:sp>
          <p:nvSpPr>
            <p:cNvPr id="13" name="流程图: 过程 12"/>
            <p:cNvSpPr/>
            <p:nvPr/>
          </p:nvSpPr>
          <p:spPr>
            <a:xfrm>
              <a:off x="5640305" y="4716855"/>
              <a:ext cx="1348968" cy="3892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将切分出的子图压栈</a:t>
              </a:r>
              <a:endParaRPr lang="zh-CN" altLang="en-US" sz="1400" dirty="0"/>
            </a:p>
          </p:txBody>
        </p:sp>
        <p:sp>
          <p:nvSpPr>
            <p:cNvPr id="14" name="流程图: 决策 13"/>
            <p:cNvSpPr/>
            <p:nvPr/>
          </p:nvSpPr>
          <p:spPr>
            <a:xfrm>
              <a:off x="5445655" y="5839486"/>
              <a:ext cx="1751848" cy="6156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切分</a:t>
              </a:r>
              <a:r>
                <a:rPr lang="zh-CN" altLang="en-US" sz="1600" dirty="0" smtClean="0"/>
                <a:t>完？</a:t>
              </a:r>
              <a:endParaRPr lang="zh-CN" altLang="en-US" sz="1600" dirty="0"/>
            </a:p>
          </p:txBody>
        </p:sp>
        <p:cxnSp>
          <p:nvCxnSpPr>
            <p:cNvPr id="16" name="肘形连接符 15"/>
            <p:cNvCxnSpPr>
              <a:stCxn id="14" idx="2"/>
            </p:cNvCxnSpPr>
            <p:nvPr/>
          </p:nvCxnSpPr>
          <p:spPr>
            <a:xfrm rot="5400000" flipH="1" flipV="1">
              <a:off x="3843168" y="3941630"/>
              <a:ext cx="4991903" cy="35082"/>
            </a:xfrm>
            <a:prstGeom prst="bentConnector5">
              <a:avLst>
                <a:gd name="adj1" fmla="val -4579"/>
                <a:gd name="adj2" fmla="val -4258092"/>
                <a:gd name="adj3" fmla="val 1002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19321" y="923453"/>
              <a:ext cx="15390" cy="76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4"/>
              <a:endCxn id="9" idx="0"/>
            </p:cNvCxnSpPr>
            <p:nvPr/>
          </p:nvCxnSpPr>
          <p:spPr>
            <a:xfrm>
              <a:off x="6305733" y="2252003"/>
              <a:ext cx="1" cy="38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2"/>
              <a:endCxn id="10" idx="0"/>
            </p:cNvCxnSpPr>
            <p:nvPr/>
          </p:nvCxnSpPr>
          <p:spPr>
            <a:xfrm>
              <a:off x="6305734" y="3051017"/>
              <a:ext cx="10778" cy="316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2"/>
              <a:endCxn id="13" idx="0"/>
            </p:cNvCxnSpPr>
            <p:nvPr/>
          </p:nvCxnSpPr>
          <p:spPr>
            <a:xfrm flipH="1">
              <a:off x="6314789" y="4292420"/>
              <a:ext cx="1723" cy="424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2"/>
              <a:endCxn id="14" idx="0"/>
            </p:cNvCxnSpPr>
            <p:nvPr/>
          </p:nvCxnSpPr>
          <p:spPr>
            <a:xfrm>
              <a:off x="6314789" y="5106154"/>
              <a:ext cx="6790" cy="73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3"/>
              <a:endCxn id="11" idx="1"/>
            </p:cNvCxnSpPr>
            <p:nvPr/>
          </p:nvCxnSpPr>
          <p:spPr>
            <a:xfrm>
              <a:off x="7245628" y="3830155"/>
              <a:ext cx="730474"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1" idx="3"/>
            </p:cNvCxnSpPr>
            <p:nvPr/>
          </p:nvCxnSpPr>
          <p:spPr>
            <a:xfrm flipH="1" flipV="1">
              <a:off x="6321579" y="1463217"/>
              <a:ext cx="2831474" cy="2370921"/>
            </a:xfrm>
            <a:prstGeom prst="bentConnector3">
              <a:avLst>
                <a:gd name="adj1" fmla="val -8074"/>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289446" y="1004935"/>
              <a:ext cx="464441" cy="507831"/>
            </a:xfrm>
            <a:prstGeom prst="rect">
              <a:avLst/>
            </a:prstGeom>
            <a:noFill/>
          </p:spPr>
          <p:txBody>
            <a:bodyPr wrap="square" rtlCol="0">
              <a:spAutoFit/>
            </a:bodyPr>
            <a:lstStyle/>
            <a:p>
              <a:r>
                <a:rPr lang="zh-CN" altLang="en-US" sz="900" dirty="0" smtClean="0"/>
                <a:t>取栈顶子图</a:t>
              </a:r>
              <a:endParaRPr lang="zh-CN" altLang="en-US" sz="900" dirty="0"/>
            </a:p>
          </p:txBody>
        </p:sp>
        <p:cxnSp>
          <p:nvCxnSpPr>
            <p:cNvPr id="43" name="肘形连接符 42"/>
            <p:cNvCxnSpPr>
              <a:stCxn id="14" idx="1"/>
              <a:endCxn id="9" idx="1"/>
            </p:cNvCxnSpPr>
            <p:nvPr/>
          </p:nvCxnSpPr>
          <p:spPr>
            <a:xfrm rot="10800000" flipH="1">
              <a:off x="5445654" y="2842788"/>
              <a:ext cx="221809" cy="3304516"/>
            </a:xfrm>
            <a:prstGeom prst="bentConnector3">
              <a:avLst>
                <a:gd name="adj1" fmla="val -10306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395541" y="3797926"/>
              <a:ext cx="609981" cy="276999"/>
            </a:xfrm>
            <a:prstGeom prst="rect">
              <a:avLst/>
            </a:prstGeom>
            <a:noFill/>
          </p:spPr>
          <p:txBody>
            <a:bodyPr wrap="square" rtlCol="0">
              <a:spAutoFit/>
            </a:bodyPr>
            <a:lstStyle/>
            <a:p>
              <a:r>
                <a:rPr lang="zh-CN" altLang="en-US" sz="1200" dirty="0" smtClean="0"/>
                <a:t>是</a:t>
              </a:r>
              <a:endParaRPr lang="zh-CN" altLang="en-US" sz="1200" dirty="0"/>
            </a:p>
          </p:txBody>
        </p:sp>
        <p:sp>
          <p:nvSpPr>
            <p:cNvPr id="48" name="文本框 47"/>
            <p:cNvSpPr txBox="1"/>
            <p:nvPr/>
          </p:nvSpPr>
          <p:spPr>
            <a:xfrm>
              <a:off x="6056768" y="4345663"/>
              <a:ext cx="543208" cy="276999"/>
            </a:xfrm>
            <a:prstGeom prst="rect">
              <a:avLst/>
            </a:prstGeom>
            <a:noFill/>
          </p:spPr>
          <p:txBody>
            <a:bodyPr wrap="square" rtlCol="0">
              <a:spAutoFit/>
            </a:bodyPr>
            <a:lstStyle/>
            <a:p>
              <a:r>
                <a:rPr lang="zh-CN" altLang="en-US" sz="1200" dirty="0" smtClean="0"/>
                <a:t>否</a:t>
              </a:r>
              <a:endParaRPr lang="zh-CN" altLang="en-US" sz="1200" dirty="0"/>
            </a:p>
          </p:txBody>
        </p:sp>
        <p:sp>
          <p:nvSpPr>
            <p:cNvPr id="49" name="文本框 48"/>
            <p:cNvSpPr txBox="1"/>
            <p:nvPr/>
          </p:nvSpPr>
          <p:spPr>
            <a:xfrm>
              <a:off x="5142368" y="4345663"/>
              <a:ext cx="280655" cy="276999"/>
            </a:xfrm>
            <a:prstGeom prst="rect">
              <a:avLst/>
            </a:prstGeom>
            <a:noFill/>
          </p:spPr>
          <p:txBody>
            <a:bodyPr wrap="square" rtlCol="0">
              <a:spAutoFit/>
            </a:bodyPr>
            <a:lstStyle/>
            <a:p>
              <a:r>
                <a:rPr lang="zh-CN" altLang="en-US" sz="1200" dirty="0" smtClean="0"/>
                <a:t>否</a:t>
              </a:r>
              <a:endParaRPr lang="zh-CN" altLang="en-US" sz="1200" dirty="0"/>
            </a:p>
          </p:txBody>
        </p:sp>
        <p:sp>
          <p:nvSpPr>
            <p:cNvPr id="50" name="文本框 49"/>
            <p:cNvSpPr txBox="1"/>
            <p:nvPr/>
          </p:nvSpPr>
          <p:spPr>
            <a:xfrm>
              <a:off x="4608214" y="6355533"/>
              <a:ext cx="534154" cy="276999"/>
            </a:xfrm>
            <a:prstGeom prst="rect">
              <a:avLst/>
            </a:prstGeom>
            <a:noFill/>
          </p:spPr>
          <p:txBody>
            <a:bodyPr wrap="square" rtlCol="0">
              <a:spAutoFit/>
            </a:bodyPr>
            <a:lstStyle/>
            <a:p>
              <a:r>
                <a:rPr lang="zh-CN" altLang="en-US" sz="1200" dirty="0" smtClean="0"/>
                <a:t>是</a:t>
              </a:r>
              <a:endParaRPr lang="zh-CN" altLang="en-US" sz="1200" dirty="0"/>
            </a:p>
          </p:txBody>
        </p:sp>
      </p:grpSp>
      <p:sp>
        <p:nvSpPr>
          <p:cNvPr id="3" name="文本框 2"/>
          <p:cNvSpPr txBox="1"/>
          <p:nvPr/>
        </p:nvSpPr>
        <p:spPr>
          <a:xfrm>
            <a:off x="9091749" y="5730240"/>
            <a:ext cx="1985554" cy="369332"/>
          </a:xfrm>
          <a:prstGeom prst="rect">
            <a:avLst/>
          </a:prstGeom>
          <a:noFill/>
        </p:spPr>
        <p:txBody>
          <a:bodyPr wrap="square" rtlCol="0">
            <a:spAutoFit/>
          </a:bodyPr>
          <a:lstStyle/>
          <a:p>
            <a:r>
              <a:rPr lang="en-US" altLang="zh-CN" dirty="0" smtClean="0"/>
              <a:t>a</a:t>
            </a:r>
            <a:r>
              <a:rPr lang="zh-CN" altLang="en-US" dirty="0" smtClean="0"/>
              <a:t>取</a:t>
            </a:r>
            <a:r>
              <a:rPr lang="en-US" altLang="zh-CN" dirty="0" smtClean="0"/>
              <a:t>0.6</a:t>
            </a:r>
            <a:endParaRPr lang="zh-CN" altLang="en-US" dirty="0"/>
          </a:p>
        </p:txBody>
      </p:sp>
      <p:sp>
        <p:nvSpPr>
          <p:cNvPr id="5" name="矩形 4"/>
          <p:cNvSpPr/>
          <p:nvPr/>
        </p:nvSpPr>
        <p:spPr>
          <a:xfrm>
            <a:off x="100244" y="1820817"/>
            <a:ext cx="4304614" cy="923330"/>
          </a:xfrm>
          <a:prstGeom prst="rect">
            <a:avLst/>
          </a:prstGeom>
        </p:spPr>
        <p:txBody>
          <a:bodyPr wrap="square">
            <a:spAutoFit/>
          </a:bodyPr>
          <a:lstStyle/>
          <a:p>
            <a:r>
              <a:rPr lang="en-US" altLang="zh-CN" dirty="0" smtClean="0"/>
              <a:t>Binary</a:t>
            </a:r>
            <a:r>
              <a:rPr lang="zh-CN" altLang="en-US" dirty="0" smtClean="0"/>
              <a:t>依次分割，去边角，搜索空间小</a:t>
            </a:r>
            <a:endParaRPr lang="en-US" altLang="zh-CN" dirty="0" smtClean="0"/>
          </a:p>
          <a:p>
            <a:endParaRPr lang="en-US" altLang="zh-CN" dirty="0"/>
          </a:p>
          <a:p>
            <a:r>
              <a:rPr lang="en-US" altLang="zh-CN" dirty="0" smtClean="0"/>
              <a:t>BK</a:t>
            </a:r>
            <a:r>
              <a:rPr lang="zh-CN" altLang="en-US" dirty="0" smtClean="0"/>
              <a:t>高连接度点快速切割</a:t>
            </a:r>
            <a:endParaRPr lang="en-US" altLang="zh-CN" dirty="0"/>
          </a:p>
        </p:txBody>
      </p:sp>
    </p:spTree>
    <p:extLst>
      <p:ext uri="{BB962C8B-B14F-4D97-AF65-F5344CB8AC3E}">
        <p14:creationId xmlns:p14="http://schemas.microsoft.com/office/powerpoint/2010/main" val="356572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完全图单机实验</a:t>
            </a:r>
            <a:endParaRPr lang="zh-CN" altLang="en-US" dirty="0"/>
          </a:p>
        </p:txBody>
      </p:sp>
      <p:sp>
        <p:nvSpPr>
          <p:cNvPr id="3" name="内容占位符 2"/>
          <p:cNvSpPr>
            <a:spLocks noGrp="1"/>
          </p:cNvSpPr>
          <p:nvPr>
            <p:ph idx="1"/>
          </p:nvPr>
        </p:nvSpPr>
        <p:spPr/>
        <p:txBody>
          <a:bodyPr/>
          <a:lstStyle/>
          <a:p>
            <a:r>
              <a:rPr lang="zh-CN" altLang="en-US" dirty="0" smtClean="0"/>
              <a:t>指标</a:t>
            </a:r>
            <a:endParaRPr lang="en-US" altLang="zh-CN" dirty="0" smtClean="0"/>
          </a:p>
          <a:p>
            <a:pPr lvl="1"/>
            <a:r>
              <a:rPr lang="zh-CN" altLang="en-US" dirty="0" smtClean="0"/>
              <a:t>运行时间</a:t>
            </a:r>
            <a:endParaRPr lang="en-US" altLang="zh-CN" dirty="0" smtClean="0"/>
          </a:p>
          <a:p>
            <a:pPr lvl="1"/>
            <a:r>
              <a:rPr lang="zh-CN" altLang="en-US" dirty="0" smtClean="0"/>
              <a:t>搜索大小</a:t>
            </a:r>
          </a:p>
          <a:p>
            <a:pPr marL="457200" lvl="1" indent="0">
              <a:buNone/>
            </a:pPr>
            <a:endParaRPr lang="en-US" altLang="zh-CN" dirty="0" smtClean="0"/>
          </a:p>
          <a:p>
            <a:pPr marL="457200" lvl="1" indent="0">
              <a:buNone/>
            </a:pPr>
            <a:r>
              <a:rPr lang="zh-CN" altLang="en-US" dirty="0" smtClean="0"/>
              <a:t>                                                                      </a:t>
            </a:r>
            <a:endParaRPr lang="en-US" altLang="zh-CN" dirty="0" smtClean="0"/>
          </a:p>
        </p:txBody>
      </p:sp>
      <p:pic>
        <p:nvPicPr>
          <p:cNvPr id="4" name="Picture 256"/>
          <p:cNvPicPr/>
          <p:nvPr/>
        </p:nvPicPr>
        <p:blipFill>
          <a:blip r:embed="rId2">
            <a:extLst>
              <a:ext uri="{28A0092B-C50C-407E-A947-70E740481C1C}">
                <a14:useLocalDpi xmlns:a14="http://schemas.microsoft.com/office/drawing/2010/main" val="0"/>
              </a:ext>
            </a:extLst>
          </a:blip>
          <a:srcRect/>
          <a:stretch>
            <a:fillRect/>
          </a:stretch>
        </p:blipFill>
        <p:spPr bwMode="auto">
          <a:xfrm>
            <a:off x="10877" y="3870912"/>
            <a:ext cx="3003550" cy="2976609"/>
          </a:xfrm>
          <a:prstGeom prst="rect">
            <a:avLst/>
          </a:prstGeom>
          <a:noFill/>
          <a:ln>
            <a:noFill/>
          </a:ln>
        </p:spPr>
      </p:pic>
      <p:pic>
        <p:nvPicPr>
          <p:cNvPr id="5" name="Picture 257"/>
          <p:cNvPicPr/>
          <p:nvPr/>
        </p:nvPicPr>
        <p:blipFill>
          <a:blip r:embed="rId3">
            <a:extLst>
              <a:ext uri="{28A0092B-C50C-407E-A947-70E740481C1C}">
                <a14:useLocalDpi xmlns:a14="http://schemas.microsoft.com/office/drawing/2010/main" val="0"/>
              </a:ext>
            </a:extLst>
          </a:blip>
          <a:srcRect/>
          <a:stretch>
            <a:fillRect/>
          </a:stretch>
        </p:blipFill>
        <p:spPr bwMode="auto">
          <a:xfrm>
            <a:off x="3014427" y="3870913"/>
            <a:ext cx="3046730" cy="2976608"/>
          </a:xfrm>
          <a:prstGeom prst="rect">
            <a:avLst/>
          </a:prstGeom>
          <a:noFill/>
          <a:ln>
            <a:noFill/>
          </a:ln>
        </p:spPr>
      </p:pic>
      <p:sp>
        <p:nvSpPr>
          <p:cNvPr id="6" name="文本框 5"/>
          <p:cNvSpPr txBox="1"/>
          <p:nvPr/>
        </p:nvSpPr>
        <p:spPr>
          <a:xfrm>
            <a:off x="1105989" y="3413760"/>
            <a:ext cx="3474720" cy="369332"/>
          </a:xfrm>
          <a:prstGeom prst="rect">
            <a:avLst/>
          </a:prstGeom>
          <a:noFill/>
        </p:spPr>
        <p:txBody>
          <a:bodyPr wrap="square" rtlCol="0">
            <a:spAutoFit/>
          </a:bodyPr>
          <a:lstStyle/>
          <a:p>
            <a:pPr algn="ctr"/>
            <a:r>
              <a:rPr lang="zh-CN" altLang="en-US" dirty="0">
                <a:solidFill>
                  <a:prstClr val="black"/>
                </a:solidFill>
              </a:rPr>
              <a:t>极大完全图实际数据</a:t>
            </a:r>
          </a:p>
        </p:txBody>
      </p:sp>
      <p:pic>
        <p:nvPicPr>
          <p:cNvPr id="7" name="Picture 25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00755" y="944848"/>
            <a:ext cx="2880368" cy="2459990"/>
          </a:xfrm>
          <a:prstGeom prst="rect">
            <a:avLst/>
          </a:prstGeom>
          <a:noFill/>
          <a:ln>
            <a:noFill/>
          </a:ln>
        </p:spPr>
      </p:pic>
      <p:pic>
        <p:nvPicPr>
          <p:cNvPr id="8" name="Picture 259"/>
          <p:cNvPicPr/>
          <p:nvPr/>
        </p:nvPicPr>
        <p:blipFill>
          <a:blip r:embed="rId5">
            <a:extLst>
              <a:ext uri="{28A0092B-C50C-407E-A947-70E740481C1C}">
                <a14:useLocalDpi xmlns:a14="http://schemas.microsoft.com/office/drawing/2010/main" val="0"/>
              </a:ext>
            </a:extLst>
          </a:blip>
          <a:srcRect/>
          <a:stretch>
            <a:fillRect/>
          </a:stretch>
        </p:blipFill>
        <p:spPr bwMode="auto">
          <a:xfrm>
            <a:off x="6357258" y="935926"/>
            <a:ext cx="2943498" cy="2468912"/>
          </a:xfrm>
          <a:prstGeom prst="rect">
            <a:avLst/>
          </a:prstGeom>
          <a:noFill/>
          <a:ln>
            <a:noFill/>
          </a:ln>
        </p:spPr>
      </p:pic>
      <p:pic>
        <p:nvPicPr>
          <p:cNvPr id="9" name="Picture 260"/>
          <p:cNvPicPr/>
          <p:nvPr/>
        </p:nvPicPr>
        <p:blipFill>
          <a:blip r:embed="rId6">
            <a:extLst>
              <a:ext uri="{28A0092B-C50C-407E-A947-70E740481C1C}">
                <a14:useLocalDpi xmlns:a14="http://schemas.microsoft.com/office/drawing/2010/main" val="0"/>
              </a:ext>
            </a:extLst>
          </a:blip>
          <a:srcRect/>
          <a:stretch>
            <a:fillRect/>
          </a:stretch>
        </p:blipFill>
        <p:spPr bwMode="auto">
          <a:xfrm>
            <a:off x="9300755" y="3879620"/>
            <a:ext cx="2875178" cy="2976610"/>
          </a:xfrm>
          <a:prstGeom prst="rect">
            <a:avLst/>
          </a:prstGeom>
          <a:noFill/>
          <a:ln>
            <a:noFill/>
          </a:ln>
        </p:spPr>
      </p:pic>
      <p:pic>
        <p:nvPicPr>
          <p:cNvPr id="10" name="Picture 261"/>
          <p:cNvPicPr/>
          <p:nvPr/>
        </p:nvPicPr>
        <p:blipFill>
          <a:blip r:embed="rId7">
            <a:extLst>
              <a:ext uri="{28A0092B-C50C-407E-A947-70E740481C1C}">
                <a14:useLocalDpi xmlns:a14="http://schemas.microsoft.com/office/drawing/2010/main" val="0"/>
              </a:ext>
            </a:extLst>
          </a:blip>
          <a:srcRect/>
          <a:stretch>
            <a:fillRect/>
          </a:stretch>
        </p:blipFill>
        <p:spPr bwMode="auto">
          <a:xfrm>
            <a:off x="6357258" y="3870912"/>
            <a:ext cx="2943497" cy="2987089"/>
          </a:xfrm>
          <a:prstGeom prst="rect">
            <a:avLst/>
          </a:prstGeom>
          <a:noFill/>
          <a:ln>
            <a:noFill/>
          </a:ln>
        </p:spPr>
      </p:pic>
      <p:sp>
        <p:nvSpPr>
          <p:cNvPr id="11" name="文本框 10"/>
          <p:cNvSpPr txBox="1"/>
          <p:nvPr/>
        </p:nvSpPr>
        <p:spPr>
          <a:xfrm>
            <a:off x="8151223" y="496389"/>
            <a:ext cx="2473234" cy="369332"/>
          </a:xfrm>
          <a:prstGeom prst="rect">
            <a:avLst/>
          </a:prstGeom>
          <a:noFill/>
        </p:spPr>
        <p:txBody>
          <a:bodyPr wrap="square" rtlCol="0">
            <a:spAutoFit/>
          </a:bodyPr>
          <a:lstStyle/>
          <a:p>
            <a:r>
              <a:rPr lang="zh-CN" altLang="en-US" dirty="0" smtClean="0">
                <a:solidFill>
                  <a:prstClr val="black"/>
                </a:solidFill>
              </a:rPr>
              <a:t>极大完全图</a:t>
            </a:r>
            <a:r>
              <a:rPr lang="en-US" altLang="zh-CN" dirty="0" err="1" smtClean="0">
                <a:solidFill>
                  <a:prstClr val="black"/>
                </a:solidFill>
              </a:rPr>
              <a:t>Rmat</a:t>
            </a:r>
            <a:r>
              <a:rPr lang="zh-CN" altLang="en-US" dirty="0" smtClean="0">
                <a:solidFill>
                  <a:prstClr val="black"/>
                </a:solidFill>
              </a:rPr>
              <a:t>数据</a:t>
            </a:r>
            <a:endParaRPr lang="zh-CN" altLang="en-US" dirty="0">
              <a:solidFill>
                <a:prstClr val="black"/>
              </a:solidFill>
            </a:endParaRPr>
          </a:p>
        </p:txBody>
      </p:sp>
      <p:sp>
        <p:nvSpPr>
          <p:cNvPr id="13" name="文本框 12"/>
          <p:cNvSpPr txBox="1"/>
          <p:nvPr/>
        </p:nvSpPr>
        <p:spPr>
          <a:xfrm>
            <a:off x="8429897" y="3561806"/>
            <a:ext cx="2194560" cy="369332"/>
          </a:xfrm>
          <a:prstGeom prst="rect">
            <a:avLst/>
          </a:prstGeom>
          <a:noFill/>
        </p:spPr>
        <p:txBody>
          <a:bodyPr wrap="square" rtlCol="0">
            <a:spAutoFit/>
          </a:bodyPr>
          <a:lstStyle/>
          <a:p>
            <a:r>
              <a:rPr lang="zh-CN" altLang="en-US" dirty="0" smtClean="0">
                <a:solidFill>
                  <a:prstClr val="black"/>
                </a:solidFill>
              </a:rPr>
              <a:t>极大完全图</a:t>
            </a:r>
            <a:r>
              <a:rPr lang="en-US" altLang="zh-CN" dirty="0" smtClean="0">
                <a:solidFill>
                  <a:prstClr val="black"/>
                </a:solidFill>
              </a:rPr>
              <a:t>SSCA#2</a:t>
            </a:r>
            <a:endParaRPr lang="zh-CN" altLang="en-US" dirty="0">
              <a:solidFill>
                <a:prstClr val="black"/>
              </a:solidFill>
            </a:endParaRPr>
          </a:p>
        </p:txBody>
      </p:sp>
    </p:spTree>
    <p:extLst>
      <p:ext uri="{BB962C8B-B14F-4D97-AF65-F5344CB8AC3E}">
        <p14:creationId xmlns:p14="http://schemas.microsoft.com/office/powerpoint/2010/main" val="1548201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CCE8C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2923</TotalTime>
  <Words>474</Words>
  <Application>Microsoft Office PowerPoint</Application>
  <PresentationFormat>宽屏</PresentationFormat>
  <Paragraphs>203</Paragraphs>
  <Slides>18</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方正姚体</vt:lpstr>
      <vt:lpstr>华文新魏</vt:lpstr>
      <vt:lpstr>宋体</vt:lpstr>
      <vt:lpstr>Arial</vt:lpstr>
      <vt:lpstr>Calibri</vt:lpstr>
      <vt:lpstr>Trebuchet MS</vt:lpstr>
      <vt:lpstr>Wingdings 3</vt:lpstr>
      <vt:lpstr>平面</vt:lpstr>
      <vt:lpstr>Equation</vt:lpstr>
      <vt:lpstr>大规模数据并行图处理算法与计算平台研究</vt:lpstr>
      <vt:lpstr>应用背景</vt:lpstr>
      <vt:lpstr>完全图和近似完全图</vt:lpstr>
      <vt:lpstr>完全图BK算法</vt:lpstr>
      <vt:lpstr>完全图Binary算法</vt:lpstr>
      <vt:lpstr>Binary算法分割点选择</vt:lpstr>
      <vt:lpstr>Binary算法最小度数维护</vt:lpstr>
      <vt:lpstr>完全图Hybrid算法</vt:lpstr>
      <vt:lpstr>完全图单机实验</vt:lpstr>
      <vt:lpstr>完全图单机实验</vt:lpstr>
      <vt:lpstr>近似完全图单机实验</vt:lpstr>
      <vt:lpstr>算法并行化 ——初始任务分配</vt:lpstr>
      <vt:lpstr>算法并行化——负载均衡方案</vt:lpstr>
      <vt:lpstr>算法并行化——负载均衡方案</vt:lpstr>
      <vt:lpstr>并行实验</vt:lpstr>
      <vt:lpstr>并行实验——加速比</vt:lpstr>
      <vt:lpstr>论文评阅问题</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Yuri</dc:creator>
  <cp:lastModifiedBy>Yuri</cp:lastModifiedBy>
  <cp:revision>60</cp:revision>
  <dcterms:created xsi:type="dcterms:W3CDTF">2015-03-12T08:06:14Z</dcterms:created>
  <dcterms:modified xsi:type="dcterms:W3CDTF">2015-03-18T04:03:24Z</dcterms:modified>
</cp:coreProperties>
</file>