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72" r:id="rId13"/>
    <p:sldId id="273" r:id="rId14"/>
    <p:sldId id="274" r:id="rId15"/>
    <p:sldId id="275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23454;&#39564;&#25968;&#25454;&#22270;\Kplex&#21333;&#26426;&#23454;&#39564;&#32479;&#35745;5.8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23454;&#39564;&#25968;&#25454;&#22270;\MCEPredetect\NewHybrid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各节点处理时间</a:t>
            </a:r>
            <a:r>
              <a:rPr lang="en-US" altLang="zh-CN"/>
              <a:t>(</a:t>
            </a:r>
            <a:r>
              <a:rPr lang="zh-CN" altLang="en-US"/>
              <a:t>单位</a:t>
            </a:r>
            <a:r>
              <a:rPr lang="en-US" altLang="zh-CN"/>
              <a:t>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分布算法!$A$119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分布算法!$B$118:$K$118</c:f>
              <c:strCache>
                <c:ptCount val="10"/>
                <c:pt idx="0">
                  <c:v>Node1</c:v>
                </c:pt>
                <c:pt idx="1">
                  <c:v>Node2</c:v>
                </c:pt>
                <c:pt idx="2">
                  <c:v>Node3</c:v>
                </c:pt>
                <c:pt idx="3">
                  <c:v>Node4</c:v>
                </c:pt>
                <c:pt idx="4">
                  <c:v>Node5</c:v>
                </c:pt>
                <c:pt idx="5">
                  <c:v>Node6</c:v>
                </c:pt>
                <c:pt idx="6">
                  <c:v>Node7</c:v>
                </c:pt>
                <c:pt idx="7">
                  <c:v>Node8</c:v>
                </c:pt>
                <c:pt idx="8">
                  <c:v>Node9</c:v>
                </c:pt>
                <c:pt idx="9">
                  <c:v>Node10</c:v>
                </c:pt>
              </c:strCache>
            </c:strRef>
          </c:cat>
          <c:val>
            <c:numRef>
              <c:f>分布算法!$B$119:$K$119</c:f>
              <c:numCache>
                <c:formatCode>0.00_ </c:formatCode>
                <c:ptCount val="10"/>
                <c:pt idx="0">
                  <c:v>431</c:v>
                </c:pt>
                <c:pt idx="1">
                  <c:v>34</c:v>
                </c:pt>
                <c:pt idx="2">
                  <c:v>236</c:v>
                </c:pt>
                <c:pt idx="3">
                  <c:v>1006.768</c:v>
                </c:pt>
                <c:pt idx="4" formatCode="General">
                  <c:v>145</c:v>
                </c:pt>
                <c:pt idx="5" formatCode="General">
                  <c:v>1644</c:v>
                </c:pt>
                <c:pt idx="6" formatCode="General">
                  <c:v>54</c:v>
                </c:pt>
                <c:pt idx="7" formatCode="General">
                  <c:v>323</c:v>
                </c:pt>
                <c:pt idx="8">
                  <c:v>852</c:v>
                </c:pt>
                <c:pt idx="9">
                  <c:v>742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374960"/>
        <c:axId val="611376136"/>
      </c:barChart>
      <c:catAx>
        <c:axId val="61137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1376136"/>
        <c:crosses val="autoZero"/>
        <c:auto val="1"/>
        <c:lblAlgn val="ctr"/>
        <c:lblOffset val="100"/>
        <c:noMultiLvlLbl val="0"/>
      </c:catAx>
      <c:valAx>
        <c:axId val="61137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137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Hybrid</a:t>
            </a:r>
            <a:r>
              <a:rPr lang="zh-CN" altLang="en-US"/>
              <a:t>算法运行时间对比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Binary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1"/>
              <c:layout/>
              <c:tx>
                <c:rich>
                  <a:bodyPr/>
                  <a:lstStyle/>
                  <a:p>
                    <a:r>
                      <a:rPr lang="en-US" altLang="zh-CN"/>
                      <a:t>&gt;1400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Sheet1!$B$22:$M$22</c:f>
              <c:strCache>
                <c:ptCount val="12"/>
                <c:pt idx="0">
                  <c:v>D2</c:v>
                </c:pt>
                <c:pt idx="1">
                  <c:v>D3</c:v>
                </c:pt>
                <c:pt idx="2">
                  <c:v>D4</c:v>
                </c:pt>
                <c:pt idx="3">
                  <c:v>D5</c:v>
                </c:pt>
                <c:pt idx="4">
                  <c:v>rmat5</c:v>
                </c:pt>
                <c:pt idx="5">
                  <c:v>rmat10</c:v>
                </c:pt>
                <c:pt idx="6">
                  <c:v>rmat20</c:v>
                </c:pt>
                <c:pt idx="7">
                  <c:v>ssca20</c:v>
                </c:pt>
                <c:pt idx="8">
                  <c:v>ssca40</c:v>
                </c:pt>
                <c:pt idx="9">
                  <c:v>D7</c:v>
                </c:pt>
                <c:pt idx="10">
                  <c:v>D8</c:v>
                </c:pt>
                <c:pt idx="11">
                  <c:v>D9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15.001899999999999</c:v>
                </c:pt>
                <c:pt idx="1">
                  <c:v>34.910299999999999</c:v>
                </c:pt>
                <c:pt idx="2">
                  <c:v>104.285</c:v>
                </c:pt>
                <c:pt idx="3">
                  <c:v>236.82400000000001</c:v>
                </c:pt>
                <c:pt idx="4">
                  <c:v>19.688199999999998</c:v>
                </c:pt>
                <c:pt idx="5">
                  <c:v>68.330299999999994</c:v>
                </c:pt>
                <c:pt idx="6">
                  <c:v>281.08800000000002</c:v>
                </c:pt>
                <c:pt idx="7">
                  <c:v>12.970499999999999</c:v>
                </c:pt>
                <c:pt idx="8">
                  <c:v>25.520199999999999</c:v>
                </c:pt>
                <c:pt idx="9">
                  <c:v>313.46800000000002</c:v>
                </c:pt>
                <c:pt idx="10">
                  <c:v>484.89600000000002</c:v>
                </c:pt>
                <c:pt idx="11">
                  <c:v>700</c:v>
                </c:pt>
              </c:numCache>
            </c:numRef>
          </c:val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Hybrid60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Sheet1!$B$22:$M$22</c:f>
              <c:strCache>
                <c:ptCount val="12"/>
                <c:pt idx="0">
                  <c:v>D2</c:v>
                </c:pt>
                <c:pt idx="1">
                  <c:v>D3</c:v>
                </c:pt>
                <c:pt idx="2">
                  <c:v>D4</c:v>
                </c:pt>
                <c:pt idx="3">
                  <c:v>D5</c:v>
                </c:pt>
                <c:pt idx="4">
                  <c:v>rmat5</c:v>
                </c:pt>
                <c:pt idx="5">
                  <c:v>rmat10</c:v>
                </c:pt>
                <c:pt idx="6">
                  <c:v>rmat20</c:v>
                </c:pt>
                <c:pt idx="7">
                  <c:v>ssca20</c:v>
                </c:pt>
                <c:pt idx="8">
                  <c:v>ssca40</c:v>
                </c:pt>
                <c:pt idx="9">
                  <c:v>D7</c:v>
                </c:pt>
                <c:pt idx="10">
                  <c:v>D8</c:v>
                </c:pt>
                <c:pt idx="11">
                  <c:v>D9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15.936199999999999</c:v>
                </c:pt>
                <c:pt idx="1">
                  <c:v>49.347799999999999</c:v>
                </c:pt>
                <c:pt idx="2">
                  <c:v>98.1721</c:v>
                </c:pt>
                <c:pt idx="3">
                  <c:v>235.499</c:v>
                </c:pt>
                <c:pt idx="4">
                  <c:v>19.761900000000001</c:v>
                </c:pt>
                <c:pt idx="5">
                  <c:v>68.627399999999994</c:v>
                </c:pt>
                <c:pt idx="6">
                  <c:v>282.63600000000002</c:v>
                </c:pt>
                <c:pt idx="7">
                  <c:v>12.935499999999999</c:v>
                </c:pt>
                <c:pt idx="8">
                  <c:v>25.711600000000001</c:v>
                </c:pt>
                <c:pt idx="9">
                  <c:v>75.181399999999996</c:v>
                </c:pt>
                <c:pt idx="10">
                  <c:v>175.78899999999999</c:v>
                </c:pt>
                <c:pt idx="11">
                  <c:v>287.85399999999998</c:v>
                </c:pt>
              </c:numCache>
            </c:numRef>
          </c:val>
        </c:ser>
        <c:ser>
          <c:idx val="2"/>
          <c:order val="2"/>
          <c:tx>
            <c:strRef>
              <c:f>Sheet1!$A$25</c:f>
              <c:strCache>
                <c:ptCount val="1"/>
                <c:pt idx="0">
                  <c:v>BK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Sheet1!$B$22:$M$22</c:f>
              <c:strCache>
                <c:ptCount val="12"/>
                <c:pt idx="0">
                  <c:v>D2</c:v>
                </c:pt>
                <c:pt idx="1">
                  <c:v>D3</c:v>
                </c:pt>
                <c:pt idx="2">
                  <c:v>D4</c:v>
                </c:pt>
                <c:pt idx="3">
                  <c:v>D5</c:v>
                </c:pt>
                <c:pt idx="4">
                  <c:v>rmat5</c:v>
                </c:pt>
                <c:pt idx="5">
                  <c:v>rmat10</c:v>
                </c:pt>
                <c:pt idx="6">
                  <c:v>rmat20</c:v>
                </c:pt>
                <c:pt idx="7">
                  <c:v>ssca20</c:v>
                </c:pt>
                <c:pt idx="8">
                  <c:v>ssca40</c:v>
                </c:pt>
                <c:pt idx="9">
                  <c:v>D7</c:v>
                </c:pt>
                <c:pt idx="10">
                  <c:v>D8</c:v>
                </c:pt>
                <c:pt idx="11">
                  <c:v>D9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0">
                  <c:v>16.498699999999999</c:v>
                </c:pt>
                <c:pt idx="1">
                  <c:v>40.055</c:v>
                </c:pt>
                <c:pt idx="2">
                  <c:v>108.07299999999999</c:v>
                </c:pt>
                <c:pt idx="3">
                  <c:v>248.44499999999999</c:v>
                </c:pt>
                <c:pt idx="4">
                  <c:v>19.5913</c:v>
                </c:pt>
                <c:pt idx="5">
                  <c:v>74.5702</c:v>
                </c:pt>
                <c:pt idx="6">
                  <c:v>348.20100000000002</c:v>
                </c:pt>
                <c:pt idx="7">
                  <c:v>16.496400000000001</c:v>
                </c:pt>
                <c:pt idx="8">
                  <c:v>35.6813</c:v>
                </c:pt>
                <c:pt idx="9">
                  <c:v>96.371799999999993</c:v>
                </c:pt>
                <c:pt idx="10">
                  <c:v>187.751</c:v>
                </c:pt>
                <c:pt idx="11">
                  <c:v>301.91899999999998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058312"/>
        <c:axId val="612057920"/>
      </c:barChart>
      <c:catAx>
        <c:axId val="61205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057920"/>
        <c:crosses val="autoZero"/>
        <c:auto val="1"/>
        <c:lblAlgn val="ctr"/>
        <c:lblOffset val="100"/>
        <c:noMultiLvlLbl val="0"/>
      </c:catAx>
      <c:valAx>
        <c:axId val="612057920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058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3EE25-CB3D-4612-9E2C-BF55B60CC58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51869-EFA0-4D90-852E-354748100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7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51869-EFA0-4D90-852E-3547481000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4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2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0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2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0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8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6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1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0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3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6201-B546-483D-A7A1-5AE5DE16E15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09FD-FD59-469A-B94A-E581E7BB4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大规模数据并行图处理算法与计算平台研究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9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算法并行化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负载均衡方案</a:t>
            </a:r>
            <a:endParaRPr lang="zh-CN" altLang="en-US" dirty="0"/>
          </a:p>
        </p:txBody>
      </p:sp>
      <p:pic>
        <p:nvPicPr>
          <p:cNvPr id="4" name="Picture 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91" y="1414676"/>
            <a:ext cx="4954358" cy="306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598203" y="3203655"/>
            <a:ext cx="94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482149" y="3944983"/>
            <a:ext cx="33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 </a:t>
            </a:r>
            <a:r>
              <a:rPr lang="zh-CN" altLang="en-US" dirty="0" smtClean="0"/>
              <a:t>尽快发散子图提高均衡性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499563" y="4624251"/>
            <a:ext cx="330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b. </a:t>
            </a:r>
            <a:r>
              <a:rPr lang="zh-CN" altLang="en-US" dirty="0" smtClean="0"/>
              <a:t>尽快计算提高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利用率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82149" y="5669280"/>
            <a:ext cx="331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网络开销、磁盘开销、作业迭代开销、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空闲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829490" y="2098767"/>
            <a:ext cx="1663337" cy="478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取栈顶子图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836023" y="3018336"/>
            <a:ext cx="1656805" cy="4128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切分出子图</a:t>
            </a:r>
            <a:r>
              <a:rPr lang="en-US" altLang="zh-CN" dirty="0" smtClean="0"/>
              <a:t>G’</a:t>
            </a:r>
            <a:endParaRPr lang="zh-CN" altLang="en-US" dirty="0"/>
          </a:p>
        </p:txBody>
      </p:sp>
      <p:sp>
        <p:nvSpPr>
          <p:cNvPr id="12" name="流程图: 决策 11"/>
          <p:cNvSpPr/>
          <p:nvPr/>
        </p:nvSpPr>
        <p:spPr>
          <a:xfrm>
            <a:off x="529045" y="3823063"/>
            <a:ext cx="2272937" cy="11669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ime&lt;T&amp;&amp;|G’|&lt;N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3050356" y="4208026"/>
            <a:ext cx="1445623" cy="3970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</a:t>
            </a:r>
            <a:r>
              <a:rPr lang="en-US" altLang="zh-CN" dirty="0" smtClean="0"/>
              <a:t>G’</a:t>
            </a:r>
            <a:r>
              <a:rPr lang="zh-CN" altLang="en-US" dirty="0" smtClean="0"/>
              <a:t>计算完</a:t>
            </a:r>
            <a:endParaRPr lang="zh-CN" altLang="en-US" dirty="0"/>
          </a:p>
        </p:txBody>
      </p:sp>
      <p:sp>
        <p:nvSpPr>
          <p:cNvPr id="14" name="流程图: 过程 13"/>
          <p:cNvSpPr/>
          <p:nvPr/>
        </p:nvSpPr>
        <p:spPr>
          <a:xfrm>
            <a:off x="883918" y="5513473"/>
            <a:ext cx="1563189" cy="357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</a:t>
            </a:r>
            <a:r>
              <a:rPr lang="en-US" altLang="zh-CN" dirty="0" smtClean="0"/>
              <a:t>G’</a:t>
            </a:r>
            <a:r>
              <a:rPr lang="zh-CN" altLang="en-US" dirty="0" smtClean="0"/>
              <a:t>写到磁盘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10" idx="2"/>
            <a:endCxn id="11" idx="0"/>
          </p:cNvCxnSpPr>
          <p:nvPr/>
        </p:nvCxnSpPr>
        <p:spPr>
          <a:xfrm rot="16200000" flipH="1">
            <a:off x="1442493" y="2796403"/>
            <a:ext cx="440598" cy="3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2"/>
            <a:endCxn id="12" idx="0"/>
          </p:cNvCxnSpPr>
          <p:nvPr/>
        </p:nvCxnSpPr>
        <p:spPr>
          <a:xfrm rot="16200000" flipH="1">
            <a:off x="1469027" y="3626576"/>
            <a:ext cx="391886" cy="1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2" idx="2"/>
            <a:endCxn id="14" idx="0"/>
          </p:cNvCxnSpPr>
          <p:nvPr/>
        </p:nvCxnSpPr>
        <p:spPr>
          <a:xfrm rot="5400000">
            <a:off x="1403784" y="5251742"/>
            <a:ext cx="52346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13" idx="1"/>
          </p:cNvCxnSpPr>
          <p:nvPr/>
        </p:nvCxnSpPr>
        <p:spPr>
          <a:xfrm flipV="1">
            <a:off x="2801982" y="4406537"/>
            <a:ext cx="2483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3" idx="0"/>
          </p:cNvCxnSpPr>
          <p:nvPr/>
        </p:nvCxnSpPr>
        <p:spPr>
          <a:xfrm rot="16200000" flipV="1">
            <a:off x="1547083" y="1981940"/>
            <a:ext cx="2338169" cy="2114003"/>
          </a:xfrm>
          <a:prstGeom prst="bentConnector3">
            <a:avLst>
              <a:gd name="adj1" fmla="val 99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1"/>
          </p:cNvCxnSpPr>
          <p:nvPr/>
        </p:nvCxnSpPr>
        <p:spPr>
          <a:xfrm rot="10800000" flipH="1">
            <a:off x="883917" y="1869857"/>
            <a:ext cx="775245" cy="3822143"/>
          </a:xfrm>
          <a:prstGeom prst="bentConnector4">
            <a:avLst>
              <a:gd name="adj1" fmla="val -60940"/>
              <a:gd name="adj2" fmla="val 99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0" idx="0"/>
          </p:cNvCxnSpPr>
          <p:nvPr/>
        </p:nvCxnSpPr>
        <p:spPr>
          <a:xfrm>
            <a:off x="1656805" y="1621021"/>
            <a:ext cx="4354" cy="47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3302904" y="5457984"/>
            <a:ext cx="2002971" cy="1304428"/>
            <a:chOff x="4293326" y="5444716"/>
            <a:chExt cx="2002971" cy="1304428"/>
          </a:xfrm>
        </p:grpSpPr>
        <p:sp>
          <p:nvSpPr>
            <p:cNvPr id="44" name="流程图: 内部贮存 43"/>
            <p:cNvSpPr/>
            <p:nvPr/>
          </p:nvSpPr>
          <p:spPr>
            <a:xfrm>
              <a:off x="4293326" y="5513474"/>
              <a:ext cx="2002971" cy="1235670"/>
            </a:xfrm>
            <a:prstGeom prst="flowChartInternal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从本地磁盘中读取输出子图计算</a:t>
              </a:r>
              <a:endParaRPr lang="zh-CN" altLang="en-US" sz="16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93326" y="5444716"/>
              <a:ext cx="1733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CleanUp</a:t>
              </a:r>
              <a:endParaRPr lang="zh-CN" altLang="en-US" sz="1600" dirty="0"/>
            </a:p>
          </p:txBody>
        </p:sp>
      </p:grpSp>
      <p:sp>
        <p:nvSpPr>
          <p:cNvPr id="47" name="圆角右箭头 46"/>
          <p:cNvSpPr/>
          <p:nvPr/>
        </p:nvSpPr>
        <p:spPr>
          <a:xfrm flipV="1">
            <a:off x="1853927" y="6014897"/>
            <a:ext cx="1448977" cy="3790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内部贮存 47"/>
          <p:cNvSpPr/>
          <p:nvPr/>
        </p:nvSpPr>
        <p:spPr>
          <a:xfrm>
            <a:off x="5991497" y="5498403"/>
            <a:ext cx="2151017" cy="123567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下一轮作业</a:t>
            </a:r>
            <a:endParaRPr lang="zh-CN" altLang="en-US" dirty="0"/>
          </a:p>
        </p:txBody>
      </p:sp>
      <p:sp>
        <p:nvSpPr>
          <p:cNvPr id="49" name="右箭头 48"/>
          <p:cNvSpPr/>
          <p:nvPr/>
        </p:nvSpPr>
        <p:spPr>
          <a:xfrm>
            <a:off x="5305875" y="6122126"/>
            <a:ext cx="685622" cy="193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完全图单机实验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搜索大小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                                                               </a:t>
            </a:r>
            <a:endParaRPr lang="en-US" altLang="zh-CN" dirty="0" smtClean="0"/>
          </a:p>
        </p:txBody>
      </p:sp>
      <p:pic>
        <p:nvPicPr>
          <p:cNvPr id="4" name="Picture 25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" y="3870912"/>
            <a:ext cx="3003550" cy="297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5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27" y="3870913"/>
            <a:ext cx="3046730" cy="29766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105989" y="341376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极大完全图实际数据</a:t>
            </a:r>
          </a:p>
        </p:txBody>
      </p:sp>
      <p:pic>
        <p:nvPicPr>
          <p:cNvPr id="7" name="Picture 25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755" y="944848"/>
            <a:ext cx="2880368" cy="245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5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8" y="935926"/>
            <a:ext cx="2943498" cy="246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6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755" y="3879620"/>
            <a:ext cx="2875178" cy="297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6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8" y="3870912"/>
            <a:ext cx="2943497" cy="2987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8151223" y="496389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极大完全图</a:t>
            </a:r>
            <a:r>
              <a:rPr lang="en-US" altLang="zh-CN" dirty="0" err="1" smtClean="0"/>
              <a:t>Rmat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429897" y="356180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极大完全图</a:t>
            </a:r>
            <a:r>
              <a:rPr lang="en-US" altLang="zh-CN" dirty="0" smtClean="0"/>
              <a:t>SSCA#2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1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完全图单机实验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601730376"/>
              </p:ext>
            </p:extLst>
          </p:nvPr>
        </p:nvGraphicFramePr>
        <p:xfrm>
          <a:off x="2490651" y="1584960"/>
          <a:ext cx="5589361" cy="4470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36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近似完全图单机实验</a:t>
            </a:r>
            <a:endParaRPr lang="zh-CN" altLang="en-US" dirty="0"/>
          </a:p>
        </p:txBody>
      </p:sp>
      <p:pic>
        <p:nvPicPr>
          <p:cNvPr id="4" name="Picture 26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8823"/>
            <a:ext cx="3117669" cy="2669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6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70" y="4188823"/>
            <a:ext cx="3265714" cy="2669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表 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605" y="1223008"/>
            <a:ext cx="2830195" cy="236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6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00" y="1223008"/>
            <a:ext cx="2870200" cy="236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6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53" y="4188823"/>
            <a:ext cx="2817947" cy="2669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6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00" y="4188823"/>
            <a:ext cx="2870200" cy="26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838199" y="1715252"/>
            <a:ext cx="8810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指标</a:t>
            </a:r>
            <a:endParaRPr lang="en-US" altLang="zh-CN" dirty="0"/>
          </a:p>
          <a:p>
            <a:pPr lvl="1"/>
            <a:r>
              <a:rPr lang="zh-CN" altLang="en-US" dirty="0"/>
              <a:t>运行时间</a:t>
            </a:r>
            <a:endParaRPr lang="en-US" altLang="zh-CN" dirty="0"/>
          </a:p>
          <a:p>
            <a:pPr lvl="1"/>
            <a:r>
              <a:rPr lang="zh-CN" altLang="en-US" dirty="0"/>
              <a:t>搜索大小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76846" y="3810782"/>
            <a:ext cx="264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近似完全图实际数据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421189" y="755466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近似完全图</a:t>
            </a:r>
            <a:r>
              <a:rPr lang="en-US" altLang="zh-CN" dirty="0" err="1" smtClean="0"/>
              <a:t>Rmat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334103" y="3810782"/>
            <a:ext cx="2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近似完全图</a:t>
            </a:r>
            <a:r>
              <a:rPr lang="en-US" altLang="zh-CN" dirty="0" smtClean="0"/>
              <a:t>SSCA#2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6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迭代次数</a:t>
            </a:r>
            <a:endParaRPr lang="zh-CN" altLang="en-US" dirty="0"/>
          </a:p>
        </p:txBody>
      </p:sp>
      <p:pic>
        <p:nvPicPr>
          <p:cNvPr id="4" name="Picture 27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31" y="4343400"/>
            <a:ext cx="29337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7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31" y="4343400"/>
            <a:ext cx="2927169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7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90" y="810737"/>
            <a:ext cx="2973070" cy="247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7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560" y="810737"/>
            <a:ext cx="2758440" cy="247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7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2909570" cy="251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7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70" y="4343400"/>
            <a:ext cx="2933700" cy="253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6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并行实验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加速比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7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7109"/>
            <a:ext cx="4935583" cy="372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59591" y="2447109"/>
            <a:ext cx="4795792" cy="37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论文评阅问题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混合得到的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算法适用于什么特征的数据集？</a:t>
            </a:r>
            <a:endParaRPr lang="en-US" altLang="zh-CN" dirty="0" smtClean="0"/>
          </a:p>
          <a:p>
            <a:r>
              <a:rPr lang="zh-CN" altLang="en-US" dirty="0" smtClean="0"/>
              <a:t>对不同的数据集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算法是否能够自动调整参数以适应数据特征的变化？</a:t>
            </a:r>
            <a:endParaRPr lang="en-US" altLang="zh-CN" dirty="0" smtClean="0"/>
          </a:p>
          <a:p>
            <a:r>
              <a:rPr lang="zh-CN" altLang="en-US" dirty="0" smtClean="0"/>
              <a:t>其他表述及格式相关问题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6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8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应用背景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1" y="1690688"/>
            <a:ext cx="3732530" cy="259928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51" y="1292114"/>
            <a:ext cx="5608320" cy="55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完全图和近似完全图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85" y="2062821"/>
            <a:ext cx="48577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03" y="1690688"/>
            <a:ext cx="4584654" cy="441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5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完全图</a:t>
            </a:r>
            <a:r>
              <a:rPr lang="en-US" altLang="zh-CN" dirty="0" smtClean="0"/>
              <a:t>BK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5" name="Picture 7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41" y="298751"/>
            <a:ext cx="3297121" cy="277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42" y="3267202"/>
            <a:ext cx="4954358" cy="306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324894" y="411098"/>
            <a:ext cx="1715588" cy="881408"/>
            <a:chOff x="4153988" y="2728868"/>
            <a:chExt cx="2246812" cy="1113619"/>
          </a:xfrm>
        </p:grpSpPr>
        <p:sp>
          <p:nvSpPr>
            <p:cNvPr id="7" name="文本框 6"/>
            <p:cNvSpPr txBox="1"/>
            <p:nvPr/>
          </p:nvSpPr>
          <p:spPr>
            <a:xfrm>
              <a:off x="4153988" y="2728868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53988" y="3098200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1,2,3,4,5,6,7,8,9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53988" y="3473155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4384" y="1649305"/>
            <a:ext cx="1058091" cy="829639"/>
            <a:chOff x="4153988" y="2728868"/>
            <a:chExt cx="2246812" cy="1113619"/>
          </a:xfrm>
        </p:grpSpPr>
        <p:sp>
          <p:nvSpPr>
            <p:cNvPr id="11" name="文本框 10"/>
            <p:cNvSpPr txBox="1"/>
            <p:nvPr/>
          </p:nvSpPr>
          <p:spPr>
            <a:xfrm>
              <a:off x="4153988" y="2728868"/>
              <a:ext cx="2246812" cy="466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53988" y="3098200"/>
              <a:ext cx="2246812" cy="466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1,2,4,8,9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53988" y="3473155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01446" y="1759333"/>
            <a:ext cx="1058091" cy="829639"/>
            <a:chOff x="4153988" y="2728868"/>
            <a:chExt cx="2246812" cy="1113619"/>
          </a:xfrm>
        </p:grpSpPr>
        <p:sp>
          <p:nvSpPr>
            <p:cNvPr id="15" name="文本框 14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4,6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53988" y="3473155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42861" y="1730654"/>
            <a:ext cx="1058091" cy="923821"/>
            <a:chOff x="4153988" y="2728868"/>
            <a:chExt cx="2246812" cy="1240039"/>
          </a:xfrm>
        </p:grpSpPr>
        <p:sp>
          <p:nvSpPr>
            <p:cNvPr id="19" name="文本框 18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4,7,8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53988" y="3473155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37642" y="1714337"/>
            <a:ext cx="1058091" cy="923821"/>
            <a:chOff x="4153988" y="2728868"/>
            <a:chExt cx="2246812" cy="1240039"/>
          </a:xfrm>
        </p:grpSpPr>
        <p:sp>
          <p:nvSpPr>
            <p:cNvPr id="23" name="文本框 22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4,8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153988" y="3473155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4897" y="3149454"/>
            <a:ext cx="552995" cy="1008847"/>
            <a:chOff x="4153988" y="2728868"/>
            <a:chExt cx="2246812" cy="1113619"/>
          </a:xfrm>
        </p:grpSpPr>
        <p:sp>
          <p:nvSpPr>
            <p:cNvPr id="27" name="文本框 26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3,1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2,9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153988" y="3473155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09984" y="3142241"/>
            <a:ext cx="513805" cy="1008847"/>
            <a:chOff x="4153988" y="2728868"/>
            <a:chExt cx="2246812" cy="1113619"/>
          </a:xfrm>
        </p:grpSpPr>
        <p:sp>
          <p:nvSpPr>
            <p:cNvPr id="31" name="文本框 30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3,4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53988" y="3473155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212732" y="3149454"/>
            <a:ext cx="497594" cy="1027777"/>
            <a:chOff x="4153988" y="2728868"/>
            <a:chExt cx="2246812" cy="1240039"/>
          </a:xfrm>
        </p:grpSpPr>
        <p:sp>
          <p:nvSpPr>
            <p:cNvPr id="35" name="文本框 34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3,8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53988" y="3473155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0522" y="4450927"/>
            <a:ext cx="829493" cy="1008847"/>
            <a:chOff x="4153988" y="2728868"/>
            <a:chExt cx="2246812" cy="1113619"/>
          </a:xfrm>
        </p:grpSpPr>
        <p:sp>
          <p:nvSpPr>
            <p:cNvPr id="39" name="文本框 38"/>
            <p:cNvSpPr txBox="1"/>
            <p:nvPr/>
          </p:nvSpPr>
          <p:spPr>
            <a:xfrm>
              <a:off x="4153988" y="2728868"/>
              <a:ext cx="2246812" cy="4076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3,1,2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153988" y="3098200"/>
              <a:ext cx="2246812" cy="4076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153988" y="3473155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3585" y="5752399"/>
            <a:ext cx="829493" cy="956630"/>
            <a:chOff x="4153988" y="2728868"/>
            <a:chExt cx="2246812" cy="1113619"/>
          </a:xfrm>
        </p:grpSpPr>
        <p:sp>
          <p:nvSpPr>
            <p:cNvPr id="43" name="文本框 42"/>
            <p:cNvSpPr txBox="1"/>
            <p:nvPr/>
          </p:nvSpPr>
          <p:spPr>
            <a:xfrm>
              <a:off x="4153988" y="2728868"/>
              <a:ext cx="2246812" cy="4076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3,1,2,9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53988" y="3098200"/>
              <a:ext cx="2246812" cy="4076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53988" y="3473155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23706" y="4665320"/>
            <a:ext cx="767383" cy="1008847"/>
            <a:chOff x="4153988" y="2728868"/>
            <a:chExt cx="2246812" cy="1113619"/>
          </a:xfrm>
        </p:grpSpPr>
        <p:sp>
          <p:nvSpPr>
            <p:cNvPr id="47" name="文本框 46"/>
            <p:cNvSpPr txBox="1"/>
            <p:nvPr/>
          </p:nvSpPr>
          <p:spPr>
            <a:xfrm>
              <a:off x="4153988" y="2728868"/>
              <a:ext cx="2246812" cy="4076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3,4,8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153988" y="3098200"/>
              <a:ext cx="2246812" cy="4076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153988" y="3473155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501446" y="3135891"/>
            <a:ext cx="1058091" cy="829639"/>
            <a:chOff x="4153988" y="2728868"/>
            <a:chExt cx="2246812" cy="1113619"/>
          </a:xfrm>
        </p:grpSpPr>
        <p:sp>
          <p:nvSpPr>
            <p:cNvPr id="51" name="文本框 50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5,4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153988" y="3473155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507797" y="4340105"/>
            <a:ext cx="1058092" cy="829639"/>
            <a:chOff x="4153988" y="2728868"/>
            <a:chExt cx="2246814" cy="1113619"/>
          </a:xfrm>
        </p:grpSpPr>
        <p:sp>
          <p:nvSpPr>
            <p:cNvPr id="55" name="文本框 54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5,4,6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153990" y="3098200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153988" y="3473155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242860" y="3100559"/>
            <a:ext cx="1058091" cy="923821"/>
            <a:chOff x="4153988" y="2728868"/>
            <a:chExt cx="2246812" cy="1240039"/>
          </a:xfrm>
        </p:grpSpPr>
        <p:sp>
          <p:nvSpPr>
            <p:cNvPr id="59" name="文本框 58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6,4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7,8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153988" y="3473155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242860" y="4265480"/>
            <a:ext cx="1058091" cy="983350"/>
            <a:chOff x="4153988" y="2728868"/>
            <a:chExt cx="2246812" cy="1240039"/>
          </a:xfrm>
        </p:grpSpPr>
        <p:sp>
          <p:nvSpPr>
            <p:cNvPr id="63" name="文本框 62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6,4,7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153988" y="3473155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249210" y="5551824"/>
            <a:ext cx="1058091" cy="923821"/>
            <a:chOff x="4153988" y="2728868"/>
            <a:chExt cx="2246812" cy="1240039"/>
          </a:xfrm>
        </p:grpSpPr>
        <p:sp>
          <p:nvSpPr>
            <p:cNvPr id="67" name="文本框 66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6,4,7,8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153988" y="3473155"/>
              <a:ext cx="2246812" cy="49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</p:grpSp>
      <p:cxnSp>
        <p:nvCxnSpPr>
          <p:cNvPr id="4" name="曲线连接符 3"/>
          <p:cNvCxnSpPr>
            <a:stCxn id="9" idx="2"/>
            <a:endCxn id="11" idx="0"/>
          </p:cNvCxnSpPr>
          <p:nvPr/>
        </p:nvCxnSpPr>
        <p:spPr>
          <a:xfrm rot="5400000">
            <a:off x="3184660" y="-348724"/>
            <a:ext cx="356799" cy="36392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曲线连接符 2048"/>
          <p:cNvCxnSpPr>
            <a:stCxn id="9" idx="2"/>
            <a:endCxn id="15" idx="0"/>
          </p:cNvCxnSpPr>
          <p:nvPr/>
        </p:nvCxnSpPr>
        <p:spPr>
          <a:xfrm rot="5400000">
            <a:off x="4373177" y="949821"/>
            <a:ext cx="466827" cy="11521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曲线连接符 2052"/>
          <p:cNvCxnSpPr>
            <a:stCxn id="9" idx="2"/>
            <a:endCxn id="19" idx="0"/>
          </p:cNvCxnSpPr>
          <p:nvPr/>
        </p:nvCxnSpPr>
        <p:spPr>
          <a:xfrm rot="16200000" flipH="1">
            <a:off x="5258223" y="1216970"/>
            <a:ext cx="438148" cy="5892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曲线连接符 2054"/>
          <p:cNvCxnSpPr>
            <a:stCxn id="9" idx="2"/>
            <a:endCxn id="23" idx="0"/>
          </p:cNvCxnSpPr>
          <p:nvPr/>
        </p:nvCxnSpPr>
        <p:spPr>
          <a:xfrm rot="16200000" flipH="1">
            <a:off x="6263773" y="211421"/>
            <a:ext cx="421831" cy="2584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曲线连接符 2056"/>
          <p:cNvCxnSpPr>
            <a:stCxn id="13" idx="2"/>
            <a:endCxn id="27" idx="0"/>
          </p:cNvCxnSpPr>
          <p:nvPr/>
        </p:nvCxnSpPr>
        <p:spPr>
          <a:xfrm rot="5400000">
            <a:off x="792158" y="2398182"/>
            <a:ext cx="670510" cy="8320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曲线连接符 2058"/>
          <p:cNvCxnSpPr>
            <a:stCxn id="13" idx="2"/>
            <a:endCxn id="31" idx="0"/>
          </p:cNvCxnSpPr>
          <p:nvPr/>
        </p:nvCxnSpPr>
        <p:spPr>
          <a:xfrm rot="16200000" flipH="1">
            <a:off x="1223510" y="2798863"/>
            <a:ext cx="663297" cy="234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曲线连接符 2060"/>
          <p:cNvCxnSpPr>
            <a:stCxn id="13" idx="2"/>
            <a:endCxn id="35" idx="0"/>
          </p:cNvCxnSpPr>
          <p:nvPr/>
        </p:nvCxnSpPr>
        <p:spPr>
          <a:xfrm rot="16200000" flipH="1">
            <a:off x="1667224" y="2355149"/>
            <a:ext cx="670510" cy="918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曲线连接符 2062"/>
          <p:cNvCxnSpPr>
            <a:stCxn id="29" idx="2"/>
            <a:endCxn id="39" idx="0"/>
          </p:cNvCxnSpPr>
          <p:nvPr/>
        </p:nvCxnSpPr>
        <p:spPr>
          <a:xfrm rot="16200000" flipH="1">
            <a:off x="572019" y="4297677"/>
            <a:ext cx="292626" cy="138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曲线连接符 2064"/>
          <p:cNvCxnSpPr>
            <a:stCxn id="41" idx="2"/>
            <a:endCxn id="43" idx="0"/>
          </p:cNvCxnSpPr>
          <p:nvPr/>
        </p:nvCxnSpPr>
        <p:spPr>
          <a:xfrm rot="5400000">
            <a:off x="575489" y="5602618"/>
            <a:ext cx="292625" cy="69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曲线连接符 2066"/>
          <p:cNvCxnSpPr>
            <a:stCxn id="33" idx="2"/>
            <a:endCxn id="47" idx="0"/>
          </p:cNvCxnSpPr>
          <p:nvPr/>
        </p:nvCxnSpPr>
        <p:spPr>
          <a:xfrm rot="16200000" flipH="1">
            <a:off x="1480026" y="4237948"/>
            <a:ext cx="514232" cy="340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曲线连接符 2068"/>
          <p:cNvCxnSpPr>
            <a:stCxn id="17" idx="2"/>
            <a:endCxn id="51" idx="0"/>
          </p:cNvCxnSpPr>
          <p:nvPr/>
        </p:nvCxnSpPr>
        <p:spPr>
          <a:xfrm rot="5400000">
            <a:off x="3757033" y="2862431"/>
            <a:ext cx="54691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曲线连接符 2070"/>
          <p:cNvCxnSpPr>
            <a:stCxn id="53" idx="2"/>
            <a:endCxn id="55" idx="0"/>
          </p:cNvCxnSpPr>
          <p:nvPr/>
        </p:nvCxnSpPr>
        <p:spPr>
          <a:xfrm rot="16200000" flipH="1">
            <a:off x="3846380" y="4149641"/>
            <a:ext cx="374575" cy="63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曲线连接符 2072"/>
          <p:cNvCxnSpPr>
            <a:stCxn id="21" idx="2"/>
            <a:endCxn id="59" idx="0"/>
          </p:cNvCxnSpPr>
          <p:nvPr/>
        </p:nvCxnSpPr>
        <p:spPr>
          <a:xfrm rot="5400000">
            <a:off x="5548865" y="2877517"/>
            <a:ext cx="44608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曲线连接符 2074"/>
          <p:cNvCxnSpPr>
            <a:stCxn id="61" idx="2"/>
            <a:endCxn id="63" idx="0"/>
          </p:cNvCxnSpPr>
          <p:nvPr/>
        </p:nvCxnSpPr>
        <p:spPr>
          <a:xfrm rot="5400000">
            <a:off x="5651356" y="4144930"/>
            <a:ext cx="2411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曲线连接符 2076"/>
          <p:cNvCxnSpPr>
            <a:stCxn id="65" idx="2"/>
            <a:endCxn id="67" idx="0"/>
          </p:cNvCxnSpPr>
          <p:nvPr/>
        </p:nvCxnSpPr>
        <p:spPr>
          <a:xfrm rot="16200000" flipH="1">
            <a:off x="5623584" y="5397152"/>
            <a:ext cx="302994" cy="6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2205185" y="3153102"/>
            <a:ext cx="497594" cy="1027777"/>
            <a:chOff x="4153988" y="2728868"/>
            <a:chExt cx="2246812" cy="1240039"/>
          </a:xfrm>
          <a:pattFill prst="openDmnd">
            <a:fgClr>
              <a:schemeClr val="tx1"/>
            </a:fgClr>
            <a:bgClr>
              <a:schemeClr val="bg1"/>
            </a:bgClr>
          </a:pattFill>
        </p:grpSpPr>
        <p:sp>
          <p:nvSpPr>
            <p:cNvPr id="102" name="文本框 101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3,8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/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153988" y="3473155"/>
              <a:ext cx="2246812" cy="49575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237641" y="1714337"/>
            <a:ext cx="1058091" cy="923821"/>
            <a:chOff x="4153988" y="2728868"/>
            <a:chExt cx="2246812" cy="1240039"/>
          </a:xfrm>
          <a:pattFill prst="openDmnd">
            <a:fgClr>
              <a:schemeClr val="tx1"/>
            </a:fgClr>
            <a:bgClr>
              <a:schemeClr val="bg1"/>
            </a:bgClr>
          </a:pattFill>
        </p:grpSpPr>
        <p:sp>
          <p:nvSpPr>
            <p:cNvPr id="106" name="文本框 105"/>
            <p:cNvSpPr txBox="1"/>
            <p:nvPr/>
          </p:nvSpPr>
          <p:spPr>
            <a:xfrm>
              <a:off x="4153988" y="2728868"/>
              <a:ext cx="2246812" cy="49575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153988" y="3098200"/>
              <a:ext cx="2246812" cy="49575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4,8</a:t>
              </a:r>
              <a:endParaRPr lang="zh-CN" altLang="en-US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153988" y="3473155"/>
              <a:ext cx="2246812" cy="49575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6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完全图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Picture 7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390" y="3809172"/>
            <a:ext cx="3435880" cy="289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85554" y="1360614"/>
            <a:ext cx="1605390" cy="743002"/>
            <a:chOff x="4153988" y="2728868"/>
            <a:chExt cx="2246812" cy="1133152"/>
          </a:xfrm>
        </p:grpSpPr>
        <p:sp>
          <p:nvSpPr>
            <p:cNvPr id="7" name="文本框 6"/>
            <p:cNvSpPr txBox="1"/>
            <p:nvPr/>
          </p:nvSpPr>
          <p:spPr>
            <a:xfrm>
              <a:off x="4153988" y="2728868"/>
              <a:ext cx="2246812" cy="388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/</a:t>
              </a:r>
              <a:endParaRPr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53988" y="3098200"/>
              <a:ext cx="2246812" cy="4277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1,2,3,4,5,6,7,8,9</a:t>
              </a:r>
              <a:endParaRPr lang="zh-CN" altLang="en-US" sz="16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53988" y="3473157"/>
              <a:ext cx="2246812" cy="388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/</a:t>
              </a:r>
              <a:endParaRPr lang="zh-CN" altLang="en-US" sz="14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5554" y="2314675"/>
            <a:ext cx="1605390" cy="795804"/>
            <a:chOff x="4153988" y="2728868"/>
            <a:chExt cx="2246812" cy="1213681"/>
          </a:xfrm>
        </p:grpSpPr>
        <p:sp>
          <p:nvSpPr>
            <p:cNvPr id="11" name="文本框 10"/>
            <p:cNvSpPr txBox="1"/>
            <p:nvPr/>
          </p:nvSpPr>
          <p:spPr>
            <a:xfrm>
              <a:off x="4153988" y="2728868"/>
              <a:ext cx="2246812" cy="388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/</a:t>
              </a:r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53988" y="3098200"/>
              <a:ext cx="2246812" cy="516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1,2,3,4,6,7,8,9</a:t>
              </a:r>
              <a:endParaRPr lang="zh-CN" altLang="en-US" sz="16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53988" y="3473158"/>
              <a:ext cx="2246812" cy="469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5</a:t>
              </a:r>
              <a:endParaRPr lang="zh-CN" altLang="en-US" sz="14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5554" y="3246910"/>
            <a:ext cx="1605390" cy="795804"/>
            <a:chOff x="4153988" y="2728868"/>
            <a:chExt cx="2246812" cy="1213681"/>
          </a:xfrm>
        </p:grpSpPr>
        <p:sp>
          <p:nvSpPr>
            <p:cNvPr id="15" name="文本框 14"/>
            <p:cNvSpPr txBox="1"/>
            <p:nvPr/>
          </p:nvSpPr>
          <p:spPr>
            <a:xfrm>
              <a:off x="4153988" y="2728868"/>
              <a:ext cx="2246812" cy="388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/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53988" y="3098200"/>
              <a:ext cx="2246812" cy="516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2,3,4,6,7,8,9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53988" y="3473158"/>
              <a:ext cx="2246812" cy="469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1,5</a:t>
              </a:r>
              <a:endParaRPr lang="zh-CN" altLang="en-US" sz="1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5554" y="4222964"/>
            <a:ext cx="1605390" cy="795804"/>
            <a:chOff x="4153988" y="2728868"/>
            <a:chExt cx="2246812" cy="1213681"/>
          </a:xfrm>
        </p:grpSpPr>
        <p:sp>
          <p:nvSpPr>
            <p:cNvPr id="19" name="文本框 18"/>
            <p:cNvSpPr txBox="1"/>
            <p:nvPr/>
          </p:nvSpPr>
          <p:spPr>
            <a:xfrm>
              <a:off x="4153988" y="2728868"/>
              <a:ext cx="2246812" cy="388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/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153988" y="3098200"/>
              <a:ext cx="2246812" cy="516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3,4,6,7,8,9</a:t>
              </a:r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53988" y="3473158"/>
              <a:ext cx="2246812" cy="469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1,2,5</a:t>
              </a:r>
              <a:endParaRPr lang="zh-CN" altLang="en-US" sz="14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5554" y="5172779"/>
            <a:ext cx="1605390" cy="795804"/>
            <a:chOff x="4153988" y="2728868"/>
            <a:chExt cx="2246812" cy="1213681"/>
          </a:xfrm>
        </p:grpSpPr>
        <p:sp>
          <p:nvSpPr>
            <p:cNvPr id="23" name="文本框 22"/>
            <p:cNvSpPr txBox="1"/>
            <p:nvPr/>
          </p:nvSpPr>
          <p:spPr>
            <a:xfrm>
              <a:off x="4153988" y="2728868"/>
              <a:ext cx="2246812" cy="388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/</a:t>
              </a:r>
              <a:endParaRPr lang="zh-CN" altLang="en-US" sz="1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153988" y="3098200"/>
              <a:ext cx="2246812" cy="516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3,4,6,7,8</a:t>
              </a:r>
              <a:endParaRPr lang="zh-CN" altLang="en-US" sz="16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153988" y="3473158"/>
              <a:ext cx="2246812" cy="469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1,2,5,9</a:t>
              </a:r>
              <a:endParaRPr lang="zh-CN" altLang="en-US" sz="14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5554" y="6070907"/>
            <a:ext cx="1605390" cy="795804"/>
            <a:chOff x="4153988" y="2728868"/>
            <a:chExt cx="2246812" cy="1213681"/>
          </a:xfrm>
        </p:grpSpPr>
        <p:sp>
          <p:nvSpPr>
            <p:cNvPr id="27" name="文本框 26"/>
            <p:cNvSpPr txBox="1"/>
            <p:nvPr/>
          </p:nvSpPr>
          <p:spPr>
            <a:xfrm>
              <a:off x="4153988" y="2728868"/>
              <a:ext cx="2246812" cy="388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/</a:t>
              </a:r>
              <a:endParaRPr lang="zh-CN" altLang="en-US" sz="1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153988" y="3098200"/>
              <a:ext cx="2246812" cy="516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4,6,7,8</a:t>
              </a:r>
              <a:endParaRPr lang="zh-CN" altLang="en-US" sz="16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153988" y="3473158"/>
              <a:ext cx="2246812" cy="469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1,2,3,5,9</a:t>
              </a:r>
              <a:endParaRPr lang="zh-CN" altLang="en-US" sz="14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36765" y="1545623"/>
            <a:ext cx="760532" cy="764105"/>
            <a:chOff x="4153988" y="2728868"/>
            <a:chExt cx="2246812" cy="1133152"/>
          </a:xfrm>
        </p:grpSpPr>
        <p:sp>
          <p:nvSpPr>
            <p:cNvPr id="31" name="文本框 30"/>
            <p:cNvSpPr txBox="1"/>
            <p:nvPr/>
          </p:nvSpPr>
          <p:spPr>
            <a:xfrm>
              <a:off x="4153988" y="2728868"/>
              <a:ext cx="2246812" cy="469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5</a:t>
              </a:r>
              <a:endParaRPr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53988" y="3098200"/>
              <a:ext cx="2246812" cy="516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4,6</a:t>
              </a:r>
              <a:endParaRPr lang="zh-CN" altLang="en-US" sz="16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53988" y="3473157"/>
              <a:ext cx="2246812" cy="388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/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136765" y="2596460"/>
            <a:ext cx="760532" cy="764105"/>
            <a:chOff x="4153988" y="2728868"/>
            <a:chExt cx="2246812" cy="1133152"/>
          </a:xfrm>
        </p:grpSpPr>
        <p:sp>
          <p:nvSpPr>
            <p:cNvPr id="35" name="文本框 34"/>
            <p:cNvSpPr txBox="1"/>
            <p:nvPr/>
          </p:nvSpPr>
          <p:spPr>
            <a:xfrm>
              <a:off x="4153988" y="2728868"/>
              <a:ext cx="2246812" cy="469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53988" y="3098200"/>
              <a:ext cx="2246812" cy="516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2,3,9</a:t>
              </a:r>
              <a:endParaRPr lang="zh-CN" altLang="en-US" sz="1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53988" y="3473157"/>
              <a:ext cx="2246812" cy="388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/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36765" y="3548574"/>
            <a:ext cx="760532" cy="809665"/>
            <a:chOff x="4153988" y="2728868"/>
            <a:chExt cx="2246812" cy="1200717"/>
          </a:xfrm>
          <a:pattFill prst="openDmnd">
            <a:fgClr>
              <a:schemeClr val="tx1"/>
            </a:fgClr>
            <a:bgClr>
              <a:schemeClr val="bg1"/>
            </a:bgClr>
          </a:pattFill>
        </p:grpSpPr>
        <p:sp>
          <p:nvSpPr>
            <p:cNvPr id="39" name="文本框 38"/>
            <p:cNvSpPr txBox="1"/>
            <p:nvPr/>
          </p:nvSpPr>
          <p:spPr>
            <a:xfrm>
              <a:off x="4153988" y="2728868"/>
              <a:ext cx="2246812" cy="46939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2</a:t>
              </a:r>
              <a:endParaRPr lang="zh-CN" altLang="en-US" sz="14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153988" y="3098200"/>
              <a:ext cx="2246812" cy="51632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3,9</a:t>
              </a:r>
              <a:endParaRPr lang="zh-CN" altLang="en-US" sz="16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153988" y="3473158"/>
              <a:ext cx="2246812" cy="45642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136765" y="4570507"/>
            <a:ext cx="760532" cy="809665"/>
            <a:chOff x="4153988" y="2728868"/>
            <a:chExt cx="2246812" cy="1200717"/>
          </a:xfrm>
          <a:pattFill prst="openDmnd">
            <a:fgClr>
              <a:schemeClr val="tx1"/>
            </a:fgClr>
            <a:bgClr>
              <a:schemeClr val="bg1"/>
            </a:bgClr>
          </a:pattFill>
        </p:grpSpPr>
        <p:sp>
          <p:nvSpPr>
            <p:cNvPr id="43" name="文本框 42"/>
            <p:cNvSpPr txBox="1"/>
            <p:nvPr/>
          </p:nvSpPr>
          <p:spPr>
            <a:xfrm>
              <a:off x="4153988" y="2728868"/>
              <a:ext cx="2246812" cy="46939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9</a:t>
              </a:r>
              <a:endParaRPr lang="zh-CN" altLang="en-US" sz="14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53988" y="3098200"/>
              <a:ext cx="2246812" cy="51632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3</a:t>
              </a:r>
              <a:endParaRPr lang="zh-CN" altLang="en-US" sz="16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53988" y="3473158"/>
              <a:ext cx="2246812" cy="45642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1,2</a:t>
              </a:r>
              <a:endParaRPr lang="zh-CN" altLang="en-US" sz="14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36765" y="5538876"/>
            <a:ext cx="760532" cy="809665"/>
            <a:chOff x="4153988" y="2728868"/>
            <a:chExt cx="2246812" cy="1200717"/>
          </a:xfrm>
        </p:grpSpPr>
        <p:sp>
          <p:nvSpPr>
            <p:cNvPr id="47" name="文本框 46"/>
            <p:cNvSpPr txBox="1"/>
            <p:nvPr/>
          </p:nvSpPr>
          <p:spPr>
            <a:xfrm>
              <a:off x="4153988" y="2728868"/>
              <a:ext cx="2246812" cy="469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3</a:t>
              </a:r>
              <a:endParaRPr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153988" y="3098200"/>
              <a:ext cx="2246812" cy="516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4,8</a:t>
              </a:r>
              <a:endParaRPr lang="zh-CN" altLang="en-US" sz="16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153988" y="3473158"/>
              <a:ext cx="2246812" cy="4564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1,2,9</a:t>
              </a:r>
              <a:endParaRPr lang="zh-CN" altLang="en-US" sz="1400" dirty="0"/>
            </a:p>
          </p:txBody>
        </p:sp>
      </p:grpSp>
      <p:cxnSp>
        <p:nvCxnSpPr>
          <p:cNvPr id="50" name="曲线连接符 49"/>
          <p:cNvCxnSpPr>
            <a:stCxn id="8" idx="3"/>
            <a:endCxn id="32" idx="1"/>
          </p:cNvCxnSpPr>
          <p:nvPr/>
        </p:nvCxnSpPr>
        <p:spPr>
          <a:xfrm>
            <a:off x="1890944" y="1743019"/>
            <a:ext cx="1245821" cy="225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9" idx="2"/>
            <a:endCxn id="11" idx="0"/>
          </p:cNvCxnSpPr>
          <p:nvPr/>
        </p:nvCxnSpPr>
        <p:spPr>
          <a:xfrm rot="5400000">
            <a:off x="982720" y="2209145"/>
            <a:ext cx="21105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12" idx="3"/>
            <a:endCxn id="36" idx="1"/>
          </p:cNvCxnSpPr>
          <p:nvPr/>
        </p:nvCxnSpPr>
        <p:spPr>
          <a:xfrm>
            <a:off x="1890944" y="2726121"/>
            <a:ext cx="1245821" cy="2934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13" idx="2"/>
            <a:endCxn id="15" idx="0"/>
          </p:cNvCxnSpPr>
          <p:nvPr/>
        </p:nvCxnSpPr>
        <p:spPr>
          <a:xfrm rot="5400000">
            <a:off x="1020034" y="3178694"/>
            <a:ext cx="13643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16" idx="3"/>
            <a:endCxn id="40" idx="1"/>
          </p:cNvCxnSpPr>
          <p:nvPr/>
        </p:nvCxnSpPr>
        <p:spPr>
          <a:xfrm>
            <a:off x="1890944" y="3658356"/>
            <a:ext cx="1245821" cy="313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17" idx="2"/>
            <a:endCxn id="19" idx="0"/>
          </p:cNvCxnSpPr>
          <p:nvPr/>
        </p:nvCxnSpPr>
        <p:spPr>
          <a:xfrm rot="5400000">
            <a:off x="998124" y="4132839"/>
            <a:ext cx="18025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20" idx="3"/>
            <a:endCxn id="44" idx="1"/>
          </p:cNvCxnSpPr>
          <p:nvPr/>
        </p:nvCxnSpPr>
        <p:spPr>
          <a:xfrm>
            <a:off x="1890944" y="4634410"/>
            <a:ext cx="1245821" cy="3592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21" idx="2"/>
            <a:endCxn id="23" idx="0"/>
          </p:cNvCxnSpPr>
          <p:nvPr/>
        </p:nvCxnSpPr>
        <p:spPr>
          <a:xfrm rot="5400000">
            <a:off x="1011244" y="5095773"/>
            <a:ext cx="15401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24" idx="3"/>
            <a:endCxn id="48" idx="1"/>
          </p:cNvCxnSpPr>
          <p:nvPr/>
        </p:nvCxnSpPr>
        <p:spPr>
          <a:xfrm>
            <a:off x="1890944" y="5584225"/>
            <a:ext cx="1245821" cy="3777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25" idx="2"/>
            <a:endCxn id="27" idx="0"/>
          </p:cNvCxnSpPr>
          <p:nvPr/>
        </p:nvCxnSpPr>
        <p:spPr>
          <a:xfrm rot="5400000">
            <a:off x="1037087" y="6019745"/>
            <a:ext cx="10232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6916848" y="1195058"/>
            <a:ext cx="1846906" cy="1013988"/>
            <a:chOff x="4153988" y="2728868"/>
            <a:chExt cx="2246812" cy="1133152"/>
          </a:xfrm>
        </p:grpSpPr>
        <p:sp>
          <p:nvSpPr>
            <p:cNvPr id="133" name="文本框 132"/>
            <p:cNvSpPr txBox="1"/>
            <p:nvPr/>
          </p:nvSpPr>
          <p:spPr>
            <a:xfrm>
              <a:off x="4153988" y="2728868"/>
              <a:ext cx="2246812" cy="388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/</a:t>
              </a:r>
              <a:endParaRPr lang="zh-CN" altLang="en-US" sz="14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4153988" y="3098199"/>
              <a:ext cx="2246812" cy="3783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1,2,3,4,5,6,7,8,9</a:t>
              </a:r>
              <a:endParaRPr lang="zh-CN" altLang="en-US" sz="16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153988" y="3473157"/>
              <a:ext cx="2246812" cy="388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/</a:t>
              </a:r>
              <a:endParaRPr lang="zh-CN" altLang="en-US" sz="1400" dirty="0"/>
            </a:p>
          </p:txBody>
        </p:sp>
      </p:grpSp>
      <p:cxnSp>
        <p:nvCxnSpPr>
          <p:cNvPr id="143" name="直接箭头连接符 142"/>
          <p:cNvCxnSpPr>
            <a:stCxn id="135" idx="2"/>
          </p:cNvCxnSpPr>
          <p:nvPr/>
        </p:nvCxnSpPr>
        <p:spPr>
          <a:xfrm flipH="1">
            <a:off x="4834550" y="2209046"/>
            <a:ext cx="3005751" cy="40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35" idx="2"/>
          </p:cNvCxnSpPr>
          <p:nvPr/>
        </p:nvCxnSpPr>
        <p:spPr>
          <a:xfrm flipH="1">
            <a:off x="6165410" y="2209046"/>
            <a:ext cx="1674891" cy="38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35" idx="2"/>
          </p:cNvCxnSpPr>
          <p:nvPr/>
        </p:nvCxnSpPr>
        <p:spPr>
          <a:xfrm flipH="1">
            <a:off x="7242772" y="2209046"/>
            <a:ext cx="597529" cy="41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35" idx="2"/>
          </p:cNvCxnSpPr>
          <p:nvPr/>
        </p:nvCxnSpPr>
        <p:spPr>
          <a:xfrm>
            <a:off x="7840301" y="2209046"/>
            <a:ext cx="407406" cy="36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7840301" y="2193469"/>
            <a:ext cx="1520982" cy="45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7840301" y="2178619"/>
            <a:ext cx="3159659" cy="47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6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301 L 0.27578 0.00301 C 0.39922 0.00301 0.5517 -0.00024 0.5517 -0.00209 L 0.5517 -0.00672 " pathEditMode="relative" rAng="0" ptsTypes="AAAA">
                                      <p:cBhvr>
                                        <p:cTn id="1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78" y="-48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0.30677 1.48148E-6 C 0.44427 1.48148E-6 0.61367 0.04375 0.61367 0.07963 L 0.61367 0.15926 " pathEditMode="relative" rAng="0" ptsTypes="AAAA">
                                      <p:cBhvr>
                                        <p:cTn id="1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77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27552 -3.7037E-7 C 0.39922 -3.7037E-7 0.5517 -0.04213 0.5517 -0.07292 L 0.5517 -0.15046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78" y="-752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24258 7.40741E-7 C 0.3513 7.40741E-7 0.48529 0.00185 0.48529 0.00324 L 0.48529 0.00671 " pathEditMode="relative" rAng="0" ptsTypes="AAAA">
                                      <p:cBhvr>
                                        <p:cTn id="1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2763 -1.48148E-6 C 0.40013 -1.48148E-6 0.553 -0.0794 0.553 -0.14375 L 0.553 -0.28657 " pathEditMode="relative" rAng="0" ptsTypes="AAAA">
                                      <p:cBhvr>
                                        <p:cTn id="1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56" y="-1432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19583 1.11111E-6 C 0.2836 1.11111E-6 0.3918 -0.03866 0.3918 -0.07014 L 0.3918 -0.14005 " pathEditMode="relative" rAng="0" ptsTypes="AAAA">
                                      <p:cBhvr>
                                        <p:cTn id="1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27617 -1.11111E-6 C 0.39961 -1.11111E-6 0.55235 -0.11782 0.55235 -0.21342 L 0.55235 -0.42616 " pathEditMode="relative" rAng="0" ptsTypes="AAAA">
                                      <p:cBhvr>
                                        <p:cTn id="1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-21319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0.14766 -2.96296E-6 C 0.21367 -2.96296E-6 0.29531 -0.07986 0.29531 -0.14467 L 0.29531 -0.28912 " pathEditMode="relative" rAng="0" ptsTypes="AAAA">
                                      <p:cBhvr>
                                        <p:cTn id="1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27657 -0.00023 C 0.40013 -0.00023 0.55313 -0.15625 0.55313 -0.2831 L 0.55313 -0.56574 " pathEditMode="relative" rAng="0" ptsTypes="AAAA">
                                      <p:cBhvr>
                                        <p:cTn id="1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56" y="-28264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09935 3.33333E-6 C 0.14375 3.33333E-6 0.1987 -0.11875 0.1987 -0.21528 L 0.1987 -0.43033 " pathEditMode="relative" rAng="0" ptsTypes="AAAA">
                                      <p:cBhvr>
                                        <p:cTn id="17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5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4 L 0.12214 -0.00024 C 0.1767 -0.00024 0.24427 -0.14098 0.24427 -0.2551 L 0.24427 -0.50973 " pathEditMode="relative" rAng="0" ptsTypes="AAAA">
                                      <p:cBhvr>
                                        <p:cTn id="1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-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</a:t>
            </a:r>
            <a:r>
              <a:rPr lang="zh-CN" altLang="en-US" dirty="0" smtClean="0"/>
              <a:t>算法分割点选择</a:t>
            </a:r>
            <a:endParaRPr lang="zh-CN" altLang="en-US" dirty="0"/>
          </a:p>
        </p:txBody>
      </p:sp>
      <p:pic>
        <p:nvPicPr>
          <p:cNvPr id="6" name="Picture 26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7" y="4362994"/>
            <a:ext cx="4505334" cy="2536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6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21" y="4361208"/>
            <a:ext cx="2830195" cy="255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297" y="3963579"/>
            <a:ext cx="3435880" cy="289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447" y="1447210"/>
            <a:ext cx="3371850" cy="2619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12" y="1713321"/>
            <a:ext cx="4086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8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</a:t>
            </a:r>
            <a:r>
              <a:rPr lang="zh-CN" altLang="en-US" dirty="0" smtClean="0"/>
              <a:t>算法最小度数维护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30976" y="2679677"/>
            <a:ext cx="7469778" cy="31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完全图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5667464" y="2634558"/>
            <a:ext cx="1276539" cy="4164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取度数最小点</a:t>
            </a:r>
            <a:endParaRPr lang="zh-CN" altLang="en-US" sz="1400" dirty="0"/>
          </a:p>
        </p:txBody>
      </p:sp>
      <p:sp>
        <p:nvSpPr>
          <p:cNvPr id="10" name="流程图: 决策 9"/>
          <p:cNvSpPr/>
          <p:nvPr/>
        </p:nvSpPr>
        <p:spPr>
          <a:xfrm>
            <a:off x="5423023" y="3467471"/>
            <a:ext cx="1765427" cy="73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最小度数</a:t>
            </a:r>
            <a:r>
              <a:rPr lang="en-US" altLang="zh-CN" sz="1200" dirty="0" smtClean="0"/>
              <a:t>&gt;a*|</a:t>
            </a:r>
            <a:r>
              <a:rPr lang="en-US" altLang="zh-CN" sz="1200" dirty="0" err="1" smtClean="0"/>
              <a:t>Cand</a:t>
            </a:r>
            <a:r>
              <a:rPr lang="en-US" altLang="zh-CN" sz="1200" dirty="0" smtClean="0"/>
              <a:t>|</a:t>
            </a:r>
            <a:endParaRPr lang="zh-CN" altLang="en-US" sz="1200" dirty="0"/>
          </a:p>
        </p:txBody>
      </p:sp>
      <p:sp>
        <p:nvSpPr>
          <p:cNvPr id="11" name="流程图: 过程 10"/>
          <p:cNvSpPr/>
          <p:nvPr/>
        </p:nvSpPr>
        <p:spPr>
          <a:xfrm>
            <a:off x="7976102" y="3576114"/>
            <a:ext cx="1176951" cy="516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取最大度数点切分</a:t>
            </a:r>
            <a:endParaRPr lang="zh-CN" altLang="en-US" sz="1400" dirty="0"/>
          </a:p>
        </p:txBody>
      </p:sp>
      <p:sp>
        <p:nvSpPr>
          <p:cNvPr id="12" name="流程图: 数据 11"/>
          <p:cNvSpPr/>
          <p:nvPr/>
        </p:nvSpPr>
        <p:spPr>
          <a:xfrm>
            <a:off x="5481867" y="1690688"/>
            <a:ext cx="1647732" cy="5613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输入一个子图</a:t>
            </a:r>
            <a:endParaRPr lang="zh-CN" altLang="en-US" sz="1600" dirty="0"/>
          </a:p>
        </p:txBody>
      </p:sp>
      <p:sp>
        <p:nvSpPr>
          <p:cNvPr id="13" name="流程图: 过程 12"/>
          <p:cNvSpPr/>
          <p:nvPr/>
        </p:nvSpPr>
        <p:spPr>
          <a:xfrm>
            <a:off x="5640305" y="4716855"/>
            <a:ext cx="1348968" cy="3892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将切分出的子图压栈</a:t>
            </a:r>
            <a:endParaRPr lang="zh-CN" altLang="en-US" sz="1400" dirty="0"/>
          </a:p>
        </p:txBody>
      </p:sp>
      <p:sp>
        <p:nvSpPr>
          <p:cNvPr id="14" name="流程图: 决策 13"/>
          <p:cNvSpPr/>
          <p:nvPr/>
        </p:nvSpPr>
        <p:spPr>
          <a:xfrm>
            <a:off x="5445655" y="5839486"/>
            <a:ext cx="1751848" cy="6156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切分完</a:t>
            </a:r>
            <a:endParaRPr lang="zh-CN" altLang="en-US" sz="1600" dirty="0"/>
          </a:p>
        </p:txBody>
      </p:sp>
      <p:cxnSp>
        <p:nvCxnSpPr>
          <p:cNvPr id="16" name="肘形连接符 15"/>
          <p:cNvCxnSpPr>
            <a:stCxn id="14" idx="2"/>
          </p:cNvCxnSpPr>
          <p:nvPr/>
        </p:nvCxnSpPr>
        <p:spPr>
          <a:xfrm rot="5400000" flipH="1" flipV="1">
            <a:off x="3843168" y="3941630"/>
            <a:ext cx="4991903" cy="35082"/>
          </a:xfrm>
          <a:prstGeom prst="bentConnector5">
            <a:avLst>
              <a:gd name="adj1" fmla="val -4579"/>
              <a:gd name="adj2" fmla="val -4258092"/>
              <a:gd name="adj3" fmla="val 10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319321" y="923453"/>
            <a:ext cx="15390" cy="76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4"/>
            <a:endCxn id="9" idx="0"/>
          </p:cNvCxnSpPr>
          <p:nvPr/>
        </p:nvCxnSpPr>
        <p:spPr>
          <a:xfrm>
            <a:off x="6305733" y="2252003"/>
            <a:ext cx="1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0" idx="0"/>
          </p:cNvCxnSpPr>
          <p:nvPr/>
        </p:nvCxnSpPr>
        <p:spPr>
          <a:xfrm>
            <a:off x="6305734" y="3051017"/>
            <a:ext cx="3" cy="41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  <a:endCxn id="13" idx="0"/>
          </p:cNvCxnSpPr>
          <p:nvPr/>
        </p:nvCxnSpPr>
        <p:spPr>
          <a:xfrm>
            <a:off x="6305737" y="4200801"/>
            <a:ext cx="9052" cy="51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2"/>
            <a:endCxn id="14" idx="0"/>
          </p:cNvCxnSpPr>
          <p:nvPr/>
        </p:nvCxnSpPr>
        <p:spPr>
          <a:xfrm>
            <a:off x="6314789" y="5106154"/>
            <a:ext cx="6790" cy="73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  <a:endCxn id="11" idx="1"/>
          </p:cNvCxnSpPr>
          <p:nvPr/>
        </p:nvCxnSpPr>
        <p:spPr>
          <a:xfrm>
            <a:off x="7188450" y="3834136"/>
            <a:ext cx="7876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1" idx="3"/>
          </p:cNvCxnSpPr>
          <p:nvPr/>
        </p:nvCxnSpPr>
        <p:spPr>
          <a:xfrm flipH="1" flipV="1">
            <a:off x="6321579" y="1463217"/>
            <a:ext cx="2831474" cy="2370921"/>
          </a:xfrm>
          <a:prstGeom prst="bentConnector3">
            <a:avLst>
              <a:gd name="adj1" fmla="val -8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289446" y="1004935"/>
            <a:ext cx="4644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取栈顶子图</a:t>
            </a:r>
            <a:endParaRPr lang="zh-CN" altLang="en-US" sz="900" dirty="0"/>
          </a:p>
        </p:txBody>
      </p:sp>
      <p:cxnSp>
        <p:nvCxnSpPr>
          <p:cNvPr id="43" name="肘形连接符 42"/>
          <p:cNvCxnSpPr>
            <a:stCxn id="14" idx="1"/>
            <a:endCxn id="9" idx="1"/>
          </p:cNvCxnSpPr>
          <p:nvPr/>
        </p:nvCxnSpPr>
        <p:spPr>
          <a:xfrm rot="10800000" flipH="1">
            <a:off x="5445654" y="2842788"/>
            <a:ext cx="221809" cy="3304516"/>
          </a:xfrm>
          <a:prstGeom prst="bentConnector3">
            <a:avLst>
              <a:gd name="adj1" fmla="val -103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395541" y="3797926"/>
            <a:ext cx="60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6056768" y="4345663"/>
            <a:ext cx="54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142368" y="4345663"/>
            <a:ext cx="280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608214" y="6355533"/>
            <a:ext cx="53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57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算法并行化</a:t>
            </a:r>
            <a:r>
              <a:rPr lang="en-US" altLang="zh-CN" dirty="0"/>
              <a:t>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初始</a:t>
            </a:r>
            <a:r>
              <a:rPr lang="zh-CN" altLang="en-US" dirty="0" smtClean="0"/>
              <a:t>任务分配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389120" y="1326789"/>
            <a:ext cx="2246812" cy="1113619"/>
            <a:chOff x="4153988" y="2728868"/>
            <a:chExt cx="2246812" cy="1113619"/>
          </a:xfrm>
        </p:grpSpPr>
        <p:sp>
          <p:nvSpPr>
            <p:cNvPr id="13" name="文本框 12"/>
            <p:cNvSpPr txBox="1"/>
            <p:nvPr/>
          </p:nvSpPr>
          <p:spPr>
            <a:xfrm>
              <a:off x="4153988" y="2728868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53988" y="3103823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1,2,3,4…n-3,n-2,n-1,n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153988" y="3473155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960" y="3426824"/>
            <a:ext cx="1902821" cy="875211"/>
            <a:chOff x="910047" y="2634343"/>
            <a:chExt cx="2246812" cy="1107996"/>
          </a:xfrm>
        </p:grpSpPr>
        <p:sp>
          <p:nvSpPr>
            <p:cNvPr id="18" name="文本框 17"/>
            <p:cNvSpPr txBox="1"/>
            <p:nvPr/>
          </p:nvSpPr>
          <p:spPr>
            <a:xfrm>
              <a:off x="910047" y="2634343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10047" y="3003675"/>
              <a:ext cx="2246812" cy="467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10047" y="3373007"/>
              <a:ext cx="22468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99213" y="3422092"/>
            <a:ext cx="1902821" cy="875210"/>
            <a:chOff x="910047" y="2634343"/>
            <a:chExt cx="2246812" cy="1206229"/>
          </a:xfrm>
        </p:grpSpPr>
        <p:sp>
          <p:nvSpPr>
            <p:cNvPr id="24" name="文本框 23"/>
            <p:cNvSpPr txBox="1"/>
            <p:nvPr/>
          </p:nvSpPr>
          <p:spPr>
            <a:xfrm>
              <a:off x="910047" y="2634343"/>
              <a:ext cx="2246812" cy="467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10047" y="3003675"/>
              <a:ext cx="2246812" cy="467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10047" y="3373007"/>
              <a:ext cx="2246812" cy="467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33111" y="3411019"/>
            <a:ext cx="1902821" cy="875210"/>
            <a:chOff x="910047" y="2634343"/>
            <a:chExt cx="2246812" cy="1206229"/>
          </a:xfrm>
        </p:grpSpPr>
        <p:sp>
          <p:nvSpPr>
            <p:cNvPr id="28" name="文本框 27"/>
            <p:cNvSpPr txBox="1"/>
            <p:nvPr/>
          </p:nvSpPr>
          <p:spPr>
            <a:xfrm>
              <a:off x="910047" y="2634343"/>
              <a:ext cx="2246812" cy="509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10047" y="3003675"/>
              <a:ext cx="2246812" cy="467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10047" y="3373007"/>
              <a:ext cx="2246812" cy="467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001694" y="3411019"/>
            <a:ext cx="1902821" cy="875210"/>
            <a:chOff x="910047" y="2634343"/>
            <a:chExt cx="2246812" cy="1206229"/>
          </a:xfrm>
        </p:grpSpPr>
        <p:sp>
          <p:nvSpPr>
            <p:cNvPr id="32" name="文本框 31"/>
            <p:cNvSpPr txBox="1"/>
            <p:nvPr/>
          </p:nvSpPr>
          <p:spPr>
            <a:xfrm>
              <a:off x="910047" y="2634343"/>
              <a:ext cx="2246812" cy="509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10047" y="3003675"/>
              <a:ext cx="2246812" cy="467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10047" y="3373007"/>
              <a:ext cx="2246812" cy="467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270277" y="3422092"/>
            <a:ext cx="1902821" cy="875210"/>
            <a:chOff x="910047" y="2634343"/>
            <a:chExt cx="2246812" cy="1206229"/>
          </a:xfrm>
        </p:grpSpPr>
        <p:sp>
          <p:nvSpPr>
            <p:cNvPr id="36" name="文本框 35"/>
            <p:cNvSpPr txBox="1"/>
            <p:nvPr/>
          </p:nvSpPr>
          <p:spPr>
            <a:xfrm>
              <a:off x="910047" y="2634343"/>
              <a:ext cx="2246812" cy="509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10047" y="3003675"/>
              <a:ext cx="2246812" cy="467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10047" y="3373007"/>
              <a:ext cx="2246812" cy="467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1353800" y="3791424"/>
            <a:ext cx="6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41" name="曲线连接符 40"/>
          <p:cNvCxnSpPr>
            <a:stCxn id="15" idx="2"/>
            <a:endCxn id="18" idx="0"/>
          </p:cNvCxnSpPr>
          <p:nvPr/>
        </p:nvCxnSpPr>
        <p:spPr>
          <a:xfrm rot="5400000">
            <a:off x="2769241" y="683539"/>
            <a:ext cx="986416" cy="45001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5" idx="2"/>
            <a:endCxn id="24" idx="0"/>
          </p:cNvCxnSpPr>
          <p:nvPr/>
        </p:nvCxnSpPr>
        <p:spPr>
          <a:xfrm rot="5400000">
            <a:off x="3940733" y="1850299"/>
            <a:ext cx="981684" cy="21619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2"/>
            <a:endCxn id="28" idx="0"/>
          </p:cNvCxnSpPr>
          <p:nvPr/>
        </p:nvCxnSpPr>
        <p:spPr>
          <a:xfrm rot="16200000" flipH="1">
            <a:off x="5113219" y="2839715"/>
            <a:ext cx="970611" cy="1719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15" idx="2"/>
            <a:endCxn id="32" idx="0"/>
          </p:cNvCxnSpPr>
          <p:nvPr/>
        </p:nvCxnSpPr>
        <p:spPr>
          <a:xfrm rot="16200000" flipH="1">
            <a:off x="6247510" y="1705423"/>
            <a:ext cx="970611" cy="24405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5" idx="2"/>
            <a:endCxn id="36" idx="0"/>
          </p:cNvCxnSpPr>
          <p:nvPr/>
        </p:nvCxnSpPr>
        <p:spPr>
          <a:xfrm rot="16200000" flipH="1">
            <a:off x="7376265" y="576669"/>
            <a:ext cx="981684" cy="4709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5" idx="2"/>
            <a:endCxn id="39" idx="0"/>
          </p:cNvCxnSpPr>
          <p:nvPr/>
        </p:nvCxnSpPr>
        <p:spPr>
          <a:xfrm rot="16200000" flipH="1">
            <a:off x="7925839" y="27094"/>
            <a:ext cx="1351016" cy="6177643"/>
          </a:xfrm>
          <a:prstGeom prst="curvedConnector3">
            <a:avLst>
              <a:gd name="adj1" fmla="val 24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389119" y="4972086"/>
            <a:ext cx="17933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13337"/>
              </p:ext>
            </p:extLst>
          </p:nvPr>
        </p:nvGraphicFramePr>
        <p:xfrm>
          <a:off x="724762" y="5231108"/>
          <a:ext cx="37068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726920" imgH="228600" progId="Equation.DSMT4">
                  <p:embed/>
                </p:oleObj>
              </mc:Choice>
              <mc:Fallback>
                <p:oleObj name="Equation" r:id="rId3" imgW="1726920" imgH="22860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762" y="5231108"/>
                        <a:ext cx="3706813" cy="493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图表 55"/>
          <p:cNvGraphicFramePr/>
          <p:nvPr>
            <p:extLst>
              <p:ext uri="{D42A27DB-BD31-4B8C-83A1-F6EECF244321}">
                <p14:modId xmlns:p14="http://schemas.microsoft.com/office/powerpoint/2010/main" val="1367294846"/>
              </p:ext>
            </p:extLst>
          </p:nvPr>
        </p:nvGraphicFramePr>
        <p:xfrm>
          <a:off x="5419309" y="4541143"/>
          <a:ext cx="4572000" cy="2135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136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Graphic spid="56" grpId="0">
        <p:bldAsOne/>
      </p:bldGraphic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372</Words>
  <Application>Microsoft Office PowerPoint</Application>
  <PresentationFormat>宽屏</PresentationFormat>
  <Paragraphs>173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MathType 5.0 Equation</vt:lpstr>
      <vt:lpstr>大规模数据并行图处理算法与计算平台研究</vt:lpstr>
      <vt:lpstr>应用背景</vt:lpstr>
      <vt:lpstr>完全图和近似完全图</vt:lpstr>
      <vt:lpstr>完全图BK算法</vt:lpstr>
      <vt:lpstr>完全图Binary算法</vt:lpstr>
      <vt:lpstr>Binary算法分割点选择</vt:lpstr>
      <vt:lpstr>Binary算法最小度数维护</vt:lpstr>
      <vt:lpstr>完全图Hybrid算法</vt:lpstr>
      <vt:lpstr>算法并行化 ——初始任务分配</vt:lpstr>
      <vt:lpstr>算法并行化——负载均衡方案</vt:lpstr>
      <vt:lpstr>完全图单机实验</vt:lpstr>
      <vt:lpstr>完全图单机实验</vt:lpstr>
      <vt:lpstr>近似完全图单机实验</vt:lpstr>
      <vt:lpstr>并行实验</vt:lpstr>
      <vt:lpstr>并行实验——加速比</vt:lpstr>
      <vt:lpstr>论文评阅问题</vt:lpstr>
      <vt:lpstr>Thank You！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</dc:creator>
  <cp:lastModifiedBy>Yuri</cp:lastModifiedBy>
  <cp:revision>35</cp:revision>
  <dcterms:created xsi:type="dcterms:W3CDTF">2015-03-12T08:06:14Z</dcterms:created>
  <dcterms:modified xsi:type="dcterms:W3CDTF">2015-03-16T10:03:43Z</dcterms:modified>
</cp:coreProperties>
</file>