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12192000"/>
  <p:notesSz cx="6858000" cy="9144000"/>
  <p:embeddedFontLst>
    <p:embeddedFont>
      <p:font typeface="Overlock"/>
      <p:regular r:id="rId49"/>
      <p:bold r:id="rId50"/>
      <p:italic r:id="rId51"/>
      <p:boldItalic r:id="rId52"/>
    </p:embeddedFont>
    <p:embeddedFont>
      <p:font typeface="Teko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DF4518-546F-4B16-86DB-50EFD1736E17}">
  <a:tblStyle styleId="{7CDF4518-546F-4B16-86DB-50EFD1736E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A737D8CF-A311-4A55-94F7-194F9DFCF97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Overlo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verlock-italic.fntdata"/><Relationship Id="rId50" Type="http://schemas.openxmlformats.org/officeDocument/2006/relationships/font" Target="fonts/Overlock-bold.fntdata"/><Relationship Id="rId53" Type="http://schemas.openxmlformats.org/officeDocument/2006/relationships/font" Target="fonts/Teko-regular.fntdata"/><Relationship Id="rId52" Type="http://schemas.openxmlformats.org/officeDocument/2006/relationships/font" Target="fonts/Overloc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Tek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제목 슬라이드">
  <p:cSld name="4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31371" y="2948947"/>
            <a:ext cx="8534400" cy="107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43339" y="2276873"/>
            <a:ext cx="9793088" cy="369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43339" y="2838417"/>
            <a:ext cx="1180931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제목 슬라이드">
  <p:cSld name="3_제목 슬라이드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459435" y="1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3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및 내용">
  <p:cSld name="2_제목 및 내용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459435" y="1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9168341" y="356660"/>
            <a:ext cx="3023659" cy="25823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52550" lIns="105100" spcFirstLastPara="1" rIns="105100" wrap="square" tIns="52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Description (화면설명)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2543" lvl="0" marL="4571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</a:pPr>
            <a:r>
              <a:t/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9168341" y="356659"/>
            <a:ext cx="3023659" cy="6222404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550" lIns="105100" spcFirstLastPara="1" rIns="105100" wrap="square" tIns="52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784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Char char="•"/>
              <a:def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324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324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/>
        </p:nvSpPr>
        <p:spPr>
          <a:xfrm>
            <a:off x="9863976" y="4382954"/>
            <a:ext cx="199021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조장  이상훈</a:t>
            </a:r>
            <a:endParaRPr b="1" i="0" sz="2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        박시용</a:t>
            </a:r>
            <a:endParaRPr b="1" i="0" sz="2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        임애선</a:t>
            </a:r>
            <a:endParaRPr b="1" i="0" sz="2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        임홍균</a:t>
            </a:r>
            <a:endParaRPr b="1" i="0" sz="2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7176120" y="2367345"/>
            <a:ext cx="501588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4조 스토리보드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33004" y="73471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화면구조</a:t>
            </a:r>
            <a:endParaRPr/>
          </a:p>
        </p:txBody>
      </p:sp>
      <p:sp>
        <p:nvSpPr>
          <p:cNvPr id="173" name="Google Shape;173;p17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920786" y="2319468"/>
            <a:ext cx="15215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568309" y="2556682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5115520" y="5715178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082170" y="1337967"/>
            <a:ext cx="6009354" cy="3936682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186" name="Google Shape;186;p17"/>
          <p:cNvCxnSpPr/>
          <p:nvPr/>
        </p:nvCxnSpPr>
        <p:spPr>
          <a:xfrm flipH="1">
            <a:off x="2168175" y="1938898"/>
            <a:ext cx="724123" cy="43624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17"/>
          <p:cNvSpPr txBox="1"/>
          <p:nvPr/>
        </p:nvSpPr>
        <p:spPr>
          <a:xfrm>
            <a:off x="2563623" y="1589878"/>
            <a:ext cx="2076209" cy="2616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클릭시 로그인창 화면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3967139" y="2302651"/>
            <a:ext cx="1105821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4074518" y="2943367"/>
            <a:ext cx="1105821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4001237" y="3348056"/>
            <a:ext cx="1105821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259536" y="2889814"/>
            <a:ext cx="2074268" cy="3567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5253620" y="3317795"/>
            <a:ext cx="2074268" cy="3567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4520049" y="3828068"/>
            <a:ext cx="2239075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 |  ID/PW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7428148" y="2889814"/>
            <a:ext cx="972108" cy="784744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8DA9D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로그인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로그인 클릭시 아이디, 비밀번호를 치는 창이 뜬다.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회원가입, ID/PW찾기</a:t>
            </a:r>
            <a:endParaRPr sz="1200"/>
          </a:p>
        </p:txBody>
      </p:sp>
      <p:sp>
        <p:nvSpPr>
          <p:cNvPr id="196" name="Google Shape;196;p17"/>
          <p:cNvSpPr txBox="1"/>
          <p:nvPr/>
        </p:nvSpPr>
        <p:spPr>
          <a:xfrm>
            <a:off x="1113051" y="3335926"/>
            <a:ext cx="108814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로그인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로그인 성공시 환영합니다란 문구와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회원정보수정/ 로그아웃이 같이 뜬다.</a:t>
            </a:r>
            <a:endParaRPr/>
          </a:p>
        </p:txBody>
      </p:sp>
      <p:sp>
        <p:nvSpPr>
          <p:cNvPr id="202" name="Google Shape;202;p18"/>
          <p:cNvSpPr txBox="1"/>
          <p:nvPr>
            <p:ph type="title"/>
          </p:nvPr>
        </p:nvSpPr>
        <p:spPr>
          <a:xfrm>
            <a:off x="133004" y="73471"/>
            <a:ext cx="281663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화면구조</a:t>
            </a:r>
            <a:endParaRPr/>
          </a:p>
        </p:txBody>
      </p:sp>
      <p:sp>
        <p:nvSpPr>
          <p:cNvPr id="203" name="Google Shape;203;p18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897546" y="2533261"/>
            <a:ext cx="1947969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님 환영합니다.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회원정보수정 / 로그아웃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568309" y="2556682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584914" y="669071"/>
            <a:ext cx="18800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로그인 성공시 </a:t>
            </a:r>
            <a:endParaRPr sz="180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3014303" y="1207522"/>
            <a:ext cx="6066156" cy="4165693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3082170" y="1337967"/>
            <a:ext cx="6009354" cy="176193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5341204" y="1967662"/>
            <a:ext cx="16530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슬라이드 배너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3082170" y="3176971"/>
            <a:ext cx="4163752" cy="20976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4315530" y="3919186"/>
            <a:ext cx="1290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게임목록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/>
          <p:nvPr/>
        </p:nvSpPr>
        <p:spPr>
          <a:xfrm flipH="1">
            <a:off x="3324112" y="1907940"/>
            <a:ext cx="121688" cy="546931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8822319" y="1907939"/>
            <a:ext cx="117594" cy="546931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7333804" y="3170758"/>
            <a:ext cx="1704966" cy="210389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7396237" y="3919186"/>
            <a:ext cx="1290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게임순위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1067632" y="3447124"/>
            <a:ext cx="108814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133004" y="73471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화면구조</a:t>
            </a:r>
            <a:endParaRPr/>
          </a:p>
        </p:txBody>
      </p:sp>
      <p:sp>
        <p:nvSpPr>
          <p:cNvPr id="229" name="Google Shape;229;p19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920786" y="2319468"/>
            <a:ext cx="177805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3030242" y="1268760"/>
            <a:ext cx="6009354" cy="3936682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240" name="Google Shape;240;p19"/>
          <p:cNvCxnSpPr/>
          <p:nvPr/>
        </p:nvCxnSpPr>
        <p:spPr>
          <a:xfrm flipH="1">
            <a:off x="1492205" y="1990737"/>
            <a:ext cx="913489" cy="6539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1" name="Google Shape;241;p19"/>
          <p:cNvSpPr txBox="1"/>
          <p:nvPr/>
        </p:nvSpPr>
        <p:spPr>
          <a:xfrm>
            <a:off x="2405694" y="1669090"/>
            <a:ext cx="2285493" cy="2616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회원가입 클릭시 회원가입 창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4788094" y="1710763"/>
            <a:ext cx="1337065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3688551" y="2084745"/>
            <a:ext cx="1055602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635585" y="2772196"/>
            <a:ext cx="1055602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3641934" y="3176972"/>
            <a:ext cx="1143483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휴대폰번호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3635585" y="3546928"/>
            <a:ext cx="1143483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이메일 주소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3635585" y="3960328"/>
            <a:ext cx="1143483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4931101" y="2084745"/>
            <a:ext cx="1700560" cy="23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4943872" y="2797981"/>
            <a:ext cx="1700560" cy="23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4943872" y="3194025"/>
            <a:ext cx="1700560" cy="23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4943872" y="3573350"/>
            <a:ext cx="1700560" cy="23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4943872" y="3965167"/>
            <a:ext cx="2736304" cy="4838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6750917" y="2006323"/>
            <a:ext cx="947863" cy="317013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8DA9D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중복체크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회원가입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회원가입을 누르면 아이디, 비밀번호, 휴대폰번호, 이메일 주소, 주소 입력란이 나온다.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4943872" y="4661553"/>
            <a:ext cx="947863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가입완료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6043871" y="4661553"/>
            <a:ext cx="600561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취소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1113051" y="3335926"/>
            <a:ext cx="108814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3683732" y="2412156"/>
            <a:ext cx="681341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4931101" y="2437941"/>
            <a:ext cx="1700560" cy="23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133004" y="73471"/>
            <a:ext cx="23986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화면구조</a:t>
            </a:r>
            <a:endParaRPr/>
          </a:p>
        </p:txBody>
      </p:sp>
      <p:sp>
        <p:nvSpPr>
          <p:cNvPr id="265" name="Google Shape;265;p20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920786" y="2319468"/>
            <a:ext cx="1749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ID.PW찾기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5115520" y="5715178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3074978" y="1304764"/>
            <a:ext cx="6009354" cy="3936682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277" name="Google Shape;277;p20"/>
          <p:cNvCxnSpPr/>
          <p:nvPr/>
        </p:nvCxnSpPr>
        <p:spPr>
          <a:xfrm flipH="1">
            <a:off x="2041677" y="1990737"/>
            <a:ext cx="913489" cy="6539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20"/>
          <p:cNvSpPr txBox="1"/>
          <p:nvPr/>
        </p:nvSpPr>
        <p:spPr>
          <a:xfrm>
            <a:off x="2405694" y="1669090"/>
            <a:ext cx="2488616" cy="2616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ID.PW찾기 클릭시 아이디찾기 창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4083980" y="2200229"/>
            <a:ext cx="1805117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찾기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아이디찾기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아이디찾기를 누르면 이메일로 찾기가 뜬다. </a:t>
            </a:r>
            <a:endParaRPr sz="1200"/>
          </a:p>
        </p:txBody>
      </p:sp>
      <p:sp>
        <p:nvSpPr>
          <p:cNvPr id="281" name="Google Shape;281;p20"/>
          <p:cNvSpPr txBox="1"/>
          <p:nvPr/>
        </p:nvSpPr>
        <p:spPr>
          <a:xfrm>
            <a:off x="3768624" y="2908434"/>
            <a:ext cx="1805117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이메일로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3968968" y="3361820"/>
            <a:ext cx="2869168" cy="2691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이메일을  입력해 주세요.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7133117" y="3313992"/>
            <a:ext cx="947863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1113051" y="3335926"/>
            <a:ext cx="108814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133004" y="73471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화면구조</a:t>
            </a:r>
            <a:endParaRPr/>
          </a:p>
        </p:txBody>
      </p:sp>
      <p:sp>
        <p:nvSpPr>
          <p:cNvPr id="290" name="Google Shape;290;p21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1113051" y="3335926"/>
            <a:ext cx="108814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860864" y="2477024"/>
            <a:ext cx="1749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ID.PW찾기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5115520" y="5715178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3082170" y="1337967"/>
            <a:ext cx="6009354" cy="3936682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3682709" y="2210627"/>
            <a:ext cx="1805117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찾기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아이디찾기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이메일 입력 후 확인을 누르면 가입 아이디가 뜬다.</a:t>
            </a:r>
            <a:endParaRPr/>
          </a:p>
        </p:txBody>
      </p:sp>
      <p:sp>
        <p:nvSpPr>
          <p:cNvPr id="305" name="Google Shape;305;p21"/>
          <p:cNvSpPr txBox="1"/>
          <p:nvPr/>
        </p:nvSpPr>
        <p:spPr>
          <a:xfrm>
            <a:off x="3768624" y="3075891"/>
            <a:ext cx="3364493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아이디는 *****입니다.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로그인 버튼을 눌러 로그인해주세요.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3994251" y="3759031"/>
            <a:ext cx="1376491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로그인하러가기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5469481" y="3759031"/>
            <a:ext cx="590516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취소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134224" y="131477"/>
            <a:ext cx="185732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메뉴 구조</a:t>
            </a:r>
            <a:endParaRPr sz="2400"/>
          </a:p>
        </p:txBody>
      </p:sp>
      <p:sp>
        <p:nvSpPr>
          <p:cNvPr id="313" name="Google Shape;313;p22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920786" y="2319468"/>
            <a:ext cx="152157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134224" y="613546"/>
            <a:ext cx="28154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기본 홈 화면일 경우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3035660" y="1268760"/>
            <a:ext cx="5998289" cy="4005889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572274" y="3575575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3659167" y="2888524"/>
            <a:ext cx="28576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스토어 화면으로 전환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24" name="Google Shape;3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2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987350" y="3401349"/>
            <a:ext cx="1472246" cy="53170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1241438" y="3150498"/>
            <a:ext cx="1088147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스토어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스토어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- 스토어를 누르면 보드게임, 굿즈 등이 있는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스토어 새창으로 넘어간다.</a:t>
            </a:r>
            <a:endParaRPr/>
          </a:p>
        </p:txBody>
      </p:sp>
      <p:cxnSp>
        <p:nvCxnSpPr>
          <p:cNvPr id="329" name="Google Shape;329;p22"/>
          <p:cNvCxnSpPr/>
          <p:nvPr/>
        </p:nvCxnSpPr>
        <p:spPr>
          <a:xfrm flipH="1">
            <a:off x="2474602" y="3058131"/>
            <a:ext cx="1649536" cy="40605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/>
          <p:nvPr/>
        </p:nvSpPr>
        <p:spPr>
          <a:xfrm>
            <a:off x="133004" y="1045719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1. 상단 메뉴바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굿즈, 보드게임, 공지사항의 메뉴가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2. 로그인, 장바구니, 구매내역 버튼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3. 공지사항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배송관련 공지사항을 올려두고 클릭하면 자세한 사항이 나타난다.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4. 배너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자동 슬라이드를 적용하고 밑에 동그라미버튼을 눌러도 배너가 넘어간다.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슬라이드 배너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5. 굿즈의 목록이 있고 스크롤을 내리면 더 볼수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더보기를 누르면 다양한 굿즈를 확인해볼수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br>
              <a:rPr lang="en-US"/>
            </a:br>
            <a:r>
              <a:rPr lang="en-US"/>
              <a:t>6. 하단표시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메뉴 클릭 시 해당 페이지로 이동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주소, 번호, 이메일, Copyright 표기</a:t>
            </a:r>
            <a:endParaRPr/>
          </a:p>
        </p:txBody>
      </p:sp>
      <p:sp>
        <p:nvSpPr>
          <p:cNvPr id="336" name="Google Shape;336;p23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135962" y="5439417"/>
            <a:ext cx="8944497" cy="126128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131386" y="988892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5108729" y="1267004"/>
            <a:ext cx="24353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굿즈      보드게임  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4763852" y="1247039"/>
            <a:ext cx="288032" cy="316931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128525" y="512676"/>
            <a:ext cx="3081456" cy="306300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스토어로 들어갔을 때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134224" y="5138924"/>
            <a:ext cx="3081456" cy="306300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3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en-US" sz="933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5115520" y="5715178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 txBox="1"/>
          <p:nvPr>
            <p:ph type="title"/>
          </p:nvPr>
        </p:nvSpPr>
        <p:spPr>
          <a:xfrm>
            <a:off x="133004" y="73471"/>
            <a:ext cx="2326592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Store</a:t>
            </a:r>
            <a:r>
              <a:rPr lang="en-US" sz="2400"/>
              <a:t> 화면구조</a:t>
            </a:r>
            <a:endParaRPr sz="2400"/>
          </a:p>
        </p:txBody>
      </p:sp>
      <p:sp>
        <p:nvSpPr>
          <p:cNvPr id="346" name="Google Shape;346;p23"/>
          <p:cNvSpPr txBox="1"/>
          <p:nvPr/>
        </p:nvSpPr>
        <p:spPr>
          <a:xfrm>
            <a:off x="7228761" y="1246702"/>
            <a:ext cx="19860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 장바구니  구매내역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6944244" y="1215572"/>
            <a:ext cx="288032" cy="316931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128524" y="1904739"/>
            <a:ext cx="8947359" cy="324927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5586985" y="5729438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350" name="Google Shape;350;p23"/>
          <p:cNvSpPr txBox="1"/>
          <p:nvPr/>
        </p:nvSpPr>
        <p:spPr>
          <a:xfrm>
            <a:off x="336962" y="1106024"/>
            <a:ext cx="1122436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51" name="Google Shape;3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71" y="5769554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1185835" y="5913276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1415480" y="1160748"/>
            <a:ext cx="784174" cy="53263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Store</a:t>
            </a:r>
            <a:endParaRPr sz="2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150883" y="2236795"/>
            <a:ext cx="8947359" cy="1333893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4223417" y="2612697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4134862" y="2608098"/>
            <a:ext cx="1041931" cy="285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배너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-21902" y="3562464"/>
            <a:ext cx="1106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굿즈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224192" y="3606737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532625" y="3957708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2523462" y="3957672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4549855" y="3961851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6694615" y="3960629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587437" y="3576581"/>
            <a:ext cx="12442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+더보기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4313433" y="3284996"/>
            <a:ext cx="108000" cy="108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4547828" y="3284996"/>
            <a:ext cx="108000" cy="108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4799868" y="3284996"/>
            <a:ext cx="108000" cy="108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150884" y="1913264"/>
            <a:ext cx="8924999" cy="327604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-56026" y="1937664"/>
            <a:ext cx="32993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※ 공지사항     설 연휴 배송 공지사항.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154258" y="1943178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/>
          <p:nvPr/>
        </p:nvSpPr>
        <p:spPr>
          <a:xfrm>
            <a:off x="133004" y="56159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4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135962" y="5439417"/>
            <a:ext cx="8944497" cy="126128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131386" y="60868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5259536" y="794919"/>
            <a:ext cx="2435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굿즈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보드게임     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4"/>
          <p:cNvSpPr txBox="1"/>
          <p:nvPr>
            <p:ph type="title"/>
          </p:nvPr>
        </p:nvSpPr>
        <p:spPr>
          <a:xfrm>
            <a:off x="133004" y="73471"/>
            <a:ext cx="2326592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Store</a:t>
            </a:r>
            <a:r>
              <a:rPr lang="en-US" sz="2400"/>
              <a:t> 화면구조</a:t>
            </a:r>
            <a:endParaRPr sz="2400"/>
          </a:p>
        </p:txBody>
      </p:sp>
      <p:sp>
        <p:nvSpPr>
          <p:cNvPr id="381" name="Google Shape;381;p24"/>
          <p:cNvSpPr/>
          <p:nvPr/>
        </p:nvSpPr>
        <p:spPr>
          <a:xfrm>
            <a:off x="162746" y="1438817"/>
            <a:ext cx="8947359" cy="393664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4"/>
          <p:cNvSpPr txBox="1"/>
          <p:nvPr/>
        </p:nvSpPr>
        <p:spPr>
          <a:xfrm>
            <a:off x="5586985" y="5729438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383" name="Google Shape;383;p24"/>
          <p:cNvSpPr txBox="1"/>
          <p:nvPr/>
        </p:nvSpPr>
        <p:spPr>
          <a:xfrm>
            <a:off x="336962" y="621902"/>
            <a:ext cx="1122436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84" name="Google Shape;3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71" y="5769554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4"/>
          <p:cNvSpPr txBox="1"/>
          <p:nvPr/>
        </p:nvSpPr>
        <p:spPr>
          <a:xfrm>
            <a:off x="1185835" y="5913276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1415480" y="676626"/>
            <a:ext cx="784174" cy="53263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Store</a:t>
            </a:r>
            <a:endParaRPr sz="2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22458" y="1878242"/>
            <a:ext cx="1106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굿즈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225590" y="1892159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502932" y="2430717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2541954" y="2430717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4589395" y="2430717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6636836" y="2430717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155340" y="1430871"/>
            <a:ext cx="8924999" cy="327604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-115077" y="1453744"/>
            <a:ext cx="32993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※ 공지사항     설 연휴 배송 공지사항.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02932" y="3873293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2541954" y="3873293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4589395" y="3873293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6636836" y="3873293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굿즈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굿즈를 누르면 상품 목록들이 나열되있다.  </a:t>
            </a:r>
            <a:endParaRPr sz="1200"/>
          </a:p>
        </p:txBody>
      </p:sp>
      <p:sp>
        <p:nvSpPr>
          <p:cNvPr id="400" name="Google Shape;400;p24"/>
          <p:cNvSpPr txBox="1"/>
          <p:nvPr/>
        </p:nvSpPr>
        <p:spPr>
          <a:xfrm>
            <a:off x="7177672" y="833306"/>
            <a:ext cx="19860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 장바구니  구매내역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/>
          <p:nvPr/>
        </p:nvSpPr>
        <p:spPr>
          <a:xfrm>
            <a:off x="133004" y="56159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5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135962" y="5439417"/>
            <a:ext cx="8944497" cy="126128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131386" y="60868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5382763" y="825780"/>
            <a:ext cx="2435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굿즈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보드게임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5"/>
          <p:cNvSpPr txBox="1"/>
          <p:nvPr>
            <p:ph type="title"/>
          </p:nvPr>
        </p:nvSpPr>
        <p:spPr>
          <a:xfrm>
            <a:off x="133004" y="73471"/>
            <a:ext cx="2326592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Store</a:t>
            </a:r>
            <a:r>
              <a:rPr lang="en-US" sz="2400"/>
              <a:t> 화면구조</a:t>
            </a:r>
            <a:endParaRPr sz="2400"/>
          </a:p>
        </p:txBody>
      </p:sp>
      <p:sp>
        <p:nvSpPr>
          <p:cNvPr id="412" name="Google Shape;412;p25"/>
          <p:cNvSpPr/>
          <p:nvPr/>
        </p:nvSpPr>
        <p:spPr>
          <a:xfrm>
            <a:off x="162746" y="1438817"/>
            <a:ext cx="8947359" cy="393664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5586985" y="5729438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336962" y="621902"/>
            <a:ext cx="1122436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415" name="Google Shape;4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71" y="5769554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5"/>
          <p:cNvSpPr txBox="1"/>
          <p:nvPr/>
        </p:nvSpPr>
        <p:spPr>
          <a:xfrm>
            <a:off x="1185835" y="5913276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1415480" y="676626"/>
            <a:ext cx="784174" cy="53263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Store</a:t>
            </a:r>
            <a:endParaRPr sz="2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22458" y="1878242"/>
            <a:ext cx="14654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보드게임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225590" y="1892159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502932" y="2430717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2541954" y="2430717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5"/>
          <p:cNvSpPr/>
          <p:nvPr/>
        </p:nvSpPr>
        <p:spPr>
          <a:xfrm>
            <a:off x="4589395" y="2430717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6636836" y="2430717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5"/>
          <p:cNvSpPr/>
          <p:nvPr/>
        </p:nvSpPr>
        <p:spPr>
          <a:xfrm>
            <a:off x="155340" y="1430871"/>
            <a:ext cx="8924999" cy="327604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-115077" y="1453744"/>
            <a:ext cx="32993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※ 공지사항     설 연휴 배송 공지사항.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502932" y="3873293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2541954" y="3873293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4589395" y="3873293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6636836" y="3873293"/>
            <a:ext cx="1586736" cy="11274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5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보드게임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보드게임을 누르면 보드게임 상품이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나열되있다.</a:t>
            </a:r>
            <a:endParaRPr/>
          </a:p>
        </p:txBody>
      </p:sp>
      <p:sp>
        <p:nvSpPr>
          <p:cNvPr id="431" name="Google Shape;431;p25"/>
          <p:cNvSpPr txBox="1"/>
          <p:nvPr/>
        </p:nvSpPr>
        <p:spPr>
          <a:xfrm>
            <a:off x="7166097" y="802086"/>
            <a:ext cx="19860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 장바구니  구매내역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/>
          <p:nvPr/>
        </p:nvSpPr>
        <p:spPr>
          <a:xfrm>
            <a:off x="133004" y="56159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6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135962" y="5439417"/>
            <a:ext cx="8944497" cy="126128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131386" y="60868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5259536" y="768245"/>
            <a:ext cx="2435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굿즈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보드게임     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6"/>
          <p:cNvSpPr txBox="1"/>
          <p:nvPr>
            <p:ph type="title"/>
          </p:nvPr>
        </p:nvSpPr>
        <p:spPr>
          <a:xfrm>
            <a:off x="133004" y="73471"/>
            <a:ext cx="2326592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Store</a:t>
            </a:r>
            <a:r>
              <a:rPr lang="en-US" sz="2400"/>
              <a:t> 화면구조</a:t>
            </a:r>
            <a:endParaRPr sz="2400"/>
          </a:p>
        </p:txBody>
      </p:sp>
      <p:sp>
        <p:nvSpPr>
          <p:cNvPr id="443" name="Google Shape;443;p26"/>
          <p:cNvSpPr/>
          <p:nvPr/>
        </p:nvSpPr>
        <p:spPr>
          <a:xfrm>
            <a:off x="162746" y="1438817"/>
            <a:ext cx="8947359" cy="393664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5586985" y="5729438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445" name="Google Shape;445;p26"/>
          <p:cNvSpPr txBox="1"/>
          <p:nvPr/>
        </p:nvSpPr>
        <p:spPr>
          <a:xfrm>
            <a:off x="336962" y="621902"/>
            <a:ext cx="1122436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446" name="Google Shape;4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71" y="5769554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6"/>
          <p:cNvSpPr txBox="1"/>
          <p:nvPr/>
        </p:nvSpPr>
        <p:spPr>
          <a:xfrm>
            <a:off x="1185835" y="5913276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48" name="Google Shape;448;p26"/>
          <p:cNvSpPr/>
          <p:nvPr/>
        </p:nvSpPr>
        <p:spPr>
          <a:xfrm>
            <a:off x="1415480" y="676626"/>
            <a:ext cx="784174" cy="53263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Store</a:t>
            </a:r>
            <a:endParaRPr sz="2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49" name="Google Shape;449;p26"/>
          <p:cNvSpPr txBox="1"/>
          <p:nvPr/>
        </p:nvSpPr>
        <p:spPr>
          <a:xfrm>
            <a:off x="606470" y="1881498"/>
            <a:ext cx="10278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공지사항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404218" y="1903789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599819" y="2168860"/>
            <a:ext cx="7332385" cy="3845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 연휴 배송 공지사항입니다.</a:t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155340" y="1430871"/>
            <a:ext cx="8924999" cy="327604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6"/>
          <p:cNvSpPr txBox="1"/>
          <p:nvPr/>
        </p:nvSpPr>
        <p:spPr>
          <a:xfrm>
            <a:off x="76275" y="1464576"/>
            <a:ext cx="32993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※ 공지사항     설 연휴 배송 공지사항.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6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공지사항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공지사항을 클릭하면 상세한 배송공지사항이 나타난다.</a:t>
            </a:r>
            <a:endParaRPr/>
          </a:p>
        </p:txBody>
      </p:sp>
      <p:sp>
        <p:nvSpPr>
          <p:cNvPr id="455" name="Google Shape;455;p26"/>
          <p:cNvSpPr txBox="1"/>
          <p:nvPr/>
        </p:nvSpPr>
        <p:spPr>
          <a:xfrm>
            <a:off x="7124012" y="798866"/>
            <a:ext cx="19860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 장바구니  구매내역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5660" y="2600908"/>
            <a:ext cx="2819568" cy="271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223792" y="-862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/>
        </p:nvSpPr>
        <p:spPr>
          <a:xfrm>
            <a:off x="5558726" y="1443064"/>
            <a:ext cx="575785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01. 프로젝트 팀 역할 및 선정 배경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5558727" y="2271156"/>
            <a:ext cx="5400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02. Information Architecture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1" y="0"/>
            <a:ext cx="4223791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5558727" y="3089539"/>
            <a:ext cx="5400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03. 화면 구조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5558727" y="3907922"/>
            <a:ext cx="5400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04. 게임 목록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5555940" y="4726305"/>
            <a:ext cx="5400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05. 데이터 베이스 설계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/>
          <p:nvPr/>
        </p:nvSpPr>
        <p:spPr>
          <a:xfrm>
            <a:off x="133004" y="56159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7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135962" y="5439417"/>
            <a:ext cx="8944497" cy="126128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131386" y="60868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7"/>
          <p:cNvSpPr txBox="1"/>
          <p:nvPr/>
        </p:nvSpPr>
        <p:spPr>
          <a:xfrm>
            <a:off x="5259536" y="768245"/>
            <a:ext cx="2435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굿즈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보드게임     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7"/>
          <p:cNvSpPr txBox="1"/>
          <p:nvPr>
            <p:ph type="title"/>
          </p:nvPr>
        </p:nvSpPr>
        <p:spPr>
          <a:xfrm>
            <a:off x="133004" y="73471"/>
            <a:ext cx="2326592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Store</a:t>
            </a:r>
            <a:r>
              <a:rPr lang="en-US" sz="2400"/>
              <a:t> 화면구조</a:t>
            </a:r>
            <a:endParaRPr sz="2400"/>
          </a:p>
        </p:txBody>
      </p:sp>
      <p:sp>
        <p:nvSpPr>
          <p:cNvPr id="468" name="Google Shape;468;p27"/>
          <p:cNvSpPr/>
          <p:nvPr/>
        </p:nvSpPr>
        <p:spPr>
          <a:xfrm>
            <a:off x="162746" y="1438817"/>
            <a:ext cx="8947359" cy="393664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7"/>
          <p:cNvSpPr txBox="1"/>
          <p:nvPr/>
        </p:nvSpPr>
        <p:spPr>
          <a:xfrm>
            <a:off x="5586985" y="5729438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470" name="Google Shape;470;p27"/>
          <p:cNvSpPr txBox="1"/>
          <p:nvPr/>
        </p:nvSpPr>
        <p:spPr>
          <a:xfrm>
            <a:off x="336962" y="621902"/>
            <a:ext cx="1122436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471" name="Google Shape;4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71" y="5769554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7"/>
          <p:cNvSpPr txBox="1"/>
          <p:nvPr/>
        </p:nvSpPr>
        <p:spPr>
          <a:xfrm>
            <a:off x="1185835" y="5913276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1415480" y="676626"/>
            <a:ext cx="784174" cy="53263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Store</a:t>
            </a:r>
            <a:endParaRPr sz="2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74" name="Google Shape;474;p27"/>
          <p:cNvSpPr txBox="1"/>
          <p:nvPr/>
        </p:nvSpPr>
        <p:spPr>
          <a:xfrm>
            <a:off x="684766" y="1473404"/>
            <a:ext cx="10278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장바구니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367616" y="1485907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7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장바구니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장바구니 클릭 시 내가 장바구니에 넣은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상품들과 구매하기 버튼이 있어 바로 구매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할 수 있다. </a:t>
            </a:r>
            <a:endParaRPr sz="1200"/>
          </a:p>
        </p:txBody>
      </p:sp>
      <p:sp>
        <p:nvSpPr>
          <p:cNvPr id="477" name="Google Shape;477;p27"/>
          <p:cNvSpPr txBox="1"/>
          <p:nvPr/>
        </p:nvSpPr>
        <p:spPr>
          <a:xfrm>
            <a:off x="7124012" y="798866"/>
            <a:ext cx="19860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장바구니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구매내역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6300" y="1838153"/>
            <a:ext cx="6602353" cy="345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"/>
          <p:cNvSpPr/>
          <p:nvPr/>
        </p:nvSpPr>
        <p:spPr>
          <a:xfrm>
            <a:off x="133004" y="56159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8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135962" y="5439417"/>
            <a:ext cx="8944497" cy="126128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8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131386" y="608687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5259536" y="768245"/>
            <a:ext cx="2435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굿즈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보드게임     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 txBox="1"/>
          <p:nvPr>
            <p:ph type="title"/>
          </p:nvPr>
        </p:nvSpPr>
        <p:spPr>
          <a:xfrm>
            <a:off x="133004" y="73471"/>
            <a:ext cx="2326592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Store</a:t>
            </a:r>
            <a:r>
              <a:rPr lang="en-US" sz="2400"/>
              <a:t> 화면구조</a:t>
            </a:r>
            <a:endParaRPr sz="2400"/>
          </a:p>
        </p:txBody>
      </p:sp>
      <p:sp>
        <p:nvSpPr>
          <p:cNvPr id="490" name="Google Shape;490;p28"/>
          <p:cNvSpPr/>
          <p:nvPr/>
        </p:nvSpPr>
        <p:spPr>
          <a:xfrm>
            <a:off x="162746" y="1438817"/>
            <a:ext cx="8947359" cy="393664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 txBox="1"/>
          <p:nvPr/>
        </p:nvSpPr>
        <p:spPr>
          <a:xfrm>
            <a:off x="5586985" y="5729438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492" name="Google Shape;492;p28"/>
          <p:cNvSpPr txBox="1"/>
          <p:nvPr/>
        </p:nvSpPr>
        <p:spPr>
          <a:xfrm>
            <a:off x="336962" y="621902"/>
            <a:ext cx="1122436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493" name="Google Shape;4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71" y="5769554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8"/>
          <p:cNvSpPr txBox="1"/>
          <p:nvPr/>
        </p:nvSpPr>
        <p:spPr>
          <a:xfrm>
            <a:off x="1185835" y="5913276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1415480" y="676626"/>
            <a:ext cx="784174" cy="53263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Store</a:t>
            </a:r>
            <a:endParaRPr sz="2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684766" y="1473404"/>
            <a:ext cx="10278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구매내역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367616" y="1485907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구매내역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- 구매내역 클릭 시 현재 주문 완료한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내역들이 나타난다.</a:t>
            </a:r>
            <a:endParaRPr/>
          </a:p>
        </p:txBody>
      </p:sp>
      <p:sp>
        <p:nvSpPr>
          <p:cNvPr id="499" name="Google Shape;499;p28"/>
          <p:cNvSpPr txBox="1"/>
          <p:nvPr/>
        </p:nvSpPr>
        <p:spPr>
          <a:xfrm>
            <a:off x="7124012" y="798866"/>
            <a:ext cx="19860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구매내역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607505" y="2167814"/>
            <a:ext cx="3046504" cy="354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***님의 구매내역 입니다.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621928" y="2807685"/>
            <a:ext cx="1058302" cy="7814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8"/>
          <p:cNvSpPr/>
          <p:nvPr/>
        </p:nvSpPr>
        <p:spPr>
          <a:xfrm>
            <a:off x="1887336" y="3021171"/>
            <a:ext cx="3046504" cy="354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팝콘 굿즈(반팔티)            1개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621928" y="3759744"/>
            <a:ext cx="1058302" cy="7814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1887336" y="3973230"/>
            <a:ext cx="3046504" cy="354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팝콘 굿즈(인형)            1개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"/>
          <p:cNvSpPr txBox="1"/>
          <p:nvPr>
            <p:ph type="title"/>
          </p:nvPr>
        </p:nvSpPr>
        <p:spPr>
          <a:xfrm>
            <a:off x="134224" y="131477"/>
            <a:ext cx="185732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메뉴 구조</a:t>
            </a:r>
            <a:endParaRPr sz="2400"/>
          </a:p>
        </p:txBody>
      </p:sp>
      <p:sp>
        <p:nvSpPr>
          <p:cNvPr id="510" name="Google Shape;510;p29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9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9"/>
          <p:cNvSpPr txBox="1"/>
          <p:nvPr/>
        </p:nvSpPr>
        <p:spPr>
          <a:xfrm>
            <a:off x="920786" y="2319468"/>
            <a:ext cx="152157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134224" y="613546"/>
            <a:ext cx="28154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기본 홈 화면일 경우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9"/>
          <p:cNvSpPr/>
          <p:nvPr/>
        </p:nvSpPr>
        <p:spPr>
          <a:xfrm>
            <a:off x="3035660" y="1268760"/>
            <a:ext cx="5998289" cy="4005889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602027" y="4154257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3659166" y="2888524"/>
            <a:ext cx="43090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게임 목록 클릭시 게임목록 화면으로 전환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1" name="Google Shape;5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9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1114148" y="4023807"/>
            <a:ext cx="1472246" cy="53170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1241438" y="3150498"/>
            <a:ext cx="1217666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9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게임목록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-  게임목록 클릭시 메뉴바가 상단으로 고정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  된다.</a:t>
            </a:r>
            <a:endParaRPr/>
          </a:p>
        </p:txBody>
      </p:sp>
      <p:cxnSp>
        <p:nvCxnSpPr>
          <p:cNvPr id="526" name="Google Shape;526;p29"/>
          <p:cNvCxnSpPr/>
          <p:nvPr/>
        </p:nvCxnSpPr>
        <p:spPr>
          <a:xfrm flipH="1">
            <a:off x="2834399" y="3241554"/>
            <a:ext cx="1289739" cy="95626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0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1. 상단 메뉴바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좌측 고정이었던 메뉴바가 게임페이지을 눌렀을  때 상단으로 이동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2. 로그인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로그인버튼 누르면 로그인화면 생성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3. 게임목록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테마별 게임 목록이 표시된다.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4. 게임순위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br>
              <a:rPr lang="en-US"/>
            </a:br>
            <a:r>
              <a:rPr lang="en-US"/>
              <a:t>5. 하단표시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메뉴 클릭 시 해당 페이지로 이동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 - 주소, 번호, 이메일, Copyright 표기</a:t>
            </a:r>
            <a:endParaRPr/>
          </a:p>
        </p:txBody>
      </p:sp>
      <p:sp>
        <p:nvSpPr>
          <p:cNvPr id="533" name="Google Shape;533;p30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135962" y="5439417"/>
            <a:ext cx="8944497" cy="126128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131387" y="1358760"/>
            <a:ext cx="8944497" cy="768085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4355067" y="1592614"/>
            <a:ext cx="3668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      게임목록      공지사항      고객센터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0"/>
          <p:cNvSpPr/>
          <p:nvPr/>
        </p:nvSpPr>
        <p:spPr>
          <a:xfrm>
            <a:off x="3922211" y="1572649"/>
            <a:ext cx="288032" cy="316931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0"/>
          <p:cNvSpPr/>
          <p:nvPr/>
        </p:nvSpPr>
        <p:spPr>
          <a:xfrm>
            <a:off x="128525" y="825717"/>
            <a:ext cx="3081456" cy="306300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10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게임 목록페이지로 들어갔을 때</a:t>
            </a:r>
            <a:endParaRPr sz="110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0"/>
          <p:cNvSpPr/>
          <p:nvPr/>
        </p:nvSpPr>
        <p:spPr>
          <a:xfrm>
            <a:off x="134224" y="5023878"/>
            <a:ext cx="3081456" cy="306300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3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en-US" sz="933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115520" y="5715178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 txBox="1"/>
          <p:nvPr>
            <p:ph type="title"/>
          </p:nvPr>
        </p:nvSpPr>
        <p:spPr>
          <a:xfrm>
            <a:off x="133004" y="73471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게임목록 화면구조</a:t>
            </a:r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8336024" y="1420378"/>
            <a:ext cx="84620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0"/>
          <p:cNvSpPr/>
          <p:nvPr/>
        </p:nvSpPr>
        <p:spPr>
          <a:xfrm>
            <a:off x="8022103" y="1572649"/>
            <a:ext cx="288032" cy="316931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0"/>
          <p:cNvSpPr/>
          <p:nvPr/>
        </p:nvSpPr>
        <p:spPr>
          <a:xfrm>
            <a:off x="128524" y="2340736"/>
            <a:ext cx="8947359" cy="2477242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470764" y="2528385"/>
            <a:ext cx="1290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게임목록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0"/>
          <p:cNvSpPr/>
          <p:nvPr/>
        </p:nvSpPr>
        <p:spPr>
          <a:xfrm>
            <a:off x="383795" y="2517497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5586985" y="5729438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549" name="Google Shape;549;p30"/>
          <p:cNvSpPr txBox="1"/>
          <p:nvPr/>
        </p:nvSpPr>
        <p:spPr>
          <a:xfrm>
            <a:off x="845966" y="1410682"/>
            <a:ext cx="1122436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50" name="Google Shape;5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71" y="5769554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0"/>
          <p:cNvSpPr txBox="1"/>
          <p:nvPr/>
        </p:nvSpPr>
        <p:spPr>
          <a:xfrm>
            <a:off x="1185835" y="5913276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52" name="Google Shape;552;p30"/>
          <p:cNvSpPr/>
          <p:nvPr/>
        </p:nvSpPr>
        <p:spPr>
          <a:xfrm>
            <a:off x="310948" y="2985634"/>
            <a:ext cx="1657454" cy="13074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0"/>
          <p:cNvSpPr/>
          <p:nvPr/>
        </p:nvSpPr>
        <p:spPr>
          <a:xfrm>
            <a:off x="2351584" y="2985634"/>
            <a:ext cx="1657454" cy="13074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0"/>
          <p:cNvSpPr/>
          <p:nvPr/>
        </p:nvSpPr>
        <p:spPr>
          <a:xfrm>
            <a:off x="4403812" y="2985634"/>
            <a:ext cx="1657454" cy="13074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0"/>
          <p:cNvSpPr/>
          <p:nvPr/>
        </p:nvSpPr>
        <p:spPr>
          <a:xfrm>
            <a:off x="6456040" y="2985633"/>
            <a:ext cx="2471686" cy="17680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0"/>
          <p:cNvSpPr txBox="1"/>
          <p:nvPr/>
        </p:nvSpPr>
        <p:spPr>
          <a:xfrm>
            <a:off x="6395725" y="2538158"/>
            <a:ext cx="1290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게임순위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0"/>
          <p:cNvSpPr/>
          <p:nvPr/>
        </p:nvSpPr>
        <p:spPr>
          <a:xfrm>
            <a:off x="6480472" y="2569817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"/>
          <p:cNvSpPr txBox="1"/>
          <p:nvPr>
            <p:ph type="title"/>
          </p:nvPr>
        </p:nvSpPr>
        <p:spPr>
          <a:xfrm>
            <a:off x="134224" y="131477"/>
            <a:ext cx="2308132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메뉴 구조</a:t>
            </a:r>
            <a:endParaRPr sz="2400"/>
          </a:p>
        </p:txBody>
      </p:sp>
      <p:sp>
        <p:nvSpPr>
          <p:cNvPr id="563" name="Google Shape;563;p31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1"/>
          <p:cNvSpPr txBox="1"/>
          <p:nvPr/>
        </p:nvSpPr>
        <p:spPr>
          <a:xfrm>
            <a:off x="920786" y="2319468"/>
            <a:ext cx="152157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1"/>
          <p:cNvSpPr/>
          <p:nvPr/>
        </p:nvSpPr>
        <p:spPr>
          <a:xfrm>
            <a:off x="134224" y="613546"/>
            <a:ext cx="28154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기본 홈 화면일 경우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569" name="Google Shape;569;p31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1"/>
          <p:cNvSpPr/>
          <p:nvPr/>
        </p:nvSpPr>
        <p:spPr>
          <a:xfrm>
            <a:off x="3035660" y="1268760"/>
            <a:ext cx="5998289" cy="4005889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1"/>
          <p:cNvSpPr/>
          <p:nvPr/>
        </p:nvSpPr>
        <p:spPr>
          <a:xfrm>
            <a:off x="3505260" y="1469845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1"/>
          <p:cNvSpPr txBox="1"/>
          <p:nvPr/>
        </p:nvSpPr>
        <p:spPr>
          <a:xfrm>
            <a:off x="3506950" y="1463651"/>
            <a:ext cx="1290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공지사항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1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74" name="Google Shape;5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1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76" name="Google Shape;576;p31"/>
          <p:cNvSpPr/>
          <p:nvPr/>
        </p:nvSpPr>
        <p:spPr>
          <a:xfrm>
            <a:off x="920786" y="4653136"/>
            <a:ext cx="1597498" cy="53170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1102434" y="3190907"/>
            <a:ext cx="131559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 txBox="1"/>
          <p:nvPr/>
        </p:nvSpPr>
        <p:spPr>
          <a:xfrm>
            <a:off x="3250416" y="2139639"/>
            <a:ext cx="5568776" cy="338554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 이벤트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9" name="Google Shape;5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1999" y="2916898"/>
            <a:ext cx="5625024" cy="113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1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공지사항(공지사항)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- 공지사항을 누르면 현재 써져 있는 공지사항을 볼 수 있다.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"/>
          <p:cNvSpPr txBox="1"/>
          <p:nvPr>
            <p:ph type="title"/>
          </p:nvPr>
        </p:nvSpPr>
        <p:spPr>
          <a:xfrm>
            <a:off x="134224" y="131477"/>
            <a:ext cx="2308132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메뉴 구조</a:t>
            </a:r>
            <a:endParaRPr sz="2400"/>
          </a:p>
        </p:txBody>
      </p:sp>
      <p:sp>
        <p:nvSpPr>
          <p:cNvPr id="586" name="Google Shape;586;p32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2"/>
          <p:cNvSpPr txBox="1"/>
          <p:nvPr/>
        </p:nvSpPr>
        <p:spPr>
          <a:xfrm>
            <a:off x="920786" y="2319468"/>
            <a:ext cx="152157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2"/>
          <p:cNvSpPr/>
          <p:nvPr/>
        </p:nvSpPr>
        <p:spPr>
          <a:xfrm>
            <a:off x="134224" y="613546"/>
            <a:ext cx="28154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기본 홈 화면일 경우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2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2"/>
          <p:cNvSpPr/>
          <p:nvPr/>
        </p:nvSpPr>
        <p:spPr>
          <a:xfrm>
            <a:off x="3035659" y="1206124"/>
            <a:ext cx="5998289" cy="4005889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3505260" y="1469845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2"/>
          <p:cNvSpPr txBox="1"/>
          <p:nvPr/>
        </p:nvSpPr>
        <p:spPr>
          <a:xfrm>
            <a:off x="3506950" y="1463651"/>
            <a:ext cx="11368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이벤트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2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97" name="Google Shape;5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2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947428" y="4661489"/>
            <a:ext cx="1597498" cy="53170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2"/>
          <p:cNvSpPr txBox="1"/>
          <p:nvPr/>
        </p:nvSpPr>
        <p:spPr>
          <a:xfrm>
            <a:off x="1126757" y="3175808"/>
            <a:ext cx="131559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/>
          <p:nvPr/>
        </p:nvSpPr>
        <p:spPr>
          <a:xfrm>
            <a:off x="3250416" y="1877320"/>
            <a:ext cx="5568776" cy="338554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이벤트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|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이벤트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2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이벤트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- 이벤트 클릭시 진행중인 이벤트,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 당첨자 목록을 확인할 수 있다.</a:t>
            </a: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3250416" y="2404608"/>
            <a:ext cx="1846669" cy="2582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진행중인 이벤트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2"/>
          <p:cNvSpPr/>
          <p:nvPr/>
        </p:nvSpPr>
        <p:spPr>
          <a:xfrm>
            <a:off x="3259292" y="3789040"/>
            <a:ext cx="1558566" cy="322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당첨자 발표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2"/>
          <p:cNvSpPr/>
          <p:nvPr/>
        </p:nvSpPr>
        <p:spPr>
          <a:xfrm>
            <a:off x="3313298" y="2762647"/>
            <a:ext cx="1450554" cy="8823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2"/>
          <p:cNvSpPr/>
          <p:nvPr/>
        </p:nvSpPr>
        <p:spPr>
          <a:xfrm>
            <a:off x="5097085" y="2780928"/>
            <a:ext cx="1450554" cy="8823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2"/>
          <p:cNvSpPr/>
          <p:nvPr/>
        </p:nvSpPr>
        <p:spPr>
          <a:xfrm>
            <a:off x="3313298" y="4221088"/>
            <a:ext cx="1450554" cy="8823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2"/>
          <p:cNvSpPr/>
          <p:nvPr/>
        </p:nvSpPr>
        <p:spPr>
          <a:xfrm>
            <a:off x="5097085" y="4221088"/>
            <a:ext cx="1450554" cy="8823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3"/>
          <p:cNvSpPr txBox="1"/>
          <p:nvPr>
            <p:ph type="title"/>
          </p:nvPr>
        </p:nvSpPr>
        <p:spPr>
          <a:xfrm>
            <a:off x="134224" y="131477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메뉴 구조</a:t>
            </a:r>
            <a:endParaRPr sz="2400"/>
          </a:p>
        </p:txBody>
      </p:sp>
      <p:sp>
        <p:nvSpPr>
          <p:cNvPr id="614" name="Google Shape;614;p33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3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616" name="Google Shape;616;p33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920786" y="2319468"/>
            <a:ext cx="152157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134224" y="613546"/>
            <a:ext cx="28154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기본 홈 화면일 경우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3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620" name="Google Shape;620;p33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3"/>
          <p:cNvSpPr/>
          <p:nvPr/>
        </p:nvSpPr>
        <p:spPr>
          <a:xfrm>
            <a:off x="3021673" y="1226844"/>
            <a:ext cx="5998289" cy="4005889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3"/>
          <p:cNvSpPr/>
          <p:nvPr/>
        </p:nvSpPr>
        <p:spPr>
          <a:xfrm>
            <a:off x="3516970" y="894770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3"/>
          <p:cNvSpPr txBox="1"/>
          <p:nvPr/>
        </p:nvSpPr>
        <p:spPr>
          <a:xfrm>
            <a:off x="3902642" y="907897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3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25" name="Google Shape;6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3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920786" y="5272012"/>
            <a:ext cx="1597498" cy="53170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3796814" y="3628211"/>
            <a:ext cx="2814359" cy="354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비밀번호를 입력해주세요.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3"/>
          <p:cNvSpPr txBox="1"/>
          <p:nvPr/>
        </p:nvSpPr>
        <p:spPr>
          <a:xfrm>
            <a:off x="1102434" y="3190907"/>
            <a:ext cx="131559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3"/>
          <p:cNvSpPr txBox="1"/>
          <p:nvPr/>
        </p:nvSpPr>
        <p:spPr>
          <a:xfrm>
            <a:off x="3209633" y="1825612"/>
            <a:ext cx="5568776" cy="76944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회원정보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회원정보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 고객의견  |  자주묻는질문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회원정보수정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3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고객센터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- 회원정보의 회원정보 수정을 누르면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비밀번호를 입력해야 하고 확인을 누르면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 정보를 수정할 수 있다.</a:t>
            </a:r>
            <a:endParaRPr/>
          </a:p>
        </p:txBody>
      </p:sp>
      <p:sp>
        <p:nvSpPr>
          <p:cNvPr id="632" name="Google Shape;632;p33"/>
          <p:cNvSpPr/>
          <p:nvPr/>
        </p:nvSpPr>
        <p:spPr>
          <a:xfrm>
            <a:off x="3837009" y="3005485"/>
            <a:ext cx="1872644" cy="354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회원정보 수정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3"/>
          <p:cNvSpPr/>
          <p:nvPr/>
        </p:nvSpPr>
        <p:spPr>
          <a:xfrm>
            <a:off x="6702456" y="3665661"/>
            <a:ext cx="628798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"/>
          <p:cNvSpPr txBox="1"/>
          <p:nvPr>
            <p:ph type="title"/>
          </p:nvPr>
        </p:nvSpPr>
        <p:spPr>
          <a:xfrm>
            <a:off x="134224" y="131477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메뉴 구조</a:t>
            </a:r>
            <a:endParaRPr sz="2400"/>
          </a:p>
        </p:txBody>
      </p:sp>
      <p:sp>
        <p:nvSpPr>
          <p:cNvPr id="639" name="Google Shape;639;p34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920786" y="2319468"/>
            <a:ext cx="152157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4"/>
          <p:cNvSpPr/>
          <p:nvPr/>
        </p:nvSpPr>
        <p:spPr>
          <a:xfrm>
            <a:off x="134224" y="613546"/>
            <a:ext cx="28154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기본 홈 화면일 경우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4"/>
          <p:cNvSpPr/>
          <p:nvPr/>
        </p:nvSpPr>
        <p:spPr>
          <a:xfrm>
            <a:off x="3021673" y="1226844"/>
            <a:ext cx="5998289" cy="4005889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4"/>
          <p:cNvSpPr/>
          <p:nvPr/>
        </p:nvSpPr>
        <p:spPr>
          <a:xfrm>
            <a:off x="3516970" y="894770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4"/>
          <p:cNvSpPr txBox="1"/>
          <p:nvPr/>
        </p:nvSpPr>
        <p:spPr>
          <a:xfrm>
            <a:off x="3902642" y="907897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4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50" name="Google Shape;6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4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52" name="Google Shape;652;p34"/>
          <p:cNvSpPr/>
          <p:nvPr/>
        </p:nvSpPr>
        <p:spPr>
          <a:xfrm>
            <a:off x="920786" y="5272012"/>
            <a:ext cx="1597498" cy="53170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4"/>
          <p:cNvSpPr txBox="1"/>
          <p:nvPr/>
        </p:nvSpPr>
        <p:spPr>
          <a:xfrm>
            <a:off x="1102434" y="3190907"/>
            <a:ext cx="131559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4"/>
          <p:cNvSpPr txBox="1"/>
          <p:nvPr/>
        </p:nvSpPr>
        <p:spPr>
          <a:xfrm>
            <a:off x="3209633" y="1273366"/>
            <a:ext cx="5568776" cy="76944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회원정보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회원정보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 고객의견  |  자주묻는질문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회원정보수정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4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고객센터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- 비밀번호 입력 후 확인을 누르면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회원정보수정을 할 수 있는 란이 뜬다.</a:t>
            </a:r>
            <a:endParaRPr/>
          </a:p>
        </p:txBody>
      </p:sp>
      <p:sp>
        <p:nvSpPr>
          <p:cNvPr id="656" name="Google Shape;656;p34"/>
          <p:cNvSpPr txBox="1"/>
          <p:nvPr/>
        </p:nvSpPr>
        <p:spPr>
          <a:xfrm>
            <a:off x="3647259" y="2778792"/>
            <a:ext cx="1055602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3637438" y="3198785"/>
            <a:ext cx="1143483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휴대폰번호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4"/>
          <p:cNvSpPr txBox="1"/>
          <p:nvPr/>
        </p:nvSpPr>
        <p:spPr>
          <a:xfrm>
            <a:off x="3635585" y="3656416"/>
            <a:ext cx="1143483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이메일 주소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>
            <a:off x="3635585" y="4174958"/>
            <a:ext cx="1143483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4"/>
          <p:cNvSpPr/>
          <p:nvPr/>
        </p:nvSpPr>
        <p:spPr>
          <a:xfrm>
            <a:off x="4931101" y="2762503"/>
            <a:ext cx="1700560" cy="23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4"/>
          <p:cNvSpPr/>
          <p:nvPr/>
        </p:nvSpPr>
        <p:spPr>
          <a:xfrm>
            <a:off x="4943872" y="3197384"/>
            <a:ext cx="1700560" cy="23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4"/>
          <p:cNvSpPr/>
          <p:nvPr/>
        </p:nvSpPr>
        <p:spPr>
          <a:xfrm>
            <a:off x="4945298" y="3684219"/>
            <a:ext cx="1700560" cy="23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4"/>
          <p:cNvSpPr/>
          <p:nvPr/>
        </p:nvSpPr>
        <p:spPr>
          <a:xfrm>
            <a:off x="4931101" y="4139059"/>
            <a:ext cx="2736304" cy="4838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4"/>
          <p:cNvSpPr/>
          <p:nvPr/>
        </p:nvSpPr>
        <p:spPr>
          <a:xfrm>
            <a:off x="4943873" y="4876183"/>
            <a:ext cx="543954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수정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4"/>
          <p:cNvSpPr/>
          <p:nvPr/>
        </p:nvSpPr>
        <p:spPr>
          <a:xfrm>
            <a:off x="5698692" y="4876182"/>
            <a:ext cx="600561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취소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4"/>
          <p:cNvSpPr txBox="1"/>
          <p:nvPr/>
        </p:nvSpPr>
        <p:spPr>
          <a:xfrm>
            <a:off x="3670443" y="2350898"/>
            <a:ext cx="681341" cy="33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4931101" y="2314007"/>
            <a:ext cx="1700560" cy="23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5"/>
          <p:cNvSpPr txBox="1"/>
          <p:nvPr>
            <p:ph type="title"/>
          </p:nvPr>
        </p:nvSpPr>
        <p:spPr>
          <a:xfrm>
            <a:off x="134224" y="131477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메뉴 구조</a:t>
            </a:r>
            <a:endParaRPr sz="2400"/>
          </a:p>
        </p:txBody>
      </p:sp>
      <p:sp>
        <p:nvSpPr>
          <p:cNvPr id="673" name="Google Shape;673;p35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5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5"/>
          <p:cNvSpPr txBox="1"/>
          <p:nvPr/>
        </p:nvSpPr>
        <p:spPr>
          <a:xfrm>
            <a:off x="920786" y="2319468"/>
            <a:ext cx="152157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5"/>
          <p:cNvSpPr/>
          <p:nvPr/>
        </p:nvSpPr>
        <p:spPr>
          <a:xfrm>
            <a:off x="134224" y="613546"/>
            <a:ext cx="28154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기본 홈 화면일 경우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5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679" name="Google Shape;679;p35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5"/>
          <p:cNvSpPr/>
          <p:nvPr/>
        </p:nvSpPr>
        <p:spPr>
          <a:xfrm>
            <a:off x="3021673" y="1226844"/>
            <a:ext cx="5998289" cy="4005889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5"/>
          <p:cNvSpPr/>
          <p:nvPr/>
        </p:nvSpPr>
        <p:spPr>
          <a:xfrm>
            <a:off x="3516970" y="894770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5"/>
          <p:cNvSpPr txBox="1"/>
          <p:nvPr/>
        </p:nvSpPr>
        <p:spPr>
          <a:xfrm>
            <a:off x="3902642" y="907897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5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84" name="Google Shape;6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5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920786" y="5272012"/>
            <a:ext cx="1597498" cy="53170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5"/>
          <p:cNvSpPr/>
          <p:nvPr/>
        </p:nvSpPr>
        <p:spPr>
          <a:xfrm>
            <a:off x="3207814" y="2550814"/>
            <a:ext cx="5264450" cy="19943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고객님의 의견을 자유롭게 작성 해 주세요.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5"/>
          <p:cNvSpPr txBox="1"/>
          <p:nvPr/>
        </p:nvSpPr>
        <p:spPr>
          <a:xfrm>
            <a:off x="1102434" y="3190907"/>
            <a:ext cx="131559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5"/>
          <p:cNvSpPr txBox="1"/>
          <p:nvPr/>
        </p:nvSpPr>
        <p:spPr>
          <a:xfrm>
            <a:off x="3209633" y="1487058"/>
            <a:ext cx="5568776" cy="338554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고객의견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회원정보  |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고객의견  | 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자주묻는질문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5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고객센터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- 고객의견을 자유롭게 작성할 수 있는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폼이 생성된다.</a:t>
            </a: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3219254" y="2061780"/>
            <a:ext cx="1976646" cy="354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고객의견 접수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5"/>
          <p:cNvSpPr/>
          <p:nvPr/>
        </p:nvSpPr>
        <p:spPr>
          <a:xfrm>
            <a:off x="4702861" y="4679695"/>
            <a:ext cx="628798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5"/>
          <p:cNvSpPr/>
          <p:nvPr/>
        </p:nvSpPr>
        <p:spPr>
          <a:xfrm>
            <a:off x="5574986" y="4679695"/>
            <a:ext cx="628798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취소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6"/>
          <p:cNvSpPr txBox="1"/>
          <p:nvPr>
            <p:ph type="title"/>
          </p:nvPr>
        </p:nvSpPr>
        <p:spPr>
          <a:xfrm>
            <a:off x="134224" y="131477"/>
            <a:ext cx="720080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메뉴 구조</a:t>
            </a:r>
            <a:endParaRPr sz="2400"/>
          </a:p>
        </p:txBody>
      </p:sp>
      <p:sp>
        <p:nvSpPr>
          <p:cNvPr id="699" name="Google Shape;699;p36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701" name="Google Shape;701;p36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36"/>
          <p:cNvSpPr txBox="1"/>
          <p:nvPr/>
        </p:nvSpPr>
        <p:spPr>
          <a:xfrm>
            <a:off x="920786" y="2319468"/>
            <a:ext cx="152157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6"/>
          <p:cNvSpPr/>
          <p:nvPr/>
        </p:nvSpPr>
        <p:spPr>
          <a:xfrm>
            <a:off x="134224" y="613546"/>
            <a:ext cx="28154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기본 홈 화면일 경우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36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705" name="Google Shape;705;p36"/>
          <p:cNvSpPr/>
          <p:nvPr/>
        </p:nvSpPr>
        <p:spPr>
          <a:xfrm>
            <a:off x="3014303" y="1207523"/>
            <a:ext cx="6066156" cy="413774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6"/>
          <p:cNvSpPr/>
          <p:nvPr/>
        </p:nvSpPr>
        <p:spPr>
          <a:xfrm>
            <a:off x="3021673" y="1226844"/>
            <a:ext cx="5998289" cy="4005889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6"/>
          <p:cNvSpPr/>
          <p:nvPr/>
        </p:nvSpPr>
        <p:spPr>
          <a:xfrm>
            <a:off x="3516970" y="894770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6"/>
          <p:cNvSpPr txBox="1"/>
          <p:nvPr/>
        </p:nvSpPr>
        <p:spPr>
          <a:xfrm>
            <a:off x="3902642" y="907897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710" name="Google Shape;7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6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12" name="Google Shape;712;p36"/>
          <p:cNvSpPr/>
          <p:nvPr/>
        </p:nvSpPr>
        <p:spPr>
          <a:xfrm>
            <a:off x="920786" y="5272012"/>
            <a:ext cx="1597498" cy="53170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6"/>
          <p:cNvSpPr txBox="1"/>
          <p:nvPr/>
        </p:nvSpPr>
        <p:spPr>
          <a:xfrm>
            <a:off x="1102434" y="3190907"/>
            <a:ext cx="131559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6"/>
          <p:cNvSpPr txBox="1"/>
          <p:nvPr/>
        </p:nvSpPr>
        <p:spPr>
          <a:xfrm>
            <a:off x="3209633" y="1487058"/>
            <a:ext cx="5568776" cy="338554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고객의견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회원정보  |  고객의견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 자주묻는질문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6"/>
          <p:cNvSpPr/>
          <p:nvPr/>
        </p:nvSpPr>
        <p:spPr>
          <a:xfrm>
            <a:off x="3313298" y="2420888"/>
            <a:ext cx="2869168" cy="2691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※ 결제는 어떻게 하나요?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6"/>
          <p:cNvSpPr/>
          <p:nvPr/>
        </p:nvSpPr>
        <p:spPr>
          <a:xfrm>
            <a:off x="3313298" y="3275892"/>
            <a:ext cx="3178746" cy="2676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※ 랭킹은 어디서 확인 하나요?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6"/>
          <p:cNvSpPr/>
          <p:nvPr/>
        </p:nvSpPr>
        <p:spPr>
          <a:xfrm>
            <a:off x="3313298" y="3725590"/>
            <a:ext cx="3754810" cy="2575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※ 이벤트 당첨은 어디서 확인 하나요?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6"/>
          <p:cNvSpPr/>
          <p:nvPr/>
        </p:nvSpPr>
        <p:spPr>
          <a:xfrm>
            <a:off x="3313298" y="2824644"/>
            <a:ext cx="2869168" cy="2691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※ 결제 취소 하고 싶어요.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6"/>
          <p:cNvSpPr/>
          <p:nvPr/>
        </p:nvSpPr>
        <p:spPr>
          <a:xfrm>
            <a:off x="6636060" y="4233473"/>
            <a:ext cx="1536477" cy="317013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1:1 문의하러가기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6"/>
          <p:cNvSpPr/>
          <p:nvPr/>
        </p:nvSpPr>
        <p:spPr>
          <a:xfrm>
            <a:off x="3793291" y="4232784"/>
            <a:ext cx="2732559" cy="3177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찾으시는 답변이 없으면 🡪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6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/>
              <a:t>공지사항(자주묻는 질문)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- 자주묻는 질문이 나열되며 그 외의 문의는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    1:1 문의하러가기 버튼을 누를 수 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119336" y="2240868"/>
            <a:ext cx="633670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01. 프로젝트 팀 역할 및 선정 배경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7"/>
          <p:cNvSpPr txBox="1"/>
          <p:nvPr>
            <p:ph idx="12" type="sldNum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7" name="Google Shape;727;p37"/>
          <p:cNvSpPr txBox="1"/>
          <p:nvPr/>
        </p:nvSpPr>
        <p:spPr>
          <a:xfrm>
            <a:off x="119336" y="2312876"/>
            <a:ext cx="5400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04. 게임목록</a:t>
            </a:r>
            <a:endParaRPr b="1" sz="2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8"/>
          <p:cNvSpPr txBox="1"/>
          <p:nvPr/>
        </p:nvSpPr>
        <p:spPr>
          <a:xfrm>
            <a:off x="202183" y="521845"/>
            <a:ext cx="12969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38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34" name="Google Shape;7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44" y="1852521"/>
            <a:ext cx="1917640" cy="417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0481" y="1916832"/>
            <a:ext cx="1561013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0481" y="3933179"/>
            <a:ext cx="1855349" cy="1884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5659" y="1250700"/>
            <a:ext cx="5076564" cy="246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38312" y="2377593"/>
            <a:ext cx="2657846" cy="266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02653" y="3962395"/>
            <a:ext cx="4655490" cy="230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/>
          <p:nvPr/>
        </p:nvSpPr>
        <p:spPr>
          <a:xfrm>
            <a:off x="202183" y="521845"/>
            <a:ext cx="12969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5" name="Google Shape;745;p39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46" name="Google Shape;7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8682" y="3879462"/>
            <a:ext cx="5248240" cy="262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578" y="4149080"/>
            <a:ext cx="2559520" cy="2503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91280" y="2852524"/>
            <a:ext cx="3343742" cy="392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578" y="1288256"/>
            <a:ext cx="4291649" cy="2442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0767" y="1338398"/>
            <a:ext cx="3255453" cy="23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67731" y="995744"/>
            <a:ext cx="1684771" cy="19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0"/>
          <p:cNvSpPr txBox="1"/>
          <p:nvPr/>
        </p:nvSpPr>
        <p:spPr>
          <a:xfrm>
            <a:off x="202183" y="521845"/>
            <a:ext cx="12969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7" name="Google Shape;757;p40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58" name="Google Shape;7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76" y="1315436"/>
            <a:ext cx="2175257" cy="2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715" y="3954098"/>
            <a:ext cx="2976651" cy="276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8699" y="1313387"/>
            <a:ext cx="2464477" cy="282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2318" y="4293096"/>
            <a:ext cx="4299157" cy="227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48726" y="2063251"/>
            <a:ext cx="1785307" cy="1795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63972" y="2265920"/>
            <a:ext cx="3764676" cy="375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"/>
          <p:cNvSpPr txBox="1"/>
          <p:nvPr>
            <p:ph idx="12" type="sldNum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9" name="Google Shape;769;p41"/>
          <p:cNvSpPr txBox="1"/>
          <p:nvPr/>
        </p:nvSpPr>
        <p:spPr>
          <a:xfrm>
            <a:off x="119336" y="2312876"/>
            <a:ext cx="5400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05. 데이터 베이스 설계</a:t>
            </a:r>
            <a:endParaRPr b="1" sz="2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1"/>
          <p:cNvSpPr txBox="1"/>
          <p:nvPr/>
        </p:nvSpPr>
        <p:spPr>
          <a:xfrm>
            <a:off x="135914" y="3068960"/>
            <a:ext cx="5400600" cy="863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스토어 데이터베이스 설계</a:t>
            </a:r>
            <a:endParaRPr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홈페이지 데이터베이스 설계</a:t>
            </a:r>
            <a:endParaRPr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2"/>
          <p:cNvSpPr txBox="1"/>
          <p:nvPr/>
        </p:nvSpPr>
        <p:spPr>
          <a:xfrm>
            <a:off x="202183" y="521845"/>
            <a:ext cx="3197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스토어 테이블 설계서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Google Shape;776;p42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77" name="Google Shape;777;p42"/>
          <p:cNvGraphicFramePr/>
          <p:nvPr/>
        </p:nvGraphicFramePr>
        <p:xfrm>
          <a:off x="587390" y="10968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{A737D8CF-A311-4A55-94F7-194F9DFCF978}</a:tableStyleId>
              </a:tblPr>
              <a:tblGrid>
                <a:gridCol w="1404150"/>
                <a:gridCol w="1728200"/>
                <a:gridCol w="2808300"/>
                <a:gridCol w="996100"/>
                <a:gridCol w="1734200"/>
                <a:gridCol w="1734200"/>
              </a:tblGrid>
              <a:tr h="4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테이블명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Table 기술서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2022/01/07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1/7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System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회원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임애선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778" name="Google Shape;778;p42"/>
          <p:cNvGraphicFramePr/>
          <p:nvPr/>
        </p:nvGraphicFramePr>
        <p:xfrm>
          <a:off x="587390" y="2456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{A737D8CF-A311-4A55-94F7-194F9DFCF978}</a:tableStyleId>
              </a:tblPr>
              <a:tblGrid>
                <a:gridCol w="612075"/>
                <a:gridCol w="2232250"/>
                <a:gridCol w="1615025"/>
                <a:gridCol w="941250"/>
                <a:gridCol w="900100"/>
                <a:gridCol w="1512175"/>
                <a:gridCol w="2592275"/>
              </a:tblGrid>
              <a:tr h="5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Attribute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Type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Default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Mem_id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Varchar2(20)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아이디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Mem_pw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Varchar2(20)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비밀번호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Mem_name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Varchar2(20)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Mem_tel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Varchar2(20)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Mem_email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Varchar2(50)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이메일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Mem_nickname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Varchar2(20)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닉네임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Mem_zipcode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Varchar2(10)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우편번호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Mem_address1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Varchar2(100)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주소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Mem_address2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Varchar2(100)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상세주소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9" name="Google Shape;779;p42"/>
          <p:cNvSpPr txBox="1"/>
          <p:nvPr/>
        </p:nvSpPr>
        <p:spPr>
          <a:xfrm>
            <a:off x="575246" y="2096852"/>
            <a:ext cx="3197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테이블 설명           </a:t>
            </a:r>
            <a:endParaRPr sz="1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3"/>
          <p:cNvSpPr txBox="1"/>
          <p:nvPr/>
        </p:nvSpPr>
        <p:spPr>
          <a:xfrm>
            <a:off x="202183" y="521845"/>
            <a:ext cx="3197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메인 테이블 설계서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5" name="Google Shape;785;p43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86" name="Google Shape;786;p43"/>
          <p:cNvGraphicFramePr/>
          <p:nvPr/>
        </p:nvGraphicFramePr>
        <p:xfrm>
          <a:off x="587390" y="10968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{A737D8CF-A311-4A55-94F7-194F9DFCF978}</a:tableStyleId>
              </a:tblPr>
              <a:tblGrid>
                <a:gridCol w="1404150"/>
                <a:gridCol w="1728200"/>
                <a:gridCol w="2808300"/>
                <a:gridCol w="996100"/>
                <a:gridCol w="1734200"/>
                <a:gridCol w="1734200"/>
              </a:tblGrid>
              <a:tr h="4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테이블명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Game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Table 기술서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2022/01/15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2/7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System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게임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이상훈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787" name="Google Shape;787;p43"/>
          <p:cNvGraphicFramePr/>
          <p:nvPr/>
        </p:nvGraphicFramePr>
        <p:xfrm>
          <a:off x="587390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{A737D8CF-A311-4A55-94F7-194F9DFCF978}</a:tableStyleId>
              </a:tblPr>
              <a:tblGrid>
                <a:gridCol w="612075"/>
                <a:gridCol w="2232250"/>
                <a:gridCol w="1615025"/>
                <a:gridCol w="941250"/>
                <a:gridCol w="900100"/>
                <a:gridCol w="1512175"/>
                <a:gridCol w="2592275"/>
              </a:tblGrid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Attribute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Type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Default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Game_num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Number(10)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게임 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Game_name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게임 이름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Game_img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Mediumblob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메인 이미지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Game_icon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Mediumblob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게임 아이콘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Game_exp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Varchar(1000)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게임 설명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Game_link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게임 링크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8" name="Google Shape;788;p43"/>
          <p:cNvSpPr txBox="1"/>
          <p:nvPr/>
        </p:nvSpPr>
        <p:spPr>
          <a:xfrm>
            <a:off x="575246" y="2214031"/>
            <a:ext cx="3197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테이블 설명           </a:t>
            </a:r>
            <a:endParaRPr sz="1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4"/>
          <p:cNvSpPr txBox="1"/>
          <p:nvPr/>
        </p:nvSpPr>
        <p:spPr>
          <a:xfrm>
            <a:off x="212925" y="546467"/>
            <a:ext cx="3197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메인 테이블 설계서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4" name="Google Shape;794;p44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95" name="Google Shape;795;p44"/>
          <p:cNvGraphicFramePr/>
          <p:nvPr/>
        </p:nvGraphicFramePr>
        <p:xfrm>
          <a:off x="587390" y="10968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{A737D8CF-A311-4A55-94F7-194F9DFCF978}</a:tableStyleId>
              </a:tblPr>
              <a:tblGrid>
                <a:gridCol w="1404150"/>
                <a:gridCol w="1728200"/>
                <a:gridCol w="2808300"/>
                <a:gridCol w="996100"/>
                <a:gridCol w="1734200"/>
                <a:gridCol w="1734200"/>
              </a:tblGrid>
              <a:tr h="4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테이블명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Notice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Table 기술서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2022/01/15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3/7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System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공지사항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이상훈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796" name="Google Shape;796;p44"/>
          <p:cNvGraphicFramePr/>
          <p:nvPr/>
        </p:nvGraphicFramePr>
        <p:xfrm>
          <a:off x="587390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{A737D8CF-A311-4A55-94F7-194F9DFCF978}</a:tableStyleId>
              </a:tblPr>
              <a:tblGrid>
                <a:gridCol w="612075"/>
                <a:gridCol w="2232250"/>
                <a:gridCol w="1615025"/>
                <a:gridCol w="941250"/>
                <a:gridCol w="900100"/>
                <a:gridCol w="1512175"/>
                <a:gridCol w="2592275"/>
              </a:tblGrid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Attribute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Type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Default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Noti_num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Number(10)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글 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Noti_category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공지 종류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Noti_title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공지 제목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Noti_context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공지 내용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Noti_date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SYSDATE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게시일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7" name="Google Shape;797;p44"/>
          <p:cNvSpPr txBox="1"/>
          <p:nvPr/>
        </p:nvSpPr>
        <p:spPr>
          <a:xfrm>
            <a:off x="575246" y="2214031"/>
            <a:ext cx="3197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테이블 설명           </a:t>
            </a:r>
            <a:endParaRPr sz="1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/>
          <p:nvPr/>
        </p:nvSpPr>
        <p:spPr>
          <a:xfrm>
            <a:off x="202183" y="521845"/>
            <a:ext cx="3197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스토어 테이블 설계서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3" name="Google Shape;803;p45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04" name="Google Shape;804;p45"/>
          <p:cNvGraphicFramePr/>
          <p:nvPr/>
        </p:nvGraphicFramePr>
        <p:xfrm>
          <a:off x="587390" y="10968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{A737D8CF-A311-4A55-94F7-194F9DFCF978}</a:tableStyleId>
              </a:tblPr>
              <a:tblGrid>
                <a:gridCol w="1404150"/>
                <a:gridCol w="1728200"/>
                <a:gridCol w="2808300"/>
                <a:gridCol w="996100"/>
                <a:gridCol w="1734200"/>
                <a:gridCol w="1734200"/>
              </a:tblGrid>
              <a:tr h="4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테이블명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Order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Table 기술서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2022/01/07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4/7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System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주문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임애선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805" name="Google Shape;805;p45"/>
          <p:cNvGraphicFramePr/>
          <p:nvPr/>
        </p:nvGraphicFramePr>
        <p:xfrm>
          <a:off x="587390" y="2672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{A737D8CF-A311-4A55-94F7-194F9DFCF978}</a:tableStyleId>
              </a:tblPr>
              <a:tblGrid>
                <a:gridCol w="612075"/>
                <a:gridCol w="2232250"/>
                <a:gridCol w="1615025"/>
                <a:gridCol w="941250"/>
                <a:gridCol w="900100"/>
                <a:gridCol w="1512175"/>
                <a:gridCol w="25922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Attribute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Type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Default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Order_num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number(20)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주문번호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Mem_id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Varchar2(20)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아이디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Item_num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상품번호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Order_date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SYSDATE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주문일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Order_zipcode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Varchar2(10)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주문우편번호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Order_address1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Varchar2(100)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주문주소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Order_address2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Varchar2(100)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주문 상세주소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6" name="Google Shape;806;p45"/>
          <p:cNvSpPr txBox="1"/>
          <p:nvPr/>
        </p:nvSpPr>
        <p:spPr>
          <a:xfrm>
            <a:off x="575246" y="2214031"/>
            <a:ext cx="3197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테이블 설명           </a:t>
            </a:r>
            <a:endParaRPr sz="1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6"/>
          <p:cNvSpPr txBox="1"/>
          <p:nvPr/>
        </p:nvSpPr>
        <p:spPr>
          <a:xfrm>
            <a:off x="202183" y="521845"/>
            <a:ext cx="3197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스토어 테이블 설계서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2" name="Google Shape;812;p46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13" name="Google Shape;813;p46"/>
          <p:cNvGraphicFramePr/>
          <p:nvPr/>
        </p:nvGraphicFramePr>
        <p:xfrm>
          <a:off x="587390" y="10968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{A737D8CF-A311-4A55-94F7-194F9DFCF978}</a:tableStyleId>
              </a:tblPr>
              <a:tblGrid>
                <a:gridCol w="1404150"/>
                <a:gridCol w="1728200"/>
                <a:gridCol w="2808300"/>
                <a:gridCol w="996100"/>
                <a:gridCol w="1734200"/>
                <a:gridCol w="1734200"/>
              </a:tblGrid>
              <a:tr h="4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테이블명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Cart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Table 기술서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2022/01/07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5/7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System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장바구니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임애선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814" name="Google Shape;814;p46"/>
          <p:cNvGraphicFramePr/>
          <p:nvPr/>
        </p:nvGraphicFramePr>
        <p:xfrm>
          <a:off x="587392" y="2816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{A737D8CF-A311-4A55-94F7-194F9DFCF978}</a:tableStyleId>
              </a:tblPr>
              <a:tblGrid>
                <a:gridCol w="612075"/>
                <a:gridCol w="2232250"/>
                <a:gridCol w="1615025"/>
                <a:gridCol w="941250"/>
                <a:gridCol w="900100"/>
                <a:gridCol w="1512175"/>
                <a:gridCol w="2592275"/>
              </a:tblGrid>
              <a:tr h="66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Attribute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Type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Default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Cart_num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장바구니번호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Item_num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상품번호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Mem_id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Varchar2(20)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아이디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Cart_amount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Number(10)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수량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5" name="Google Shape;815;p46"/>
          <p:cNvSpPr txBox="1"/>
          <p:nvPr/>
        </p:nvSpPr>
        <p:spPr>
          <a:xfrm>
            <a:off x="575246" y="2214031"/>
            <a:ext cx="3197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테이블 설명           </a:t>
            </a:r>
            <a:endParaRPr sz="1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299356" y="193647"/>
            <a:ext cx="3711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프로젝트 팀 역할 및 선정 배경</a:t>
            </a:r>
            <a:endParaRPr b="1" i="0" sz="20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1"/>
          <p:cNvCxnSpPr>
            <a:stCxn id="62" idx="3"/>
          </p:cNvCxnSpPr>
          <p:nvPr/>
        </p:nvCxnSpPr>
        <p:spPr>
          <a:xfrm>
            <a:off x="4010628" y="393702"/>
            <a:ext cx="7846500" cy="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1"/>
          <p:cNvSpPr txBox="1"/>
          <p:nvPr/>
        </p:nvSpPr>
        <p:spPr>
          <a:xfrm>
            <a:off x="588895" y="1344457"/>
            <a:ext cx="90011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◾ 배경     </a:t>
            </a:r>
            <a:endParaRPr b="1" i="0" sz="20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695400" y="2096852"/>
            <a:ext cx="10333148" cy="3240360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 이름 : POP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주제 선정 배경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보드게임 및 게임을 좋아하는 팀원들이 만나 프로젝트 주제를 고민하던 중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온라인에서 보드게임을 즐길 수 있고 플래시게임이 합쳐져 편리하게 이용할 수 있는 사이트를 생각했고  스토어 사이트를 통해 보드게임 구입도 한번에 할 수 있는 사이트를 만들기로 했습니다.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7"/>
          <p:cNvSpPr txBox="1"/>
          <p:nvPr/>
        </p:nvSpPr>
        <p:spPr>
          <a:xfrm>
            <a:off x="202183" y="521845"/>
            <a:ext cx="3197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스토어 테이블 설계서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1" name="Google Shape;821;p47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22" name="Google Shape;822;p47"/>
          <p:cNvGraphicFramePr/>
          <p:nvPr/>
        </p:nvGraphicFramePr>
        <p:xfrm>
          <a:off x="587390" y="10968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{A737D8CF-A311-4A55-94F7-194F9DFCF978}</a:tableStyleId>
              </a:tblPr>
              <a:tblGrid>
                <a:gridCol w="1404150"/>
                <a:gridCol w="1728200"/>
                <a:gridCol w="2808300"/>
                <a:gridCol w="996100"/>
                <a:gridCol w="1734200"/>
                <a:gridCol w="1734200"/>
              </a:tblGrid>
              <a:tr h="4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테이블명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Item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Table 기술서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2022/01/07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6/7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System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상품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임애선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823" name="Google Shape;823;p47"/>
          <p:cNvGraphicFramePr/>
          <p:nvPr/>
        </p:nvGraphicFramePr>
        <p:xfrm>
          <a:off x="587390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{A737D8CF-A311-4A55-94F7-194F9DFCF978}</a:tableStyleId>
              </a:tblPr>
              <a:tblGrid>
                <a:gridCol w="612075"/>
                <a:gridCol w="2232250"/>
                <a:gridCol w="1615025"/>
                <a:gridCol w="941250"/>
                <a:gridCol w="900100"/>
                <a:gridCol w="1512175"/>
                <a:gridCol w="2592275"/>
              </a:tblGrid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Attribute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Type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Default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Item_num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상품번호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Item_name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상품명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Item_price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Number(15)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가격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Item_amount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Number(10)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수량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4" name="Google Shape;824;p47"/>
          <p:cNvSpPr txBox="1"/>
          <p:nvPr/>
        </p:nvSpPr>
        <p:spPr>
          <a:xfrm>
            <a:off x="575246" y="2214031"/>
            <a:ext cx="3197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테이블 설명           </a:t>
            </a:r>
            <a:endParaRPr sz="1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8"/>
          <p:cNvSpPr txBox="1"/>
          <p:nvPr/>
        </p:nvSpPr>
        <p:spPr>
          <a:xfrm>
            <a:off x="202183" y="521845"/>
            <a:ext cx="3197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스토어 테이블 설계서</a:t>
            </a:r>
            <a:endParaRPr b="1" sz="20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Google Shape;830;p48"/>
          <p:cNvCxnSpPr/>
          <p:nvPr/>
        </p:nvCxnSpPr>
        <p:spPr>
          <a:xfrm>
            <a:off x="204988" y="1009355"/>
            <a:ext cx="11435628" cy="135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31" name="Google Shape;831;p48"/>
          <p:cNvGraphicFramePr/>
          <p:nvPr/>
        </p:nvGraphicFramePr>
        <p:xfrm>
          <a:off x="587390" y="10968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{A737D8CF-A311-4A55-94F7-194F9DFCF978}</a:tableStyleId>
              </a:tblPr>
              <a:tblGrid>
                <a:gridCol w="1404150"/>
                <a:gridCol w="1728200"/>
                <a:gridCol w="2808300"/>
                <a:gridCol w="996100"/>
                <a:gridCol w="1734200"/>
                <a:gridCol w="1734200"/>
              </a:tblGrid>
              <a:tr h="4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테이블명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QNA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Table 기술서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2022/01/07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7/7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System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건의사항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이상훈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832" name="Google Shape;832;p48"/>
          <p:cNvGraphicFramePr/>
          <p:nvPr/>
        </p:nvGraphicFramePr>
        <p:xfrm>
          <a:off x="587390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{A737D8CF-A311-4A55-94F7-194F9DFCF978}</a:tableStyleId>
              </a:tblPr>
              <a:tblGrid>
                <a:gridCol w="612075"/>
                <a:gridCol w="2232250"/>
                <a:gridCol w="1615025"/>
                <a:gridCol w="941250"/>
                <a:gridCol w="900100"/>
                <a:gridCol w="1512175"/>
                <a:gridCol w="2592275"/>
              </a:tblGrid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Attribute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Type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Default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Sug_num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Number(10)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글 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Mem_id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Varchar(20)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회원 아이디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Sug_question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Varchar(1000)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질문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Sug_answer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Varchar(1000)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답변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3" name="Google Shape;833;p48"/>
          <p:cNvSpPr txBox="1"/>
          <p:nvPr/>
        </p:nvSpPr>
        <p:spPr>
          <a:xfrm>
            <a:off x="575246" y="2214031"/>
            <a:ext cx="3197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테이블 설명           </a:t>
            </a:r>
            <a:endParaRPr sz="1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9"/>
          <p:cNvSpPr txBox="1"/>
          <p:nvPr>
            <p:ph idx="12" type="sldNum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9" name="Google Shape;83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8" y="72008"/>
            <a:ext cx="12061034" cy="674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299356" y="193647"/>
            <a:ext cx="3711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프로젝트 팀 역할 및 선정 배경</a:t>
            </a:r>
            <a:endParaRPr b="1" i="0" sz="20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12"/>
          <p:cNvCxnSpPr>
            <a:stCxn id="70" idx="3"/>
          </p:cNvCxnSpPr>
          <p:nvPr/>
        </p:nvCxnSpPr>
        <p:spPr>
          <a:xfrm>
            <a:off x="4010628" y="393702"/>
            <a:ext cx="7846500" cy="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2"/>
          <p:cNvSpPr txBox="1"/>
          <p:nvPr/>
        </p:nvSpPr>
        <p:spPr>
          <a:xfrm>
            <a:off x="587388" y="1238018"/>
            <a:ext cx="90011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◾ 역할     </a:t>
            </a:r>
            <a:endParaRPr b="1" i="0" sz="16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" name="Google Shape;73;p12"/>
          <p:cNvGraphicFramePr/>
          <p:nvPr/>
        </p:nvGraphicFramePr>
        <p:xfrm>
          <a:off x="593174" y="18088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{7CDF4518-546F-4B16-86DB-50EFD1736E17}</a:tableStyleId>
              </a:tblPr>
              <a:tblGrid>
                <a:gridCol w="2105125"/>
                <a:gridCol w="8726275"/>
              </a:tblGrid>
              <a:tr h="47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훈련생</a:t>
                      </a:r>
                      <a:endParaRPr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역할</a:t>
                      </a:r>
                      <a:endParaRPr/>
                    </a:p>
                  </a:txBody>
                  <a:tcPr marT="45750" marB="45750" marR="91450" marL="91450" anchor="ctr"/>
                </a:tc>
              </a:tr>
              <a:tr h="1014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/>
                        <a:t>이상훈</a:t>
                      </a:r>
                      <a:endParaRPr i="1"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/>
                        <a:t>(팀 리더)</a:t>
                      </a:r>
                      <a:endParaRPr b="0" i="1" sz="18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i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데이터베이스 설계</a:t>
                      </a:r>
                      <a:endParaRPr i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i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자료 취합,감독</a:t>
                      </a:r>
                      <a:endParaRPr i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/>
                </a:tc>
              </a:tr>
              <a:tr h="101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en-US" sz="1600" u="none" cap="none" strike="noStrike"/>
                        <a:t>박시용</a:t>
                      </a:r>
                      <a:endParaRPr i="1"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en-US" sz="1600" u="none" cap="none" strike="noStrike"/>
                        <a:t>(팀원)</a:t>
                      </a:r>
                      <a:endParaRPr b="0" i="1" sz="18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i="1" lang="en-US" sz="1600" u="none" cap="none" strike="noStrike"/>
                        <a:t>홈페이지 제작</a:t>
                      </a:r>
                      <a:endParaRPr i="1" sz="1600" u="none" cap="none" strike="noStrike"/>
                    </a:p>
                  </a:txBody>
                  <a:tcPr marT="45750" marB="45750" marR="91450" marL="91450" anchor="ctr"/>
                </a:tc>
              </a:tr>
              <a:tr h="101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en-US" sz="1600" u="none" cap="none" strike="noStrike"/>
                        <a:t>임애선</a:t>
                      </a:r>
                      <a:endParaRPr i="1"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en-US" sz="1600" u="none" cap="none" strike="noStrike"/>
                        <a:t>(팀원)</a:t>
                      </a:r>
                      <a:endParaRPr b="0" i="1" sz="1800" u="none" cap="none" strike="noStrike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설계</a:t>
                      </a:r>
                      <a:endParaRPr b="0" i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스토어 제작</a:t>
                      </a:r>
                      <a:endParaRPr b="0" i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/>
                </a:tc>
              </a:tr>
              <a:tr h="101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임홍균</a:t>
                      </a:r>
                      <a:endParaRPr b="0" i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(팀원)</a:t>
                      </a:r>
                      <a:endParaRPr b="0" i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게임개발</a:t>
                      </a:r>
                      <a:endParaRPr b="0" i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19336" y="2312876"/>
            <a:ext cx="5400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02. Information Architecture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10044440" y="2878171"/>
            <a:ext cx="1632180" cy="1250216"/>
          </a:xfrm>
          <a:prstGeom prst="rect">
            <a:avLst/>
          </a:prstGeom>
          <a:solidFill>
            <a:srgbClr val="FFCCC6"/>
          </a:solidFill>
          <a:ln cap="flat" cmpd="sng" w="9525">
            <a:solidFill>
              <a:srgbClr val="B9301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11459435" y="1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272805" y="1316766"/>
            <a:ext cx="1672963" cy="406167"/>
          </a:xfrm>
          <a:prstGeom prst="roundRect">
            <a:avLst>
              <a:gd fmla="val 47935" name="adj"/>
            </a:avLst>
          </a:prstGeom>
          <a:solidFill>
            <a:srgbClr val="595959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1" i="0" sz="1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4"/>
          <p:cNvCxnSpPr>
            <a:stCxn id="89" idx="2"/>
          </p:cNvCxnSpPr>
          <p:nvPr/>
        </p:nvCxnSpPr>
        <p:spPr>
          <a:xfrm>
            <a:off x="8414592" y="3346347"/>
            <a:ext cx="0" cy="150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4"/>
          <p:cNvSpPr/>
          <p:nvPr/>
        </p:nvSpPr>
        <p:spPr>
          <a:xfrm>
            <a:off x="9987633" y="1508787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628556" y="2982115"/>
            <a:ext cx="1572072" cy="364232"/>
          </a:xfrm>
          <a:prstGeom prst="roundRect">
            <a:avLst>
              <a:gd fmla="val 41681" name="adj"/>
            </a:avLst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4"/>
          <p:cNvCxnSpPr>
            <a:stCxn id="92" idx="3"/>
            <a:endCxn id="90" idx="1"/>
          </p:cNvCxnSpPr>
          <p:nvPr/>
        </p:nvCxnSpPr>
        <p:spPr>
          <a:xfrm flipH="1" rot="10800000">
            <a:off x="8957111" y="1652747"/>
            <a:ext cx="1030500" cy="221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4"/>
          <p:cNvCxnSpPr>
            <a:stCxn id="92" idx="3"/>
            <a:endCxn id="94" idx="1"/>
          </p:cNvCxnSpPr>
          <p:nvPr/>
        </p:nvCxnSpPr>
        <p:spPr>
          <a:xfrm>
            <a:off x="8957111" y="1873847"/>
            <a:ext cx="1030500" cy="159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4"/>
          <p:cNvSpPr/>
          <p:nvPr/>
        </p:nvSpPr>
        <p:spPr>
          <a:xfrm>
            <a:off x="9987633" y="1889787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ID/PW찾기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7804142" y="4128387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고객의견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316016" y="2948947"/>
            <a:ext cx="1572072" cy="364232"/>
          </a:xfrm>
          <a:prstGeom prst="roundRect">
            <a:avLst>
              <a:gd fmla="val 41681" name="adj"/>
            </a:avLst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4"/>
          <p:cNvCxnSpPr>
            <a:stCxn id="87" idx="2"/>
            <a:endCxn id="96" idx="0"/>
          </p:cNvCxnSpPr>
          <p:nvPr/>
        </p:nvCxnSpPr>
        <p:spPr>
          <a:xfrm rot="5400000">
            <a:off x="5492637" y="2332383"/>
            <a:ext cx="1226100" cy="7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4"/>
          <p:cNvCxnSpPr>
            <a:stCxn id="99" idx="2"/>
          </p:cNvCxnSpPr>
          <p:nvPr/>
        </p:nvCxnSpPr>
        <p:spPr>
          <a:xfrm flipH="1">
            <a:off x="3997948" y="3310538"/>
            <a:ext cx="29400" cy="138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4"/>
          <p:cNvSpPr/>
          <p:nvPr/>
        </p:nvSpPr>
        <p:spPr>
          <a:xfrm>
            <a:off x="3241312" y="2946306"/>
            <a:ext cx="1572072" cy="364232"/>
          </a:xfrm>
          <a:prstGeom prst="roundRect">
            <a:avLst>
              <a:gd fmla="val 41681" name="adj"/>
            </a:avLst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451951" y="3840355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 flipH="1">
            <a:off x="5483006" y="4626798"/>
            <a:ext cx="1" cy="590649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4"/>
          <p:cNvCxnSpPr>
            <a:stCxn id="87" idx="2"/>
            <a:endCxn id="89" idx="0"/>
          </p:cNvCxnSpPr>
          <p:nvPr/>
        </p:nvCxnSpPr>
        <p:spPr>
          <a:xfrm flipH="1" rot="-5400000">
            <a:off x="6632336" y="1199883"/>
            <a:ext cx="1259100" cy="2305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4"/>
          <p:cNvCxnSpPr>
            <a:stCxn id="87" idx="2"/>
            <a:endCxn id="99" idx="0"/>
          </p:cNvCxnSpPr>
          <p:nvPr/>
        </p:nvCxnSpPr>
        <p:spPr>
          <a:xfrm rot="5400000">
            <a:off x="4456587" y="1293633"/>
            <a:ext cx="1223400" cy="2082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/>
          <p:nvPr/>
        </p:nvSpPr>
        <p:spPr>
          <a:xfrm>
            <a:off x="7385039" y="1691731"/>
            <a:ext cx="1572072" cy="364232"/>
          </a:xfrm>
          <a:prstGeom prst="roundRect">
            <a:avLst>
              <a:gd fmla="val 41681" name="adj"/>
            </a:avLst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/>
          </a:p>
        </p:txBody>
      </p:sp>
      <p:cxnSp>
        <p:nvCxnSpPr>
          <p:cNvPr id="104" name="Google Shape;104;p14"/>
          <p:cNvCxnSpPr>
            <a:stCxn id="87" idx="2"/>
            <a:endCxn id="92" idx="1"/>
          </p:cNvCxnSpPr>
          <p:nvPr/>
        </p:nvCxnSpPr>
        <p:spPr>
          <a:xfrm flipH="1" rot="-5400000">
            <a:off x="6671786" y="1160433"/>
            <a:ext cx="150900" cy="12759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>
            <a:stCxn id="106" idx="3"/>
            <a:endCxn id="107" idx="0"/>
          </p:cNvCxnSpPr>
          <p:nvPr/>
        </p:nvCxnSpPr>
        <p:spPr>
          <a:xfrm flipH="1" rot="10800000">
            <a:off x="9010710" y="2924878"/>
            <a:ext cx="1848600" cy="785700"/>
          </a:xfrm>
          <a:prstGeom prst="bentConnector4">
            <a:avLst>
              <a:gd fmla="val 28741" name="adj1"/>
              <a:gd fmla="val 12908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4"/>
          <p:cNvSpPr/>
          <p:nvPr/>
        </p:nvSpPr>
        <p:spPr>
          <a:xfrm>
            <a:off x="335360" y="644691"/>
            <a:ext cx="576064" cy="192021"/>
          </a:xfrm>
          <a:prstGeom prst="rect">
            <a:avLst/>
          </a:prstGeom>
          <a:solidFill>
            <a:srgbClr val="FFCCC6"/>
          </a:solidFill>
          <a:ln cap="flat" cmpd="sng" w="9525">
            <a:solidFill>
              <a:srgbClr val="B9301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857369" y="611135"/>
            <a:ext cx="1002197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회원인증화면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65849" y="4977172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당첨자발표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>
            <a:off x="8957111" y="4797152"/>
            <a:ext cx="456528" cy="3396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4"/>
          <p:cNvCxnSpPr/>
          <p:nvPr/>
        </p:nvCxnSpPr>
        <p:spPr>
          <a:xfrm rot="10800000">
            <a:off x="1992914" y="2335938"/>
            <a:ext cx="2030474" cy="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4"/>
          <p:cNvCxnSpPr>
            <a:endCxn id="114" idx="2"/>
          </p:cNvCxnSpPr>
          <p:nvPr/>
        </p:nvCxnSpPr>
        <p:spPr>
          <a:xfrm>
            <a:off x="1992787" y="2335863"/>
            <a:ext cx="9600" cy="97950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4"/>
          <p:cNvSpPr/>
          <p:nvPr/>
        </p:nvSpPr>
        <p:spPr>
          <a:xfrm>
            <a:off x="1321053" y="2951131"/>
            <a:ext cx="1362667" cy="364232"/>
          </a:xfrm>
          <a:prstGeom prst="roundRect">
            <a:avLst>
              <a:gd fmla="val 41681" name="adj"/>
            </a:avLst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스토어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4"/>
          <p:cNvCxnSpPr/>
          <p:nvPr/>
        </p:nvCxnSpPr>
        <p:spPr>
          <a:xfrm>
            <a:off x="1983297" y="3313178"/>
            <a:ext cx="11128" cy="1171971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4"/>
          <p:cNvSpPr/>
          <p:nvPr/>
        </p:nvSpPr>
        <p:spPr>
          <a:xfrm>
            <a:off x="7789810" y="3566562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399892" y="3570749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보드게임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1399892" y="4015121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굿즈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391936" y="4509120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 rot="10800000">
            <a:off x="4426139" y="4689140"/>
            <a:ext cx="4925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4"/>
          <p:cNvSpPr/>
          <p:nvPr/>
        </p:nvSpPr>
        <p:spPr>
          <a:xfrm>
            <a:off x="4836325" y="4549603"/>
            <a:ext cx="133281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진행중인 이벤트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3451498" y="4545124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이벤트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7789810" y="4659510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자주 묻는 질문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9324592" y="4659510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 질문 답변</a:t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 flipH="1">
            <a:off x="6086749" y="2955327"/>
            <a:ext cx="15303" cy="1317076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5502730" y="3570749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5502730" y="4107162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랭킹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 flipH="1">
            <a:off x="10830475" y="3020216"/>
            <a:ext cx="1" cy="763104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4"/>
          <p:cNvSpPr/>
          <p:nvPr/>
        </p:nvSpPr>
        <p:spPr>
          <a:xfrm>
            <a:off x="10260052" y="3572716"/>
            <a:ext cx="1220900" cy="2880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정보수정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0073338" y="2924944"/>
            <a:ext cx="1572072" cy="364232"/>
          </a:xfrm>
          <a:prstGeom prst="roundRect">
            <a:avLst>
              <a:gd fmla="val 41681" name="adj"/>
            </a:avLst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675" lIns="20675" spcFirstLastPara="1" rIns="20675" wrap="square" tIns="20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119336" y="2312876"/>
            <a:ext cx="5400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03. 화면구조</a:t>
            </a:r>
            <a:endParaRPr b="1" sz="2800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/>
              <a:t>로그인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  - 회원가입 및 ID.PW찾기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2. 기본 홈화면일 경우 좌측에 메뉴바들을 고정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3. 게임 배너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  - 게임 소개 슬라이드 배너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4. 게임목록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 - 스크롤을 내리면 게임 목록이 쭉 나열된다.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5. 게임순위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 - 현재 게임들의 순위가 나타난다.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6. 하단 메뉴 표시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 - 회사소개, 게임소개, 공지사항, 고객센터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 - 주소, 번호, 이메일, copyright 표기</a:t>
            </a:r>
            <a:endParaRPr/>
          </a:p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133004" y="73471"/>
            <a:ext cx="2816630" cy="389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화면구조</a:t>
            </a:r>
            <a:endParaRPr/>
          </a:p>
        </p:txBody>
      </p:sp>
      <p:sp>
        <p:nvSpPr>
          <p:cNvPr id="141" name="Google Shape;141;p16"/>
          <p:cNvSpPr txBox="1"/>
          <p:nvPr>
            <p:ph idx="2" type="body"/>
          </p:nvPr>
        </p:nvSpPr>
        <p:spPr>
          <a:xfrm>
            <a:off x="527811" y="16933"/>
            <a:ext cx="1343720" cy="38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030242" y="5409220"/>
            <a:ext cx="6050218" cy="129147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407701" y="6049936"/>
            <a:ext cx="5520025" cy="42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서울  00구 0길 TEL : 000-000-0000 FAX : 000-000-0000 E-mail : 000@000.co.kr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Copyright 2017 MCK Co. Ltd. ALL RIGHTS RESERVED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97001" y="1206124"/>
            <a:ext cx="2852633" cy="5499240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933964" y="2442557"/>
            <a:ext cx="152157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로그인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회원가임/ ID.PW찾기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559133" y="3478689"/>
            <a:ext cx="288032" cy="316931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568309" y="2556682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134224" y="613546"/>
            <a:ext cx="2815410" cy="415623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Header – </a:t>
            </a:r>
            <a:r>
              <a:rPr lang="en-US" sz="1050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기본 홈 화면일 경우</a:t>
            </a:r>
            <a:endParaRPr sz="1050">
              <a:solidFill>
                <a:srgbClr val="AB1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3014303" y="4997090"/>
            <a:ext cx="3081456" cy="306300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AB1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3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en-US" sz="933">
                <a:solidFill>
                  <a:srgbClr val="AB13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5115520" y="5715178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5487826" y="5658820"/>
            <a:ext cx="3290583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회사소개      게임소개      공지사항      고객지원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014303" y="1207523"/>
            <a:ext cx="6066156" cy="3635432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082170" y="1337967"/>
            <a:ext cx="6009354" cy="1761937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5225601" y="1959029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220872" y="1952835"/>
            <a:ext cx="16530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슬라이드 배너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082170" y="3176972"/>
            <a:ext cx="4163752" cy="1601342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041352" y="3786881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166156" y="3780687"/>
            <a:ext cx="1290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게임목록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 flipH="1">
            <a:off x="3324112" y="1907940"/>
            <a:ext cx="121688" cy="546931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8822319" y="1907939"/>
            <a:ext cx="117594" cy="546931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749095" y="1305016"/>
            <a:ext cx="1513875" cy="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32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236" y="5822620"/>
            <a:ext cx="59979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3793292" y="6004683"/>
            <a:ext cx="661693" cy="5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POP</a:t>
            </a:r>
            <a:b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-US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Games</a:t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333804" y="3170758"/>
            <a:ext cx="1704966" cy="1601342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7495067" y="3794203"/>
            <a:ext cx="1290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게임순위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7708361" y="3786881"/>
            <a:ext cx="288032" cy="27080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1102405" y="3364398"/>
            <a:ext cx="108814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게임목록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고객센터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