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5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0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4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8C98-0871-4383-A5BD-D7A0AFDB3484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6BF3-8606-44D2-B71C-122626696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7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9096" y="412358"/>
            <a:ext cx="9144000" cy="56658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CLI Command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9096" y="1323191"/>
            <a:ext cx="7911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시리얼 포트 설정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CLI Command </a:t>
            </a:r>
            <a:r>
              <a:rPr lang="ko-KR" altLang="en-US" sz="1200" dirty="0" smtClean="0"/>
              <a:t>명령을 실행하기 위해서는 </a:t>
            </a:r>
            <a:r>
              <a:rPr lang="en-US" altLang="ko-KR" sz="1200" dirty="0" smtClean="0"/>
              <a:t>GPager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간에 </a:t>
            </a:r>
            <a:r>
              <a:rPr lang="en-US" altLang="ko-KR" sz="1200" dirty="0" smtClean="0"/>
              <a:t>USB </a:t>
            </a:r>
            <a:r>
              <a:rPr lang="ko-KR" altLang="en-US" sz="1200" dirty="0" smtClean="0"/>
              <a:t>케이블을 연결하여 통신을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Baud rate : Auto (9600, 115200 </a:t>
            </a:r>
            <a:r>
              <a:rPr lang="ko-KR" altLang="en-US" sz="1200" dirty="0" smtClean="0"/>
              <a:t>등 지원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 : 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Parity :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Stop : 1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Flow control :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USB </a:t>
            </a:r>
            <a:r>
              <a:rPr lang="ko-KR" altLang="en-US" sz="1200" dirty="0" smtClean="0"/>
              <a:t>연결 후 </a:t>
            </a:r>
            <a:r>
              <a:rPr lang="en-US" altLang="ko-KR" sz="1200" dirty="0" smtClean="0"/>
              <a:t>HW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SW Reset</a:t>
            </a:r>
            <a:r>
              <a:rPr lang="ko-KR" altLang="en-US" sz="1200" dirty="0" smtClean="0"/>
              <a:t>을 실행하게 되면 </a:t>
            </a:r>
            <a:r>
              <a:rPr lang="en-US" altLang="ko-KR" sz="1200" dirty="0" smtClean="0"/>
              <a:t>Firmware Download </a:t>
            </a:r>
            <a:r>
              <a:rPr lang="ko-KR" altLang="en-US" sz="1200" dirty="0" smtClean="0"/>
              <a:t>모드로 진행하기 때문에 주의가 필요하다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Firmware Download </a:t>
            </a:r>
            <a:r>
              <a:rPr lang="ko-KR" altLang="en-US" sz="1200" dirty="0" smtClean="0"/>
              <a:t>모드로 진입했을 경우 </a:t>
            </a:r>
            <a:r>
              <a:rPr lang="en-US" altLang="ko-KR" sz="1200" dirty="0" smtClean="0"/>
              <a:t>USB </a:t>
            </a:r>
            <a:r>
              <a:rPr lang="ko-KR" altLang="en-US" sz="1200" dirty="0" smtClean="0"/>
              <a:t>연결을 제거 후 </a:t>
            </a:r>
            <a:r>
              <a:rPr lang="en-US" altLang="ko-KR" sz="1200" dirty="0" smtClean="0"/>
              <a:t>HW Reset </a:t>
            </a:r>
            <a:r>
              <a:rPr lang="ko-KR" altLang="en-US" sz="1200" dirty="0" smtClean="0"/>
              <a:t>버튼을 누르면 빠져 나간다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9096" y="3949850"/>
            <a:ext cx="4921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CLI Command </a:t>
            </a:r>
            <a:r>
              <a:rPr lang="ko-KR" altLang="en-US" sz="1200" b="1" dirty="0" smtClean="0"/>
              <a:t>모드 로그인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CLI Command</a:t>
            </a:r>
            <a:r>
              <a:rPr lang="ko-KR" altLang="en-US" sz="1200" dirty="0" smtClean="0"/>
              <a:t>를 사용하기 위해서는 사용자 로그인 과정이 필요하다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ID : ioncom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Password : </a:t>
            </a:r>
            <a:r>
              <a:rPr lang="en-US" altLang="ko-KR" sz="1200" dirty="0" err="1" smtClean="0"/>
              <a:t>gpager10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9" y="5468514"/>
            <a:ext cx="252511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75628"/>
              </p:ext>
            </p:extLst>
          </p:nvPr>
        </p:nvGraphicFramePr>
        <p:xfrm>
          <a:off x="796065" y="70339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Class type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0438" y="703397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설정을 출력 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64213"/>
              </p:ext>
            </p:extLst>
          </p:nvPr>
        </p:nvGraphicFramePr>
        <p:xfrm>
          <a:off x="796065" y="108718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cls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5007" y="1935652"/>
            <a:ext cx="289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 : Class A, 2 : Class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GPager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Class C</a:t>
            </a:r>
            <a:r>
              <a:rPr lang="ko-KR" altLang="en-US" sz="1200" dirty="0" smtClean="0"/>
              <a:t>만 사용할 수 있다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6045"/>
              </p:ext>
            </p:extLst>
          </p:nvPr>
        </p:nvGraphicFramePr>
        <p:xfrm>
          <a:off x="796065" y="263697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Class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0438" y="2636972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1956"/>
              </p:ext>
            </p:extLst>
          </p:nvPr>
        </p:nvGraphicFramePr>
        <p:xfrm>
          <a:off x="796065" y="302075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cls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</a:t>
                      </a:r>
                      <a:r>
                        <a:rPr lang="en-US" altLang="ko-KR" sz="1200" dirty="0" smtClean="0"/>
                        <a:t> 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5007" y="3869227"/>
            <a:ext cx="5085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Class A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2 : Class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GPager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Class C</a:t>
            </a:r>
            <a:r>
              <a:rPr lang="ko-KR" altLang="en-US" sz="1200" dirty="0" smtClean="0"/>
              <a:t>만 사용할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3774"/>
              </p:ext>
            </p:extLst>
          </p:nvPr>
        </p:nvGraphicFramePr>
        <p:xfrm>
          <a:off x="796065" y="515716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Data</a:t>
                      </a:r>
                      <a:r>
                        <a:rPr lang="en-US" altLang="ko-KR" sz="1200" baseline="0" dirty="0" smtClean="0"/>
                        <a:t> rate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60438" y="5157161"/>
            <a:ext cx="308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Data rate 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17006"/>
              </p:ext>
            </p:extLst>
          </p:nvPr>
        </p:nvGraphicFramePr>
        <p:xfrm>
          <a:off x="796065" y="554094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52917"/>
              </p:ext>
            </p:extLst>
          </p:nvPr>
        </p:nvGraphicFramePr>
        <p:xfrm>
          <a:off x="786540" y="58909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Data</a:t>
                      </a:r>
                      <a:r>
                        <a:rPr lang="en-US" altLang="ko-KR" sz="1200" baseline="0" dirty="0" smtClean="0"/>
                        <a:t> rate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0913" y="589097"/>
            <a:ext cx="277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Data rate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2738"/>
              </p:ext>
            </p:extLst>
          </p:nvPr>
        </p:nvGraphicFramePr>
        <p:xfrm>
          <a:off x="786540" y="97288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~ 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5482" y="1821352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~ 5 : Data rate </a:t>
            </a:r>
            <a:r>
              <a:rPr lang="ko-KR" altLang="en-US" sz="1200" dirty="0" smtClean="0"/>
              <a:t>설정 값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02619"/>
              </p:ext>
            </p:extLst>
          </p:nvPr>
        </p:nvGraphicFramePr>
        <p:xfrm>
          <a:off x="786540" y="289021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Data</a:t>
                      </a:r>
                      <a:r>
                        <a:rPr lang="en-US" altLang="ko-KR" sz="1200" baseline="0" dirty="0" smtClean="0"/>
                        <a:t> rate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0913" y="2890211"/>
            <a:ext cx="332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Data rate 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05691"/>
              </p:ext>
            </p:extLst>
          </p:nvPr>
        </p:nvGraphicFramePr>
        <p:xfrm>
          <a:off x="786540" y="327399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48051"/>
              </p:ext>
            </p:extLst>
          </p:nvPr>
        </p:nvGraphicFramePr>
        <p:xfrm>
          <a:off x="786540" y="4434718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Data</a:t>
                      </a:r>
                      <a:r>
                        <a:rPr lang="en-US" altLang="ko-KR" sz="1200" baseline="0" dirty="0" smtClean="0"/>
                        <a:t> rate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0913" y="4434718"/>
            <a:ext cx="296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Data rate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4153"/>
              </p:ext>
            </p:extLst>
          </p:nvPr>
        </p:nvGraphicFramePr>
        <p:xfrm>
          <a:off x="786540" y="4818505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~ 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5482" y="5666973"/>
            <a:ext cx="657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) 0 ~ 5 : Data rate </a:t>
            </a:r>
            <a:r>
              <a:rPr lang="ko-KR" altLang="en-US" sz="1200" dirty="0" smtClean="0"/>
              <a:t>설정 값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Data rate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5765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6992"/>
              </p:ext>
            </p:extLst>
          </p:nvPr>
        </p:nvGraphicFramePr>
        <p:xfrm>
          <a:off x="786540" y="469996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0913" y="4699961"/>
            <a:ext cx="3296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33907"/>
              </p:ext>
            </p:extLst>
          </p:nvPr>
        </p:nvGraphicFramePr>
        <p:xfrm>
          <a:off x="786540" y="508374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at+txp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1750"/>
              </p:ext>
            </p:extLst>
          </p:nvPr>
        </p:nvGraphicFramePr>
        <p:xfrm>
          <a:off x="786540" y="68993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0913" y="689936"/>
            <a:ext cx="3011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41183"/>
              </p:ext>
            </p:extLst>
          </p:nvPr>
        </p:nvGraphicFramePr>
        <p:xfrm>
          <a:off x="786540" y="107372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txp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21381"/>
              </p:ext>
            </p:extLst>
          </p:nvPr>
        </p:nvGraphicFramePr>
        <p:xfrm>
          <a:off x="786540" y="230628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50913" y="2306282"/>
            <a:ext cx="2747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8722"/>
              </p:ext>
            </p:extLst>
          </p:nvPr>
        </p:nvGraphicFramePr>
        <p:xfrm>
          <a:off x="786540" y="269006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txp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~ 10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55482" y="3538537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~ 10 :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3832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37318"/>
              </p:ext>
            </p:extLst>
          </p:nvPr>
        </p:nvGraphicFramePr>
        <p:xfrm>
          <a:off x="777015" y="291343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1388" y="291343"/>
            <a:ext cx="2934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4957"/>
              </p:ext>
            </p:extLst>
          </p:nvPr>
        </p:nvGraphicFramePr>
        <p:xfrm>
          <a:off x="777015" y="675130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at+txp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~ 10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5957" y="1523598"/>
            <a:ext cx="649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~ 10 :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98706"/>
              </p:ext>
            </p:extLst>
          </p:nvPr>
        </p:nvGraphicFramePr>
        <p:xfrm>
          <a:off x="777015" y="247111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 Channel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dirty="0" smtClean="0"/>
                        <a:t> power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1388" y="2471111"/>
            <a:ext cx="3571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24428"/>
              </p:ext>
            </p:extLst>
          </p:nvPr>
        </p:nvGraphicFramePr>
        <p:xfrm>
          <a:off x="777015" y="285489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0 ~ 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5957" y="370336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) 0 ~7 : Channel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8309"/>
              </p:ext>
            </p:extLst>
          </p:nvPr>
        </p:nvGraphicFramePr>
        <p:xfrm>
          <a:off x="796191" y="4420299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Channel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60564" y="4420299"/>
            <a:ext cx="3274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52989"/>
              </p:ext>
            </p:extLst>
          </p:nvPr>
        </p:nvGraphicFramePr>
        <p:xfrm>
          <a:off x="796191" y="480408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~ 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~ 14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5133" y="5652554"/>
            <a:ext cx="6169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~ 7 : 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(1) 0 ~ 14 :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채널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인 경우에는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까지만 적용된다 </a:t>
            </a:r>
            <a:r>
              <a:rPr lang="en-US" altLang="ko-KR" sz="1200" dirty="0" smtClean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140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97691"/>
              </p:ext>
            </p:extLst>
          </p:nvPr>
        </p:nvGraphicFramePr>
        <p:xfrm>
          <a:off x="815115" y="35656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 Channel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dirty="0" smtClean="0"/>
                        <a:t> power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9488" y="356561"/>
            <a:ext cx="376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5303"/>
              </p:ext>
            </p:extLst>
          </p:nvPr>
        </p:nvGraphicFramePr>
        <p:xfrm>
          <a:off x="815115" y="74034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at+chp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0 ~ 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4057" y="158881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) 0 ~7 : Channel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018"/>
              </p:ext>
            </p:extLst>
          </p:nvPr>
        </p:nvGraphicFramePr>
        <p:xfrm>
          <a:off x="834291" y="2305749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Channel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8664" y="2305749"/>
            <a:ext cx="348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3413"/>
              </p:ext>
            </p:extLst>
          </p:nvPr>
        </p:nvGraphicFramePr>
        <p:xfrm>
          <a:off x="834291" y="268953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at+chp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~ 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~ 14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3233" y="3538004"/>
            <a:ext cx="7006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~ 7 : 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(1) 0 ~ 14 :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채널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인 경우에는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까지만 적용된다 </a:t>
            </a:r>
            <a:r>
              <a:rPr lang="en-US" altLang="ko-KR" sz="1200" dirty="0" smtClean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03449"/>
              </p:ext>
            </p:extLst>
          </p:nvPr>
        </p:nvGraphicFramePr>
        <p:xfrm>
          <a:off x="834291" y="490951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mode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98664" y="4909511"/>
            <a:ext cx="281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mode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78125"/>
              </p:ext>
            </p:extLst>
          </p:nvPr>
        </p:nvGraphicFramePr>
        <p:xfrm>
          <a:off x="834291" y="529329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txm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2037" y="6143205"/>
            <a:ext cx="440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 : Timer mode ( </a:t>
            </a:r>
            <a:r>
              <a:rPr lang="en-US" altLang="ko-KR" sz="1200" dirty="0" err="1" smtClean="0"/>
              <a:t>dutycycle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시간에 따라 주기적으로 전송 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: Event mode ( </a:t>
            </a:r>
            <a:r>
              <a:rPr lang="ko-KR" altLang="en-US" sz="1200" dirty="0" smtClean="0"/>
              <a:t>즉시 전송 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3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79112"/>
              </p:ext>
            </p:extLst>
          </p:nvPr>
        </p:nvGraphicFramePr>
        <p:xfrm>
          <a:off x="805716" y="248349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mode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0089" y="248349"/>
            <a:ext cx="272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mode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72056"/>
              </p:ext>
            </p:extLst>
          </p:nvPr>
        </p:nvGraphicFramePr>
        <p:xfrm>
          <a:off x="805716" y="63213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txm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baseline="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4658" y="1480604"/>
            <a:ext cx="5085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Timer mode ( </a:t>
            </a:r>
            <a:r>
              <a:rPr lang="en-US" altLang="ko-KR" sz="1200" dirty="0" err="1" smtClean="0"/>
              <a:t>dutycycle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시간에 따라 주기적으로 전송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Event mode ( </a:t>
            </a:r>
            <a:r>
              <a:rPr lang="ko-KR" altLang="en-US" sz="1200" dirty="0" smtClean="0"/>
              <a:t>즉시 전송 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88074"/>
              </p:ext>
            </p:extLst>
          </p:nvPr>
        </p:nvGraphicFramePr>
        <p:xfrm>
          <a:off x="805716" y="259493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mode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0089" y="2594936"/>
            <a:ext cx="296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mode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19146"/>
              </p:ext>
            </p:extLst>
          </p:nvPr>
        </p:nvGraphicFramePr>
        <p:xfrm>
          <a:off x="805716" y="297872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at+txm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3462" y="3828630"/>
            <a:ext cx="440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 : Timer mode ( </a:t>
            </a:r>
            <a:r>
              <a:rPr lang="en-US" altLang="ko-KR" sz="1200" dirty="0" err="1" smtClean="0"/>
              <a:t>dutycycle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시간에 따라 주기적으로 전송 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: Event mode ( </a:t>
            </a:r>
            <a:r>
              <a:rPr lang="ko-KR" altLang="en-US" sz="1200" dirty="0" smtClean="0"/>
              <a:t>즉시 전송 </a:t>
            </a:r>
            <a:r>
              <a:rPr lang="en-US" altLang="ko-KR" sz="1200" dirty="0" smtClean="0"/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42284"/>
              </p:ext>
            </p:extLst>
          </p:nvPr>
        </p:nvGraphicFramePr>
        <p:xfrm>
          <a:off x="805716" y="4587118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power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70089" y="4587118"/>
            <a:ext cx="296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mode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8702"/>
              </p:ext>
            </p:extLst>
          </p:nvPr>
        </p:nvGraphicFramePr>
        <p:xfrm>
          <a:off x="805716" y="4970905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at+txm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baseline="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5716" y="5841108"/>
            <a:ext cx="667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Timer mode ( </a:t>
            </a:r>
            <a:r>
              <a:rPr lang="en-US" altLang="ko-KR" sz="1200" dirty="0" err="1" smtClean="0"/>
              <a:t>dutycycle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시간에 따라 주기적으로 전송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(2) 1 : Event mode ( </a:t>
            </a:r>
            <a:r>
              <a:rPr lang="ko-KR" altLang="en-US" sz="1200" dirty="0" smtClean="0"/>
              <a:t>즉시 전송 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mode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7037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32029"/>
              </p:ext>
            </p:extLst>
          </p:nvPr>
        </p:nvGraphicFramePr>
        <p:xfrm>
          <a:off x="853341" y="47086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Message type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7714" y="470861"/>
            <a:ext cx="3307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을 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88780"/>
              </p:ext>
            </p:extLst>
          </p:nvPr>
        </p:nvGraphicFramePr>
        <p:xfrm>
          <a:off x="853341" y="85464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cfm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1087" y="1704555"/>
            <a:ext cx="219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 : unconfirmed message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: confirmed message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9867"/>
              </p:ext>
            </p:extLst>
          </p:nvPr>
        </p:nvGraphicFramePr>
        <p:xfrm>
          <a:off x="853341" y="2391474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Message</a:t>
                      </a:r>
                      <a:r>
                        <a:rPr lang="en-US" altLang="ko-KR" sz="1200" baseline="0" dirty="0" smtClean="0"/>
                        <a:t> type</a:t>
                      </a:r>
                      <a:r>
                        <a:rPr lang="en-US" altLang="ko-KR" sz="1200" dirty="0" smtClean="0"/>
                        <a:t>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27239" y="2391474"/>
            <a:ext cx="315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9709"/>
              </p:ext>
            </p:extLst>
          </p:nvPr>
        </p:nvGraphicFramePr>
        <p:xfrm>
          <a:off x="853341" y="2775261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cfm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baseline="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22283" y="3623729"/>
            <a:ext cx="5085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(1) 0 : unconfirmed message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confirmed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73452"/>
              </p:ext>
            </p:extLst>
          </p:nvPr>
        </p:nvGraphicFramePr>
        <p:xfrm>
          <a:off x="853341" y="473806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baseline="0" dirty="0" smtClean="0"/>
                        <a:t>Message type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17714" y="4738061"/>
            <a:ext cx="3549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을 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4130"/>
              </p:ext>
            </p:extLst>
          </p:nvPr>
        </p:nvGraphicFramePr>
        <p:xfrm>
          <a:off x="853341" y="512184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at+cfm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1087" y="5971755"/>
            <a:ext cx="223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 : unconfirmed message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: confirmed message</a:t>
            </a:r>
          </a:p>
        </p:txBody>
      </p:sp>
    </p:spTree>
    <p:extLst>
      <p:ext uri="{BB962C8B-B14F-4D97-AF65-F5344CB8AC3E}">
        <p14:creationId xmlns:p14="http://schemas.microsoft.com/office/powerpoint/2010/main" val="424788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36539"/>
              </p:ext>
            </p:extLst>
          </p:nvPr>
        </p:nvGraphicFramePr>
        <p:xfrm>
          <a:off x="775847" y="501355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Message</a:t>
                      </a:r>
                      <a:r>
                        <a:rPr lang="en-US" altLang="ko-KR" sz="1200" baseline="0" dirty="0" smtClean="0"/>
                        <a:t> type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0220" y="501355"/>
            <a:ext cx="3340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86738"/>
              </p:ext>
            </p:extLst>
          </p:nvPr>
        </p:nvGraphicFramePr>
        <p:xfrm>
          <a:off x="775847" y="885142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at+cfm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baseline="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5847" y="1755345"/>
            <a:ext cx="689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unconfirmed message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confirmed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97821"/>
              </p:ext>
            </p:extLst>
          </p:nvPr>
        </p:nvGraphicFramePr>
        <p:xfrm>
          <a:off x="775847" y="2914188"/>
          <a:ext cx="405563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Unconfirmed message retransmission number       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589" y="2909723"/>
            <a:ext cx="410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unconfirmed message</a:t>
            </a:r>
            <a:r>
              <a:rPr lang="ko-KR" altLang="en-US" sz="1200" dirty="0" smtClean="0"/>
              <a:t>의 재전송 횟수를</a:t>
            </a:r>
            <a:endParaRPr lang="en-US" altLang="ko-KR" sz="1200" dirty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29520"/>
              </p:ext>
            </p:extLst>
          </p:nvPr>
        </p:nvGraphicFramePr>
        <p:xfrm>
          <a:off x="775848" y="336283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59688"/>
              </p:ext>
            </p:extLst>
          </p:nvPr>
        </p:nvGraphicFramePr>
        <p:xfrm>
          <a:off x="775848" y="4423810"/>
          <a:ext cx="405563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Unconfirmed message retransmission number       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48589" y="4423810"/>
            <a:ext cx="4036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unconfirmed message</a:t>
            </a:r>
            <a:r>
              <a:rPr lang="ko-KR" altLang="en-US" sz="1200" dirty="0" smtClean="0"/>
              <a:t>의 재전송 횟수를 메모리에 저장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0323"/>
              </p:ext>
            </p:extLst>
          </p:nvPr>
        </p:nvGraphicFramePr>
        <p:xfrm>
          <a:off x="775848" y="487692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8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4216" y="5656217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8 : </a:t>
            </a:r>
            <a:r>
              <a:rPr lang="ko-KR" altLang="en-US" sz="1200" dirty="0" smtClean="0"/>
              <a:t>재전송 횟수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8446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26479"/>
              </p:ext>
            </p:extLst>
          </p:nvPr>
        </p:nvGraphicFramePr>
        <p:xfrm>
          <a:off x="787822" y="696795"/>
          <a:ext cx="4055633" cy="46166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461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Unconfirmed message retransmission number       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0564" y="696795"/>
            <a:ext cx="382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unconfirmed message</a:t>
            </a:r>
            <a:r>
              <a:rPr lang="ko-KR" altLang="en-US" sz="1200" dirty="0" smtClean="0"/>
              <a:t>의 재전송</a:t>
            </a:r>
            <a:endParaRPr lang="en-US" altLang="ko-KR" sz="1200" dirty="0" smtClean="0"/>
          </a:p>
          <a:p>
            <a:r>
              <a:rPr lang="ko-KR" altLang="en-US" sz="1200" dirty="0" smtClean="0"/>
              <a:t>횟수를 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12533"/>
              </p:ext>
            </p:extLst>
          </p:nvPr>
        </p:nvGraphicFramePr>
        <p:xfrm>
          <a:off x="787823" y="114990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at+urep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2151"/>
              </p:ext>
            </p:extLst>
          </p:nvPr>
        </p:nvGraphicFramePr>
        <p:xfrm>
          <a:off x="787823" y="2413573"/>
          <a:ext cx="4055633" cy="4531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453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Unconfirmed message retransmission number       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60564" y="2413573"/>
            <a:ext cx="388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unconfirmed message</a:t>
            </a:r>
            <a:r>
              <a:rPr lang="ko-KR" altLang="en-US" sz="1200" dirty="0" smtClean="0"/>
              <a:t>의 재전송 횟수를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</a:t>
            </a:r>
            <a:endParaRPr lang="en-US" altLang="ko-KR" sz="1200" dirty="0" smtClean="0"/>
          </a:p>
          <a:p>
            <a:r>
              <a:rPr lang="ko-KR" altLang="en-US" sz="1200" dirty="0" smtClean="0"/>
              <a:t>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6540"/>
              </p:ext>
            </p:extLst>
          </p:nvPr>
        </p:nvGraphicFramePr>
        <p:xfrm>
          <a:off x="787823" y="286668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at+urep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8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6191" y="3645980"/>
            <a:ext cx="689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8 : </a:t>
            </a:r>
            <a:r>
              <a:rPr lang="ko-KR" altLang="en-US" sz="1200" dirty="0" smtClean="0"/>
              <a:t>재전송 횟수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38117"/>
              </p:ext>
            </p:extLst>
          </p:nvPr>
        </p:nvGraphicFramePr>
        <p:xfrm>
          <a:off x="787821" y="4801213"/>
          <a:ext cx="405563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Confirmed message retransmission number       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0563" y="4803256"/>
            <a:ext cx="392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confirmed message</a:t>
            </a:r>
            <a:r>
              <a:rPr lang="ko-KR" altLang="en-US" sz="1200" dirty="0" smtClean="0"/>
              <a:t>의 재전송 횟수를</a:t>
            </a:r>
            <a:endParaRPr lang="en-US" altLang="ko-KR" sz="1200" dirty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9481"/>
              </p:ext>
            </p:extLst>
          </p:nvPr>
        </p:nvGraphicFramePr>
        <p:xfrm>
          <a:off x="787822" y="525636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7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08405"/>
              </p:ext>
            </p:extLst>
          </p:nvPr>
        </p:nvGraphicFramePr>
        <p:xfrm>
          <a:off x="949748" y="630355"/>
          <a:ext cx="405563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Confirmed message retransmission number       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2489" y="632398"/>
            <a:ext cx="3856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confirmed message</a:t>
            </a:r>
            <a:r>
              <a:rPr lang="ko-KR" altLang="en-US" sz="1200" dirty="0" smtClean="0"/>
              <a:t>의 재전송 횟수를 메모리에 저장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90094"/>
              </p:ext>
            </p:extLst>
          </p:nvPr>
        </p:nvGraphicFramePr>
        <p:xfrm>
          <a:off x="949748" y="1085511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8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8116" y="1864805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8 : </a:t>
            </a:r>
            <a:r>
              <a:rPr lang="ko-KR" altLang="en-US" sz="1200" dirty="0" smtClean="0"/>
              <a:t>재전송 횟수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35217"/>
              </p:ext>
            </p:extLst>
          </p:nvPr>
        </p:nvGraphicFramePr>
        <p:xfrm>
          <a:off x="922535" y="2852111"/>
          <a:ext cx="4055633" cy="46166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461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Confirmed message retransmission number       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5276" y="2852111"/>
            <a:ext cx="364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confirmed message</a:t>
            </a:r>
            <a:r>
              <a:rPr lang="ko-KR" altLang="en-US" sz="1200" dirty="0" smtClean="0"/>
              <a:t>의 재전송</a:t>
            </a:r>
            <a:endParaRPr lang="en-US" altLang="ko-KR" sz="1200" dirty="0" smtClean="0"/>
          </a:p>
          <a:p>
            <a:r>
              <a:rPr lang="ko-KR" altLang="en-US" sz="1200" dirty="0" smtClean="0"/>
              <a:t>횟수를 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5326"/>
              </p:ext>
            </p:extLst>
          </p:nvPr>
        </p:nvGraphicFramePr>
        <p:xfrm>
          <a:off x="922535" y="330522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79494"/>
              </p:ext>
            </p:extLst>
          </p:nvPr>
        </p:nvGraphicFramePr>
        <p:xfrm>
          <a:off x="922534" y="4366198"/>
          <a:ext cx="4055633" cy="4531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453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Confirmed message retransmission number       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95276" y="4366198"/>
            <a:ext cx="370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confirmed message</a:t>
            </a:r>
            <a:r>
              <a:rPr lang="ko-KR" altLang="en-US" sz="1200" dirty="0" smtClean="0"/>
              <a:t>의 재전송 횟수를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</a:t>
            </a:r>
            <a:endParaRPr lang="en-US" altLang="ko-KR" sz="1200" dirty="0" smtClean="0"/>
          </a:p>
          <a:p>
            <a:r>
              <a:rPr lang="ko-KR" altLang="en-US" sz="1200" dirty="0" smtClean="0"/>
              <a:t>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0052"/>
              </p:ext>
            </p:extLst>
          </p:nvPr>
        </p:nvGraphicFramePr>
        <p:xfrm>
          <a:off x="922535" y="4819311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at+crep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8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0903" y="5598605"/>
            <a:ext cx="689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8 : </a:t>
            </a:r>
            <a:r>
              <a:rPr lang="ko-KR" altLang="en-US" sz="1200" dirty="0" smtClean="0"/>
              <a:t>재전송 횟수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message type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898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106" y="351081"/>
            <a:ext cx="76706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CLI Command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CLI Command </a:t>
            </a:r>
            <a:r>
              <a:rPr lang="ko-KR" altLang="en-US" sz="1200" dirty="0" smtClean="0"/>
              <a:t>는 아래의 형식을 따른다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각 인자는 </a:t>
            </a:r>
            <a:r>
              <a:rPr lang="en-US" altLang="ko-KR" sz="1200" dirty="0" smtClean="0"/>
              <a:t>space</a:t>
            </a:r>
            <a:r>
              <a:rPr lang="ko-KR" altLang="en-US" sz="1200" dirty="0" smtClean="0"/>
              <a:t>로 구분되며 마지막에는 </a:t>
            </a:r>
            <a:r>
              <a:rPr lang="en-US" altLang="ko-KR" sz="1200" dirty="0" err="1" smtClean="0"/>
              <a:t>CR,LF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입력하여 명령을 실행한다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CLI Command </a:t>
            </a:r>
            <a:r>
              <a:rPr lang="ko-KR" altLang="en-US" sz="1200" dirty="0" smtClean="0"/>
              <a:t>응답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실행에 성공 할 경우 </a:t>
            </a:r>
            <a:r>
              <a:rPr lang="en-US" altLang="ko-KR" sz="1200" dirty="0" smtClean="0"/>
              <a:t>: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실행에 실패 할 경우 </a:t>
            </a:r>
            <a:r>
              <a:rPr lang="en-US" altLang="ko-KR" sz="1200" dirty="0" smtClean="0"/>
              <a:t>: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명령어가 없는 경우 </a:t>
            </a:r>
            <a:r>
              <a:rPr lang="en-US" altLang="ko-KR" sz="1200" dirty="0" smtClean="0"/>
              <a:t>: Bad command! Type 'h' for help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AT Command</a:t>
            </a:r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at+[command] </a:t>
            </a:r>
            <a:r>
              <a:rPr lang="ko-KR" altLang="en-US" sz="1200" dirty="0" smtClean="0"/>
              <a:t>를 사용하는 명령어는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바로 적용되나 메모리에는 설정 값이 저장되지 않는다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0839"/>
              </p:ext>
            </p:extLst>
          </p:nvPr>
        </p:nvGraphicFramePr>
        <p:xfrm>
          <a:off x="827106" y="1464595"/>
          <a:ext cx="812800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[Command] [Values] CR LF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53257"/>
              </p:ext>
            </p:extLst>
          </p:nvPr>
        </p:nvGraphicFramePr>
        <p:xfrm>
          <a:off x="827105" y="399646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Get CLI Command List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1478" y="399646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 Command List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84009"/>
              </p:ext>
            </p:extLst>
          </p:nvPr>
        </p:nvGraphicFramePr>
        <p:xfrm>
          <a:off x="827105" y="438025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 / help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19925"/>
              </p:ext>
            </p:extLst>
          </p:nvPr>
        </p:nvGraphicFramePr>
        <p:xfrm>
          <a:off x="827105" y="546746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Software</a:t>
                      </a:r>
                      <a:r>
                        <a:rPr lang="en-US" altLang="ko-KR" sz="1200" baseline="0" dirty="0" smtClean="0"/>
                        <a:t> reset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1478" y="5467466"/>
            <a:ext cx="276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시스템의 </a:t>
            </a:r>
            <a:r>
              <a:rPr lang="en-US" altLang="ko-KR" sz="1200" dirty="0" smtClean="0"/>
              <a:t>Software reset </a:t>
            </a:r>
            <a:r>
              <a:rPr lang="ko-KR" altLang="en-US" sz="1200" dirty="0" smtClean="0"/>
              <a:t>을 실행한다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28848"/>
              </p:ext>
            </p:extLst>
          </p:nvPr>
        </p:nvGraphicFramePr>
        <p:xfrm>
          <a:off x="827105" y="585125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reset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1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2864"/>
              </p:ext>
            </p:extLst>
          </p:nvPr>
        </p:nvGraphicFramePr>
        <p:xfrm>
          <a:off x="919890" y="46133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 Duty</a:t>
                      </a:r>
                      <a:r>
                        <a:rPr lang="en-US" altLang="ko-KR" sz="1200" baseline="0" dirty="0" smtClean="0"/>
                        <a:t> cycle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4263" y="461336"/>
            <a:ext cx="331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주기 전송 시간을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8228"/>
              </p:ext>
            </p:extLst>
          </p:nvPr>
        </p:nvGraphicFramePr>
        <p:xfrm>
          <a:off x="919890" y="84512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dc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832" y="1693591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10 ~ 259200 : </a:t>
            </a:r>
            <a:r>
              <a:rPr lang="ko-KR" altLang="en-US" sz="1200" dirty="0" smtClean="0"/>
              <a:t>주기 전송 시간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 </a:t>
            </a:r>
            <a:r>
              <a:rPr lang="en-US" altLang="ko-KR" sz="1200" dirty="0" smtClean="0"/>
              <a:t>) 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2052"/>
              </p:ext>
            </p:extLst>
          </p:nvPr>
        </p:nvGraphicFramePr>
        <p:xfrm>
          <a:off x="911522" y="240164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Duty</a:t>
                      </a:r>
                      <a:r>
                        <a:rPr lang="en-US" altLang="ko-KR" sz="1200" baseline="0" dirty="0" smtClean="0"/>
                        <a:t> cycle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75895" y="2401646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주기 전송 시간을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73401"/>
              </p:ext>
            </p:extLst>
          </p:nvPr>
        </p:nvGraphicFramePr>
        <p:xfrm>
          <a:off x="911522" y="278543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dc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en-US" altLang="ko-KR" sz="1200" baseline="0" dirty="0" smtClean="0"/>
                        <a:t> ~ 2592000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0464" y="3633901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10 ~ 259200 : </a:t>
            </a:r>
            <a:r>
              <a:rPr lang="ko-KR" altLang="en-US" sz="1200" dirty="0" smtClean="0"/>
              <a:t>주기 전송 시간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 </a:t>
            </a:r>
            <a:r>
              <a:rPr lang="en-US" altLang="ko-KR" sz="1200" dirty="0" smtClean="0"/>
              <a:t>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3504"/>
              </p:ext>
            </p:extLst>
          </p:nvPr>
        </p:nvGraphicFramePr>
        <p:xfrm>
          <a:off x="911093" y="4725743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Application</a:t>
                      </a:r>
                      <a:r>
                        <a:rPr lang="en-US" altLang="ko-KR" sz="1200" baseline="0" dirty="0" smtClean="0"/>
                        <a:t> port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75466" y="4725743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Application port </a:t>
            </a: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23490"/>
              </p:ext>
            </p:extLst>
          </p:nvPr>
        </p:nvGraphicFramePr>
        <p:xfrm>
          <a:off x="911093" y="5109530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0035" y="5957998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~ 127 : Application port  </a:t>
            </a:r>
          </a:p>
        </p:txBody>
      </p:sp>
    </p:spTree>
    <p:extLst>
      <p:ext uri="{BB962C8B-B14F-4D97-AF65-F5344CB8AC3E}">
        <p14:creationId xmlns:p14="http://schemas.microsoft.com/office/powerpoint/2010/main" val="304293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75168"/>
              </p:ext>
            </p:extLst>
          </p:nvPr>
        </p:nvGraphicFramePr>
        <p:xfrm>
          <a:off x="862866" y="438849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Application port </a:t>
                      </a:r>
                      <a:r>
                        <a:rPr lang="en-US" altLang="ko-KR" sz="1200" dirty="0" smtClean="0"/>
                        <a:t>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27239" y="438849"/>
            <a:ext cx="296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port </a:t>
            </a:r>
            <a:r>
              <a:rPr lang="ko-KR" altLang="en-US" sz="1200" dirty="0" smtClean="0"/>
              <a:t>를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1770"/>
              </p:ext>
            </p:extLst>
          </p:nvPr>
        </p:nvGraphicFramePr>
        <p:xfrm>
          <a:off x="862866" y="82263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~ 127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1808" y="1671104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127 : Application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04861"/>
              </p:ext>
            </p:extLst>
          </p:nvPr>
        </p:nvGraphicFramePr>
        <p:xfrm>
          <a:off x="862866" y="266493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Application</a:t>
                      </a:r>
                      <a:r>
                        <a:rPr lang="en-US" altLang="ko-KR" sz="1200" baseline="0" dirty="0" smtClean="0"/>
                        <a:t> port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27239" y="2664931"/>
            <a:ext cx="372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Application port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16632"/>
              </p:ext>
            </p:extLst>
          </p:nvPr>
        </p:nvGraphicFramePr>
        <p:xfrm>
          <a:off x="862866" y="304871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at+ap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0612" y="3898625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 ~ 127 : Application port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2372"/>
              </p:ext>
            </p:extLst>
          </p:nvPr>
        </p:nvGraphicFramePr>
        <p:xfrm>
          <a:off x="862866" y="452168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Message</a:t>
                      </a:r>
                      <a:r>
                        <a:rPr lang="en-US" altLang="ko-KR" sz="1200" baseline="0" dirty="0" smtClean="0"/>
                        <a:t> type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27239" y="452168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port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42115"/>
              </p:ext>
            </p:extLst>
          </p:nvPr>
        </p:nvGraphicFramePr>
        <p:xfrm>
          <a:off x="862866" y="490546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at+ap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~ 127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62866" y="5775671"/>
            <a:ext cx="7069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 ~ 127 : Application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Application port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2448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8064"/>
              </p:ext>
            </p:extLst>
          </p:nvPr>
        </p:nvGraphicFramePr>
        <p:xfrm>
          <a:off x="785684" y="810655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Tx</a:t>
                      </a:r>
                      <a:r>
                        <a:rPr lang="en-US" altLang="ko-KR" sz="1200" baseline="0" dirty="0" smtClean="0"/>
                        <a:t> message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0057" y="810655"/>
            <a:ext cx="209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message</a:t>
            </a:r>
            <a:r>
              <a:rPr lang="ko-KR" altLang="en-US" sz="1200" dirty="0" smtClean="0"/>
              <a:t> 를 전송한다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53828"/>
              </p:ext>
            </p:extLst>
          </p:nvPr>
        </p:nvGraphicFramePr>
        <p:xfrm>
          <a:off x="785684" y="1194442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at+send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message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2352" y="1996743"/>
            <a:ext cx="828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</a:t>
            </a: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가 없을 경우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“</a:t>
            </a:r>
            <a:r>
              <a:rPr lang="en-US" altLang="ko-KR" sz="1200" dirty="0" err="1" smtClean="0"/>
              <a:t>012345678ABCDEF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메세지를</a:t>
            </a:r>
            <a:r>
              <a:rPr lang="ko-KR" altLang="en-US" sz="1200" dirty="0" smtClean="0"/>
              <a:t> 전송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</a:t>
            </a: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가 있을 경우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최대 </a:t>
            </a:r>
            <a:r>
              <a:rPr lang="en-US" altLang="ko-KR" sz="1200" dirty="0" smtClean="0"/>
              <a:t>65 bytes </a:t>
            </a:r>
            <a:r>
              <a:rPr lang="ko-KR" altLang="en-US" sz="1200" dirty="0" smtClean="0"/>
              <a:t>데이터 전송 가능 </a:t>
            </a:r>
            <a:r>
              <a:rPr lang="en-US" altLang="ko-KR" sz="1200" dirty="0" smtClean="0"/>
              <a:t>( 65 </a:t>
            </a:r>
            <a:r>
              <a:rPr lang="en-US" altLang="ko-KR" sz="1200" dirty="0" smtClean="0"/>
              <a:t>bytes </a:t>
            </a:r>
            <a:r>
              <a:rPr lang="ko-KR" altLang="en-US" sz="1200" dirty="0" smtClean="0"/>
              <a:t>이상의 데이터 전송을 해도 </a:t>
            </a:r>
            <a:r>
              <a:rPr lang="en-US" altLang="ko-KR" sz="1200" dirty="0" smtClean="0"/>
              <a:t>65 bytes</a:t>
            </a:r>
            <a:r>
              <a:rPr lang="ko-KR" altLang="en-US" sz="1200" dirty="0" smtClean="0"/>
              <a:t>만 전송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86069"/>
              </p:ext>
            </p:extLst>
          </p:nvPr>
        </p:nvGraphicFramePr>
        <p:xfrm>
          <a:off x="785684" y="3142729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Link Check Request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50057" y="3142729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Link Check Request </a:t>
            </a:r>
            <a:r>
              <a:rPr lang="ko-KR" altLang="en-US" sz="1200" dirty="0" smtClean="0"/>
              <a:t>시작</a:t>
            </a:r>
            <a:endParaRPr lang="en-US" altLang="ko-KR" sz="12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29434"/>
              </p:ext>
            </p:extLst>
          </p:nvPr>
        </p:nvGraphicFramePr>
        <p:xfrm>
          <a:off x="785684" y="3526516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at+lchk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80437"/>
              </p:ext>
            </p:extLst>
          </p:nvPr>
        </p:nvGraphicFramePr>
        <p:xfrm>
          <a:off x="785684" y="4775648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Device</a:t>
                      </a:r>
                      <a:r>
                        <a:rPr lang="en-US" altLang="ko-KR" sz="1200" baseline="0" dirty="0" smtClean="0"/>
                        <a:t> Time</a:t>
                      </a:r>
                      <a:r>
                        <a:rPr lang="en-US" altLang="ko-KR" sz="1200" dirty="0" smtClean="0"/>
                        <a:t> Request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50057" y="4775648"/>
            <a:ext cx="206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Device Time</a:t>
            </a:r>
            <a:r>
              <a:rPr lang="en-US" altLang="ko-KR" sz="1200" dirty="0" smtClean="0"/>
              <a:t> Request </a:t>
            </a:r>
            <a:r>
              <a:rPr lang="ko-KR" altLang="en-US" sz="1200" dirty="0" smtClean="0"/>
              <a:t>시작</a:t>
            </a:r>
            <a:endParaRPr lang="en-US" altLang="ko-KR" sz="12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2941"/>
              </p:ext>
            </p:extLst>
          </p:nvPr>
        </p:nvGraphicFramePr>
        <p:xfrm>
          <a:off x="785684" y="5159435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at+devt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30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58240"/>
              </p:ext>
            </p:extLst>
          </p:nvPr>
        </p:nvGraphicFramePr>
        <p:xfrm>
          <a:off x="651177" y="37562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RSSI</a:t>
                      </a:r>
                      <a:r>
                        <a:rPr lang="en-US" altLang="ko-KR" sz="1200" dirty="0" smtClean="0"/>
                        <a:t> Request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5550" y="375626"/>
            <a:ext cx="274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RSSI</a:t>
            </a:r>
            <a:r>
              <a:rPr lang="en-US" altLang="ko-KR" sz="1200" dirty="0" smtClean="0"/>
              <a:t> Request </a:t>
            </a:r>
            <a:r>
              <a:rPr lang="ko-KR" altLang="en-US" sz="1200" dirty="0" smtClean="0"/>
              <a:t>시작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신호 세기 요청 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93125"/>
              </p:ext>
            </p:extLst>
          </p:nvPr>
        </p:nvGraphicFramePr>
        <p:xfrm>
          <a:off x="651177" y="75941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at+rssi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76930"/>
              </p:ext>
            </p:extLst>
          </p:nvPr>
        </p:nvGraphicFramePr>
        <p:xfrm>
          <a:off x="651177" y="1887524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SNR Request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5550" y="1887524"/>
            <a:ext cx="289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SNR</a:t>
            </a:r>
            <a:r>
              <a:rPr lang="en-US" altLang="ko-KR" sz="1200" dirty="0" smtClean="0"/>
              <a:t> Request </a:t>
            </a:r>
            <a:r>
              <a:rPr lang="ko-KR" altLang="en-US" sz="1200" dirty="0" smtClean="0"/>
              <a:t>시작 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노이즈</a:t>
            </a:r>
            <a:r>
              <a:rPr lang="ko-KR" altLang="en-US" sz="1200" dirty="0" smtClean="0"/>
              <a:t> 대역 요청 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02574"/>
              </p:ext>
            </p:extLst>
          </p:nvPr>
        </p:nvGraphicFramePr>
        <p:xfrm>
          <a:off x="651177" y="2271311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at+snr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08154"/>
              </p:ext>
            </p:extLst>
          </p:nvPr>
        </p:nvGraphicFramePr>
        <p:xfrm>
          <a:off x="642809" y="339942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Uplink</a:t>
                      </a:r>
                      <a:r>
                        <a:rPr lang="en-US" altLang="ko-KR" sz="1200" baseline="0" dirty="0" smtClean="0"/>
                        <a:t> Count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07182" y="3399422"/>
            <a:ext cx="296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모듈의 </a:t>
            </a:r>
            <a:r>
              <a:rPr lang="en-US" altLang="ko-KR" sz="1200" dirty="0" smtClean="0"/>
              <a:t>Uplink count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96127"/>
              </p:ext>
            </p:extLst>
          </p:nvPr>
        </p:nvGraphicFramePr>
        <p:xfrm>
          <a:off x="642809" y="378320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at+ucnt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54586"/>
              </p:ext>
            </p:extLst>
          </p:nvPr>
        </p:nvGraphicFramePr>
        <p:xfrm>
          <a:off x="634441" y="4911320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Uplink</a:t>
                      </a:r>
                      <a:r>
                        <a:rPr lang="en-US" altLang="ko-KR" sz="1200" baseline="0" dirty="0" smtClean="0"/>
                        <a:t> Count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814" y="4911320"/>
            <a:ext cx="296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Uplink count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85818"/>
              </p:ext>
            </p:extLst>
          </p:nvPr>
        </p:nvGraphicFramePr>
        <p:xfrm>
          <a:off x="634441" y="5295107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at+ucnt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65535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8202" y="6139211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</a:t>
            </a:r>
            <a:r>
              <a:rPr lang="en-US" altLang="ko-KR" sz="1200" dirty="0" smtClean="0"/>
              <a:t>1 ~ 665535 </a:t>
            </a:r>
            <a:r>
              <a:rPr lang="ko-KR" altLang="en-US" sz="1200" dirty="0" smtClean="0"/>
              <a:t>입력 가능 </a:t>
            </a:r>
            <a:r>
              <a:rPr lang="en-US" altLang="ko-KR" sz="1200" dirty="0" smtClean="0"/>
              <a:t>( Uplink count </a:t>
            </a:r>
            <a:r>
              <a:rPr lang="ko-KR" altLang="en-US" sz="1200" dirty="0" smtClean="0"/>
              <a:t>테스트용이며 메모리에 저장되지 않는다</a:t>
            </a:r>
            <a:r>
              <a:rPr lang="en-US" altLang="ko-KR" sz="1200" dirty="0" smtClean="0"/>
              <a:t>. 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4977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0503"/>
              </p:ext>
            </p:extLst>
          </p:nvPr>
        </p:nvGraphicFramePr>
        <p:xfrm>
          <a:off x="731378" y="68801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Downlink</a:t>
                      </a:r>
                      <a:r>
                        <a:rPr lang="en-US" altLang="ko-KR" sz="1200" baseline="0" dirty="0" smtClean="0"/>
                        <a:t> Count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5751" y="688016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모듈의 </a:t>
            </a:r>
            <a:r>
              <a:rPr lang="en-US" altLang="ko-KR" sz="1200" dirty="0" smtClean="0"/>
              <a:t>Down</a:t>
            </a:r>
            <a:r>
              <a:rPr lang="en-US" altLang="ko-KR" sz="1200" dirty="0" smtClean="0"/>
              <a:t>link count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87307"/>
              </p:ext>
            </p:extLst>
          </p:nvPr>
        </p:nvGraphicFramePr>
        <p:xfrm>
          <a:off x="731378" y="107180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at+dcnt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83365"/>
              </p:ext>
            </p:extLst>
          </p:nvPr>
        </p:nvGraphicFramePr>
        <p:xfrm>
          <a:off x="723010" y="2199914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Downlink</a:t>
                      </a:r>
                      <a:r>
                        <a:rPr lang="en-US" altLang="ko-KR" sz="1200" baseline="0" dirty="0" smtClean="0"/>
                        <a:t> Count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87383" y="2199914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Downl</a:t>
            </a:r>
            <a:r>
              <a:rPr lang="en-US" altLang="ko-KR" sz="1200" dirty="0" smtClean="0"/>
              <a:t>ink count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40175"/>
              </p:ext>
            </p:extLst>
          </p:nvPr>
        </p:nvGraphicFramePr>
        <p:xfrm>
          <a:off x="723010" y="2583701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at+dcnt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~ 65535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771" y="3427805"/>
            <a:ext cx="634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</a:t>
            </a:r>
            <a:r>
              <a:rPr lang="en-US" altLang="ko-KR" sz="1200" dirty="0" smtClean="0"/>
              <a:t>1 ~ 665535 </a:t>
            </a:r>
            <a:r>
              <a:rPr lang="ko-KR" altLang="en-US" sz="1200" dirty="0" smtClean="0"/>
              <a:t>입력 가능 </a:t>
            </a:r>
            <a:r>
              <a:rPr lang="en-US" altLang="ko-KR" sz="1200" dirty="0" smtClean="0"/>
              <a:t>( Downlink count </a:t>
            </a:r>
            <a:r>
              <a:rPr lang="ko-KR" altLang="en-US" sz="1200" dirty="0" smtClean="0"/>
              <a:t>테스트용이며 메모리에 저장되지 않는다</a:t>
            </a:r>
            <a:r>
              <a:rPr lang="en-US" altLang="ko-KR" sz="1200" dirty="0" smtClean="0"/>
              <a:t>. 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8170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6139"/>
              </p:ext>
            </p:extLst>
          </p:nvPr>
        </p:nvGraphicFramePr>
        <p:xfrm>
          <a:off x="817581" y="68569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Get Firmware version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1954" y="685692"/>
            <a:ext cx="2706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시스템의 </a:t>
            </a:r>
            <a:r>
              <a:rPr lang="en-US" altLang="ko-KR" sz="1200" dirty="0" smtClean="0"/>
              <a:t>Firmware </a:t>
            </a:r>
            <a:r>
              <a:rPr lang="ko-KR" altLang="en-US" sz="1200" dirty="0" smtClean="0"/>
              <a:t>버전을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6862"/>
              </p:ext>
            </p:extLst>
          </p:nvPr>
        </p:nvGraphicFramePr>
        <p:xfrm>
          <a:off x="817581" y="106947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78065"/>
              </p:ext>
            </p:extLst>
          </p:nvPr>
        </p:nvGraphicFramePr>
        <p:xfrm>
          <a:off x="817581" y="228858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GPS</a:t>
                      </a:r>
                      <a:r>
                        <a:rPr lang="en-US" altLang="ko-KR" sz="1200" baseline="0" dirty="0" smtClean="0"/>
                        <a:t> Sleep mode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1954" y="2288581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GPS </a:t>
            </a:r>
            <a:r>
              <a:rPr lang="ko-KR" altLang="en-US" sz="1200" dirty="0" smtClean="0"/>
              <a:t>슬립 모드 진입 또는 해제를 실행한다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85533"/>
              </p:ext>
            </p:extLst>
          </p:nvPr>
        </p:nvGraphicFramePr>
        <p:xfrm>
          <a:off x="817581" y="267236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4249" y="3474669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GPS </a:t>
            </a:r>
            <a:r>
              <a:rPr lang="ko-KR" altLang="en-US" sz="1200" dirty="0" smtClean="0"/>
              <a:t>슬립 모드 진입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GPS </a:t>
            </a:r>
            <a:r>
              <a:rPr lang="ko-KR" altLang="en-US" sz="1200" dirty="0" smtClean="0"/>
              <a:t>슬립 모드 해제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07483"/>
              </p:ext>
            </p:extLst>
          </p:nvPr>
        </p:nvGraphicFramePr>
        <p:xfrm>
          <a:off x="817581" y="449569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GPS</a:t>
                      </a:r>
                      <a:r>
                        <a:rPr lang="en-US" altLang="ko-KR" sz="1200" baseline="0" dirty="0" smtClean="0"/>
                        <a:t> Log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81954" y="4495691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GPS Log </a:t>
            </a:r>
            <a:r>
              <a:rPr lang="ko-KR" altLang="en-US" sz="1200" dirty="0" smtClean="0"/>
              <a:t>출력을 설정한다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32844"/>
              </p:ext>
            </p:extLst>
          </p:nvPr>
        </p:nvGraphicFramePr>
        <p:xfrm>
          <a:off x="817581" y="487947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gpslog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249" y="56746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GPS Log </a:t>
            </a:r>
            <a:r>
              <a:rPr lang="ko-KR" altLang="en-US" sz="1200" dirty="0" smtClean="0"/>
              <a:t>출력 해제</a:t>
            </a:r>
            <a:endParaRPr lang="en-US" altLang="ko-KR" sz="1200" dirty="0" smtClean="0"/>
          </a:p>
          <a:p>
            <a:r>
              <a:rPr lang="en-US" altLang="ko-KR" sz="1200" dirty="0" smtClean="0"/>
              <a:t>   (2) 1 : GPS Log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09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67402"/>
              </p:ext>
            </p:extLst>
          </p:nvPr>
        </p:nvGraphicFramePr>
        <p:xfrm>
          <a:off x="817581" y="685692"/>
          <a:ext cx="4055633" cy="5084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508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Auto GPS Scanning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1954" y="685692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GPS </a:t>
            </a:r>
            <a:r>
              <a:rPr lang="ko-KR" altLang="en-US" sz="1200" dirty="0" smtClean="0"/>
              <a:t>스캔 주기 설정한다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GPS </a:t>
            </a:r>
            <a:r>
              <a:rPr lang="ko-KR" altLang="en-US" sz="1200" dirty="0" smtClean="0"/>
              <a:t>스캔 주기 해제 시에는 시간 값을 설정하지 않는다</a:t>
            </a:r>
            <a:endParaRPr lang="en-US" altLang="ko-KR" sz="12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71019"/>
              </p:ext>
            </p:extLst>
          </p:nvPr>
        </p:nvGraphicFramePr>
        <p:xfrm>
          <a:off x="817581" y="119832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gpsevent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 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~ 20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4250" y="1987551"/>
            <a:ext cx="4231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(0) 0 : GPS </a:t>
            </a:r>
            <a:r>
              <a:rPr lang="ko-KR" altLang="en-US" sz="1200" dirty="0" smtClean="0"/>
              <a:t>스캔 주기 해제 </a:t>
            </a:r>
            <a:r>
              <a:rPr lang="en-US" altLang="ko-KR" sz="1200" dirty="0" smtClean="0"/>
              <a:t>( Value2 </a:t>
            </a:r>
            <a:r>
              <a:rPr lang="ko-KR" altLang="en-US" sz="1200" dirty="0" smtClean="0"/>
              <a:t>값을 입력하지 않음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(1) 1 : GPS </a:t>
            </a:r>
            <a:r>
              <a:rPr lang="ko-KR" altLang="en-US" sz="1200" dirty="0" smtClean="0"/>
              <a:t>스캔 주기 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(1) 5 ~ 20 : </a:t>
            </a:r>
            <a:r>
              <a:rPr lang="ko-KR" altLang="en-US" sz="1200" dirty="0" smtClean="0"/>
              <a:t>스캔 주기 시간 설정 </a:t>
            </a:r>
            <a:r>
              <a:rPr lang="en-US" altLang="ko-KR" sz="1200" dirty="0" smtClean="0"/>
              <a:t>(5 ~ 20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7256"/>
              </p:ext>
            </p:extLst>
          </p:nvPr>
        </p:nvGraphicFramePr>
        <p:xfrm>
          <a:off x="817580" y="3366138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Vibrator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81953" y="3366138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진동 모터 동작을 설정한다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40509"/>
              </p:ext>
            </p:extLst>
          </p:nvPr>
        </p:nvGraphicFramePr>
        <p:xfrm>
          <a:off x="817580" y="3749925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vibrator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250" y="4569245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</a:t>
            </a:r>
          </a:p>
          <a:p>
            <a:r>
              <a:rPr lang="en-US" altLang="ko-KR" sz="1200" dirty="0" smtClean="0"/>
              <a:t>   (1) 0 : </a:t>
            </a:r>
            <a:r>
              <a:rPr lang="ko-KR" altLang="en-US" sz="1200" dirty="0" smtClean="0"/>
              <a:t>동작 해제</a:t>
            </a:r>
            <a:endParaRPr lang="en-US" altLang="ko-KR" sz="1200" dirty="0" smtClean="0"/>
          </a:p>
          <a:p>
            <a:r>
              <a:rPr lang="en-US" altLang="ko-KR" sz="1200" dirty="0" smtClean="0"/>
              <a:t>   (2) 1 : </a:t>
            </a:r>
            <a:r>
              <a:rPr lang="ko-KR" altLang="en-US" sz="1200" dirty="0" smtClean="0"/>
              <a:t>동작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57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82716"/>
              </p:ext>
            </p:extLst>
          </p:nvPr>
        </p:nvGraphicFramePr>
        <p:xfrm>
          <a:off x="806823" y="48129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buzzer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1196" y="481297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부저</a:t>
            </a:r>
            <a:r>
              <a:rPr lang="ko-KR" altLang="en-US" sz="1200" dirty="0" smtClean="0"/>
              <a:t> 동작을 설정한다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6962"/>
              </p:ext>
            </p:extLst>
          </p:nvPr>
        </p:nvGraphicFramePr>
        <p:xfrm>
          <a:off x="806823" y="86508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buzzer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0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492" y="1768717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</a:t>
            </a:r>
            <a:r>
              <a:rPr lang="ko-KR" altLang="en-US" sz="1200" dirty="0" smtClean="0"/>
              <a:t>동작 해제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</a:t>
            </a:r>
            <a:r>
              <a:rPr lang="ko-KR" altLang="en-US" sz="1200" dirty="0" smtClean="0"/>
              <a:t>동작 실행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15304"/>
              </p:ext>
            </p:extLst>
          </p:nvPr>
        </p:nvGraphicFramePr>
        <p:xfrm>
          <a:off x="806823" y="2668045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</a:t>
                      </a:r>
                      <a:r>
                        <a:rPr lang="en-US" altLang="ko-KR" sz="1200" dirty="0" err="1" smtClean="0"/>
                        <a:t>PMIC</a:t>
                      </a:r>
                      <a:r>
                        <a:rPr lang="en-US" altLang="ko-KR" sz="1200" dirty="0" smtClean="0"/>
                        <a:t> Register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71196" y="2668045"/>
            <a:ext cx="207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PMIC</a:t>
            </a:r>
            <a:r>
              <a:rPr lang="en-US" altLang="ko-KR" sz="1200" dirty="0" smtClean="0"/>
              <a:t> Register </a:t>
            </a:r>
            <a:r>
              <a:rPr lang="ko-KR" altLang="en-US" sz="1200" dirty="0" smtClean="0"/>
              <a:t>값을 읽는다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41849"/>
              </p:ext>
            </p:extLst>
          </p:nvPr>
        </p:nvGraphicFramePr>
        <p:xfrm>
          <a:off x="806823" y="3051832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read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register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43492" y="3885768"/>
            <a:ext cx="434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register  : </a:t>
            </a:r>
            <a:r>
              <a:rPr lang="en-US" altLang="ko-KR" sz="1200" dirty="0" err="1" smtClean="0"/>
              <a:t>AS3701A</a:t>
            </a:r>
            <a:r>
              <a:rPr lang="en-US" altLang="ko-KR" sz="1200" dirty="0" smtClean="0"/>
              <a:t> Register address ( HEX </a:t>
            </a:r>
            <a:r>
              <a:rPr lang="ko-KR" altLang="en-US" sz="1200" dirty="0" smtClean="0"/>
              <a:t>값 사용 </a:t>
            </a:r>
            <a:r>
              <a:rPr lang="en-US" altLang="ko-KR" sz="1200" dirty="0" smtClean="0"/>
              <a:t>)  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6354"/>
              </p:ext>
            </p:extLst>
          </p:nvPr>
        </p:nvGraphicFramePr>
        <p:xfrm>
          <a:off x="806823" y="456205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</a:t>
                      </a:r>
                      <a:r>
                        <a:rPr lang="en-US" altLang="ko-KR" sz="1200" dirty="0" err="1" smtClean="0"/>
                        <a:t>PMIC</a:t>
                      </a:r>
                      <a:r>
                        <a:rPr lang="en-US" altLang="ko-KR" sz="1200" dirty="0" smtClean="0"/>
                        <a:t> Register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71196" y="4562051"/>
            <a:ext cx="2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PMIC</a:t>
            </a:r>
            <a:r>
              <a:rPr lang="en-US" altLang="ko-KR" sz="1200" dirty="0" smtClean="0"/>
              <a:t> Register </a:t>
            </a:r>
            <a:r>
              <a:rPr lang="ko-KR" altLang="en-US" sz="1200" dirty="0" smtClean="0"/>
              <a:t>값을 설정한다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37396"/>
              </p:ext>
            </p:extLst>
          </p:nvPr>
        </p:nvGraphicFramePr>
        <p:xfrm>
          <a:off x="806823" y="494583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write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register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492" y="5757967"/>
            <a:ext cx="4222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register  : </a:t>
            </a:r>
            <a:r>
              <a:rPr lang="en-US" altLang="ko-KR" sz="1200" dirty="0" err="1" smtClean="0"/>
              <a:t>AS3701A</a:t>
            </a:r>
            <a:r>
              <a:rPr lang="en-US" altLang="ko-KR" sz="1200" dirty="0" smtClean="0"/>
              <a:t> Register address ( 16</a:t>
            </a:r>
            <a:r>
              <a:rPr lang="ko-KR" altLang="en-US" sz="1200" dirty="0" smtClean="0"/>
              <a:t>진수 사용 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value : Register address </a:t>
            </a:r>
            <a:r>
              <a:rPr lang="ko-KR" altLang="en-US" sz="1200" dirty="0" smtClean="0"/>
              <a:t>설정 값 </a:t>
            </a:r>
            <a:r>
              <a:rPr lang="en-US" altLang="ko-KR" sz="1200" dirty="0" smtClean="0"/>
              <a:t>( 16</a:t>
            </a:r>
            <a:r>
              <a:rPr lang="ko-KR" altLang="en-US" sz="1200" dirty="0" smtClean="0"/>
              <a:t>진수 사용 </a:t>
            </a:r>
            <a:r>
              <a:rPr lang="en-US" altLang="ko-KR" sz="1200" dirty="0" smtClean="0"/>
              <a:t>)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744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967"/>
              </p:ext>
            </p:extLst>
          </p:nvPr>
        </p:nvGraphicFramePr>
        <p:xfrm>
          <a:off x="796065" y="34144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</a:t>
                      </a:r>
                      <a:r>
                        <a:rPr lang="en-US" altLang="ko-KR" sz="1200" baseline="0" dirty="0" smtClean="0"/>
                        <a:t> Bluetooth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0438" y="341447"/>
            <a:ext cx="213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Bluetooth </a:t>
            </a:r>
            <a:r>
              <a:rPr lang="ko-KR" altLang="en-US" sz="1200" dirty="0" smtClean="0"/>
              <a:t>동작을 설정한다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79405"/>
              </p:ext>
            </p:extLst>
          </p:nvPr>
        </p:nvGraphicFramePr>
        <p:xfrm>
          <a:off x="796065" y="72523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ble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2734" y="1619868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command : </a:t>
            </a:r>
            <a:r>
              <a:rPr lang="en-US" altLang="ko-KR" sz="1200" dirty="0" err="1" smtClean="0"/>
              <a:t>RN4871U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 </a:t>
            </a:r>
            <a:endParaRPr lang="en-US" altLang="ko-KR" sz="12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46445"/>
              </p:ext>
            </p:extLst>
          </p:nvPr>
        </p:nvGraphicFramePr>
        <p:xfrm>
          <a:off x="796065" y="231729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LoRa setting values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60438" y="2317297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관련 설정 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76485"/>
              </p:ext>
            </p:extLst>
          </p:nvPr>
        </p:nvGraphicFramePr>
        <p:xfrm>
          <a:off x="796065" y="270108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lora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32734" y="3646842"/>
            <a:ext cx="58803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DevEui</a:t>
            </a:r>
            <a:r>
              <a:rPr lang="en-US" altLang="ko-KR" sz="1200" dirty="0" smtClean="0"/>
              <a:t> : Device ID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AppEui</a:t>
            </a:r>
            <a:r>
              <a:rPr lang="en-US" altLang="ko-KR" sz="1200" dirty="0" smtClean="0"/>
              <a:t> : Application </a:t>
            </a:r>
            <a:r>
              <a:rPr lang="en-US" altLang="ko-KR" sz="1200" dirty="0" err="1" smtClean="0"/>
              <a:t>EUI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Appkey</a:t>
            </a:r>
            <a:r>
              <a:rPr lang="en-US" altLang="ko-KR" sz="1200" dirty="0" smtClean="0"/>
              <a:t> : Application key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Debug : LoRa Debug Message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Class : LoRa Class type ( 0 : Class A, 2 : Class C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Public : LoRa Network </a:t>
            </a:r>
            <a:r>
              <a:rPr lang="ko-KR" altLang="en-US" sz="1200" dirty="0" smtClean="0"/>
              <a:t>망 </a:t>
            </a:r>
            <a:r>
              <a:rPr lang="en-US" altLang="ko-KR" sz="1200" dirty="0" smtClean="0"/>
              <a:t>( 1 : </a:t>
            </a:r>
            <a:r>
              <a:rPr lang="en-US" altLang="ko-KR" sz="1200" dirty="0" err="1" smtClean="0"/>
              <a:t>SKT</a:t>
            </a:r>
            <a:r>
              <a:rPr lang="en-US" altLang="ko-KR" sz="1200" dirty="0" smtClean="0"/>
              <a:t>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AppPort</a:t>
            </a:r>
            <a:r>
              <a:rPr lang="en-US" altLang="ko-KR" sz="1200" dirty="0" smtClean="0"/>
              <a:t> : Application Port  </a:t>
            </a:r>
            <a:r>
              <a:rPr lang="ko-KR" altLang="en-US" sz="1200" dirty="0" smtClean="0"/>
              <a:t>설정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ADR : ADR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TxPower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ChPower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채널별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Power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Datarate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datarate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TxCfm</a:t>
            </a:r>
            <a:r>
              <a:rPr lang="en-US" altLang="ko-KR" sz="1200" dirty="0" smtClean="0"/>
              <a:t> : confirmed/unconfirmed 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( 0 : unconfirmed, 1 : confirmed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CREP</a:t>
            </a:r>
            <a:r>
              <a:rPr lang="en-US" altLang="ko-KR" sz="1200" dirty="0" smtClean="0"/>
              <a:t> : unconfirmed 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재전송 횟수 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UREP</a:t>
            </a:r>
            <a:r>
              <a:rPr lang="en-US" altLang="ko-KR" sz="1200" dirty="0" smtClean="0"/>
              <a:t> : unconfirmed 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재전송 횟수 설정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Dutycycle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주기 전송 시간 설정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2612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17394"/>
              </p:ext>
            </p:extLst>
          </p:nvPr>
        </p:nvGraphicFramePr>
        <p:xfrm>
          <a:off x="796065" y="34144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Device ID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0438" y="341447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Device ID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9611"/>
              </p:ext>
            </p:extLst>
          </p:nvPr>
        </p:nvGraphicFramePr>
        <p:xfrm>
          <a:off x="796065" y="72523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deveui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8830"/>
              </p:ext>
            </p:extLst>
          </p:nvPr>
        </p:nvGraphicFramePr>
        <p:xfrm>
          <a:off x="796065" y="185070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Application </a:t>
                      </a:r>
                      <a:r>
                        <a:rPr lang="en-US" altLang="ko-KR" sz="1200" dirty="0" err="1" smtClean="0"/>
                        <a:t>EUI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60438" y="1850701"/>
            <a:ext cx="21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</a:t>
            </a:r>
            <a:r>
              <a:rPr lang="en-US" altLang="ko-KR" sz="1200" dirty="0" err="1" smtClean="0"/>
              <a:t>EUI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31704"/>
              </p:ext>
            </p:extLst>
          </p:nvPr>
        </p:nvGraphicFramePr>
        <p:xfrm>
          <a:off x="796065" y="223448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appeui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20503"/>
              </p:ext>
            </p:extLst>
          </p:nvPr>
        </p:nvGraphicFramePr>
        <p:xfrm>
          <a:off x="796065" y="3359955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Application </a:t>
                      </a:r>
                      <a:r>
                        <a:rPr lang="en-US" altLang="ko-KR" sz="1200" dirty="0" err="1" smtClean="0"/>
                        <a:t>EUI</a:t>
                      </a:r>
                      <a:r>
                        <a:rPr lang="en-US" altLang="ko-KR" sz="1200" dirty="0" smtClean="0"/>
                        <a:t>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60438" y="3359955"/>
            <a:ext cx="232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</a:t>
            </a:r>
            <a:r>
              <a:rPr lang="en-US" altLang="ko-KR" sz="1200" dirty="0" err="1" smtClean="0"/>
              <a:t>EUI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설정한다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64198"/>
              </p:ext>
            </p:extLst>
          </p:nvPr>
        </p:nvGraphicFramePr>
        <p:xfrm>
          <a:off x="796065" y="3743742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appeui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8</a:t>
                      </a:r>
                      <a:r>
                        <a:rPr lang="en-US" altLang="ko-KR" sz="1200" baseline="0" dirty="0" smtClean="0"/>
                        <a:t> byte Hex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3492" y="4615425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8 byte Hex : Application </a:t>
            </a:r>
            <a:r>
              <a:rPr lang="en-US" altLang="ko-KR" sz="1200" dirty="0" err="1" smtClean="0"/>
              <a:t>EUI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08072"/>
              </p:ext>
            </p:extLst>
          </p:nvPr>
        </p:nvGraphicFramePr>
        <p:xfrm>
          <a:off x="787697" y="547782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Application key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52070" y="5477822"/>
            <a:ext cx="217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key 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44579"/>
              </p:ext>
            </p:extLst>
          </p:nvPr>
        </p:nvGraphicFramePr>
        <p:xfrm>
          <a:off x="787697" y="586160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appkey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3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39721"/>
              </p:ext>
            </p:extLst>
          </p:nvPr>
        </p:nvGraphicFramePr>
        <p:xfrm>
          <a:off x="653190" y="731972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Application</a:t>
                      </a:r>
                      <a:r>
                        <a:rPr lang="en-US" altLang="ko-KR" sz="1200" baseline="0" dirty="0" smtClean="0"/>
                        <a:t> key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17563" y="731972"/>
            <a:ext cx="238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en-US" altLang="ko-KR" sz="1200" dirty="0" smtClean="0"/>
              <a:t>pplication key </a:t>
            </a:r>
            <a:r>
              <a:rPr lang="ko-KR" altLang="en-US" sz="1200" dirty="0" smtClean="0"/>
              <a:t>값을 설정한다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42035"/>
              </p:ext>
            </p:extLst>
          </p:nvPr>
        </p:nvGraphicFramePr>
        <p:xfrm>
          <a:off x="653190" y="1115759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appkey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 byte Hex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22132" y="1964227"/>
            <a:ext cx="50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16 byte Hex : Application key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05330"/>
              </p:ext>
            </p:extLst>
          </p:nvPr>
        </p:nvGraphicFramePr>
        <p:xfrm>
          <a:off x="653190" y="2960598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Clear Real Application key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17563" y="2960598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Real Application key </a:t>
            </a:r>
            <a:r>
              <a:rPr lang="ko-KR" altLang="en-US" sz="1200" dirty="0" smtClean="0"/>
              <a:t>값을 초기화한다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01704"/>
              </p:ext>
            </p:extLst>
          </p:nvPr>
        </p:nvGraphicFramePr>
        <p:xfrm>
          <a:off x="653190" y="3344385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at+ps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90" y="4262878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Real Application key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값을 초기화하여 </a:t>
            </a:r>
            <a:r>
              <a:rPr lang="en-US" altLang="ko-KR" sz="1200" dirty="0" smtClean="0"/>
              <a:t>pseudo join </a:t>
            </a:r>
            <a:r>
              <a:rPr lang="ko-KR" altLang="en-US" sz="1200" dirty="0" smtClean="0"/>
              <a:t>을 다시 할 수 있도록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17219"/>
              </p:ext>
            </p:extLst>
          </p:nvPr>
        </p:nvGraphicFramePr>
        <p:xfrm>
          <a:off x="653190" y="5185736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ADR (in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17563" y="5185736"/>
            <a:ext cx="2776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저장된 </a:t>
            </a:r>
            <a:r>
              <a:rPr lang="en-US" altLang="ko-KR" sz="1200" dirty="0" smtClean="0"/>
              <a:t>ADR 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10612"/>
              </p:ext>
            </p:extLst>
          </p:nvPr>
        </p:nvGraphicFramePr>
        <p:xfrm>
          <a:off x="653190" y="5569523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49208"/>
              </p:ext>
            </p:extLst>
          </p:nvPr>
        </p:nvGraphicFramePr>
        <p:xfrm>
          <a:off x="786540" y="589097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ADR (in</a:t>
                      </a:r>
                      <a:r>
                        <a:rPr lang="en-US" altLang="ko-KR" sz="1200" baseline="0" dirty="0" smtClean="0"/>
                        <a:t> memory)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0913" y="589097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ADR </a:t>
            </a:r>
            <a:r>
              <a:rPr lang="ko-KR" altLang="en-US" sz="1200" dirty="0" smtClean="0"/>
              <a:t>설정을 메모리에 저장한다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45998"/>
              </p:ext>
            </p:extLst>
          </p:nvPr>
        </p:nvGraphicFramePr>
        <p:xfrm>
          <a:off x="786540" y="972884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appkey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</a:t>
                      </a:r>
                      <a:r>
                        <a:rPr lang="en-US" altLang="ko-KR" sz="1200" dirty="0" smtClean="0"/>
                        <a:t> 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5482" y="1821352"/>
            <a:ext cx="5085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ADR OFF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ADR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</a:t>
            </a:r>
            <a:r>
              <a:rPr lang="ko-KR" altLang="en-US" sz="1200" dirty="0" smtClean="0"/>
              <a:t> 을 하면 적용된다</a:t>
            </a:r>
            <a:r>
              <a:rPr lang="en-US" altLang="ko-KR" sz="1200" dirty="0" smtClean="0"/>
              <a:t>. ( reset / </a:t>
            </a:r>
            <a:r>
              <a:rPr lang="en-US" altLang="ko-KR" sz="1200" dirty="0" err="1" smtClean="0"/>
              <a:t>at+rst</a:t>
            </a:r>
            <a:r>
              <a:rPr lang="en-US" altLang="ko-KR" sz="1200" dirty="0" smtClean="0"/>
              <a:t>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04692"/>
              </p:ext>
            </p:extLst>
          </p:nvPr>
        </p:nvGraphicFramePr>
        <p:xfrm>
          <a:off x="786540" y="2890211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ADR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0913" y="2890211"/>
            <a:ext cx="298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적용된 </a:t>
            </a:r>
            <a:r>
              <a:rPr lang="en-US" altLang="ko-KR" sz="1200" dirty="0" smtClean="0"/>
              <a:t>ADR </a:t>
            </a:r>
            <a:r>
              <a:rPr lang="ko-KR" altLang="en-US" sz="1200" dirty="0" smtClean="0"/>
              <a:t>값을 출력한다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3173"/>
              </p:ext>
            </p:extLst>
          </p:nvPr>
        </p:nvGraphicFramePr>
        <p:xfrm>
          <a:off x="786540" y="3273998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at+adr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7017"/>
              </p:ext>
            </p:extLst>
          </p:nvPr>
        </p:nvGraphicFramePr>
        <p:xfrm>
          <a:off x="786540" y="4399465"/>
          <a:ext cx="4055633" cy="38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55633"/>
              </a:tblGrid>
              <a:tr h="38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Set ADR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0913" y="4399465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ADR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LoRa </a:t>
            </a:r>
            <a:r>
              <a:rPr lang="ko-KR" altLang="en-US" sz="1200" dirty="0" smtClean="0"/>
              <a:t>모듈에 적용한다</a:t>
            </a:r>
            <a:r>
              <a:rPr lang="en-US" altLang="ko-KR" sz="1200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23246"/>
              </p:ext>
            </p:extLst>
          </p:nvPr>
        </p:nvGraphicFramePr>
        <p:xfrm>
          <a:off x="786540" y="4783252"/>
          <a:ext cx="812800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3195"/>
                <a:gridCol w="3047403"/>
                <a:gridCol w="30474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Command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Value2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at+adr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</a:t>
                      </a:r>
                      <a:r>
                        <a:rPr lang="ko-KR" altLang="en-US" sz="1200" dirty="0" smtClean="0"/>
                        <a:t>또는</a:t>
                      </a:r>
                      <a:r>
                        <a:rPr lang="en-US" altLang="ko-KR" sz="1200" dirty="0" smtClean="0"/>
                        <a:t> 1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5482" y="5631720"/>
            <a:ext cx="619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Value1</a:t>
            </a:r>
          </a:p>
          <a:p>
            <a:r>
              <a:rPr lang="en-US" altLang="ko-KR" sz="1200" dirty="0" smtClean="0"/>
              <a:t>   (1) 0 : ADR OFF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(2) 1 : ADR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HW / SW Reset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LoRa Reset </a:t>
            </a:r>
            <a:r>
              <a:rPr lang="ko-KR" altLang="en-US" sz="1200" dirty="0" smtClean="0"/>
              <a:t>을 하면 메모리에 저장된 </a:t>
            </a:r>
            <a:r>
              <a:rPr lang="en-US" altLang="ko-KR" sz="1200" dirty="0" smtClean="0"/>
              <a:t>ADR </a:t>
            </a:r>
            <a:r>
              <a:rPr lang="ko-KR" altLang="en-US" sz="1200" dirty="0" smtClean="0"/>
              <a:t>설정 값이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95551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2606</Words>
  <Application>Microsoft Office PowerPoint</Application>
  <PresentationFormat>와이드스크린</PresentationFormat>
  <Paragraphs>649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CLI Command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Command</dc:title>
  <dc:creator>백종구</dc:creator>
  <cp:lastModifiedBy>백종구</cp:lastModifiedBy>
  <cp:revision>95</cp:revision>
  <dcterms:created xsi:type="dcterms:W3CDTF">2017-11-30T01:26:07Z</dcterms:created>
  <dcterms:modified xsi:type="dcterms:W3CDTF">2017-12-01T01:56:18Z</dcterms:modified>
</cp:coreProperties>
</file>