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77" y="269"/>
      </p:cViewPr>
      <p:guideLst>
        <p:guide orient="horz" pos="2160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263D-ACFA-4D38-98F0-432C1F978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07143-AEF4-4181-B551-489EEDC4F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9D75D-F104-4F2E-A246-400F83B8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0E25-6EF7-448C-B14E-51CD56E26BA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072D1-C1F7-43E7-B1B0-363479F1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5511A-1BF6-4CB6-8A1B-821949B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2172-DF36-4612-9DA4-2C06A94F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2C5F9-067D-4134-8937-EC34DC18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797CB-C372-49DE-8EDD-A51659548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CB900-57C5-49B5-A463-D764B08E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0E25-6EF7-448C-B14E-51CD56E26BA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2EE1F-83C9-408F-9179-68E15564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BD455-E08F-4B74-9BC7-3345F48C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2172-DF36-4612-9DA4-2C06A94F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0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A528DE-566F-4135-8240-BF0468938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442C77-06BE-4E5B-9ECA-85A3E0035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33920-8ABC-488A-BFD3-48FC4BB3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0E25-6EF7-448C-B14E-51CD56E26BA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1A4DE-51AC-498A-BC7B-813FD290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34419-FA19-47AB-8FCC-75C54BC3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2172-DF36-4612-9DA4-2C06A94F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6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63E1A-FAC1-4525-8F02-2C4BD4E7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16321-3897-4ACE-994F-9DF42715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FBE74-FA22-4AAF-BAA0-2190CC67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0E25-6EF7-448C-B14E-51CD56E26BA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FFB23-53A9-4A20-9F3B-A14D1ED3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38D81-5F1D-4EDE-A7EB-21E44424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2172-DF36-4612-9DA4-2C06A94F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3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FF2B3-A6DD-4B1E-89BA-2B3E6B59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77A93-D687-401A-8B42-2AE3D958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4D1C9-86EA-4A24-B7DB-D94F7CF8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0E25-6EF7-448C-B14E-51CD56E26BA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D933F-B9AE-46B0-BDF9-8A015D39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AE744-91D7-4D2B-B1D8-4D4467C2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2172-DF36-4612-9DA4-2C06A94F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3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CD5B5-C532-45FB-9ACE-CE01CB31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F568F-8FC1-4971-B6F9-5D427849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0C01F-796D-4851-BE12-A78EF5F95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617EB-E15C-44C0-A49B-C66F219E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0E25-6EF7-448C-B14E-51CD56E26BA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B48E2-8424-4C46-8F13-21E99192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76644E-CF14-4602-B3C0-13637065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2172-DF36-4612-9DA4-2C06A94F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5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6F00C-8765-4171-8650-A6C893CA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43393-6645-4FEC-A1C4-7F05F0A8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F446-A117-4F7C-8DEE-F8DD3AA2B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515E17-2C49-43FB-A8BE-A020227F9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694E85-03D5-4AC0-8869-5CE4BB9D3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73B149-5E44-40D2-9743-C20E0B01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0E25-6EF7-448C-B14E-51CD56E26BA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5D3AB-116F-42D0-99FD-8C5B2158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0FE77C-2996-4162-AFD4-C743E648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2172-DF36-4612-9DA4-2C06A94F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0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674CC-3C93-4846-B0E1-1FF836CE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20A522-04B0-41B8-8B80-20043385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0E25-6EF7-448C-B14E-51CD56E26BA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4DDCB5-5B49-4411-BF18-1D59ADDC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D739CB-8A52-4A7D-A134-08032AA8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2172-DF36-4612-9DA4-2C06A94F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C6A575-7813-445D-826B-F45D7CBD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0E25-6EF7-448C-B14E-51CD56E26BA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4CE51C-B5AA-4511-8226-4F8505BC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207AE9-2550-4A71-AD3C-685CC3A4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2172-DF36-4612-9DA4-2C06A94F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3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0424-5AAA-40E7-B762-5D6454E4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DEC58-5934-40B9-87A6-51158AB9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A662F3-AEC9-4755-A9B9-BF7B8BAF4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E516A-519A-49B6-A602-08138549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0E25-6EF7-448C-B14E-51CD56E26BA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945A64-ACD3-4D46-A510-0EAAFD19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C6621-639A-4CAD-BBA8-16296FF1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2172-DF36-4612-9DA4-2C06A94F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8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F2C39-07D2-4830-A70D-521FF883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3221DD-7146-4CD1-80BE-9114BEB96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A77634-D097-474F-9BB9-19D1B11EF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CF597-B944-4082-A323-010F3B71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0E25-6EF7-448C-B14E-51CD56E26BA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3664F-44AB-4E5E-9E11-266715B3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E7BBC9-1EDB-4F8A-8D63-C703894E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2172-DF36-4612-9DA4-2C06A94F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BCFB52-2935-4C1E-AC4D-D9CA4D9B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DDD62-34BF-4206-8A79-563AC7DD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B9491-9B96-4BCC-9F6E-D90D136A8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70E25-6EF7-448C-B14E-51CD56E26BA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5B285-683C-4FC0-A274-0649A4B77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5329F-41C1-41F2-B3A4-077076222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2172-DF36-4612-9DA4-2C06A94F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bc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F1AB70-5C81-4F90-AF7E-921E13E09EF6}"/>
              </a:ext>
            </a:extLst>
          </p:cNvPr>
          <p:cNvSpPr txBox="1"/>
          <p:nvPr/>
        </p:nvSpPr>
        <p:spPr>
          <a:xfrm>
            <a:off x="4262004" y="2875002"/>
            <a:ext cx="36679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REST API</a:t>
            </a:r>
            <a:endParaRPr lang="ko-KR" altLang="en-US" sz="6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96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5A404C-E7C2-45E8-8B0C-F325BA2167FF}"/>
              </a:ext>
            </a:extLst>
          </p:cNvPr>
          <p:cNvSpPr txBox="1"/>
          <p:nvPr/>
        </p:nvSpPr>
        <p:spPr>
          <a:xfrm>
            <a:off x="729049" y="617837"/>
            <a:ext cx="1799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REST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AF0A5-E063-458F-84DF-E55FF0A68E08}"/>
              </a:ext>
            </a:extLst>
          </p:cNvPr>
          <p:cNvSpPr txBox="1"/>
          <p:nvPr/>
        </p:nvSpPr>
        <p:spPr>
          <a:xfrm>
            <a:off x="729049" y="1585782"/>
            <a:ext cx="10441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presentational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tate </a:t>
            </a:r>
            <a:r>
              <a:rPr lang="en-US" altLang="ko-KR" sz="24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ransfer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자원을 이름으로 구분해 해당 자원의 상태를 전송하여 주고 받는 것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기술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HTTP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프로토콜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활용한 아키텍처 스타일 방식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D7B5C9-D481-46C4-BF66-6718A5038DCA}"/>
              </a:ext>
            </a:extLst>
          </p:cNvPr>
          <p:cNvGrpSpPr/>
          <p:nvPr/>
        </p:nvGrpSpPr>
        <p:grpSpPr>
          <a:xfrm>
            <a:off x="1882342" y="3938961"/>
            <a:ext cx="8427315" cy="2301202"/>
            <a:chOff x="1272738" y="4127919"/>
            <a:chExt cx="8427315" cy="2301202"/>
          </a:xfrm>
        </p:grpSpPr>
        <p:sp>
          <p:nvSpPr>
            <p:cNvPr id="8" name="순서도: 자기 디스크 7">
              <a:extLst>
                <a:ext uri="{FF2B5EF4-FFF2-40B4-BE49-F238E27FC236}">
                  <a16:creationId xmlns:a16="http://schemas.microsoft.com/office/drawing/2014/main" id="{CB9B3824-A772-4E4B-B99E-7665507ACA0A}"/>
                </a:ext>
              </a:extLst>
            </p:cNvPr>
            <p:cNvSpPr/>
            <p:nvPr/>
          </p:nvSpPr>
          <p:spPr>
            <a:xfrm>
              <a:off x="1272738" y="4693765"/>
              <a:ext cx="1445741" cy="1156904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클라이언트</a:t>
              </a:r>
            </a:p>
          </p:txBody>
        </p:sp>
        <p:sp>
          <p:nvSpPr>
            <p:cNvPr id="9" name="순서도: 자기 디스크 8">
              <a:extLst>
                <a:ext uri="{FF2B5EF4-FFF2-40B4-BE49-F238E27FC236}">
                  <a16:creationId xmlns:a16="http://schemas.microsoft.com/office/drawing/2014/main" id="{B0EB2949-26A4-4DCD-AF34-24E7039A84AC}"/>
                </a:ext>
              </a:extLst>
            </p:cNvPr>
            <p:cNvSpPr/>
            <p:nvPr/>
          </p:nvSpPr>
          <p:spPr>
            <a:xfrm>
              <a:off x="8316094" y="4693765"/>
              <a:ext cx="1383959" cy="1156904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서버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0C1A038-F694-4A00-97D9-A9A997CC8BE6}"/>
                </a:ext>
              </a:extLst>
            </p:cNvPr>
            <p:cNvCxnSpPr>
              <a:stCxn id="8" idx="4"/>
              <a:endCxn id="9" idx="2"/>
            </p:cNvCxnSpPr>
            <p:nvPr/>
          </p:nvCxnSpPr>
          <p:spPr>
            <a:xfrm>
              <a:off x="2718479" y="5272217"/>
              <a:ext cx="559761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A4B329-04B9-43FF-B395-0FCE654F321B}"/>
                </a:ext>
              </a:extLst>
            </p:cNvPr>
            <p:cNvSpPr/>
            <p:nvPr/>
          </p:nvSpPr>
          <p:spPr>
            <a:xfrm>
              <a:off x="4102438" y="4368876"/>
              <a:ext cx="2829697" cy="148179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Representational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A94462-1019-48FA-B600-73E470CAC789}"/>
                </a:ext>
              </a:extLst>
            </p:cNvPr>
            <p:cNvSpPr/>
            <p:nvPr/>
          </p:nvSpPr>
          <p:spPr>
            <a:xfrm>
              <a:off x="4800595" y="4127919"/>
              <a:ext cx="1433382" cy="481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State(</a:t>
              </a:r>
              <a:r>
                <a:rPr lang="ko-KR" altLang="en-US" b="1" dirty="0">
                  <a:solidFill>
                    <a:sysClr val="windowText" lastClr="000000"/>
                  </a:solidFill>
                </a:rPr>
                <a:t>상태</a:t>
              </a:r>
              <a:r>
                <a:rPr lang="en-US" altLang="ko-KR" b="1" dirty="0">
                  <a:solidFill>
                    <a:sysClr val="windowText" lastClr="000000"/>
                  </a:solidFill>
                </a:rPr>
                <a:t>)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86C4C9-B896-4C5D-BF72-A3C3885E82F9}"/>
                </a:ext>
              </a:extLst>
            </p:cNvPr>
            <p:cNvSpPr/>
            <p:nvPr/>
          </p:nvSpPr>
          <p:spPr>
            <a:xfrm>
              <a:off x="4630686" y="5947208"/>
              <a:ext cx="1773200" cy="481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Transfer(</a:t>
              </a:r>
              <a:r>
                <a:rPr lang="ko-KR" altLang="en-US" b="1" dirty="0">
                  <a:solidFill>
                    <a:sysClr val="windowText" lastClr="000000"/>
                  </a:solidFill>
                </a:rPr>
                <a:t>전송</a:t>
              </a:r>
              <a:r>
                <a:rPr lang="en-US" altLang="ko-KR" b="1" dirty="0">
                  <a:solidFill>
                    <a:sysClr val="windowText" lastClr="000000"/>
                  </a:solidFill>
                </a:rPr>
                <a:t>)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AC51A260-01E4-473E-B20F-945078134AC6}"/>
              </a:ext>
            </a:extLst>
          </p:cNvPr>
          <p:cNvCxnSpPr/>
          <p:nvPr/>
        </p:nvCxnSpPr>
        <p:spPr>
          <a:xfrm flipV="1">
            <a:off x="7013490" y="3725839"/>
            <a:ext cx="2908432" cy="778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3C0683-5C35-43D9-B7FD-12CF8079CB02}"/>
              </a:ext>
            </a:extLst>
          </p:cNvPr>
          <p:cNvSpPr txBox="1"/>
          <p:nvPr/>
        </p:nvSpPr>
        <p:spPr>
          <a:xfrm>
            <a:off x="9999795" y="3256587"/>
            <a:ext cx="2192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자원</a:t>
            </a:r>
            <a:r>
              <a:rPr lang="en-US" altLang="ko-KR" dirty="0"/>
              <a:t>(URL)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행위</a:t>
            </a:r>
            <a:r>
              <a:rPr lang="en-US" altLang="ko-KR" dirty="0"/>
              <a:t>(METHOD)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표현</a:t>
            </a:r>
          </a:p>
        </p:txBody>
      </p:sp>
    </p:spTree>
    <p:extLst>
      <p:ext uri="{BB962C8B-B14F-4D97-AF65-F5344CB8AC3E}">
        <p14:creationId xmlns:p14="http://schemas.microsoft.com/office/powerpoint/2010/main" val="331054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F730E16-3427-48F8-952B-E82245B80359}"/>
              </a:ext>
            </a:extLst>
          </p:cNvPr>
          <p:cNvGrpSpPr/>
          <p:nvPr/>
        </p:nvGrpSpPr>
        <p:grpSpPr>
          <a:xfrm>
            <a:off x="1314579" y="1563129"/>
            <a:ext cx="9419968" cy="2255108"/>
            <a:chOff x="1173893" y="2082113"/>
            <a:chExt cx="9419968" cy="225510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A3204A1-2521-45F8-A4AF-DAEE078DA6BE}"/>
                </a:ext>
              </a:extLst>
            </p:cNvPr>
            <p:cNvGrpSpPr/>
            <p:nvPr/>
          </p:nvGrpSpPr>
          <p:grpSpPr>
            <a:xfrm>
              <a:off x="1173893" y="2082113"/>
              <a:ext cx="3941806" cy="2255108"/>
              <a:chOff x="679622" y="2082113"/>
              <a:chExt cx="3941806" cy="2255108"/>
            </a:xfrm>
          </p:grpSpPr>
          <p:sp>
            <p:nvSpPr>
              <p:cNvPr id="2" name="사각형: 위쪽 모서리의 한쪽은 둥글고 다른 한쪽은 잘림 1">
                <a:extLst>
                  <a:ext uri="{FF2B5EF4-FFF2-40B4-BE49-F238E27FC236}">
                    <a16:creationId xmlns:a16="http://schemas.microsoft.com/office/drawing/2014/main" id="{7573C468-19C9-4D87-9927-4EC4BF7237D0}"/>
                  </a:ext>
                </a:extLst>
              </p:cNvPr>
              <p:cNvSpPr/>
              <p:nvPr/>
            </p:nvSpPr>
            <p:spPr>
              <a:xfrm>
                <a:off x="679622" y="2323070"/>
                <a:ext cx="3941806" cy="2014151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GET /index.html HTTP/1.1</a:t>
                </a:r>
              </a:p>
              <a:p>
                <a:r>
                  <a:rPr lang="de-DE" altLang="ko-KR" sz="1600" dirty="0">
                    <a:solidFill>
                      <a:schemeClr val="tx1"/>
                    </a:solidFill>
                  </a:rPr>
                  <a:t>user-agent: MSIE 6.0; Window NT 5.0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accept: test/html; */*</a:t>
                </a:r>
              </a:p>
              <a:p>
                <a:r>
                  <a:rPr lang="en-US" altLang="ko-KR" sz="1600" dirty="0" err="1">
                    <a:solidFill>
                      <a:schemeClr val="tx1"/>
                    </a:solidFill>
                  </a:rPr>
                  <a:t>cookie:name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=value</a:t>
                </a:r>
              </a:p>
              <a:p>
                <a:r>
                  <a:rPr lang="en-US" altLang="ko-KR" sz="1600" dirty="0" err="1">
                    <a:solidFill>
                      <a:schemeClr val="tx1"/>
                    </a:solidFill>
                  </a:rPr>
                  <a:t>refere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1600" dirty="0">
                    <a:solidFill>
                      <a:schemeClr val="tx1"/>
                    </a:solidFill>
                    <a:hlinkClick r:id="rId2"/>
                  </a:rPr>
                  <a:t>http://abc.com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host: www.abc.com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F718194-F9F5-4CD3-B3E1-B25383904191}"/>
                  </a:ext>
                </a:extLst>
              </p:cNvPr>
              <p:cNvSpPr/>
              <p:nvPr/>
            </p:nvSpPr>
            <p:spPr>
              <a:xfrm>
                <a:off x="1933834" y="2082113"/>
                <a:ext cx="1433382" cy="4819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ysClr val="windowText" lastClr="000000"/>
                    </a:solidFill>
                  </a:rPr>
                  <a:t>Request</a:t>
                </a:r>
                <a:endParaRPr lang="ko-KR" alt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430DA18-ECD4-49C8-878C-BAF684B7F2AF}"/>
                </a:ext>
              </a:extLst>
            </p:cNvPr>
            <p:cNvGrpSpPr/>
            <p:nvPr/>
          </p:nvGrpSpPr>
          <p:grpSpPr>
            <a:xfrm>
              <a:off x="6652055" y="2082113"/>
              <a:ext cx="3941806" cy="2255108"/>
              <a:chOff x="6652055" y="2082113"/>
              <a:chExt cx="3941806" cy="2255108"/>
            </a:xfrm>
          </p:grpSpPr>
          <p:sp>
            <p:nvSpPr>
              <p:cNvPr id="3" name="사각형: 위쪽 모서리의 한쪽은 둥글고 다른 한쪽은 잘림 2">
                <a:extLst>
                  <a:ext uri="{FF2B5EF4-FFF2-40B4-BE49-F238E27FC236}">
                    <a16:creationId xmlns:a16="http://schemas.microsoft.com/office/drawing/2014/main" id="{8371C25A-C9DE-44CA-954C-B04046376C6F}"/>
                  </a:ext>
                </a:extLst>
              </p:cNvPr>
              <p:cNvSpPr/>
              <p:nvPr/>
            </p:nvSpPr>
            <p:spPr>
              <a:xfrm>
                <a:off x="6652055" y="2323070"/>
                <a:ext cx="3941806" cy="2014151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HTTP/1.1 200 OK</a:t>
                </a:r>
              </a:p>
              <a:p>
                <a:r>
                  <a:rPr lang="de-DE" altLang="ko-KR" sz="1600" dirty="0">
                    <a:solidFill>
                      <a:schemeClr val="tx1"/>
                    </a:solidFill>
                  </a:rPr>
                  <a:t>Server: Apache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Content-type: text/html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Content-length : 1593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&lt;html&gt;&lt;head&gt;.....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0875FBB-1EE7-4C85-BC38-6B9DAD8F42A1}"/>
                  </a:ext>
                </a:extLst>
              </p:cNvPr>
              <p:cNvSpPr/>
              <p:nvPr/>
            </p:nvSpPr>
            <p:spPr>
              <a:xfrm>
                <a:off x="7906267" y="2082113"/>
                <a:ext cx="1433382" cy="4819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ysClr val="windowText" lastClr="000000"/>
                    </a:solidFill>
                  </a:rPr>
                  <a:t>Response</a:t>
                </a:r>
                <a:endParaRPr lang="ko-KR" alt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34212EF5-397B-4156-90C6-938131D864A4}"/>
                </a:ext>
              </a:extLst>
            </p:cNvPr>
            <p:cNvSpPr/>
            <p:nvPr/>
          </p:nvSpPr>
          <p:spPr>
            <a:xfrm>
              <a:off x="5527592" y="3277629"/>
              <a:ext cx="778476" cy="302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E0BD293-2BF9-47DC-A895-77A3D0C7916F}"/>
              </a:ext>
            </a:extLst>
          </p:cNvPr>
          <p:cNvSpPr txBox="1"/>
          <p:nvPr/>
        </p:nvSpPr>
        <p:spPr>
          <a:xfrm>
            <a:off x="1314579" y="4288482"/>
            <a:ext cx="31036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 </a:t>
            </a:r>
            <a:r>
              <a:rPr lang="en-US" altLang="ko-KR" dirty="0"/>
              <a:t>URL </a:t>
            </a:r>
            <a:r>
              <a:rPr lang="ko-KR" altLang="en-US" dirty="0"/>
              <a:t>정보 </a:t>
            </a:r>
            <a:r>
              <a:rPr lang="en-US" altLang="ko-KR" dirty="0"/>
              <a:t>+ HTTP </a:t>
            </a:r>
            <a:r>
              <a:rPr lang="ko-KR" altLang="en-US" dirty="0"/>
              <a:t>버전</a:t>
            </a:r>
            <a:endParaRPr lang="en-US" altLang="ko-KR" dirty="0"/>
          </a:p>
          <a:p>
            <a:r>
              <a:rPr lang="ko-KR" altLang="en-US" dirty="0"/>
              <a:t>웹 브라우저 종류</a:t>
            </a:r>
            <a:endParaRPr lang="en-US" altLang="ko-KR" dirty="0"/>
          </a:p>
          <a:p>
            <a:r>
              <a:rPr lang="ko-KR" altLang="en-US" dirty="0"/>
              <a:t>데이터 타입</a:t>
            </a:r>
            <a:endParaRPr lang="en-US" altLang="ko-KR" dirty="0"/>
          </a:p>
          <a:p>
            <a:r>
              <a:rPr lang="ko-KR" altLang="en-US" dirty="0"/>
              <a:t>쿠키 정보</a:t>
            </a:r>
            <a:endParaRPr lang="en-US" altLang="ko-KR" dirty="0"/>
          </a:p>
          <a:p>
            <a:r>
              <a:rPr lang="ko-KR" altLang="en-US" dirty="0"/>
              <a:t>요청 도메인 및 경유지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960F7-E787-4D87-B457-8FF3F1150640}"/>
              </a:ext>
            </a:extLst>
          </p:cNvPr>
          <p:cNvSpPr txBox="1"/>
          <p:nvPr/>
        </p:nvSpPr>
        <p:spPr>
          <a:xfrm>
            <a:off x="6792741" y="4283686"/>
            <a:ext cx="26772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버전 및 응답 코드</a:t>
            </a:r>
            <a:endParaRPr lang="en-US" altLang="ko-KR" dirty="0"/>
          </a:p>
          <a:p>
            <a:r>
              <a:rPr lang="ko-KR" altLang="en-US" dirty="0"/>
              <a:t>웹 서버 종류</a:t>
            </a:r>
            <a:endParaRPr lang="en-US" altLang="ko-KR" dirty="0"/>
          </a:p>
          <a:p>
            <a:r>
              <a:rPr lang="ko-KR" altLang="en-US" dirty="0"/>
              <a:t>데이터 타입</a:t>
            </a:r>
            <a:endParaRPr lang="en-US" altLang="ko-KR" dirty="0"/>
          </a:p>
          <a:p>
            <a:r>
              <a:rPr lang="en-US" altLang="ko-KR" dirty="0"/>
              <a:t>HTTP BODY </a:t>
            </a:r>
            <a:r>
              <a:rPr lang="ko-KR" altLang="en-US" dirty="0"/>
              <a:t>사이즈</a:t>
            </a:r>
            <a:endParaRPr lang="en-US" altLang="ko-KR" dirty="0"/>
          </a:p>
          <a:p>
            <a:r>
              <a:rPr lang="en-US" altLang="ko-KR" dirty="0"/>
              <a:t>HTTP BODY </a:t>
            </a:r>
            <a:r>
              <a:rPr lang="ko-KR" altLang="en-US" dirty="0"/>
              <a:t>컨텐츠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E0D02-54CF-487B-8AE7-1955C0EE2209}"/>
              </a:ext>
            </a:extLst>
          </p:cNvPr>
          <p:cNvSpPr txBox="1"/>
          <p:nvPr/>
        </p:nvSpPr>
        <p:spPr>
          <a:xfrm>
            <a:off x="729049" y="617837"/>
            <a:ext cx="352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308007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A73F6-D7F4-4212-A073-C1E923FBEE1C}"/>
              </a:ext>
            </a:extLst>
          </p:cNvPr>
          <p:cNvSpPr txBox="1"/>
          <p:nvPr/>
        </p:nvSpPr>
        <p:spPr>
          <a:xfrm>
            <a:off x="729049" y="617837"/>
            <a:ext cx="352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응답코드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36CBE-E0A3-435B-94DF-B8F78C0673C6}"/>
              </a:ext>
            </a:extLst>
          </p:cNvPr>
          <p:cNvSpPr txBox="1"/>
          <p:nvPr/>
        </p:nvSpPr>
        <p:spPr>
          <a:xfrm>
            <a:off x="729049" y="1482811"/>
            <a:ext cx="11226150" cy="2048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1xx (</a:t>
            </a:r>
            <a:r>
              <a:rPr lang="ko-KR" altLang="en-US" sz="2000" b="1" dirty="0"/>
              <a:t>정보전송 임시 응답</a:t>
            </a:r>
            <a:r>
              <a:rPr lang="en-US" altLang="ko-KR" sz="2000" b="1" dirty="0"/>
              <a:t>) </a:t>
            </a:r>
            <a:r>
              <a:rPr lang="en-US" altLang="ko-KR" sz="2000" dirty="0"/>
              <a:t>: </a:t>
            </a:r>
            <a:r>
              <a:rPr lang="ko-KR" altLang="en-US" sz="2000" dirty="0"/>
              <a:t>전송 프로토콜 수준의 정보 교환 </a:t>
            </a:r>
            <a:r>
              <a:rPr lang="en-US" altLang="ko-KR" sz="2000" dirty="0"/>
              <a:t>(</a:t>
            </a:r>
            <a:r>
              <a:rPr lang="ko-KR" altLang="en-US" sz="2000" dirty="0"/>
              <a:t>요청 후 프로세스 계속 진행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2xx (</a:t>
            </a:r>
            <a:r>
              <a:rPr lang="ko-KR" altLang="en-US" sz="2000" b="1" dirty="0"/>
              <a:t>성공</a:t>
            </a:r>
            <a:r>
              <a:rPr lang="en-US" altLang="ko-KR" sz="2000" b="1" dirty="0"/>
              <a:t>)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클라어인트</a:t>
            </a:r>
            <a:r>
              <a:rPr lang="ko-KR" altLang="en-US" sz="2000" dirty="0"/>
              <a:t> 요청이 성공적으로 수행됨</a:t>
            </a:r>
            <a:endParaRPr lang="en-US" altLang="ko-KR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3xx (</a:t>
            </a:r>
            <a:r>
              <a:rPr lang="ko-KR" altLang="en-US" sz="2000" b="1" dirty="0" err="1"/>
              <a:t>리다이렉트</a:t>
            </a:r>
            <a:r>
              <a:rPr lang="en-US" altLang="ko-KR" sz="2000" b="1" dirty="0"/>
              <a:t>) </a:t>
            </a:r>
            <a:r>
              <a:rPr lang="en-US" altLang="ko-KR" sz="2000" dirty="0"/>
              <a:t>: </a:t>
            </a:r>
            <a:r>
              <a:rPr lang="ko-KR" altLang="en-US" sz="2000" dirty="0"/>
              <a:t>클라이언트는 요청을 완료하기 위해 추가적인 행동을 취해야 함</a:t>
            </a:r>
            <a:r>
              <a:rPr lang="en-US" altLang="ko-KR" sz="2000" dirty="0"/>
              <a:t>(</a:t>
            </a:r>
            <a:r>
              <a:rPr lang="ko-KR" altLang="en-US" sz="2000" dirty="0"/>
              <a:t>변경된 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4xx (</a:t>
            </a:r>
            <a:r>
              <a:rPr lang="ko-KR" altLang="en-US" sz="2000" b="1" dirty="0"/>
              <a:t>클라이언트 에러</a:t>
            </a:r>
            <a:r>
              <a:rPr lang="en-US" altLang="ko-KR" sz="2000" b="1" dirty="0"/>
              <a:t>) </a:t>
            </a:r>
            <a:r>
              <a:rPr lang="en-US" altLang="ko-KR" sz="2000" dirty="0"/>
              <a:t>: </a:t>
            </a:r>
            <a:r>
              <a:rPr lang="ko-KR" altLang="en-US" sz="2000" dirty="0"/>
              <a:t>클라이언트의 잘못된 요청</a:t>
            </a:r>
            <a:endParaRPr lang="en-US" altLang="ko-KR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5xx (</a:t>
            </a:r>
            <a:r>
              <a:rPr lang="ko-KR" altLang="en-US" sz="2000" b="1" dirty="0"/>
              <a:t>서버 에러</a:t>
            </a:r>
            <a:r>
              <a:rPr lang="en-US" altLang="ko-KR" sz="2000" b="1" dirty="0"/>
              <a:t>)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서버쪽</a:t>
            </a:r>
            <a:r>
              <a:rPr lang="ko-KR" altLang="en-US" sz="2000" dirty="0"/>
              <a:t> 오류로 인한 상태코드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6EEC4E-738C-4F1E-BE7E-94292C55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03" y="3927244"/>
            <a:ext cx="4794047" cy="2312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 descr="404 NOT FOUND - 동포대학">
            <a:extLst>
              <a:ext uri="{FF2B5EF4-FFF2-40B4-BE49-F238E27FC236}">
                <a16:creationId xmlns:a16="http://schemas.microsoft.com/office/drawing/2014/main" id="{A9FE4133-E70F-4C5E-9000-09F8719E9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656" y="3927244"/>
            <a:ext cx="5588834" cy="231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66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5EC96-2142-42B2-8AA1-59A9DCC6B964}"/>
              </a:ext>
            </a:extLst>
          </p:cNvPr>
          <p:cNvSpPr txBox="1"/>
          <p:nvPr/>
        </p:nvSpPr>
        <p:spPr>
          <a:xfrm>
            <a:off x="729049" y="617837"/>
            <a:ext cx="352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34DDC7B-2396-456D-BF9D-01CC8735F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86464"/>
              </p:ext>
            </p:extLst>
          </p:nvPr>
        </p:nvGraphicFramePr>
        <p:xfrm>
          <a:off x="729049" y="1505631"/>
          <a:ext cx="7786878" cy="4344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564">
                  <a:extLst>
                    <a:ext uri="{9D8B030D-6E8A-4147-A177-3AD203B41FA5}">
                      <a16:colId xmlns:a16="http://schemas.microsoft.com/office/drawing/2014/main" val="3544808889"/>
                    </a:ext>
                  </a:extLst>
                </a:gridCol>
                <a:gridCol w="4462428">
                  <a:extLst>
                    <a:ext uri="{9D8B030D-6E8A-4147-A177-3AD203B41FA5}">
                      <a16:colId xmlns:a16="http://schemas.microsoft.com/office/drawing/2014/main" val="4029148835"/>
                    </a:ext>
                  </a:extLst>
                </a:gridCol>
                <a:gridCol w="1658886">
                  <a:extLst>
                    <a:ext uri="{9D8B030D-6E8A-4147-A177-3AD203B41FA5}">
                      <a16:colId xmlns:a16="http://schemas.microsoft.com/office/drawing/2014/main" val="3337245729"/>
                    </a:ext>
                  </a:extLst>
                </a:gridCol>
              </a:tblGrid>
              <a:tr h="413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HTTP Method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Idempotent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49656"/>
                  </a:ext>
                </a:extLst>
              </a:tr>
              <a:tr h="418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요청된 </a:t>
                      </a:r>
                      <a:r>
                        <a:rPr lang="en-US" altLang="ko-KR" sz="1600" dirty="0"/>
                        <a:t>URI </a:t>
                      </a:r>
                      <a:r>
                        <a:rPr lang="ko-KR" altLang="en-US" sz="1600" dirty="0"/>
                        <a:t>정보 응답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331"/>
                  </a:ext>
                </a:extLst>
              </a:tr>
              <a:tr h="418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요청된 자원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150553"/>
                  </a:ext>
                </a:extLst>
              </a:tr>
              <a:tr h="418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PUT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요청된 자원 수정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자원 전체 갱신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41732"/>
                  </a:ext>
                </a:extLst>
              </a:tr>
              <a:tr h="418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요청된 자원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27715"/>
                  </a:ext>
                </a:extLst>
              </a:tr>
              <a:tr h="418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HEAD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요청된 </a:t>
                      </a:r>
                      <a:r>
                        <a:rPr lang="en-US" altLang="ko-KR" sz="1600" dirty="0"/>
                        <a:t>URI </a:t>
                      </a:r>
                      <a:r>
                        <a:rPr lang="ko-KR" altLang="en-US" sz="1600" dirty="0"/>
                        <a:t>정보 응답</a:t>
                      </a:r>
                      <a:r>
                        <a:rPr lang="en-US" altLang="ko-KR" sz="1600" dirty="0"/>
                        <a:t>(BODY </a:t>
                      </a:r>
                      <a:r>
                        <a:rPr lang="ko-KR" altLang="en-US" sz="1600" dirty="0"/>
                        <a:t>없고 </a:t>
                      </a:r>
                      <a:r>
                        <a:rPr lang="en-US" altLang="ko-KR" sz="1600" dirty="0"/>
                        <a:t>HEAD</a:t>
                      </a:r>
                      <a:r>
                        <a:rPr lang="ko-KR" altLang="en-US" sz="1600" dirty="0"/>
                        <a:t>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30815"/>
                  </a:ext>
                </a:extLst>
              </a:tr>
              <a:tr h="418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PATCH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요청된 자원 수정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해당 자원만 갱신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 (</a:t>
                      </a:r>
                      <a:r>
                        <a:rPr lang="ko-KR" altLang="en-US" sz="1600" dirty="0"/>
                        <a:t>제약 때문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11553"/>
                  </a:ext>
                </a:extLst>
              </a:tr>
              <a:tr h="418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CONNECT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프록시 기능 </a:t>
                      </a:r>
                      <a:r>
                        <a:rPr lang="ko-KR" altLang="en-US" sz="1600" dirty="0" err="1"/>
                        <a:t>요청시</a:t>
                      </a:r>
                      <a:r>
                        <a:rPr lang="ko-KR" altLang="en-US" sz="1600" dirty="0"/>
                        <a:t> 사용 </a:t>
                      </a:r>
                      <a:br>
                        <a:rPr lang="en-US" altLang="ko-KR" sz="1600" dirty="0"/>
                      </a:b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클라이언트</a:t>
                      </a:r>
                      <a:r>
                        <a:rPr lang="en-US" altLang="ko-KR" sz="1600"/>
                        <a:t>-</a:t>
                      </a:r>
                      <a:r>
                        <a:rPr lang="ko-KR" altLang="en-US" sz="1600" dirty="0"/>
                        <a:t>서버 </a:t>
                      </a:r>
                      <a:r>
                        <a:rPr lang="en-US" altLang="ko-KR" sz="1600" dirty="0"/>
                        <a:t>SSL </a:t>
                      </a:r>
                      <a:r>
                        <a:rPr lang="ko-KR" altLang="en-US" sz="1600" dirty="0" err="1"/>
                        <a:t>핸드쉐이크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71473"/>
                  </a:ext>
                </a:extLst>
              </a:tr>
              <a:tr h="418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루프백</a:t>
                      </a:r>
                      <a:r>
                        <a:rPr lang="ko-KR" altLang="en-US" sz="1600" dirty="0"/>
                        <a:t> 메시지 호출 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951438"/>
                  </a:ext>
                </a:extLst>
              </a:tr>
              <a:tr h="418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OPTIONS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메소드 종류 확인 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967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5F464E1-2596-42F7-A33D-FB046194DF35}"/>
              </a:ext>
            </a:extLst>
          </p:cNvPr>
          <p:cNvSpPr txBox="1"/>
          <p:nvPr/>
        </p:nvSpPr>
        <p:spPr>
          <a:xfrm>
            <a:off x="729049" y="5913394"/>
            <a:ext cx="691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0" dirty="0">
                <a:solidFill>
                  <a:srgbClr val="24292E"/>
                </a:solidFill>
                <a:effectLst/>
                <a:latin typeface="-apple-system"/>
              </a:rPr>
              <a:t>※ Idempotent : </a:t>
            </a:r>
            <a:r>
              <a:rPr lang="ko-KR" altLang="en-US" sz="1600" b="1" i="0" dirty="0" err="1">
                <a:solidFill>
                  <a:srgbClr val="24292E"/>
                </a:solidFill>
                <a:effectLst/>
                <a:latin typeface="-apple-system"/>
              </a:rPr>
              <a:t>멱등</a:t>
            </a:r>
            <a:r>
              <a:rPr lang="ko-KR" altLang="en-US" sz="1600" b="1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sz="1600" b="1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600" b="1" i="0" dirty="0">
                <a:solidFill>
                  <a:srgbClr val="24292E"/>
                </a:solidFill>
                <a:effectLst/>
                <a:latin typeface="-apple-system"/>
              </a:rPr>
              <a:t>한 번 수행했을 때</a:t>
            </a:r>
            <a:r>
              <a:rPr lang="en-US" altLang="ko-KR" sz="1600" b="1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b="1" i="0" dirty="0">
                <a:solidFill>
                  <a:srgbClr val="24292E"/>
                </a:solidFill>
                <a:effectLst/>
                <a:latin typeface="-apple-system"/>
              </a:rPr>
              <a:t>여러 번 수행했을 때 결과가 같은가</a:t>
            </a:r>
            <a:r>
              <a:rPr lang="en-US" altLang="ko-KR" sz="1600" b="1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5CED7-582C-4C44-82F2-DCB9AAE94076}"/>
              </a:ext>
            </a:extLst>
          </p:cNvPr>
          <p:cNvSpPr txBox="1"/>
          <p:nvPr/>
        </p:nvSpPr>
        <p:spPr>
          <a:xfrm>
            <a:off x="8635999" y="2013630"/>
            <a:ext cx="34266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※ </a:t>
            </a:r>
            <a:r>
              <a:rPr lang="ko-KR" altLang="en-US" sz="1600" b="1" dirty="0"/>
              <a:t>서비스 시 지원해야 할 메소드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GET, POST, HEAD, OPTIONS</a:t>
            </a:r>
          </a:p>
          <a:p>
            <a:endParaRPr lang="en-US" altLang="ko-KR" sz="1600" dirty="0"/>
          </a:p>
          <a:p>
            <a:r>
              <a:rPr lang="ko-KR" altLang="en-US" sz="1600" dirty="0"/>
              <a:t>나머지 메소드는 보안 취약점 야기 가능성 존재하므로 비활성화 필요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PUT</a:t>
            </a:r>
            <a:r>
              <a:rPr lang="en-US" altLang="ko-KR" sz="1600" dirty="0"/>
              <a:t> : Web Shell</a:t>
            </a:r>
            <a:r>
              <a:rPr lang="ko-KR" altLang="en-US" sz="1600" dirty="0"/>
              <a:t>을 통한 시스템 침투가 가능</a:t>
            </a:r>
            <a:r>
              <a:rPr lang="en-US" altLang="ko-KR" sz="1600" dirty="0"/>
              <a:t>(</a:t>
            </a:r>
            <a:r>
              <a:rPr lang="ko-KR" altLang="en-US" sz="1600" dirty="0"/>
              <a:t>파일 업로드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DELETE</a:t>
            </a:r>
            <a:r>
              <a:rPr lang="en-US" altLang="ko-KR" sz="1600" dirty="0"/>
              <a:t> : </a:t>
            </a:r>
            <a:r>
              <a:rPr lang="ko-KR" altLang="en-US" sz="1600" dirty="0"/>
              <a:t>클라이언트에서 웹 서버 파일 삭제 가능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CONNECT</a:t>
            </a:r>
            <a:r>
              <a:rPr lang="en-US" altLang="ko-KR" sz="1600" dirty="0"/>
              <a:t> : HTTP </a:t>
            </a:r>
            <a:r>
              <a:rPr lang="ko-KR" altLang="en-US" sz="1600" dirty="0"/>
              <a:t>프록시 악용 가능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TRACE</a:t>
            </a:r>
            <a:r>
              <a:rPr lang="en-US" altLang="ko-KR" sz="1600" dirty="0"/>
              <a:t> : XST </a:t>
            </a:r>
            <a:r>
              <a:rPr lang="ko-KR" altLang="en-US" sz="1600" dirty="0"/>
              <a:t>공격으로 세션 탈취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8987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1E7119-72B1-471B-8D44-6402EA355F51}"/>
              </a:ext>
            </a:extLst>
          </p:cNvPr>
          <p:cNvSpPr txBox="1"/>
          <p:nvPr/>
        </p:nvSpPr>
        <p:spPr>
          <a:xfrm>
            <a:off x="729049" y="617837"/>
            <a:ext cx="352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REST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9D4D9-DBF4-4033-B8BC-E4835A6FD3C1}"/>
              </a:ext>
            </a:extLst>
          </p:cNvPr>
          <p:cNvSpPr txBox="1"/>
          <p:nvPr/>
        </p:nvSpPr>
        <p:spPr>
          <a:xfrm>
            <a:off x="789640" y="1595106"/>
            <a:ext cx="10612719" cy="445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ko-KR" sz="2000" b="1" dirty="0"/>
              <a:t>Server-Client</a:t>
            </a:r>
            <a:br>
              <a:rPr lang="en-US" altLang="ko-KR" sz="2000" dirty="0"/>
            </a:br>
            <a:r>
              <a:rPr lang="en-US" altLang="ko-KR" sz="2000" dirty="0"/>
              <a:t>Server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자원 존재 </a:t>
            </a:r>
            <a:r>
              <a:rPr lang="en-US" altLang="ko-KR" sz="2000" dirty="0"/>
              <a:t>/ Client : </a:t>
            </a:r>
            <a:r>
              <a:rPr lang="ko-KR" altLang="en-US" sz="2000" dirty="0"/>
              <a:t>자원 요청</a:t>
            </a:r>
            <a:br>
              <a:rPr lang="en-US" altLang="ko-KR" sz="2000" dirty="0"/>
            </a:br>
            <a:r>
              <a:rPr lang="ko-KR" altLang="en-US" sz="2000" dirty="0"/>
              <a:t>클라이언트와 서버의 의존성 감소</a:t>
            </a:r>
            <a:endParaRPr lang="en-US" altLang="ko-KR" sz="2000" dirty="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ko-KR" sz="2000" b="1" dirty="0"/>
              <a:t>Stateless</a:t>
            </a:r>
            <a:br>
              <a:rPr lang="en-US" altLang="ko-KR" sz="2000" dirty="0"/>
            </a:br>
            <a:r>
              <a:rPr lang="en-US" altLang="ko-KR" sz="2000" dirty="0"/>
              <a:t>Client</a:t>
            </a:r>
            <a:r>
              <a:rPr lang="ko-KR" altLang="en-US" sz="2000" dirty="0"/>
              <a:t>의 </a:t>
            </a:r>
            <a:r>
              <a:rPr lang="en-US" altLang="ko-KR" sz="2000" dirty="0"/>
              <a:t>context</a:t>
            </a:r>
            <a:r>
              <a:rPr lang="ko-KR" altLang="en-US" sz="2000" dirty="0"/>
              <a:t>를 </a:t>
            </a:r>
            <a:r>
              <a:rPr lang="en-US" altLang="ko-KR" sz="2000" dirty="0"/>
              <a:t>Server</a:t>
            </a:r>
            <a:r>
              <a:rPr lang="ko-KR" altLang="en-US" sz="2000" dirty="0"/>
              <a:t>에 저장하지 않음 → 구현 단순</a:t>
            </a:r>
            <a:br>
              <a:rPr lang="en-US" altLang="ko-KR" sz="2000" dirty="0"/>
            </a:br>
            <a:r>
              <a:rPr lang="en-US" altLang="ko-KR" sz="2000" dirty="0"/>
              <a:t>Server</a:t>
            </a:r>
            <a:r>
              <a:rPr lang="ko-KR" altLang="en-US" sz="2000" dirty="0"/>
              <a:t>는 모든 요청을 각자 별개의 것으로 인식하고 처리</a:t>
            </a:r>
            <a:endParaRPr lang="en-US" altLang="ko-KR" sz="2000" dirty="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ko-KR" sz="2000" b="1" dirty="0"/>
              <a:t>Cacheable</a:t>
            </a:r>
            <a:br>
              <a:rPr lang="en-US" altLang="ko-KR" sz="2000" dirty="0"/>
            </a:br>
            <a:r>
              <a:rPr lang="en-US" altLang="ko-KR" sz="2000" dirty="0"/>
              <a:t>HTTP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캐싱</a:t>
            </a:r>
            <a:r>
              <a:rPr lang="ko-KR" altLang="en-US" sz="2000" dirty="0"/>
              <a:t> 기능 활용 가능 → 응답 시간</a:t>
            </a:r>
            <a:r>
              <a:rPr lang="en-US" altLang="ko-KR" sz="2000" dirty="0"/>
              <a:t>, </a:t>
            </a:r>
            <a:r>
              <a:rPr lang="ko-KR" altLang="en-US" sz="2000" dirty="0"/>
              <a:t>성능 </a:t>
            </a:r>
            <a:r>
              <a:rPr lang="ko-KR" altLang="en-US" sz="2000" dirty="0" err="1"/>
              <a:t>빨라짐</a:t>
            </a:r>
            <a:endParaRPr lang="en-US" altLang="ko-KR" sz="2000" dirty="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ko-KR" sz="2000" b="1" dirty="0"/>
              <a:t>Uniform Interface</a:t>
            </a:r>
            <a:br>
              <a:rPr lang="en-US" altLang="ko-KR" sz="2000" dirty="0"/>
            </a:br>
            <a:r>
              <a:rPr lang="ko-KR" altLang="en-US" sz="2000" dirty="0"/>
              <a:t>특정 언어에 종속되지 않고 </a:t>
            </a:r>
            <a:r>
              <a:rPr lang="en-US" altLang="ko-KR" sz="2000" dirty="0"/>
              <a:t>HTTP </a:t>
            </a:r>
            <a:r>
              <a:rPr lang="ko-KR" altLang="en-US" sz="2000" dirty="0"/>
              <a:t>프로토콜을 따르면 모든 플랫폼에 적용 가능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-apple-system"/>
              </a:rPr>
              <a:t>Loosely Coupling)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482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2DEA94-0AD3-44DF-8A16-578D931D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9" y="1539655"/>
            <a:ext cx="6790008" cy="21795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A61A9B-3B74-4F82-B328-DE25ECE00924}"/>
              </a:ext>
            </a:extLst>
          </p:cNvPr>
          <p:cNvSpPr txBox="1"/>
          <p:nvPr/>
        </p:nvSpPr>
        <p:spPr>
          <a:xfrm>
            <a:off x="729049" y="617837"/>
            <a:ext cx="352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REST API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CBA85-FD2B-42B4-ADA5-538B9A8C6BF5}"/>
              </a:ext>
            </a:extLst>
          </p:cNvPr>
          <p:cNvSpPr txBox="1"/>
          <p:nvPr/>
        </p:nvSpPr>
        <p:spPr>
          <a:xfrm>
            <a:off x="729049" y="3994651"/>
            <a:ext cx="6084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설계 규칙</a:t>
            </a:r>
            <a:r>
              <a:rPr lang="en-US" altLang="ko-KR" b="1" dirty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‘/’</a:t>
            </a:r>
            <a:r>
              <a:rPr lang="ko-KR" altLang="en-US" dirty="0"/>
              <a:t>는 계층 관계를 나타냄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URL</a:t>
            </a:r>
            <a:r>
              <a:rPr lang="ko-KR" altLang="en-US" dirty="0"/>
              <a:t> 마지막 문자에는 </a:t>
            </a:r>
            <a:r>
              <a:rPr lang="en-US" altLang="ko-KR" dirty="0"/>
              <a:t>‘/’ </a:t>
            </a:r>
            <a:r>
              <a:rPr lang="ko-KR" altLang="en-US" dirty="0"/>
              <a:t>포함 </a:t>
            </a:r>
            <a:r>
              <a:rPr lang="en-US" altLang="ko-KR" dirty="0"/>
              <a:t>X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URL</a:t>
            </a:r>
            <a:r>
              <a:rPr lang="ko-KR" altLang="en-US" dirty="0"/>
              <a:t>이 길어지면 </a:t>
            </a:r>
            <a:r>
              <a:rPr lang="en-US" altLang="ko-KR" dirty="0"/>
              <a:t>‘-’(</a:t>
            </a:r>
            <a:r>
              <a:rPr lang="ko-KR" altLang="en-US" dirty="0"/>
              <a:t>하이픈</a:t>
            </a:r>
            <a:r>
              <a:rPr lang="en-US" altLang="ko-KR" dirty="0"/>
              <a:t>)</a:t>
            </a:r>
            <a:r>
              <a:rPr lang="ko-KR" altLang="en-US" dirty="0"/>
              <a:t>으로 가독성 높임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‘_’(</a:t>
            </a:r>
            <a:r>
              <a:rPr lang="ko-KR" altLang="en-US" dirty="0"/>
              <a:t>밑줄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URL</a:t>
            </a:r>
            <a:r>
              <a:rPr lang="ko-KR" altLang="en-US" dirty="0"/>
              <a:t>에 사용 </a:t>
            </a:r>
            <a:r>
              <a:rPr lang="en-US" altLang="ko-KR" dirty="0"/>
              <a:t>X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URL </a:t>
            </a:r>
            <a:r>
              <a:rPr lang="ko-KR" altLang="en-US" dirty="0"/>
              <a:t>경로는 소문자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파일 확장자는 </a:t>
            </a:r>
            <a:r>
              <a:rPr lang="en-US" altLang="ko-KR" dirty="0"/>
              <a:t>URI</a:t>
            </a:r>
            <a:r>
              <a:rPr lang="ko-KR" altLang="en-US" dirty="0"/>
              <a:t>에 포함 </a:t>
            </a:r>
            <a:r>
              <a:rPr lang="en-US" altLang="ko-KR" dirty="0"/>
              <a:t>X </a:t>
            </a:r>
            <a:r>
              <a:rPr lang="ko-KR" altLang="en-US" dirty="0"/>
              <a:t>→ </a:t>
            </a:r>
            <a:r>
              <a:rPr lang="en-US" altLang="ko-KR" dirty="0"/>
              <a:t>Accept Header</a:t>
            </a:r>
            <a:r>
              <a:rPr lang="ko-KR" altLang="en-US" dirty="0"/>
              <a:t> 활용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60864-D55E-46E9-9C0C-F5CB1B0BB8F2}"/>
              </a:ext>
            </a:extLst>
          </p:cNvPr>
          <p:cNvSpPr txBox="1"/>
          <p:nvPr/>
        </p:nvSpPr>
        <p:spPr>
          <a:xfrm>
            <a:off x="7519057" y="3874578"/>
            <a:ext cx="457134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[Resource]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동사보다 명사</a:t>
            </a:r>
            <a:r>
              <a:rPr lang="en-US" altLang="ko-KR" dirty="0"/>
              <a:t>, </a:t>
            </a:r>
            <a:r>
              <a:rPr lang="ko-KR" altLang="en-US" dirty="0"/>
              <a:t>대문자보다 소문자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객체 인스턴스</a:t>
            </a:r>
            <a:r>
              <a:rPr lang="en-US" altLang="ko-KR" dirty="0"/>
              <a:t>, DB : </a:t>
            </a:r>
            <a:r>
              <a:rPr lang="ko-KR" altLang="en-US" dirty="0"/>
              <a:t>단수 명사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서버 및 클라이언트 리소스 </a:t>
            </a:r>
            <a:r>
              <a:rPr lang="en-US" altLang="ko-KR" dirty="0"/>
              <a:t>: </a:t>
            </a:r>
            <a:r>
              <a:rPr lang="ko-KR" altLang="en-US" dirty="0"/>
              <a:t>복수 명사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595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25D098-A742-44C1-B069-8DBC4EA4879C}"/>
              </a:ext>
            </a:extLst>
          </p:cNvPr>
          <p:cNvSpPr txBox="1"/>
          <p:nvPr/>
        </p:nvSpPr>
        <p:spPr>
          <a:xfrm>
            <a:off x="729049" y="617837"/>
            <a:ext cx="352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168BF-543B-44B3-84ED-BC53FB0B7A34}"/>
              </a:ext>
            </a:extLst>
          </p:cNvPr>
          <p:cNvSpPr txBox="1"/>
          <p:nvPr/>
        </p:nvSpPr>
        <p:spPr>
          <a:xfrm>
            <a:off x="729049" y="1536928"/>
            <a:ext cx="11195729" cy="4560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 b="1" dirty="0"/>
              <a:t>REST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API</a:t>
            </a:r>
            <a:r>
              <a:rPr lang="ko-KR" altLang="en-US" sz="1500" b="1" dirty="0"/>
              <a:t>가 무엇인가</a:t>
            </a:r>
            <a:r>
              <a:rPr lang="en-US" altLang="ko-KR" sz="1500" b="1" dirty="0"/>
              <a:t>?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: </a:t>
            </a:r>
            <a:r>
              <a:rPr lang="ko-KR" altLang="en-US" sz="1500" dirty="0"/>
              <a:t>웹 상에서 </a:t>
            </a:r>
            <a:r>
              <a:rPr lang="en-US" altLang="ko-KR" sz="1500" dirty="0"/>
              <a:t>REST</a:t>
            </a:r>
            <a:r>
              <a:rPr lang="ko-KR" altLang="en-US" sz="1500" dirty="0"/>
              <a:t>는 </a:t>
            </a:r>
            <a:r>
              <a:rPr lang="en-US" altLang="ko-KR" sz="1500" dirty="0"/>
              <a:t>HTTP URI</a:t>
            </a:r>
            <a:r>
              <a:rPr lang="ko-KR" altLang="en-US" sz="1500" dirty="0"/>
              <a:t>와 </a:t>
            </a:r>
            <a:r>
              <a:rPr lang="en-US" altLang="ko-KR" sz="1500" dirty="0"/>
              <a:t>Method</a:t>
            </a:r>
            <a:r>
              <a:rPr lang="ko-KR" altLang="en-US" sz="1500" dirty="0"/>
              <a:t>로 자원들을 구분하여 표현한 상태를 클라이언트와 서버가 서로 전송을 주고 받아 </a:t>
            </a:r>
            <a:r>
              <a:rPr lang="en-US" altLang="ko-KR" sz="1500" dirty="0"/>
              <a:t>CRUD </a:t>
            </a:r>
            <a:r>
              <a:rPr lang="ko-KR" altLang="en-US" sz="1500" dirty="0"/>
              <a:t>작업을 진행하는 것이다</a:t>
            </a:r>
            <a:r>
              <a:rPr lang="en-US" altLang="ko-KR" sz="1500" dirty="0"/>
              <a:t>. </a:t>
            </a:r>
            <a:r>
              <a:rPr lang="ko-KR" altLang="en-US" sz="1500" dirty="0"/>
              <a:t>이런 인터페이스를 사용자가 활용할 수 있도록 구축해둔 것이 </a:t>
            </a:r>
            <a:r>
              <a:rPr lang="en-US" altLang="ko-KR" sz="1500" dirty="0"/>
              <a:t>REST API</a:t>
            </a:r>
            <a:r>
              <a:rPr lang="ko-KR" altLang="en-US" sz="1500" dirty="0"/>
              <a:t>라고 할 수 있다</a:t>
            </a:r>
            <a:r>
              <a:rPr lang="en-US" altLang="ko-KR" sz="1500" dirty="0"/>
              <a:t>.</a:t>
            </a:r>
          </a:p>
          <a:p>
            <a:pPr>
              <a:lnSpc>
                <a:spcPct val="130000"/>
              </a:lnSpc>
            </a:pPr>
            <a:endParaRPr lang="en-US" altLang="ko-KR" sz="1500" dirty="0"/>
          </a:p>
          <a:p>
            <a:pPr>
              <a:lnSpc>
                <a:spcPct val="130000"/>
              </a:lnSpc>
            </a:pPr>
            <a:r>
              <a:rPr lang="en-US" altLang="ko-KR" sz="1500" b="1" dirty="0"/>
              <a:t>RESTful</a:t>
            </a:r>
            <a:r>
              <a:rPr lang="ko-KR" altLang="en-US" sz="1500" b="1" dirty="0"/>
              <a:t>하다는 게 무슨 뜻인가</a:t>
            </a:r>
            <a:r>
              <a:rPr lang="en-US" altLang="ko-KR" sz="1500" b="1" dirty="0"/>
              <a:t>?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: REST API</a:t>
            </a:r>
            <a:r>
              <a:rPr lang="ko-KR" altLang="en-US" sz="1500" dirty="0"/>
              <a:t>를 제공하는 웹 서비스를 </a:t>
            </a:r>
            <a:r>
              <a:rPr lang="en-US" altLang="ko-KR" sz="1500" dirty="0"/>
              <a:t>RESTful</a:t>
            </a:r>
            <a:r>
              <a:rPr lang="ko-KR" altLang="en-US" sz="1500" dirty="0"/>
              <a:t>하다고 말할 수 있다</a:t>
            </a:r>
            <a:r>
              <a:rPr lang="en-US" altLang="ko-KR" sz="1500" dirty="0"/>
              <a:t>. </a:t>
            </a:r>
            <a:r>
              <a:rPr lang="ko-KR" altLang="en-US" sz="1500" dirty="0"/>
              <a:t>설계 규칙에 맞게 통용되는 일관된 컨벤션을 유지하며 </a:t>
            </a:r>
            <a:r>
              <a:rPr lang="en-US" altLang="ko-KR" sz="1500" dirty="0"/>
              <a:t>API</a:t>
            </a:r>
            <a:r>
              <a:rPr lang="ko-KR" altLang="en-US" sz="1500" dirty="0"/>
              <a:t>의 이해도를 높여주는 것이 중요하다</a:t>
            </a:r>
            <a:r>
              <a:rPr lang="en-US" altLang="ko-KR" sz="1500" dirty="0"/>
              <a:t>.</a:t>
            </a:r>
          </a:p>
          <a:p>
            <a:pPr>
              <a:lnSpc>
                <a:spcPct val="130000"/>
              </a:lnSpc>
            </a:pPr>
            <a:endParaRPr lang="en-US" altLang="ko-KR" sz="1500" dirty="0"/>
          </a:p>
          <a:p>
            <a:pPr>
              <a:lnSpc>
                <a:spcPct val="130000"/>
              </a:lnSpc>
            </a:pPr>
            <a:r>
              <a:rPr lang="en-US" altLang="ko-KR" sz="1500" b="1" dirty="0"/>
              <a:t>REST</a:t>
            </a:r>
            <a:r>
              <a:rPr lang="ko-KR" altLang="en-US" sz="1500" b="1" dirty="0"/>
              <a:t>에 사용하는 </a:t>
            </a:r>
            <a:r>
              <a:rPr lang="en-US" altLang="ko-KR" sz="1500" b="1" dirty="0"/>
              <a:t>HTTP </a:t>
            </a:r>
            <a:r>
              <a:rPr lang="ko-KR" altLang="en-US" sz="1500" b="1" dirty="0"/>
              <a:t>메소드는 무엇이 있는가</a:t>
            </a:r>
            <a:r>
              <a:rPr lang="en-US" altLang="ko-KR" sz="1500" b="1" dirty="0"/>
              <a:t>?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: GET, HEAD, POST, PUT, PATCH, CONNECT, TRACE, OPTIONS</a:t>
            </a:r>
            <a:br>
              <a:rPr lang="en-US" altLang="ko-KR" sz="1500" dirty="0"/>
            </a:br>
            <a:endParaRPr lang="en-US" altLang="ko-KR" sz="1500" dirty="0"/>
          </a:p>
          <a:p>
            <a:pPr>
              <a:lnSpc>
                <a:spcPct val="130000"/>
              </a:lnSpc>
            </a:pPr>
            <a:r>
              <a:rPr lang="en-US" altLang="ko-KR" sz="1500" b="1" dirty="0"/>
              <a:t>REST</a:t>
            </a:r>
            <a:r>
              <a:rPr lang="ko-KR" altLang="en-US" sz="1500" b="1" dirty="0"/>
              <a:t>가 필요한 이유는</a:t>
            </a:r>
            <a:r>
              <a:rPr lang="en-US" altLang="ko-KR" sz="1500" b="1" dirty="0"/>
              <a:t>? </a:t>
            </a:r>
            <a:r>
              <a:rPr lang="ko-KR" altLang="en-US" sz="1500" b="1" dirty="0"/>
              <a:t>장단점은 </a:t>
            </a:r>
            <a:r>
              <a:rPr lang="ko-KR" altLang="en-US" sz="1500" b="1" dirty="0" err="1"/>
              <a:t>뭔지</a:t>
            </a:r>
            <a:endParaRPr lang="en-US" altLang="ko-KR" sz="1500" b="1" dirty="0"/>
          </a:p>
          <a:p>
            <a:pPr>
              <a:lnSpc>
                <a:spcPct val="130000"/>
              </a:lnSpc>
            </a:pPr>
            <a:r>
              <a:rPr lang="en-US" altLang="ko-KR" sz="1500" dirty="0"/>
              <a:t>: </a:t>
            </a:r>
            <a:r>
              <a:rPr lang="ko-KR" altLang="en-US" sz="1500" dirty="0"/>
              <a:t>이젠 웹 서버에서 웹 브라우저</a:t>
            </a:r>
            <a:r>
              <a:rPr lang="en-US" altLang="ko-KR" sz="1500" dirty="0"/>
              <a:t>, </a:t>
            </a:r>
            <a:r>
              <a:rPr lang="ko-KR" altLang="en-US" sz="1500" dirty="0"/>
              <a:t>안드로이드</a:t>
            </a:r>
            <a:r>
              <a:rPr lang="en-US" altLang="ko-KR" sz="1500" dirty="0"/>
              <a:t>, IOS </a:t>
            </a:r>
            <a:r>
              <a:rPr lang="ko-KR" altLang="en-US" sz="1500" dirty="0"/>
              <a:t>등 다양한 멀티 플랫폼에서 통신을 지원할 수 있어야 한다</a:t>
            </a:r>
            <a:r>
              <a:rPr lang="en-US" altLang="ko-KR" sz="1500" dirty="0"/>
              <a:t>. </a:t>
            </a:r>
            <a:r>
              <a:rPr lang="ko-KR" altLang="en-US" sz="1500" dirty="0"/>
              <a:t>이에 필요한 아키텍처로 </a:t>
            </a:r>
            <a:r>
              <a:rPr lang="en-US" altLang="ko-KR" sz="1500" dirty="0"/>
              <a:t>REST</a:t>
            </a:r>
            <a:r>
              <a:rPr lang="ko-KR" altLang="en-US" sz="1500" dirty="0"/>
              <a:t>가 통용되기 시작했으며</a:t>
            </a:r>
            <a:r>
              <a:rPr lang="en-US" altLang="ko-KR" sz="1500" dirty="0"/>
              <a:t>, </a:t>
            </a:r>
            <a:r>
              <a:rPr lang="ko-KR" altLang="en-US" sz="1500" dirty="0"/>
              <a:t>다양한 클라이언트를 대응할 수 있게 되었다</a:t>
            </a:r>
            <a:r>
              <a:rPr lang="en-US" altLang="ko-KR" sz="1500" dirty="0"/>
              <a:t>. </a:t>
            </a:r>
            <a:r>
              <a:rPr lang="ko-KR" altLang="en-US" sz="1500" dirty="0"/>
              <a:t>장점은 </a:t>
            </a:r>
            <a:r>
              <a:rPr lang="en-US" altLang="ko-KR" sz="1500" dirty="0"/>
              <a:t>HTTP </a:t>
            </a:r>
            <a:r>
              <a:rPr lang="ko-KR" altLang="en-US" sz="1500" dirty="0"/>
              <a:t>프로토콜 인프라를 사용하여 추가 인프라 구축이 필요 없고</a:t>
            </a:r>
            <a:r>
              <a:rPr lang="en-US" altLang="ko-KR" sz="1500" dirty="0"/>
              <a:t>, API </a:t>
            </a:r>
            <a:r>
              <a:rPr lang="ko-KR" altLang="en-US" sz="1500" dirty="0"/>
              <a:t>메시지 의미가 명확하므로 이해도가 높아지며</a:t>
            </a:r>
            <a:r>
              <a:rPr lang="en-US" altLang="ko-KR" sz="1500" dirty="0"/>
              <a:t>, </a:t>
            </a:r>
            <a:r>
              <a:rPr lang="ko-KR" altLang="en-US" sz="1500" dirty="0"/>
              <a:t>클라이언트와 서버의 의존도를 낮출 수 있다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981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688</Words>
  <Application>Microsoft Office PowerPoint</Application>
  <PresentationFormat>와이드스크린</PresentationFormat>
  <Paragraphs>115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-apple-system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GYUSUK</dc:creator>
  <cp:lastModifiedBy>KIM GYUSUK</cp:lastModifiedBy>
  <cp:revision>29</cp:revision>
  <dcterms:created xsi:type="dcterms:W3CDTF">2021-05-30T06:53:14Z</dcterms:created>
  <dcterms:modified xsi:type="dcterms:W3CDTF">2021-05-31T12:15:15Z</dcterms:modified>
</cp:coreProperties>
</file>