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5" r:id="rId3"/>
    <p:sldMasterId id="2147483757" r:id="rId4"/>
    <p:sldMasterId id="2147483769" r:id="rId5"/>
  </p:sldMasterIdLst>
  <p:sldIdLst>
    <p:sldId id="383" r:id="rId6"/>
    <p:sldId id="314" r:id="rId7"/>
    <p:sldId id="350" r:id="rId8"/>
    <p:sldId id="376" r:id="rId9"/>
    <p:sldId id="316" r:id="rId10"/>
    <p:sldId id="375" r:id="rId11"/>
    <p:sldId id="317" r:id="rId12"/>
    <p:sldId id="352" r:id="rId13"/>
    <p:sldId id="353" r:id="rId14"/>
    <p:sldId id="318" r:id="rId15"/>
    <p:sldId id="377" r:id="rId16"/>
    <p:sldId id="374" r:id="rId17"/>
    <p:sldId id="354" r:id="rId18"/>
    <p:sldId id="355" r:id="rId19"/>
    <p:sldId id="322" r:id="rId20"/>
    <p:sldId id="356" r:id="rId21"/>
    <p:sldId id="357" r:id="rId22"/>
    <p:sldId id="378" r:id="rId23"/>
    <p:sldId id="379" r:id="rId24"/>
    <p:sldId id="324" r:id="rId25"/>
    <p:sldId id="358" r:id="rId26"/>
    <p:sldId id="325" r:id="rId27"/>
    <p:sldId id="380" r:id="rId28"/>
    <p:sldId id="381" r:id="rId29"/>
    <p:sldId id="328" r:id="rId30"/>
    <p:sldId id="359" r:id="rId31"/>
    <p:sldId id="329" r:id="rId32"/>
    <p:sldId id="348" r:id="rId33"/>
    <p:sldId id="373" r:id="rId34"/>
    <p:sldId id="330" r:id="rId35"/>
    <p:sldId id="382" r:id="rId36"/>
    <p:sldId id="331" r:id="rId37"/>
    <p:sldId id="360" r:id="rId38"/>
    <p:sldId id="334" r:id="rId39"/>
    <p:sldId id="336" r:id="rId40"/>
    <p:sldId id="337" r:id="rId41"/>
    <p:sldId id="372" r:id="rId42"/>
    <p:sldId id="361" r:id="rId43"/>
    <p:sldId id="362" r:id="rId44"/>
    <p:sldId id="363" r:id="rId45"/>
    <p:sldId id="338" r:id="rId46"/>
    <p:sldId id="384" r:id="rId47"/>
    <p:sldId id="339" r:id="rId48"/>
    <p:sldId id="371" r:id="rId49"/>
    <p:sldId id="340" r:id="rId50"/>
    <p:sldId id="341" r:id="rId51"/>
    <p:sldId id="342" r:id="rId52"/>
    <p:sldId id="343" r:id="rId53"/>
    <p:sldId id="385" r:id="rId54"/>
    <p:sldId id="345" r:id="rId55"/>
    <p:sldId id="370" r:id="rId56"/>
    <p:sldId id="386" r:id="rId57"/>
    <p:sldId id="387" r:id="rId58"/>
    <p:sldId id="364" r:id="rId59"/>
    <p:sldId id="365" r:id="rId60"/>
    <p:sldId id="388" r:id="rId61"/>
    <p:sldId id="367" r:id="rId62"/>
    <p:sldId id="368" r:id="rId63"/>
    <p:sldId id="369" r:id="rId64"/>
    <p:sldId id="349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FF"/>
    <a:srgbClr val="EADCF4"/>
    <a:srgbClr val="B686DA"/>
    <a:srgbClr val="66CCFF"/>
    <a:srgbClr val="CCFFFF"/>
    <a:srgbClr val="BEE395"/>
    <a:srgbClr val="0000CC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7" autoAdjust="0"/>
    <p:restoredTop sz="94704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DFF5B-D368-40E1-9469-7EDEE1E829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16615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D3C1-3FFB-4EF8-AD4B-033755FFAF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9594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38AC-3D1F-4340-923B-671E7CF9BA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27932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3DFF5B-D368-40E1-9469-7EDEE1E829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8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73CE75-8ADB-404C-9662-30FBC4160E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0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6F0EE0-D1E5-4B13-95A3-6FC1886E148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47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BF11F608-571D-4B35-BA3B-27D27341EC9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6409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469746A-8CB5-49EE-A16F-40DE21E8EB0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09883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7052FB-9641-4BBB-BD80-8256F771F3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920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CE1876E-8B80-4F39-AD03-35CB2EBF6C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594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CDE8F7-62CE-4A22-B55E-5BECA9901C9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8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CE75-8ADB-404C-9662-30FBC4160E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604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5386D66-938D-4DEF-9135-4F195E599D5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40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1D3C1-3FFB-4EF8-AD4B-033755FFAF7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9172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4B338AC-3D1F-4340-923B-671E7CF9BAD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7859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1E26E-7135-4249-ADF8-F8A154A847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23779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47048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828368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17643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81874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72302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5861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0EE0-D1E5-4B13-95A3-6FC1886E14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218010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38468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7441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292766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29229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00408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4692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180746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750790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74220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77943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F608-571D-4B35-BA3B-27D27341E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239056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15879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880625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0127657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6592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114510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069276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292673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76013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0170996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77690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746A-8CB5-49EE-A16F-40DE21E8E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671697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595960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219099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129783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07925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51271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744224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46239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52FB-9641-4BBB-BD80-8256F771F3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696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876E-8B80-4F39-AD03-35CB2EBF6C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95335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DE8F7-62CE-4A22-B55E-5BECA9901C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2650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6D66-938D-4DEF-9135-4F195E599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67792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19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3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1504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14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포인터 활용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65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문자형 포인터 배열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99592" y="1700808"/>
            <a:ext cx="7704137" cy="17281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 *fruits[ ] =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"apple", 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"blueberry"</a:t>
            </a:r>
            <a:r>
              <a:rPr lang="en-US" altLang="en-US" sz="16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"orange",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altLang="en-US" sz="16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“melon"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};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910608"/>
            <a:ext cx="5370364" cy="2215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배열</a:t>
            </a:r>
            <a:endParaRPr lang="en-US" altLang="ko-KR" dirty="0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6815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문자열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배열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, n;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400" dirty="0">
                <a:latin typeface="Trebuchet MS" panose="020B0603020202020204" pitchFamily="34" charset="0"/>
              </a:rPr>
              <a:t> *fruits[ ] = {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"apple"</a:t>
            </a:r>
            <a:r>
              <a:rPr lang="en-US" altLang="en-US" sz="1400" dirty="0">
                <a:latin typeface="Trebuchet MS" panose="020B0603020202020204" pitchFamily="34" charset="0"/>
              </a:rPr>
              <a:t>, 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"blueberry"</a:t>
            </a:r>
            <a:r>
              <a:rPr lang="en-US" altLang="en-US" sz="1400" dirty="0">
                <a:latin typeface="Trebuchet MS" panose="020B0603020202020204" pitchFamily="34" charset="0"/>
              </a:rPr>
              <a:t>,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"orange"</a:t>
            </a:r>
            <a:r>
              <a:rPr lang="en-US" altLang="en-US" sz="1400" dirty="0">
                <a:latin typeface="Trebuchet MS" panose="020B0603020202020204" pitchFamily="34" charset="0"/>
              </a:rPr>
              <a:t>,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"melon"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};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n = 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en-US" sz="1400" dirty="0">
                <a:latin typeface="Trebuchet MS" panose="020B0603020202020204" pitchFamily="34" charset="0"/>
              </a:rPr>
              <a:t>(fruits)/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en-US" sz="1400" dirty="0">
                <a:latin typeface="Trebuchet MS" panose="020B0603020202020204" pitchFamily="34" charset="0"/>
              </a:rPr>
              <a:t>(fruits[0]);	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배열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원소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개수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계산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 = 0;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 &lt; n;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++)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"%s \n"</a:t>
            </a:r>
            <a:r>
              <a:rPr lang="en-US" altLang="en-US" sz="1400" dirty="0">
                <a:latin typeface="Trebuchet MS" panose="020B0603020202020204" pitchFamily="34" charset="0"/>
              </a:rPr>
              <a:t>, fruits[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]);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848" name="_x71272656"/>
          <p:cNvSpPr>
            <a:spLocks noChangeArrowheads="1"/>
          </p:cNvSpPr>
          <p:nvPr/>
        </p:nvSpPr>
        <p:spPr bwMode="auto">
          <a:xfrm>
            <a:off x="1116013" y="5734050"/>
            <a:ext cx="7777162" cy="10080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latin typeface="Trebuchet MS" pitchFamily="34" charset="0"/>
              </a:rPr>
              <a:t>apple</a:t>
            </a:r>
          </a:p>
          <a:p>
            <a:pPr algn="just"/>
            <a:r>
              <a:rPr lang="ko-KR" altLang="ko-KR" sz="1400">
                <a:latin typeface="Trebuchet MS" pitchFamily="34" charset="0"/>
              </a:rPr>
              <a:t>blueberry</a:t>
            </a:r>
          </a:p>
          <a:p>
            <a:pPr algn="just"/>
            <a:r>
              <a:rPr lang="ko-KR" altLang="ko-KR" sz="1400">
                <a:latin typeface="Trebuchet MS" pitchFamily="34" charset="0"/>
              </a:rPr>
              <a:t>orange</a:t>
            </a:r>
          </a:p>
          <a:p>
            <a:pPr algn="just"/>
            <a:r>
              <a:rPr lang="ko-KR" altLang="ko-KR" sz="1400">
                <a:latin typeface="Trebuchet MS" pitchFamily="34" charset="0"/>
              </a:rPr>
              <a:t>melon</a:t>
            </a:r>
            <a:endParaRPr lang="en-US" altLang="ko-KR" sz="140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8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double</a:t>
            </a:r>
            <a:r>
              <a:rPr lang="ko-KR" altLang="en-US" sz="1800" dirty="0"/>
              <a:t>형의 포인터 </a:t>
            </a:r>
            <a:r>
              <a:rPr lang="en-US" altLang="ko-KR" sz="1800" dirty="0"/>
              <a:t>10</a:t>
            </a:r>
            <a:r>
              <a:rPr lang="ko-KR" altLang="en-US" sz="1800" dirty="0"/>
              <a:t>개를 가지는 배열을 정의하여 보자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ko-KR" altLang="en-US" sz="1800" dirty="0" err="1" smtClean="0"/>
              <a:t>래그드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배열이 일반적인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배열보다 좋은 점은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98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포인터</a:t>
            </a:r>
            <a:r>
              <a:rPr lang="en-US" altLang="ko-KR" dirty="0"/>
              <a:t>(a pointer to an array)</a:t>
            </a:r>
            <a:r>
              <a:rPr lang="ko-KR" altLang="en-US" dirty="0"/>
              <a:t>는 배열을 가리키는 포인터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10880"/>
            <a:ext cx="5545237" cy="1474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63" y="3815771"/>
            <a:ext cx="382107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39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06219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a[5] = { 1, 2, 3, 4, 5 </a:t>
            </a:r>
            <a:r>
              <a:rPr lang="en-US" altLang="ko-KR" sz="1600" dirty="0" smtClean="0">
                <a:latin typeface="Trebuchet MS" pitchFamily="34" charset="0"/>
              </a:rPr>
              <a:t>};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(*pa)[5];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pa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&amp;a;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=0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&lt;5 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(*pa)[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_x71272656"/>
          <p:cNvSpPr>
            <a:spLocks noChangeArrowheads="1"/>
          </p:cNvSpPr>
          <p:nvPr/>
        </p:nvSpPr>
        <p:spPr bwMode="auto">
          <a:xfrm>
            <a:off x="1087588" y="5269116"/>
            <a:ext cx="7777162" cy="118422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1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2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3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4</a:t>
            </a:r>
          </a:p>
          <a:p>
            <a:pPr algn="just"/>
            <a:r>
              <a:rPr lang="en-US" altLang="ko-KR" sz="1400" dirty="0">
                <a:latin typeface="휴먼모음T" pitchFamily="18" charset="-127"/>
                <a:ea typeface="휴먼모음T" pitchFamily="18" charset="-127"/>
              </a:rPr>
              <a:t>5</a:t>
            </a:r>
            <a:endParaRPr lang="ko-KR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52120" y="197025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배열 포인터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3157268" y="2199736"/>
            <a:ext cx="2622430" cy="676258"/>
          </a:xfrm>
          <a:custGeom>
            <a:avLst/>
            <a:gdLst>
              <a:gd name="connsiteX0" fmla="*/ 2622430 w 2622430"/>
              <a:gd name="connsiteY0" fmla="*/ 0 h 676258"/>
              <a:gd name="connsiteX1" fmla="*/ 2562045 w 2622430"/>
              <a:gd name="connsiteY1" fmla="*/ 17253 h 676258"/>
              <a:gd name="connsiteX2" fmla="*/ 2536166 w 2622430"/>
              <a:gd name="connsiteY2" fmla="*/ 25879 h 676258"/>
              <a:gd name="connsiteX3" fmla="*/ 2501660 w 2622430"/>
              <a:gd name="connsiteY3" fmla="*/ 43132 h 676258"/>
              <a:gd name="connsiteX4" fmla="*/ 2475781 w 2622430"/>
              <a:gd name="connsiteY4" fmla="*/ 60385 h 676258"/>
              <a:gd name="connsiteX5" fmla="*/ 2424023 w 2622430"/>
              <a:gd name="connsiteY5" fmla="*/ 69011 h 676258"/>
              <a:gd name="connsiteX6" fmla="*/ 2389517 w 2622430"/>
              <a:gd name="connsiteY6" fmla="*/ 77638 h 676258"/>
              <a:gd name="connsiteX7" fmla="*/ 2286000 w 2622430"/>
              <a:gd name="connsiteY7" fmla="*/ 112143 h 676258"/>
              <a:gd name="connsiteX8" fmla="*/ 2242868 w 2622430"/>
              <a:gd name="connsiteY8" fmla="*/ 129396 h 676258"/>
              <a:gd name="connsiteX9" fmla="*/ 2139351 w 2622430"/>
              <a:gd name="connsiteY9" fmla="*/ 163902 h 676258"/>
              <a:gd name="connsiteX10" fmla="*/ 2061713 w 2622430"/>
              <a:gd name="connsiteY10" fmla="*/ 198407 h 676258"/>
              <a:gd name="connsiteX11" fmla="*/ 1992702 w 2622430"/>
              <a:gd name="connsiteY11" fmla="*/ 232913 h 676258"/>
              <a:gd name="connsiteX12" fmla="*/ 1966823 w 2622430"/>
              <a:gd name="connsiteY12" fmla="*/ 250166 h 676258"/>
              <a:gd name="connsiteX13" fmla="*/ 1923690 w 2622430"/>
              <a:gd name="connsiteY13" fmla="*/ 267419 h 676258"/>
              <a:gd name="connsiteX14" fmla="*/ 1820174 w 2622430"/>
              <a:gd name="connsiteY14" fmla="*/ 319177 h 676258"/>
              <a:gd name="connsiteX15" fmla="*/ 1794294 w 2622430"/>
              <a:gd name="connsiteY15" fmla="*/ 336430 h 676258"/>
              <a:gd name="connsiteX16" fmla="*/ 1690777 w 2622430"/>
              <a:gd name="connsiteY16" fmla="*/ 388189 h 676258"/>
              <a:gd name="connsiteX17" fmla="*/ 1587260 w 2622430"/>
              <a:gd name="connsiteY17" fmla="*/ 439947 h 676258"/>
              <a:gd name="connsiteX18" fmla="*/ 1526875 w 2622430"/>
              <a:gd name="connsiteY18" fmla="*/ 465826 h 676258"/>
              <a:gd name="connsiteX19" fmla="*/ 1492370 w 2622430"/>
              <a:gd name="connsiteY19" fmla="*/ 500332 h 676258"/>
              <a:gd name="connsiteX20" fmla="*/ 1440611 w 2622430"/>
              <a:gd name="connsiteY20" fmla="*/ 517585 h 676258"/>
              <a:gd name="connsiteX21" fmla="*/ 1406106 w 2622430"/>
              <a:gd name="connsiteY21" fmla="*/ 534838 h 676258"/>
              <a:gd name="connsiteX22" fmla="*/ 1354347 w 2622430"/>
              <a:gd name="connsiteY22" fmla="*/ 552090 h 676258"/>
              <a:gd name="connsiteX23" fmla="*/ 1302589 w 2622430"/>
              <a:gd name="connsiteY23" fmla="*/ 595222 h 676258"/>
              <a:gd name="connsiteX24" fmla="*/ 1259457 w 2622430"/>
              <a:gd name="connsiteY24" fmla="*/ 603849 h 676258"/>
              <a:gd name="connsiteX25" fmla="*/ 1233577 w 2622430"/>
              <a:gd name="connsiteY25" fmla="*/ 621102 h 676258"/>
              <a:gd name="connsiteX26" fmla="*/ 1199072 w 2622430"/>
              <a:gd name="connsiteY26" fmla="*/ 629728 h 676258"/>
              <a:gd name="connsiteX27" fmla="*/ 1035170 w 2622430"/>
              <a:gd name="connsiteY27" fmla="*/ 655607 h 676258"/>
              <a:gd name="connsiteX28" fmla="*/ 715992 w 2622430"/>
              <a:gd name="connsiteY28" fmla="*/ 655607 h 676258"/>
              <a:gd name="connsiteX29" fmla="*/ 621102 w 2622430"/>
              <a:gd name="connsiteY29" fmla="*/ 646981 h 676258"/>
              <a:gd name="connsiteX30" fmla="*/ 577970 w 2622430"/>
              <a:gd name="connsiteY30" fmla="*/ 638355 h 676258"/>
              <a:gd name="connsiteX31" fmla="*/ 543464 w 2622430"/>
              <a:gd name="connsiteY31" fmla="*/ 629728 h 676258"/>
              <a:gd name="connsiteX32" fmla="*/ 448574 w 2622430"/>
              <a:gd name="connsiteY32" fmla="*/ 621102 h 676258"/>
              <a:gd name="connsiteX33" fmla="*/ 414068 w 2622430"/>
              <a:gd name="connsiteY33" fmla="*/ 612475 h 676258"/>
              <a:gd name="connsiteX34" fmla="*/ 388189 w 2622430"/>
              <a:gd name="connsiteY34" fmla="*/ 603849 h 676258"/>
              <a:gd name="connsiteX35" fmla="*/ 310551 w 2622430"/>
              <a:gd name="connsiteY35" fmla="*/ 595222 h 676258"/>
              <a:gd name="connsiteX36" fmla="*/ 276045 w 2622430"/>
              <a:gd name="connsiteY36" fmla="*/ 586596 h 676258"/>
              <a:gd name="connsiteX37" fmla="*/ 215660 w 2622430"/>
              <a:gd name="connsiteY37" fmla="*/ 569343 h 676258"/>
              <a:gd name="connsiteX38" fmla="*/ 0 w 2622430"/>
              <a:gd name="connsiteY38" fmla="*/ 560717 h 67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622430" h="676258">
                <a:moveTo>
                  <a:pt x="2622430" y="0"/>
                </a:moveTo>
                <a:lnTo>
                  <a:pt x="2562045" y="17253"/>
                </a:lnTo>
                <a:cubicBezTo>
                  <a:pt x="2553336" y="19866"/>
                  <a:pt x="2544524" y="22297"/>
                  <a:pt x="2536166" y="25879"/>
                </a:cubicBezTo>
                <a:cubicBezTo>
                  <a:pt x="2524346" y="30945"/>
                  <a:pt x="2512825" y="36752"/>
                  <a:pt x="2501660" y="43132"/>
                </a:cubicBezTo>
                <a:cubicBezTo>
                  <a:pt x="2492658" y="48276"/>
                  <a:pt x="2485617" y="57106"/>
                  <a:pt x="2475781" y="60385"/>
                </a:cubicBezTo>
                <a:cubicBezTo>
                  <a:pt x="2459188" y="65916"/>
                  <a:pt x="2441174" y="65581"/>
                  <a:pt x="2424023" y="69011"/>
                </a:cubicBezTo>
                <a:cubicBezTo>
                  <a:pt x="2412397" y="71336"/>
                  <a:pt x="2400833" y="74102"/>
                  <a:pt x="2389517" y="77638"/>
                </a:cubicBezTo>
                <a:cubicBezTo>
                  <a:pt x="2354801" y="88487"/>
                  <a:pt x="2319771" y="98635"/>
                  <a:pt x="2286000" y="112143"/>
                </a:cubicBezTo>
                <a:cubicBezTo>
                  <a:pt x="2271623" y="117894"/>
                  <a:pt x="2257470" y="124242"/>
                  <a:pt x="2242868" y="129396"/>
                </a:cubicBezTo>
                <a:cubicBezTo>
                  <a:pt x="2208569" y="141502"/>
                  <a:pt x="2171883" y="147636"/>
                  <a:pt x="2139351" y="163902"/>
                </a:cubicBezTo>
                <a:cubicBezTo>
                  <a:pt x="2090995" y="188080"/>
                  <a:pt x="2116785" y="176379"/>
                  <a:pt x="2061713" y="198407"/>
                </a:cubicBezTo>
                <a:cubicBezTo>
                  <a:pt x="2012631" y="247491"/>
                  <a:pt x="2063223" y="206468"/>
                  <a:pt x="1992702" y="232913"/>
                </a:cubicBezTo>
                <a:cubicBezTo>
                  <a:pt x="1982994" y="236553"/>
                  <a:pt x="1976096" y="245529"/>
                  <a:pt x="1966823" y="250166"/>
                </a:cubicBezTo>
                <a:cubicBezTo>
                  <a:pt x="1952973" y="257091"/>
                  <a:pt x="1937701" y="260825"/>
                  <a:pt x="1923690" y="267419"/>
                </a:cubicBezTo>
                <a:cubicBezTo>
                  <a:pt x="1888784" y="283845"/>
                  <a:pt x="1852273" y="297778"/>
                  <a:pt x="1820174" y="319177"/>
                </a:cubicBezTo>
                <a:cubicBezTo>
                  <a:pt x="1811547" y="324928"/>
                  <a:pt x="1803442" y="331551"/>
                  <a:pt x="1794294" y="336430"/>
                </a:cubicBezTo>
                <a:cubicBezTo>
                  <a:pt x="1760254" y="354585"/>
                  <a:pt x="1725283" y="370936"/>
                  <a:pt x="1690777" y="388189"/>
                </a:cubicBezTo>
                <a:lnTo>
                  <a:pt x="1587260" y="439947"/>
                </a:lnTo>
                <a:lnTo>
                  <a:pt x="1526875" y="465826"/>
                </a:lnTo>
                <a:cubicBezTo>
                  <a:pt x="1515373" y="477328"/>
                  <a:pt x="1506318" y="491963"/>
                  <a:pt x="1492370" y="500332"/>
                </a:cubicBezTo>
                <a:cubicBezTo>
                  <a:pt x="1476775" y="509689"/>
                  <a:pt x="1457496" y="510831"/>
                  <a:pt x="1440611" y="517585"/>
                </a:cubicBezTo>
                <a:cubicBezTo>
                  <a:pt x="1428671" y="522361"/>
                  <a:pt x="1418046" y="530062"/>
                  <a:pt x="1406106" y="534838"/>
                </a:cubicBezTo>
                <a:cubicBezTo>
                  <a:pt x="1389221" y="541592"/>
                  <a:pt x="1371600" y="546339"/>
                  <a:pt x="1354347" y="552090"/>
                </a:cubicBezTo>
                <a:cubicBezTo>
                  <a:pt x="1337094" y="566467"/>
                  <a:pt x="1322305" y="584468"/>
                  <a:pt x="1302589" y="595222"/>
                </a:cubicBezTo>
                <a:cubicBezTo>
                  <a:pt x="1289717" y="602243"/>
                  <a:pt x="1273186" y="598701"/>
                  <a:pt x="1259457" y="603849"/>
                </a:cubicBezTo>
                <a:cubicBezTo>
                  <a:pt x="1249749" y="607489"/>
                  <a:pt x="1243107" y="617018"/>
                  <a:pt x="1233577" y="621102"/>
                </a:cubicBezTo>
                <a:cubicBezTo>
                  <a:pt x="1222680" y="625772"/>
                  <a:pt x="1210428" y="626321"/>
                  <a:pt x="1199072" y="629728"/>
                </a:cubicBezTo>
                <a:cubicBezTo>
                  <a:pt x="1098696" y="659841"/>
                  <a:pt x="1192348" y="643517"/>
                  <a:pt x="1035170" y="655607"/>
                </a:cubicBezTo>
                <a:cubicBezTo>
                  <a:pt x="917620" y="694792"/>
                  <a:pt x="1006348" y="668512"/>
                  <a:pt x="715992" y="655607"/>
                </a:cubicBezTo>
                <a:cubicBezTo>
                  <a:pt x="684263" y="654197"/>
                  <a:pt x="652732" y="649856"/>
                  <a:pt x="621102" y="646981"/>
                </a:cubicBezTo>
                <a:cubicBezTo>
                  <a:pt x="606725" y="644106"/>
                  <a:pt x="592283" y="641536"/>
                  <a:pt x="577970" y="638355"/>
                </a:cubicBezTo>
                <a:cubicBezTo>
                  <a:pt x="566396" y="635783"/>
                  <a:pt x="555216" y="631295"/>
                  <a:pt x="543464" y="629728"/>
                </a:cubicBezTo>
                <a:cubicBezTo>
                  <a:pt x="511982" y="625530"/>
                  <a:pt x="480204" y="623977"/>
                  <a:pt x="448574" y="621102"/>
                </a:cubicBezTo>
                <a:cubicBezTo>
                  <a:pt x="437072" y="618226"/>
                  <a:pt x="425468" y="615732"/>
                  <a:pt x="414068" y="612475"/>
                </a:cubicBezTo>
                <a:cubicBezTo>
                  <a:pt x="405325" y="609977"/>
                  <a:pt x="397158" y="605344"/>
                  <a:pt x="388189" y="603849"/>
                </a:cubicBezTo>
                <a:cubicBezTo>
                  <a:pt x="362505" y="599568"/>
                  <a:pt x="336430" y="598098"/>
                  <a:pt x="310551" y="595222"/>
                </a:cubicBezTo>
                <a:cubicBezTo>
                  <a:pt x="299049" y="592347"/>
                  <a:pt x="287445" y="589853"/>
                  <a:pt x="276045" y="586596"/>
                </a:cubicBezTo>
                <a:cubicBezTo>
                  <a:pt x="258519" y="581589"/>
                  <a:pt x="233430" y="570569"/>
                  <a:pt x="215660" y="569343"/>
                </a:cubicBezTo>
                <a:cubicBezTo>
                  <a:pt x="143886" y="564393"/>
                  <a:pt x="0" y="560717"/>
                  <a:pt x="0" y="56071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6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포인터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rgbClr val="FF0000"/>
                </a:solidFill>
              </a:rPr>
              <a:t>함수 포인터</a:t>
            </a:r>
            <a:r>
              <a:rPr lang="en-US" altLang="ko-KR" smtClean="0">
                <a:solidFill>
                  <a:srgbClr val="FF0000"/>
                </a:solidFill>
              </a:rPr>
              <a:t>(function pointer</a:t>
            </a:r>
            <a:r>
              <a:rPr lang="en-US" altLang="ko-KR" smtClean="0">
                <a:solidFill>
                  <a:schemeClr val="tx2"/>
                </a:solidFill>
              </a:rPr>
              <a:t>)</a:t>
            </a:r>
            <a:r>
              <a:rPr lang="en-US" altLang="ko-KR" smtClean="0"/>
              <a:t>: </a:t>
            </a:r>
            <a:r>
              <a:rPr lang="ko-KR" altLang="en-US" smtClean="0"/>
              <a:t>함수를 가리키는 포인터</a:t>
            </a: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0" name="Rectangle 14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29" y="2492896"/>
            <a:ext cx="6475741" cy="3286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smtClean="0"/>
              <a:t>포인터 정의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534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9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포인터의 사용</a:t>
            </a:r>
            <a:endParaRPr lang="ko-KR" altLang="en-US" dirty="0"/>
          </a:p>
        </p:txBody>
      </p:sp>
      <p:sp>
        <p:nvSpPr>
          <p:cNvPr id="4" name="_x73832552"/>
          <p:cNvSpPr>
            <a:spLocks noChangeArrowheads="1"/>
          </p:cNvSpPr>
          <p:nvPr/>
        </p:nvSpPr>
        <p:spPr bwMode="auto">
          <a:xfrm>
            <a:off x="765073" y="1700808"/>
            <a:ext cx="7848550" cy="19997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sub(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함수 원형 정의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함수 포인터 정의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sub;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새굴림"/>
              </a:rPr>
              <a:t>함수의 이름을 함수 포인터에 대입</a:t>
            </a:r>
            <a:endParaRPr lang="en-US" altLang="ko-KR" sz="1600" kern="0" dirty="0">
              <a:solidFill>
                <a:srgbClr val="008000"/>
              </a:solidFill>
              <a:latin typeface="Trebuchet MS" pitchFamily="34" charset="0"/>
              <a:ea typeface="새굴림"/>
            </a:endParaRPr>
          </a:p>
          <a:p>
            <a:pPr marL="12700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result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( 10, 20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함수 포인터를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 </a:t>
            </a:r>
            <a:r>
              <a:rPr lang="ko-KR" altLang="en-US" sz="1600" kern="0" dirty="0" smtClean="0">
                <a:solidFill>
                  <a:srgbClr val="008000"/>
                </a:solidFill>
                <a:latin typeface="Trebuchet MS" pitchFamily="34" charset="0"/>
                <a:ea typeface="새굴림"/>
              </a:rPr>
              <a:t>통하여 함수 호출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861048"/>
            <a:ext cx="3240360" cy="2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fp1.c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971600" y="980728"/>
            <a:ext cx="7704138" cy="55740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#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원형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정의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add(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(*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)(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);		</a:t>
            </a:r>
            <a:r>
              <a:rPr lang="en-US" altLang="en-US" sz="1600" dirty="0" smtClean="0">
                <a:latin typeface="Trebuchet MS" panose="020B0603020202020204" pitchFamily="34" charset="0"/>
              </a:rPr>
              <a:t>	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정의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 = add;		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포인터에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add()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주소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대입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result =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(10, 20);	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포인터를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통한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add()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호출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"10+20은 %d\n"</a:t>
            </a:r>
            <a:r>
              <a:rPr lang="en-US" altLang="en-US" sz="1600" dirty="0">
                <a:latin typeface="Trebuchet MS" panose="020B0603020202020204" pitchFamily="34" charset="0"/>
              </a:rPr>
              <a:t>, result);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 = sub;		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포인터에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sub()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주소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대입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result =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(10, 20);	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포인터를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통한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sub()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호출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"10-20은 %d\n"</a:t>
            </a:r>
            <a:r>
              <a:rPr lang="en-US" altLang="en-US" sz="1600" dirty="0">
                <a:latin typeface="Trebuchet MS" panose="020B0603020202020204" pitchFamily="34" charset="0"/>
              </a:rPr>
              <a:t>, result);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3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fp1.c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899592" y="1916832"/>
            <a:ext cx="7704137" cy="23034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add(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x+y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x-y;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91497" name="_x73843576"/>
          <p:cNvSpPr>
            <a:spLocks noChangeArrowheads="1"/>
          </p:cNvSpPr>
          <p:nvPr/>
        </p:nvSpPr>
        <p:spPr bwMode="auto">
          <a:xfrm>
            <a:off x="899592" y="4364757"/>
            <a:ext cx="7632700" cy="5905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10+20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은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30</a:t>
            </a:r>
            <a:endParaRPr lang="en-US" altLang="ko-KR" sz="16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10-20</a:t>
            </a: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은 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-10</a:t>
            </a:r>
            <a:endParaRPr lang="en-US" altLang="ko-KR" sz="1600">
              <a:latin typeface="Trebuchet MS" panose="020B0603020202020204" pitchFamily="34" charset="0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31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이중 포인터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2"/>
                </a:solidFill>
                <a:latin typeface="Trebuchet MS" pitchFamily="34" charset="0"/>
              </a:rPr>
              <a:t>이중 포인터</a:t>
            </a:r>
            <a:r>
              <a:rPr lang="en-US" altLang="ko-KR" dirty="0" smtClean="0">
                <a:solidFill>
                  <a:schemeClr val="tx2"/>
                </a:solidFill>
                <a:latin typeface="Trebuchet MS" pitchFamily="34" charset="0"/>
              </a:rPr>
              <a:t>(double pointer) </a:t>
            </a:r>
            <a:r>
              <a:rPr lang="en-US" altLang="ko-KR" dirty="0" smtClean="0">
                <a:latin typeface="Trebuchet MS" pitchFamily="34" charset="0"/>
              </a:rPr>
              <a:t>: </a:t>
            </a:r>
            <a:r>
              <a:rPr lang="ko-KR" altLang="en-US" dirty="0" smtClean="0">
                <a:latin typeface="Trebuchet MS" pitchFamily="34" charset="0"/>
              </a:rPr>
              <a:t>포인터를 가리키는 포인터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800767" y="2348880"/>
            <a:ext cx="7777162" cy="10088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10;	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int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*p = &amp;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	</a:t>
            </a:r>
            <a:r>
              <a:rPr lang="en-US" altLang="en-US" sz="16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**q = &amp;p;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q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p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를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가리키는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이중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포인터</a:t>
            </a:r>
            <a:endParaRPr lang="ko-KR" altLang="en-US" sz="1600" dirty="0">
              <a:solidFill>
                <a:srgbClr val="008000"/>
              </a:solidFill>
              <a:latin typeface="Trebuchet MS" pitchFamily="34" charset="0"/>
              <a:ea typeface="새굴림" pitchFamily="18" charset="-127"/>
            </a:endParaRPr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89040"/>
            <a:ext cx="496728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포인터의 배열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_x73832552"/>
          <p:cNvSpPr>
            <a:spLocks noChangeArrowheads="1"/>
          </p:cNvSpPr>
          <p:nvPr/>
        </p:nvSpPr>
        <p:spPr bwMode="auto">
          <a:xfrm>
            <a:off x="926844" y="1733663"/>
            <a:ext cx="7848550" cy="72008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fr-FR" altLang="ko-KR" sz="1600" kern="0" dirty="0">
                <a:solidFill>
                  <a:srgbClr val="000000"/>
                </a:solidFill>
                <a:latin typeface="Trebuchet MS" pitchFamily="34" charset="0"/>
              </a:rPr>
              <a:t> (*pf[5]) (</a:t>
            </a:r>
            <a:r>
              <a:rPr lang="fr-FR" altLang="ko-KR" sz="1600" kern="0" dirty="0">
                <a:solidFill>
                  <a:srgbClr val="0000FF"/>
                </a:solidFill>
                <a:latin typeface="Trebuchet MS" pitchFamily="34" charset="0"/>
              </a:rPr>
              <a:t>int, int</a:t>
            </a:r>
            <a:r>
              <a:rPr lang="fr-FR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fr-FR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1905"/>
            <a:ext cx="6156176" cy="268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포인터의 배열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2414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3" y="1916832"/>
            <a:ext cx="8353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9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 포인터 배열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2648" y="1052513"/>
            <a:ext cx="8280527" cy="55448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배열</a:t>
            </a: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원형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cs typeface="Arial" pitchFamily="34" charset="0"/>
              </a:rPr>
              <a:t>정의</a:t>
            </a: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menu(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add(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mul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div(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 menu(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  <a:cs typeface="Arial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"=====================\n"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"0.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덧셈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"1.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뺄셈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"2.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곱셈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"3.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나눗셈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"4.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종료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cs typeface="Arial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  <a:cs typeface="Arial" pitchFamily="34" charset="0"/>
              </a:rPr>
              <a:t>"=====================\n"</a:t>
            </a: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  <a:cs typeface="Arial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 배열</a:t>
            </a:r>
            <a:endParaRPr lang="en-US" altLang="ko-KR" dirty="0"/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952936" y="712767"/>
            <a:ext cx="7777162" cy="59565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choice, result, x,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배열을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선언하고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초기화한다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(*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[4])(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) = { add, sub, </a:t>
            </a:r>
            <a:r>
              <a:rPr lang="en-US" altLang="en-US" sz="1600" dirty="0" err="1">
                <a:latin typeface="Trebuchet MS" panose="020B0603020202020204" pitchFamily="34" charset="0"/>
              </a:rPr>
              <a:t>mul</a:t>
            </a:r>
            <a:r>
              <a:rPr lang="en-US" altLang="en-US" sz="1600" dirty="0">
                <a:latin typeface="Trebuchet MS" panose="020B0603020202020204" pitchFamily="34" charset="0"/>
              </a:rPr>
              <a:t>, div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en-US" sz="1600" dirty="0">
                <a:latin typeface="Trebuchet MS" panose="020B0603020202020204" pitchFamily="34" charset="0"/>
              </a:rPr>
              <a:t>(1)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menu();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메뉴를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선택하시오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scanf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en-US" sz="1600" dirty="0">
                <a:latin typeface="Trebuchet MS" panose="020B0603020202020204" pitchFamily="34" charset="0"/>
              </a:rPr>
              <a:t>, &amp;choice);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en-US" sz="1600" dirty="0">
                <a:latin typeface="Trebuchet MS" panose="020B0603020202020204" pitchFamily="34" charset="0"/>
              </a:rPr>
              <a:t>( choice &lt; 0 || choice &gt;=4 )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lang="en-US" altLang="en-US" sz="1600" dirty="0">
                <a:solidFill>
                  <a:srgbClr val="282828"/>
                </a:solidFill>
                <a:latin typeface="Trebuchet MS" panose="020B0603020202020204" pitchFamily="34" charset="0"/>
              </a:rPr>
              <a:t>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"2개의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정수를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scanf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lang="en-US" altLang="en-US" sz="1600" dirty="0">
                <a:latin typeface="Trebuchet MS" panose="020B0603020202020204" pitchFamily="34" charset="0"/>
              </a:rPr>
              <a:t>, &amp;x, &amp;y);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result =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[choice](x, y);	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포인터를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이용한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함수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호출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연산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결과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= %d\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n"</a:t>
            </a:r>
            <a:r>
              <a:rPr lang="en-US" altLang="en-US" sz="1600" dirty="0" err="1">
                <a:latin typeface="Trebuchet MS" panose="020B0603020202020204" pitchFamily="34" charset="0"/>
              </a:rPr>
              <a:t>,result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}	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13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포인터 배열</a:t>
            </a:r>
            <a:endParaRPr lang="en-US" altLang="ko-KR" dirty="0"/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83419" y="1219200"/>
            <a:ext cx="7777162" cy="53285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add(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x +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sub(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x -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mul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x *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div(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x,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x /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9993" name="_x33964296"/>
          <p:cNvSpPr>
            <a:spLocks noChangeArrowheads="1"/>
          </p:cNvSpPr>
          <p:nvPr/>
        </p:nvSpPr>
        <p:spPr bwMode="auto">
          <a:xfrm>
            <a:off x="5724128" y="2132856"/>
            <a:ext cx="3165872" cy="458861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=====================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0.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덧셈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뺄셈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2.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곱셈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3.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나눗셈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4.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종료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=====================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메뉴를 선택하시오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:2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개의 정수를 입력하시오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:10 20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연산 결과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 200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=====================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0.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덧셈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1.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뺄셈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2.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곱셈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3.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나눗셈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4.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종료</a:t>
            </a:r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=====================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메뉴를 선택하시오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: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9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인수로서의 함수 포인터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 포인터도 인수로 전달이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58" y="2379255"/>
            <a:ext cx="6793380" cy="3537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수식을 계산하는 프로그램을 작성하여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f(k)</a:t>
            </a:r>
            <a:r>
              <a:rPr lang="ko-KR" altLang="en-US" dirty="0" smtClean="0"/>
              <a:t>는 다음과 같은 함수들이 될 수 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1713"/>
            <a:ext cx="28384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7020"/>
            <a:ext cx="39052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1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55688" y="836712"/>
            <a:ext cx="7777162" cy="59048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math.h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f1(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k);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f2(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k);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formula(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(*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)(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),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"%f\n"</a:t>
            </a:r>
            <a:r>
              <a:rPr lang="en-US" altLang="en-US" sz="1600" dirty="0">
                <a:latin typeface="Trebuchet MS" panose="020B0603020202020204" pitchFamily="34" charset="0"/>
              </a:rPr>
              <a:t>, formula(f1, 10));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"%f\n"</a:t>
            </a:r>
            <a:r>
              <a:rPr lang="en-US" altLang="en-US" sz="1600" dirty="0">
                <a:latin typeface="Trebuchet MS" panose="020B0603020202020204" pitchFamily="34" charset="0"/>
              </a:rPr>
              <a:t>, formula(f2, 10));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formula(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(*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)(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),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sum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1;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&lt; n;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sum +=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 *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 + </a:t>
            </a:r>
            <a:r>
              <a:rPr lang="en-US" altLang="en-US" sz="1600" dirty="0" err="1">
                <a:latin typeface="Trebuchet MS" panose="020B0603020202020204" pitchFamily="34" charset="0"/>
              </a:rPr>
              <a:t>pf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sum;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68313" y="3933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4" name="그룹 3"/>
          <p:cNvGrpSpPr>
            <a:grpSpLocks/>
          </p:cNvGrpSpPr>
          <p:nvPr/>
        </p:nvGrpSpPr>
        <p:grpSpPr bwMode="auto">
          <a:xfrm>
            <a:off x="5316538" y="4670425"/>
            <a:ext cx="2592387" cy="647700"/>
            <a:chOff x="5439182" y="4720194"/>
            <a:chExt cx="2592065" cy="64807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439182" y="4720194"/>
              <a:ext cx="2592065" cy="64807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9471" name="Picture 2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201" y="4741749"/>
              <a:ext cx="2232025" cy="608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" name="직선 화살표 연결선 5"/>
          <p:cNvCxnSpPr/>
          <p:nvPr/>
        </p:nvCxnSpPr>
        <p:spPr>
          <a:xfrm flipH="1">
            <a:off x="4572000" y="4995863"/>
            <a:ext cx="744539" cy="593377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27584" y="1916609"/>
            <a:ext cx="7777162" cy="25925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f1(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k)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1.0 / k;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f2(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k)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cos</a:t>
            </a:r>
            <a:r>
              <a:rPr lang="en-US" altLang="en-US" sz="1600" dirty="0">
                <a:latin typeface="Trebuchet MS" panose="020B0603020202020204" pitchFamily="34" charset="0"/>
              </a:rPr>
              <a:t>(k);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79884" y="47979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_x33964296"/>
          <p:cNvSpPr>
            <a:spLocks noChangeArrowheads="1"/>
          </p:cNvSpPr>
          <p:nvPr/>
        </p:nvSpPr>
        <p:spPr bwMode="auto">
          <a:xfrm>
            <a:off x="827584" y="4847996"/>
            <a:ext cx="7777162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latin typeface="Trebuchet MS" panose="020B0603020202020204" pitchFamily="34" charset="0"/>
                <a:ea typeface="HY엽서L" pitchFamily="18" charset="-127"/>
              </a:rPr>
              <a:t>13.368736</a:t>
            </a:r>
          </a:p>
          <a:p>
            <a:pPr algn="just"/>
            <a:r>
              <a:rPr lang="en-US" altLang="ko-KR" sz="1600">
                <a:latin typeface="Trebuchet MS" panose="020B0603020202020204" pitchFamily="34" charset="0"/>
                <a:ea typeface="HY엽서L" pitchFamily="18" charset="-127"/>
              </a:rPr>
              <a:t>12.716152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ko-KR" altLang="en-US" sz="1800" dirty="0"/>
              <a:t>값을 반환하고 </a:t>
            </a:r>
            <a:r>
              <a:rPr lang="en-US" altLang="ko-KR" sz="1800" dirty="0"/>
              <a:t>double </a:t>
            </a:r>
            <a:r>
              <a:rPr lang="ko-KR" altLang="en-US" sz="1800" dirty="0"/>
              <a:t>값을 인수로 받는 함수의 포인터 </a:t>
            </a:r>
            <a:r>
              <a:rPr lang="en-US" altLang="ko-KR" sz="1800" dirty="0" err="1"/>
              <a:t>pf</a:t>
            </a:r>
            <a:r>
              <a:rPr lang="ko-KR" altLang="en-US" sz="1800" dirty="0"/>
              <a:t>를 선언하여 보자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en-US" altLang="ko-KR" sz="1800" dirty="0" smtClean="0"/>
              <a:t>1</a:t>
            </a:r>
            <a:r>
              <a:rPr lang="ko-KR" altLang="en-US" sz="1800" dirty="0"/>
              <a:t>번의 함수 포인터를 통하여 </a:t>
            </a:r>
            <a:r>
              <a:rPr lang="en-US" altLang="ko-KR" sz="1800" dirty="0"/>
              <a:t>3.0</a:t>
            </a:r>
            <a:r>
              <a:rPr lang="ko-KR" altLang="en-US" sz="1800" dirty="0"/>
              <a:t>을 인수로 하여 함수를 호출하는 문장을 작성하라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61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이중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이중 포인터의 해석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30575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14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다차원 배열과 포인터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 </a:t>
            </a:r>
            <a:r>
              <a:rPr lang="en-US" altLang="ko-KR" smtClean="0"/>
              <a:t>int m[3][3]</a:t>
            </a:r>
          </a:p>
          <a:p>
            <a:pPr eaLnBrk="1" hangingPunct="1"/>
            <a:r>
              <a:rPr lang="en-US" altLang="ko-KR" smtClean="0"/>
              <a:t>1</a:t>
            </a:r>
            <a:r>
              <a:rPr lang="ko-KR" altLang="en-US" smtClean="0"/>
              <a:t>행</a:t>
            </a:r>
            <a:r>
              <a:rPr lang="en-US" altLang="ko-KR" smtClean="0"/>
              <a:t>-&gt;2</a:t>
            </a:r>
            <a:r>
              <a:rPr lang="ko-KR" altLang="en-US" smtClean="0"/>
              <a:t>행</a:t>
            </a:r>
            <a:r>
              <a:rPr lang="en-US" altLang="ko-KR" smtClean="0"/>
              <a:t>-&gt;3</a:t>
            </a:r>
            <a:r>
              <a:rPr lang="ko-KR" altLang="en-US" smtClean="0"/>
              <a:t>행</a:t>
            </a:r>
            <a:r>
              <a:rPr lang="en-US" altLang="ko-KR" smtClean="0"/>
              <a:t>-&gt;...</a:t>
            </a:r>
            <a:r>
              <a:rPr lang="ko-KR" altLang="en-US" smtClean="0"/>
              <a:t>순으로 메모리에 저장</a:t>
            </a:r>
            <a:r>
              <a:rPr lang="en-US" altLang="ko-KR" smtClean="0"/>
              <a:t>(</a:t>
            </a:r>
            <a:r>
              <a:rPr lang="ko-KR" altLang="en-US" smtClean="0"/>
              <a:t>행우선 방법</a:t>
            </a:r>
            <a:r>
              <a:rPr lang="en-US" altLang="ko-KR" smtClean="0"/>
              <a:t>)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2089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1558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632325"/>
            <a:ext cx="7219950" cy="1952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0" y="2397342"/>
            <a:ext cx="3943350" cy="256222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 rot="1800000">
            <a:off x="3709950" y="4288270"/>
            <a:ext cx="511302" cy="72008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multi_array.c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3600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#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latin typeface="Trebuchet MS" panose="020B0603020202020204" pitchFamily="34" charset="0"/>
              </a:rPr>
              <a:t>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m[3][3] = { 10, 20, 30, 40, 50, 60, 70, 80, 90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"m = %p\n"</a:t>
            </a:r>
            <a:r>
              <a:rPr lang="en-US" altLang="en-US" sz="1400" dirty="0">
                <a:latin typeface="Trebuchet MS" panose="020B0603020202020204" pitchFamily="34" charset="0"/>
              </a:rPr>
              <a:t>, 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"m[0] = %p\n"</a:t>
            </a:r>
            <a:r>
              <a:rPr lang="en-US" altLang="en-US" sz="1400" dirty="0">
                <a:latin typeface="Trebuchet MS" panose="020B0603020202020204" pitchFamily="34" charset="0"/>
              </a:rPr>
              <a:t>, m[0]);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"m[1] = %p\n"</a:t>
            </a:r>
            <a:r>
              <a:rPr lang="en-US" altLang="en-US" sz="1400" dirty="0">
                <a:latin typeface="Trebuchet MS" panose="020B0603020202020204" pitchFamily="34" charset="0"/>
              </a:rPr>
              <a:t>, m[1]);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"m[2] = %p\n"</a:t>
            </a:r>
            <a:r>
              <a:rPr lang="en-US" altLang="en-US" sz="1400" dirty="0">
                <a:latin typeface="Trebuchet MS" panose="020B0603020202020204" pitchFamily="34" charset="0"/>
              </a:rPr>
              <a:t>, m[2]);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"&amp;m[0][0] = %p\n"</a:t>
            </a:r>
            <a:r>
              <a:rPr lang="en-US" altLang="en-US" sz="1400" dirty="0">
                <a:latin typeface="Trebuchet MS" panose="020B0603020202020204" pitchFamily="34" charset="0"/>
              </a:rPr>
              <a:t>, &amp;m[0][0]);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"&amp;m[1][0] = %p\n"</a:t>
            </a:r>
            <a:r>
              <a:rPr lang="en-US" altLang="en-US" sz="1400" dirty="0">
                <a:latin typeface="Trebuchet MS" panose="020B0603020202020204" pitchFamily="34" charset="0"/>
              </a:rPr>
              <a:t>, &amp;m[1][0]);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"&amp;m[2][0] = %p\n"</a:t>
            </a:r>
            <a:r>
              <a:rPr lang="en-US" altLang="en-US" sz="1400" dirty="0">
                <a:latin typeface="Trebuchet MS" panose="020B0603020202020204" pitchFamily="34" charset="0"/>
              </a:rPr>
              <a:t>, &amp;m[2][0]);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6141" name="_x74139608"/>
          <p:cNvSpPr>
            <a:spLocks noChangeArrowheads="1"/>
          </p:cNvSpPr>
          <p:nvPr/>
        </p:nvSpPr>
        <p:spPr bwMode="auto">
          <a:xfrm>
            <a:off x="1116013" y="4797424"/>
            <a:ext cx="7777162" cy="172791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m = 1245020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m[0] = 1245020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m[1] = 1245032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m[2] = 1245044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&amp;m[0][0] = 1245020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&amp;m[1][0] = 1245032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  <a:p>
            <a:pPr algn="just" eaLnBrk="0" latinLnBrk="0" hangingPunct="0"/>
            <a:r>
              <a:rPr lang="en-US" altLang="ko-KR" sz="1400">
                <a:solidFill>
                  <a:srgbClr val="000000"/>
                </a:solidFill>
                <a:latin typeface="Trebuchet MS" panose="020B0603020202020204" pitchFamily="34" charset="0"/>
                <a:ea typeface="HY엽서L" pitchFamily="18" charset="-127"/>
              </a:rPr>
              <a:t>&amp;m[2][0] = 1245044</a:t>
            </a:r>
            <a:endParaRPr lang="en-US" altLang="ko-KR" sz="1400">
              <a:latin typeface="Trebuchet MS" panose="020B0603020202020204" pitchFamily="34" charset="0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0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배열과 포인터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 이름 </a:t>
            </a:r>
            <a:r>
              <a:rPr lang="en-US" altLang="ko-KR" smtClean="0"/>
              <a:t>m</a:t>
            </a:r>
            <a:r>
              <a:rPr lang="ko-KR" altLang="en-US" smtClean="0"/>
              <a:t>은 </a:t>
            </a:r>
            <a:r>
              <a:rPr lang="en-US" altLang="ko-KR" smtClean="0"/>
              <a:t>&amp;m[0][0]</a:t>
            </a:r>
          </a:p>
          <a:p>
            <a:pPr eaLnBrk="1" hangingPunct="1"/>
            <a:r>
              <a:rPr lang="en-US" altLang="ko-KR" smtClean="0"/>
              <a:t>m[0]</a:t>
            </a:r>
            <a:r>
              <a:rPr lang="ko-KR" altLang="en-US" smtClean="0"/>
              <a:t>는 </a:t>
            </a:r>
            <a:r>
              <a:rPr lang="en-US" altLang="ko-KR" smtClean="0"/>
              <a:t>1</a:t>
            </a:r>
            <a:r>
              <a:rPr lang="ko-KR" altLang="en-US" smtClean="0"/>
              <a:t>행의 시작 주소</a:t>
            </a:r>
          </a:p>
          <a:p>
            <a:pPr eaLnBrk="1" hangingPunct="1"/>
            <a:r>
              <a:rPr lang="en-US" altLang="ko-KR" smtClean="0"/>
              <a:t>m[1]</a:t>
            </a:r>
            <a:r>
              <a:rPr lang="ko-KR" altLang="en-US" smtClean="0"/>
              <a:t>은 </a:t>
            </a:r>
            <a:r>
              <a:rPr lang="en-US" altLang="ko-KR" smtClean="0"/>
              <a:t>2</a:t>
            </a:r>
            <a:r>
              <a:rPr lang="ko-KR" altLang="en-US" smtClean="0"/>
              <a:t>행의 시작 주소</a:t>
            </a:r>
          </a:p>
          <a:p>
            <a:pPr eaLnBrk="1" hangingPunct="1"/>
            <a:r>
              <a:rPr lang="en-US" altLang="ko-KR" smtClean="0"/>
              <a:t>...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3" name="_x74057944" descr="EMB00000730ae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04837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배열의 해석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5448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배열과 포인터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m[][]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더하거나 빼면 어떤 의미일까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42" y="2420888"/>
            <a:ext cx="7762806" cy="1817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이용한 배열 원소 방문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행의 평균을 구하는 경우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28996" y="2276872"/>
            <a:ext cx="4321175" cy="33840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get_row_avg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m[][COLS],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r)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*p, *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sum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p = &amp;m[r][0];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= &amp;m[r][COLS];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 p &lt; 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sum += *p++;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sum /= COLS;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sum;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6630" name="_x74065568" descr="EMB00000730ae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12" y="2227225"/>
            <a:ext cx="3529012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포인터를 이용한 배열 원소 방문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원소의 평균을 구하는 경우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4213" y="2133600"/>
            <a:ext cx="4321175" cy="33836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get_total_avg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m[][COLS])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*p, *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sum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p = &amp;m[0][0];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= &amp;m[ROWS-1][COLS];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 p &lt; </a:t>
            </a:r>
            <a:r>
              <a:rPr lang="en-US" altLang="en-US" sz="1400" dirty="0" err="1">
                <a:latin typeface="Trebuchet MS" pitchFamily="34" charset="0"/>
              </a:rPr>
              <a:t>endp</a:t>
            </a:r>
            <a:r>
              <a:rPr lang="en-US" altLang="en-US" sz="14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	sum += *p++;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sum /= ROWS * COLS;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sum</a:t>
            </a:r>
            <a:r>
              <a:rPr lang="en-US" altLang="en-US" sz="1400" dirty="0" smtClean="0">
                <a:latin typeface="Trebuchet MS" pitchFamily="34" charset="0"/>
              </a:rPr>
              <a:t>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073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7655" name="_x74063568" descr="EMB00000730ae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5038"/>
            <a:ext cx="3671887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m[10][10]</a:t>
            </a:r>
            <a:r>
              <a:rPr lang="ko-KR" altLang="en-US" sz="1800" dirty="0"/>
              <a:t>에서 </a:t>
            </a:r>
            <a:r>
              <a:rPr lang="en-US" altLang="ko-KR" sz="1800" dirty="0"/>
              <a:t>m[0]</a:t>
            </a:r>
            <a:r>
              <a:rPr lang="ko-KR" altLang="en-US" sz="1800" dirty="0"/>
              <a:t>의 의미는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en-US" altLang="ko-KR" sz="1800" dirty="0" smtClean="0"/>
              <a:t>m[10</a:t>
            </a:r>
            <a:r>
              <a:rPr lang="en-US" altLang="ko-KR" sz="1800" dirty="0"/>
              <a:t>][10]</a:t>
            </a:r>
            <a:r>
              <a:rPr lang="ko-KR" altLang="en-US" sz="1800" dirty="0"/>
              <a:t>에서 </a:t>
            </a:r>
            <a:r>
              <a:rPr lang="en-US" altLang="ko-KR" sz="1800" dirty="0"/>
              <a:t>(m+1)</a:t>
            </a:r>
            <a:r>
              <a:rPr lang="ko-KR" altLang="en-US" sz="1800" dirty="0"/>
              <a:t>의 의미는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47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ko-KR" altLang="en-US" dirty="0" smtClean="0"/>
              <a:t> 포인터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붙이는 위치에 따라서 의미가 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366962"/>
            <a:ext cx="8201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5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4728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"Barking dogs seldom bite.";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t[] =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 bad workman blames his tools";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* p=s;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char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* 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const</a:t>
            </a:r>
            <a:r>
              <a:rPr lang="en-US" altLang="ko-KR" sz="1600" dirty="0">
                <a:latin typeface="Trebuchet MS" pitchFamily="34" charset="0"/>
              </a:rPr>
              <a:t> q=s;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solidFill>
                <a:srgbClr val="008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solidFill>
                  <a:srgbClr val="008000"/>
                </a:solidFill>
                <a:latin typeface="Trebuchet MS" pitchFamily="34" charset="0"/>
              </a:rPr>
              <a:t>	//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p[3] = 'a';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p </a:t>
            </a:r>
            <a:r>
              <a:rPr lang="en-US" altLang="ko-KR" sz="1600" dirty="0">
                <a:latin typeface="Trebuchet MS" pitchFamily="34" charset="0"/>
              </a:rPr>
              <a:t>= 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 smtClean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smtClean="0">
                <a:latin typeface="Trebuchet MS" pitchFamily="34" charset="0"/>
              </a:rPr>
              <a:t>	q[3</a:t>
            </a:r>
            <a:r>
              <a:rPr lang="en-US" altLang="ko-KR" sz="1600" dirty="0">
                <a:latin typeface="Trebuchet MS" pitchFamily="34" charset="0"/>
              </a:rPr>
              <a:t>] = </a:t>
            </a:r>
            <a:r>
              <a:rPr lang="en-US" altLang="ko-KR" sz="1600" dirty="0" smtClean="0">
                <a:solidFill>
                  <a:srgbClr val="A31515"/>
                </a:solidFill>
                <a:latin typeface="Trebuchet MS" pitchFamily="34" charset="0"/>
              </a:rPr>
              <a:t>'a‘;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A31515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q = 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306212592"/>
          <p:cNvSpPr>
            <a:spLocks noChangeArrowheads="1"/>
          </p:cNvSpPr>
          <p:nvPr/>
        </p:nvSpPr>
        <p:spPr bwMode="auto">
          <a:xfrm>
            <a:off x="3825050" y="3350303"/>
            <a:ext cx="2160240" cy="37866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p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가 가리키는 곳의 내용을 변경할 수 없다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_x306214512"/>
          <p:cNvSpPr>
            <a:spLocks noChangeArrowheads="1"/>
          </p:cNvSpPr>
          <p:nvPr/>
        </p:nvSpPr>
        <p:spPr bwMode="auto">
          <a:xfrm>
            <a:off x="3851920" y="3956315"/>
            <a:ext cx="2160240" cy="37866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하지만 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p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는 변경이 가능하다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_x306215552"/>
          <p:cNvSpPr>
            <a:spLocks noChangeArrowheads="1"/>
          </p:cNvSpPr>
          <p:nvPr/>
        </p:nvSpPr>
        <p:spPr bwMode="auto">
          <a:xfrm>
            <a:off x="3851920" y="4497470"/>
            <a:ext cx="2160240" cy="37866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q</a:t>
            </a:r>
            <a:r>
              <a:rPr kumimoji="1" lang="ko-KR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가 가리키는 곳의 내용은 변경할 수 있다</a:t>
            </a: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_x221806760"/>
          <p:cNvSpPr>
            <a:spLocks noChangeArrowheads="1"/>
          </p:cNvSpPr>
          <p:nvPr/>
        </p:nvSpPr>
        <p:spPr bwMode="auto">
          <a:xfrm>
            <a:off x="3851920" y="5090374"/>
            <a:ext cx="2160240" cy="37866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하지만 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q</a:t>
            </a:r>
            <a:r>
              <a:rPr kumimoji="1" lang="ko-KR" altLang="en-US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는 변경이 불가능하다</a:t>
            </a:r>
            <a:r>
              <a:rPr kumimoji="1" lang="en-US" altLang="ko-KR" sz="105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69062" y="3515902"/>
            <a:ext cx="612119" cy="211597"/>
          </a:xfrm>
          <a:custGeom>
            <a:avLst/>
            <a:gdLst>
              <a:gd name="connsiteX0" fmla="*/ 612119 w 612119"/>
              <a:gd name="connsiteY0" fmla="*/ 0 h 211597"/>
              <a:gd name="connsiteX1" fmla="*/ 551663 w 612119"/>
              <a:gd name="connsiteY1" fmla="*/ 15114 h 211597"/>
              <a:gd name="connsiteX2" fmla="*/ 521435 w 612119"/>
              <a:gd name="connsiteY2" fmla="*/ 30228 h 211597"/>
              <a:gd name="connsiteX3" fmla="*/ 476093 w 612119"/>
              <a:gd name="connsiteY3" fmla="*/ 45342 h 211597"/>
              <a:gd name="connsiteX4" fmla="*/ 415636 w 612119"/>
              <a:gd name="connsiteY4" fmla="*/ 75570 h 211597"/>
              <a:gd name="connsiteX5" fmla="*/ 400522 w 612119"/>
              <a:gd name="connsiteY5" fmla="*/ 98241 h 211597"/>
              <a:gd name="connsiteX6" fmla="*/ 392965 w 612119"/>
              <a:gd name="connsiteY6" fmla="*/ 158698 h 211597"/>
              <a:gd name="connsiteX7" fmla="*/ 309838 w 612119"/>
              <a:gd name="connsiteY7" fmla="*/ 196483 h 211597"/>
              <a:gd name="connsiteX8" fmla="*/ 264496 w 612119"/>
              <a:gd name="connsiteY8" fmla="*/ 211597 h 211597"/>
              <a:gd name="connsiteX9" fmla="*/ 0 w 612119"/>
              <a:gd name="connsiteY9" fmla="*/ 204040 h 21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2119" h="211597">
                <a:moveTo>
                  <a:pt x="612119" y="0"/>
                </a:moveTo>
                <a:cubicBezTo>
                  <a:pt x="589941" y="4436"/>
                  <a:pt x="571996" y="6400"/>
                  <a:pt x="551663" y="15114"/>
                </a:cubicBezTo>
                <a:cubicBezTo>
                  <a:pt x="541309" y="19552"/>
                  <a:pt x="531895" y="26044"/>
                  <a:pt x="521435" y="30228"/>
                </a:cubicBezTo>
                <a:cubicBezTo>
                  <a:pt x="506643" y="36145"/>
                  <a:pt x="490343" y="38217"/>
                  <a:pt x="476093" y="45342"/>
                </a:cubicBezTo>
                <a:lnTo>
                  <a:pt x="415636" y="75570"/>
                </a:lnTo>
                <a:cubicBezTo>
                  <a:pt x="410598" y="83127"/>
                  <a:pt x="402912" y="89479"/>
                  <a:pt x="400522" y="98241"/>
                </a:cubicBezTo>
                <a:cubicBezTo>
                  <a:pt x="395178" y="117835"/>
                  <a:pt x="403198" y="141155"/>
                  <a:pt x="392965" y="158698"/>
                </a:cubicBezTo>
                <a:cubicBezTo>
                  <a:pt x="373687" y="191746"/>
                  <a:pt x="339448" y="188408"/>
                  <a:pt x="309838" y="196483"/>
                </a:cubicBezTo>
                <a:cubicBezTo>
                  <a:pt x="294468" y="200675"/>
                  <a:pt x="264496" y="211597"/>
                  <a:pt x="264496" y="211597"/>
                </a:cubicBezTo>
                <a:cubicBezTo>
                  <a:pt x="176333" y="209004"/>
                  <a:pt x="88201" y="204040"/>
                  <a:pt x="0" y="20404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838312" y="4135578"/>
            <a:ext cx="1005084" cy="128469"/>
          </a:xfrm>
          <a:custGeom>
            <a:avLst/>
            <a:gdLst>
              <a:gd name="connsiteX0" fmla="*/ 1005084 w 1005084"/>
              <a:gd name="connsiteY0" fmla="*/ 0 h 128469"/>
              <a:gd name="connsiteX1" fmla="*/ 967299 w 1005084"/>
              <a:gd name="connsiteY1" fmla="*/ 22671 h 128469"/>
              <a:gd name="connsiteX2" fmla="*/ 944628 w 1005084"/>
              <a:gd name="connsiteY2" fmla="*/ 30228 h 128469"/>
              <a:gd name="connsiteX3" fmla="*/ 914400 w 1005084"/>
              <a:gd name="connsiteY3" fmla="*/ 52899 h 128469"/>
              <a:gd name="connsiteX4" fmla="*/ 876614 w 1005084"/>
              <a:gd name="connsiteY4" fmla="*/ 68013 h 128469"/>
              <a:gd name="connsiteX5" fmla="*/ 853943 w 1005084"/>
              <a:gd name="connsiteY5" fmla="*/ 83127 h 128469"/>
              <a:gd name="connsiteX6" fmla="*/ 823715 w 1005084"/>
              <a:gd name="connsiteY6" fmla="*/ 90684 h 128469"/>
              <a:gd name="connsiteX7" fmla="*/ 717917 w 1005084"/>
              <a:gd name="connsiteY7" fmla="*/ 105798 h 128469"/>
              <a:gd name="connsiteX8" fmla="*/ 536548 w 1005084"/>
              <a:gd name="connsiteY8" fmla="*/ 98241 h 128469"/>
              <a:gd name="connsiteX9" fmla="*/ 498763 w 1005084"/>
              <a:gd name="connsiteY9" fmla="*/ 90684 h 128469"/>
              <a:gd name="connsiteX10" fmla="*/ 438307 w 1005084"/>
              <a:gd name="connsiteY10" fmla="*/ 75570 h 128469"/>
              <a:gd name="connsiteX11" fmla="*/ 408079 w 1005084"/>
              <a:gd name="connsiteY11" fmla="*/ 68013 h 128469"/>
              <a:gd name="connsiteX12" fmla="*/ 294724 w 1005084"/>
              <a:gd name="connsiteY12" fmla="*/ 52899 h 128469"/>
              <a:gd name="connsiteX13" fmla="*/ 173811 w 1005084"/>
              <a:gd name="connsiteY13" fmla="*/ 60456 h 128469"/>
              <a:gd name="connsiteX14" fmla="*/ 128469 w 1005084"/>
              <a:gd name="connsiteY14" fmla="*/ 75570 h 128469"/>
              <a:gd name="connsiteX15" fmla="*/ 105798 w 1005084"/>
              <a:gd name="connsiteY15" fmla="*/ 83127 h 128469"/>
              <a:gd name="connsiteX16" fmla="*/ 83127 w 1005084"/>
              <a:gd name="connsiteY16" fmla="*/ 98241 h 128469"/>
              <a:gd name="connsiteX17" fmla="*/ 37785 w 1005084"/>
              <a:gd name="connsiteY17" fmla="*/ 113355 h 128469"/>
              <a:gd name="connsiteX18" fmla="*/ 7557 w 1005084"/>
              <a:gd name="connsiteY18" fmla="*/ 120912 h 128469"/>
              <a:gd name="connsiteX19" fmla="*/ 0 w 1005084"/>
              <a:gd name="connsiteY19" fmla="*/ 128469 h 12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5084" h="128469">
                <a:moveTo>
                  <a:pt x="1005084" y="0"/>
                </a:moveTo>
                <a:cubicBezTo>
                  <a:pt x="992489" y="7557"/>
                  <a:pt x="980436" y="16102"/>
                  <a:pt x="967299" y="22671"/>
                </a:cubicBezTo>
                <a:cubicBezTo>
                  <a:pt x="960174" y="26233"/>
                  <a:pt x="951544" y="26276"/>
                  <a:pt x="944628" y="30228"/>
                </a:cubicBezTo>
                <a:cubicBezTo>
                  <a:pt x="933692" y="36477"/>
                  <a:pt x="925410" y="46782"/>
                  <a:pt x="914400" y="52899"/>
                </a:cubicBezTo>
                <a:cubicBezTo>
                  <a:pt x="902542" y="59487"/>
                  <a:pt x="888747" y="61946"/>
                  <a:pt x="876614" y="68013"/>
                </a:cubicBezTo>
                <a:cubicBezTo>
                  <a:pt x="868490" y="72075"/>
                  <a:pt x="862291" y="79549"/>
                  <a:pt x="853943" y="83127"/>
                </a:cubicBezTo>
                <a:cubicBezTo>
                  <a:pt x="844397" y="87218"/>
                  <a:pt x="833854" y="88431"/>
                  <a:pt x="823715" y="90684"/>
                </a:cubicBezTo>
                <a:cubicBezTo>
                  <a:pt x="775593" y="101378"/>
                  <a:pt x="777331" y="99196"/>
                  <a:pt x="717917" y="105798"/>
                </a:cubicBezTo>
                <a:cubicBezTo>
                  <a:pt x="657461" y="103279"/>
                  <a:pt x="596913" y="102404"/>
                  <a:pt x="536548" y="98241"/>
                </a:cubicBezTo>
                <a:cubicBezTo>
                  <a:pt x="523734" y="97357"/>
                  <a:pt x="511278" y="93572"/>
                  <a:pt x="498763" y="90684"/>
                </a:cubicBezTo>
                <a:cubicBezTo>
                  <a:pt x="478523" y="86013"/>
                  <a:pt x="458459" y="80608"/>
                  <a:pt x="438307" y="75570"/>
                </a:cubicBezTo>
                <a:cubicBezTo>
                  <a:pt x="428231" y="73051"/>
                  <a:pt x="418263" y="70050"/>
                  <a:pt x="408079" y="68013"/>
                </a:cubicBezTo>
                <a:cubicBezTo>
                  <a:pt x="345470" y="55491"/>
                  <a:pt x="383075" y="61734"/>
                  <a:pt x="294724" y="52899"/>
                </a:cubicBezTo>
                <a:cubicBezTo>
                  <a:pt x="254420" y="55418"/>
                  <a:pt x="213824" y="55000"/>
                  <a:pt x="173811" y="60456"/>
                </a:cubicBezTo>
                <a:cubicBezTo>
                  <a:pt x="158026" y="62609"/>
                  <a:pt x="143583" y="70532"/>
                  <a:pt x="128469" y="75570"/>
                </a:cubicBezTo>
                <a:cubicBezTo>
                  <a:pt x="120912" y="78089"/>
                  <a:pt x="112426" y="78708"/>
                  <a:pt x="105798" y="83127"/>
                </a:cubicBezTo>
                <a:cubicBezTo>
                  <a:pt x="98241" y="88165"/>
                  <a:pt x="91427" y="94552"/>
                  <a:pt x="83127" y="98241"/>
                </a:cubicBezTo>
                <a:cubicBezTo>
                  <a:pt x="68569" y="104711"/>
                  <a:pt x="53241" y="109491"/>
                  <a:pt x="37785" y="113355"/>
                </a:cubicBezTo>
                <a:cubicBezTo>
                  <a:pt x="27709" y="115874"/>
                  <a:pt x="17200" y="117055"/>
                  <a:pt x="7557" y="120912"/>
                </a:cubicBezTo>
                <a:cubicBezTo>
                  <a:pt x="4249" y="122235"/>
                  <a:pt x="2519" y="125950"/>
                  <a:pt x="0" y="12846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185935" y="4566328"/>
            <a:ext cx="649904" cy="204040"/>
          </a:xfrm>
          <a:custGeom>
            <a:avLst/>
            <a:gdLst>
              <a:gd name="connsiteX0" fmla="*/ 649904 w 649904"/>
              <a:gd name="connsiteY0" fmla="*/ 60457 h 204040"/>
              <a:gd name="connsiteX1" fmla="*/ 574334 w 649904"/>
              <a:gd name="connsiteY1" fmla="*/ 52900 h 204040"/>
              <a:gd name="connsiteX2" fmla="*/ 544106 w 649904"/>
              <a:gd name="connsiteY2" fmla="*/ 45343 h 204040"/>
              <a:gd name="connsiteX3" fmla="*/ 476092 w 649904"/>
              <a:gd name="connsiteY3" fmla="*/ 37786 h 204040"/>
              <a:gd name="connsiteX4" fmla="*/ 400522 w 649904"/>
              <a:gd name="connsiteY4" fmla="*/ 22672 h 204040"/>
              <a:gd name="connsiteX5" fmla="*/ 324952 w 649904"/>
              <a:gd name="connsiteY5" fmla="*/ 15115 h 204040"/>
              <a:gd name="connsiteX6" fmla="*/ 287167 w 649904"/>
              <a:gd name="connsiteY6" fmla="*/ 7558 h 204040"/>
              <a:gd name="connsiteX7" fmla="*/ 234268 w 649904"/>
              <a:gd name="connsiteY7" fmla="*/ 0 h 204040"/>
              <a:gd name="connsiteX8" fmla="*/ 173811 w 649904"/>
              <a:gd name="connsiteY8" fmla="*/ 7558 h 204040"/>
              <a:gd name="connsiteX9" fmla="*/ 151140 w 649904"/>
              <a:gd name="connsiteY9" fmla="*/ 30229 h 204040"/>
              <a:gd name="connsiteX10" fmla="*/ 136026 w 649904"/>
              <a:gd name="connsiteY10" fmla="*/ 52900 h 204040"/>
              <a:gd name="connsiteX11" fmla="*/ 113355 w 649904"/>
              <a:gd name="connsiteY11" fmla="*/ 83128 h 204040"/>
              <a:gd name="connsiteX12" fmla="*/ 90684 w 649904"/>
              <a:gd name="connsiteY12" fmla="*/ 128470 h 204040"/>
              <a:gd name="connsiteX13" fmla="*/ 68013 w 649904"/>
              <a:gd name="connsiteY13" fmla="*/ 166255 h 204040"/>
              <a:gd name="connsiteX14" fmla="*/ 22671 w 649904"/>
              <a:gd name="connsiteY14" fmla="*/ 196483 h 204040"/>
              <a:gd name="connsiteX15" fmla="*/ 0 w 649904"/>
              <a:gd name="connsiteY15" fmla="*/ 204040 h 20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9904" h="204040">
                <a:moveTo>
                  <a:pt x="649904" y="60457"/>
                </a:moveTo>
                <a:cubicBezTo>
                  <a:pt x="624714" y="57938"/>
                  <a:pt x="599395" y="56480"/>
                  <a:pt x="574334" y="52900"/>
                </a:cubicBezTo>
                <a:cubicBezTo>
                  <a:pt x="564052" y="51431"/>
                  <a:pt x="554371" y="46922"/>
                  <a:pt x="544106" y="45343"/>
                </a:cubicBezTo>
                <a:cubicBezTo>
                  <a:pt x="521560" y="41874"/>
                  <a:pt x="498763" y="40305"/>
                  <a:pt x="476092" y="37786"/>
                </a:cubicBezTo>
                <a:cubicBezTo>
                  <a:pt x="443559" y="29653"/>
                  <a:pt x="437580" y="27304"/>
                  <a:pt x="400522" y="22672"/>
                </a:cubicBezTo>
                <a:cubicBezTo>
                  <a:pt x="375402" y="19532"/>
                  <a:pt x="350046" y="18461"/>
                  <a:pt x="324952" y="15115"/>
                </a:cubicBezTo>
                <a:cubicBezTo>
                  <a:pt x="312220" y="13417"/>
                  <a:pt x="299837" y="9670"/>
                  <a:pt x="287167" y="7558"/>
                </a:cubicBezTo>
                <a:cubicBezTo>
                  <a:pt x="269597" y="4630"/>
                  <a:pt x="251901" y="2519"/>
                  <a:pt x="234268" y="0"/>
                </a:cubicBezTo>
                <a:cubicBezTo>
                  <a:pt x="214116" y="2519"/>
                  <a:pt x="192897" y="617"/>
                  <a:pt x="173811" y="7558"/>
                </a:cubicBezTo>
                <a:cubicBezTo>
                  <a:pt x="163767" y="11210"/>
                  <a:pt x="157982" y="22019"/>
                  <a:pt x="151140" y="30229"/>
                </a:cubicBezTo>
                <a:cubicBezTo>
                  <a:pt x="145326" y="37206"/>
                  <a:pt x="141305" y="45509"/>
                  <a:pt x="136026" y="52900"/>
                </a:cubicBezTo>
                <a:cubicBezTo>
                  <a:pt x="128705" y="63149"/>
                  <a:pt x="120912" y="73052"/>
                  <a:pt x="113355" y="83128"/>
                </a:cubicBezTo>
                <a:cubicBezTo>
                  <a:pt x="101702" y="118086"/>
                  <a:pt x="111612" y="94986"/>
                  <a:pt x="90684" y="128470"/>
                </a:cubicBezTo>
                <a:cubicBezTo>
                  <a:pt x="82899" y="140926"/>
                  <a:pt x="78399" y="155869"/>
                  <a:pt x="68013" y="166255"/>
                </a:cubicBezTo>
                <a:cubicBezTo>
                  <a:pt x="55169" y="179099"/>
                  <a:pt x="39904" y="190739"/>
                  <a:pt x="22671" y="196483"/>
                </a:cubicBezTo>
                <a:lnTo>
                  <a:pt x="0" y="20404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944110" y="5155776"/>
            <a:ext cx="914400" cy="151605"/>
          </a:xfrm>
          <a:custGeom>
            <a:avLst/>
            <a:gdLst>
              <a:gd name="connsiteX0" fmla="*/ 914400 w 914400"/>
              <a:gd name="connsiteY0" fmla="*/ 120913 h 151605"/>
              <a:gd name="connsiteX1" fmla="*/ 876615 w 914400"/>
              <a:gd name="connsiteY1" fmla="*/ 105799 h 151605"/>
              <a:gd name="connsiteX2" fmla="*/ 831273 w 914400"/>
              <a:gd name="connsiteY2" fmla="*/ 68014 h 151605"/>
              <a:gd name="connsiteX3" fmla="*/ 785931 w 914400"/>
              <a:gd name="connsiteY3" fmla="*/ 37786 h 151605"/>
              <a:gd name="connsiteX4" fmla="*/ 763259 w 914400"/>
              <a:gd name="connsiteY4" fmla="*/ 22671 h 151605"/>
              <a:gd name="connsiteX5" fmla="*/ 740588 w 914400"/>
              <a:gd name="connsiteY5" fmla="*/ 7557 h 151605"/>
              <a:gd name="connsiteX6" fmla="*/ 687689 w 914400"/>
              <a:gd name="connsiteY6" fmla="*/ 0 h 151605"/>
              <a:gd name="connsiteX7" fmla="*/ 536549 w 914400"/>
              <a:gd name="connsiteY7" fmla="*/ 7557 h 151605"/>
              <a:gd name="connsiteX8" fmla="*/ 513878 w 914400"/>
              <a:gd name="connsiteY8" fmla="*/ 15114 h 151605"/>
              <a:gd name="connsiteX9" fmla="*/ 483650 w 914400"/>
              <a:gd name="connsiteY9" fmla="*/ 22671 h 151605"/>
              <a:gd name="connsiteX10" fmla="*/ 438307 w 914400"/>
              <a:gd name="connsiteY10" fmla="*/ 37786 h 151605"/>
              <a:gd name="connsiteX11" fmla="*/ 415636 w 914400"/>
              <a:gd name="connsiteY11" fmla="*/ 45343 h 151605"/>
              <a:gd name="connsiteX12" fmla="*/ 377851 w 914400"/>
              <a:gd name="connsiteY12" fmla="*/ 52900 h 151605"/>
              <a:gd name="connsiteX13" fmla="*/ 355180 w 914400"/>
              <a:gd name="connsiteY13" fmla="*/ 68014 h 151605"/>
              <a:gd name="connsiteX14" fmla="*/ 309838 w 914400"/>
              <a:gd name="connsiteY14" fmla="*/ 83128 h 151605"/>
              <a:gd name="connsiteX15" fmla="*/ 287167 w 914400"/>
              <a:gd name="connsiteY15" fmla="*/ 90685 h 151605"/>
              <a:gd name="connsiteX16" fmla="*/ 264496 w 914400"/>
              <a:gd name="connsiteY16" fmla="*/ 98242 h 151605"/>
              <a:gd name="connsiteX17" fmla="*/ 234268 w 914400"/>
              <a:gd name="connsiteY17" fmla="*/ 105799 h 151605"/>
              <a:gd name="connsiteX18" fmla="*/ 211597 w 914400"/>
              <a:gd name="connsiteY18" fmla="*/ 113356 h 151605"/>
              <a:gd name="connsiteX19" fmla="*/ 181369 w 914400"/>
              <a:gd name="connsiteY19" fmla="*/ 120913 h 151605"/>
              <a:gd name="connsiteX20" fmla="*/ 136026 w 914400"/>
              <a:gd name="connsiteY20" fmla="*/ 136027 h 151605"/>
              <a:gd name="connsiteX21" fmla="*/ 37785 w 914400"/>
              <a:gd name="connsiteY21" fmla="*/ 151141 h 151605"/>
              <a:gd name="connsiteX22" fmla="*/ 0 w 914400"/>
              <a:gd name="connsiteY22" fmla="*/ 151141 h 15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14400" h="151605">
                <a:moveTo>
                  <a:pt x="914400" y="120913"/>
                </a:moveTo>
                <a:cubicBezTo>
                  <a:pt x="901805" y="115875"/>
                  <a:pt x="888748" y="111866"/>
                  <a:pt x="876615" y="105799"/>
                </a:cubicBezTo>
                <a:cubicBezTo>
                  <a:pt x="844210" y="89597"/>
                  <a:pt x="861357" y="91412"/>
                  <a:pt x="831273" y="68014"/>
                </a:cubicBezTo>
                <a:cubicBezTo>
                  <a:pt x="816935" y="56862"/>
                  <a:pt x="801045" y="47862"/>
                  <a:pt x="785931" y="37786"/>
                </a:cubicBezTo>
                <a:lnTo>
                  <a:pt x="763259" y="22671"/>
                </a:lnTo>
                <a:cubicBezTo>
                  <a:pt x="755702" y="17633"/>
                  <a:pt x="749579" y="8841"/>
                  <a:pt x="740588" y="7557"/>
                </a:cubicBezTo>
                <a:lnTo>
                  <a:pt x="687689" y="0"/>
                </a:lnTo>
                <a:cubicBezTo>
                  <a:pt x="637309" y="2519"/>
                  <a:pt x="586802" y="3187"/>
                  <a:pt x="536549" y="7557"/>
                </a:cubicBezTo>
                <a:cubicBezTo>
                  <a:pt x="528613" y="8247"/>
                  <a:pt x="521537" y="12926"/>
                  <a:pt x="513878" y="15114"/>
                </a:cubicBezTo>
                <a:cubicBezTo>
                  <a:pt x="503892" y="17967"/>
                  <a:pt x="493598" y="19686"/>
                  <a:pt x="483650" y="22671"/>
                </a:cubicBezTo>
                <a:cubicBezTo>
                  <a:pt x="468390" y="27249"/>
                  <a:pt x="453421" y="32748"/>
                  <a:pt x="438307" y="37786"/>
                </a:cubicBezTo>
                <a:cubicBezTo>
                  <a:pt x="430750" y="40305"/>
                  <a:pt x="423447" y="43781"/>
                  <a:pt x="415636" y="45343"/>
                </a:cubicBezTo>
                <a:lnTo>
                  <a:pt x="377851" y="52900"/>
                </a:lnTo>
                <a:cubicBezTo>
                  <a:pt x="370294" y="57938"/>
                  <a:pt x="363480" y="64325"/>
                  <a:pt x="355180" y="68014"/>
                </a:cubicBezTo>
                <a:cubicBezTo>
                  <a:pt x="340622" y="74484"/>
                  <a:pt x="324952" y="78090"/>
                  <a:pt x="309838" y="83128"/>
                </a:cubicBezTo>
                <a:lnTo>
                  <a:pt x="287167" y="90685"/>
                </a:lnTo>
                <a:cubicBezTo>
                  <a:pt x="279610" y="93204"/>
                  <a:pt x="272224" y="96310"/>
                  <a:pt x="264496" y="98242"/>
                </a:cubicBezTo>
                <a:cubicBezTo>
                  <a:pt x="254420" y="100761"/>
                  <a:pt x="244254" y="102946"/>
                  <a:pt x="234268" y="105799"/>
                </a:cubicBezTo>
                <a:cubicBezTo>
                  <a:pt x="226609" y="107987"/>
                  <a:pt x="219256" y="111168"/>
                  <a:pt x="211597" y="113356"/>
                </a:cubicBezTo>
                <a:cubicBezTo>
                  <a:pt x="201611" y="116209"/>
                  <a:pt x="191317" y="117929"/>
                  <a:pt x="181369" y="120913"/>
                </a:cubicBezTo>
                <a:cubicBezTo>
                  <a:pt x="166109" y="125491"/>
                  <a:pt x="151741" y="133408"/>
                  <a:pt x="136026" y="136027"/>
                </a:cubicBezTo>
                <a:cubicBezTo>
                  <a:pt x="114939" y="139542"/>
                  <a:pt x="57233" y="149520"/>
                  <a:pt x="37785" y="151141"/>
                </a:cubicBezTo>
                <a:cubicBezTo>
                  <a:pt x="25234" y="152187"/>
                  <a:pt x="12595" y="151141"/>
                  <a:pt x="0" y="15114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41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이중 포인터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060744" y="1415530"/>
            <a:ext cx="7777162" cy="41751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</a:rPr>
              <a:t>이중 포인터 프로그램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</a:t>
            </a:r>
            <a:r>
              <a:rPr lang="en-US" altLang="en-US" sz="1600" dirty="0">
                <a:latin typeface="Trebuchet MS" panose="020B0603020202020204" pitchFamily="34" charset="0"/>
              </a:rPr>
              <a:t>include &lt;</a:t>
            </a:r>
            <a:r>
              <a:rPr lang="en-US" altLang="en-US" sz="16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100;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*p = &amp;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**q = &amp;p;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*p = 200;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=%d\n",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**q = 300;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("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=%d\n",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4" name="_x71272656"/>
          <p:cNvSpPr>
            <a:spLocks noChangeArrowheads="1"/>
          </p:cNvSpPr>
          <p:nvPr/>
        </p:nvSpPr>
        <p:spPr bwMode="auto">
          <a:xfrm>
            <a:off x="1073917" y="5755685"/>
            <a:ext cx="7777162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=200</a:t>
            </a:r>
          </a:p>
          <a:p>
            <a:pPr algn="just"/>
            <a:r>
              <a:rPr lang="en-US" altLang="ko-KR" sz="1400" dirty="0" err="1">
                <a:latin typeface="Trebuchet MS" pitchFamily="34" charset="0"/>
              </a:rPr>
              <a:t>i</a:t>
            </a:r>
            <a:r>
              <a:rPr lang="en-US" altLang="ko-KR" sz="1400" dirty="0">
                <a:latin typeface="Trebuchet MS" pitchFamily="34" charset="0"/>
              </a:rPr>
              <a:t>=300</a:t>
            </a:r>
            <a:endParaRPr lang="en-US" altLang="ko-KR" sz="1400" dirty="0">
              <a:latin typeface="Trebuchet MS" pitchFamily="34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835282" y="2024432"/>
            <a:ext cx="4002624" cy="2456752"/>
            <a:chOff x="4382758" y="1112838"/>
            <a:chExt cx="4750658" cy="2696379"/>
          </a:xfrm>
        </p:grpSpPr>
        <p:sp>
          <p:nvSpPr>
            <p:cNvPr id="36" name="자유형 35"/>
            <p:cNvSpPr/>
            <p:nvPr/>
          </p:nvSpPr>
          <p:spPr bwMode="auto">
            <a:xfrm>
              <a:off x="5353441" y="2842096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382758" y="2839723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8" name="자유형 37"/>
            <p:cNvSpPr/>
            <p:nvPr/>
          </p:nvSpPr>
          <p:spPr bwMode="auto">
            <a:xfrm>
              <a:off x="4382758" y="284363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39" name="자유형 38"/>
            <p:cNvSpPr/>
            <p:nvPr/>
          </p:nvSpPr>
          <p:spPr bwMode="auto">
            <a:xfrm>
              <a:off x="5337806" y="2839723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0" name="자유형 39"/>
            <p:cNvSpPr/>
            <p:nvPr/>
          </p:nvSpPr>
          <p:spPr bwMode="auto">
            <a:xfrm>
              <a:off x="7013065" y="192936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6042382" y="1926996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2" name="자유형 41"/>
            <p:cNvSpPr/>
            <p:nvPr/>
          </p:nvSpPr>
          <p:spPr bwMode="auto">
            <a:xfrm>
              <a:off x="6042382" y="1930912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3" name="자유형 42"/>
            <p:cNvSpPr/>
            <p:nvPr/>
          </p:nvSpPr>
          <p:spPr bwMode="auto">
            <a:xfrm>
              <a:off x="6997430" y="1926996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6407636" y="1665904"/>
              <a:ext cx="779990" cy="539253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6392321" y="2107477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p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46" name="자유형 45"/>
            <p:cNvSpPr/>
            <p:nvPr/>
          </p:nvSpPr>
          <p:spPr bwMode="auto">
            <a:xfrm>
              <a:off x="8681457" y="2886042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710774" y="2883669"/>
              <a:ext cx="955048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8" name="자유형 47"/>
            <p:cNvSpPr/>
            <p:nvPr/>
          </p:nvSpPr>
          <p:spPr bwMode="auto">
            <a:xfrm>
              <a:off x="7710774" y="2887585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49" name="자유형 48"/>
            <p:cNvSpPr/>
            <p:nvPr/>
          </p:nvSpPr>
          <p:spPr bwMode="auto">
            <a:xfrm>
              <a:off x="8665822" y="2883669"/>
              <a:ext cx="349123" cy="548490"/>
            </a:xfrm>
            <a:custGeom>
              <a:avLst/>
              <a:gdLst>
                <a:gd name="connsiteX0" fmla="*/ 0 w 289932"/>
                <a:gd name="connsiteY0" fmla="*/ 0 h 847492"/>
                <a:gd name="connsiteX1" fmla="*/ 289932 w 289932"/>
                <a:gd name="connsiteY1" fmla="*/ 267629 h 847492"/>
                <a:gd name="connsiteX2" fmla="*/ 289932 w 289932"/>
                <a:gd name="connsiteY2" fmla="*/ 847492 h 847492"/>
                <a:gd name="connsiteX3" fmla="*/ 0 w 289932"/>
                <a:gd name="connsiteY3" fmla="*/ 579863 h 847492"/>
                <a:gd name="connsiteX4" fmla="*/ 0 w 289932"/>
                <a:gd name="connsiteY4" fmla="*/ 0 h 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932" h="847492">
                  <a:moveTo>
                    <a:pt x="0" y="0"/>
                  </a:moveTo>
                  <a:lnTo>
                    <a:pt x="289932" y="267629"/>
                  </a:lnTo>
                  <a:lnTo>
                    <a:pt x="289932" y="847492"/>
                  </a:lnTo>
                  <a:lnTo>
                    <a:pt x="0" y="5798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>
                <a:latin typeface="Trebuchet MS" pitchFamily="34" charset="0"/>
                <a:ea typeface="+mj-ea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8076028" y="2659283"/>
              <a:ext cx="779990" cy="502547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8060713" y="3064150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 err="1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q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2" name="타원형 설명선 51"/>
            <p:cNvSpPr/>
            <p:nvPr/>
          </p:nvSpPr>
          <p:spPr>
            <a:xfrm>
              <a:off x="4845050" y="2076450"/>
              <a:ext cx="739775" cy="396875"/>
            </a:xfrm>
            <a:prstGeom prst="wedgeEllipseCallout">
              <a:avLst>
                <a:gd name="adj1" fmla="val -14814"/>
                <a:gd name="adj2" fmla="val 79202"/>
              </a:avLst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**q</a:t>
              </a:r>
              <a:endParaRPr lang="ko-KR" altLang="en-US" sz="14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3" name="타원형 설명선 52"/>
            <p:cNvSpPr/>
            <p:nvPr/>
          </p:nvSpPr>
          <p:spPr>
            <a:xfrm>
              <a:off x="6556375" y="1112838"/>
              <a:ext cx="738188" cy="396875"/>
            </a:xfrm>
            <a:prstGeom prst="wedgeEllipseCallout">
              <a:avLst>
                <a:gd name="adj1" fmla="val -17655"/>
                <a:gd name="adj2" fmla="val 79301"/>
              </a:avLst>
            </a:prstGeom>
            <a:solidFill>
              <a:srgbClr val="CCFFFF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*q</a:t>
              </a:r>
              <a:endParaRPr lang="ko-KR" altLang="en-US" sz="14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4860925" y="3400425"/>
              <a:ext cx="691018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Trebuchet MS" pitchFamily="34" charset="0"/>
                  <a:ea typeface="+mj-ea"/>
                </a:rPr>
                <a:t>변수 </a:t>
              </a:r>
              <a:r>
                <a:rPr lang="en-US" altLang="ko-KR" sz="1200">
                  <a:latin typeface="Trebuchet MS" pitchFamily="34" charset="0"/>
                  <a:ea typeface="+mj-ea"/>
                </a:rPr>
                <a:t>i</a:t>
              </a:r>
              <a:endParaRPr lang="ko-KR" altLang="en-US" sz="1200">
                <a:latin typeface="Trebuchet MS" pitchFamily="34" charset="0"/>
                <a:ea typeface="+mj-ea"/>
              </a:endParaRPr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518275" y="2482850"/>
              <a:ext cx="767121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Trebuchet MS" pitchFamily="34" charset="0"/>
                  <a:ea typeface="+mj-ea"/>
                </a:rPr>
                <a:t>포인터</a:t>
              </a:r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8001000" y="3505200"/>
              <a:ext cx="1132416" cy="30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Trebuchet MS" pitchFamily="34" charset="0"/>
                  <a:ea typeface="+mj-ea"/>
                </a:rPr>
                <a:t>이중포인터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 flipV="1">
              <a:off x="7381875" y="2300288"/>
              <a:ext cx="1022350" cy="60960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>
              <a:off x="5708650" y="1947863"/>
              <a:ext cx="1076325" cy="1270000"/>
            </a:xfrm>
            <a:prstGeom prst="straightConnector1">
              <a:avLst/>
            </a:prstGeom>
            <a:ln w="19050" cap="rnd">
              <a:solidFill>
                <a:schemeClr val="tx2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 bwMode="auto">
            <a:xfrm>
              <a:off x="4748012" y="2621815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4748012" y="2617899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200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4750135" y="2609940"/>
              <a:ext cx="779990" cy="496069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2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300</a:t>
              </a:r>
              <a:endParaRPr lang="ko-KR" altLang="en-US" sz="12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4720822" y="3032079"/>
              <a:ext cx="988204" cy="372825"/>
            </a:xfrm>
            <a:prstGeom prst="rect">
              <a:avLst/>
            </a:prstGeom>
            <a:gradFill>
              <a:gsLst>
                <a:gs pos="100000">
                  <a:schemeClr val="tx2">
                    <a:lumMod val="60000"/>
                    <a:lumOff val="40000"/>
                    <a:alpha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 err="1">
                  <a:solidFill>
                    <a:schemeClr val="tx1"/>
                  </a:solidFill>
                  <a:latin typeface="Trebuchet MS" pitchFamily="34" charset="0"/>
                  <a:ea typeface="+mj-ea"/>
                </a:rPr>
                <a:t>i</a:t>
              </a:r>
              <a:endParaRPr lang="ko-KR" altLang="en-US" sz="1600" dirty="0">
                <a:solidFill>
                  <a:schemeClr val="tx1"/>
                </a:solidFill>
                <a:latin typeface="Trebuchet MS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73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volatile</a:t>
            </a:r>
            <a:r>
              <a:rPr lang="ko-KR" altLang="en-US" dirty="0" smtClean="0"/>
              <a:t>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volatile</a:t>
            </a:r>
            <a:r>
              <a:rPr lang="ko-KR" altLang="en-US" dirty="0"/>
              <a:t>은 다른 프로세스나 </a:t>
            </a:r>
            <a:r>
              <a:rPr lang="ko-KR" altLang="en-US" dirty="0" err="1"/>
              <a:t>스레드가</a:t>
            </a:r>
            <a:r>
              <a:rPr lang="ko-KR" altLang="en-US" dirty="0"/>
              <a:t> 값을 항상 변경할 수 있으니 값을 사용할 때마다 다시 메모리에서 읽으라는 것을 의미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08920"/>
            <a:ext cx="5257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63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void </a:t>
            </a:r>
            <a:r>
              <a:rPr lang="ko-KR" altLang="en-US" smtClean="0"/>
              <a:t>포인터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순수하게 메모리의 주소만 가지고 있는 포인터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가리키는 대상물은 아직 정해지지 않음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en-US" altLang="ko-KR" dirty="0" smtClean="0">
                <a:latin typeface="Lucida Console" pitchFamily="49" charset="0"/>
              </a:rPr>
              <a:t>(</a:t>
            </a:r>
            <a:r>
              <a:rPr lang="ko-KR" altLang="en-US" dirty="0" smtClean="0">
                <a:latin typeface="Lucida Console" pitchFamily="49" charset="0"/>
              </a:rPr>
              <a:t>예</a:t>
            </a:r>
            <a:r>
              <a:rPr lang="en-US" altLang="ko-KR" dirty="0" smtClean="0">
                <a:latin typeface="Lucida Console" pitchFamily="49" charset="0"/>
              </a:rPr>
              <a:t>)</a:t>
            </a:r>
            <a:r>
              <a:rPr lang="en-US" altLang="ko-KR" dirty="0" smtClean="0">
                <a:solidFill>
                  <a:srgbClr val="0000FF"/>
                </a:solidFill>
                <a:latin typeface="Lucida Console" pitchFamily="49" charset="0"/>
              </a:rPr>
              <a:t> void</a:t>
            </a:r>
            <a:r>
              <a:rPr lang="en-US" altLang="ko-KR" dirty="0" smtClean="0">
                <a:latin typeface="Lucida Console" pitchFamily="49" charset="0"/>
              </a:rPr>
              <a:t> *</a:t>
            </a:r>
            <a:r>
              <a:rPr lang="en-US" altLang="ko-KR" dirty="0" err="1" smtClean="0">
                <a:latin typeface="Lucida Console" pitchFamily="49" charset="0"/>
              </a:rPr>
              <a:t>vp</a:t>
            </a:r>
            <a:r>
              <a:rPr lang="en-US" altLang="ko-KR" dirty="0" smtClean="0">
                <a:latin typeface="Lucida Console" pitchFamily="49" charset="0"/>
              </a:rPr>
              <a:t>;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>
              <a:latin typeface="Lucida Console" pitchFamily="49" charset="0"/>
            </a:endParaRP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다음과 같은 연산은 모두 오류이다</a:t>
            </a:r>
            <a:r>
              <a:rPr lang="en-US" altLang="ko-KR" dirty="0" smtClean="0">
                <a:latin typeface="Lucida Console" pitchFamily="49" charset="0"/>
              </a:rPr>
              <a:t>. 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>
              <a:latin typeface="Lucida Console" pitchFamily="49" charset="0"/>
            </a:endParaRPr>
          </a:p>
          <a:p>
            <a:pPr lvl="1" eaLnBrk="1" hangingPunct="1">
              <a:buFont typeface="Symbol" pitchFamily="18" charset="2"/>
              <a:buNone/>
            </a:pPr>
            <a:endParaRPr lang="en-US" altLang="ko-KR" dirty="0" smtClean="0">
              <a:latin typeface="Lucida Console" pitchFamily="49" charset="0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944270" y="3848100"/>
            <a:ext cx="7848600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lang="en-US" altLang="ko-KR" sz="1600" dirty="0">
                <a:latin typeface="Trebuchet MS" pitchFamily="34" charset="0"/>
              </a:rPr>
              <a:t>*</a:t>
            </a: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;		</a:t>
            </a:r>
            <a:r>
              <a:rPr lang="en-US" altLang="ko-KR" sz="1600" dirty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오류</a:t>
            </a:r>
          </a:p>
          <a:p>
            <a:pPr lvl="1">
              <a:defRPr/>
            </a:pPr>
            <a:r>
              <a:rPr lang="ko-KR" altLang="en-US" sz="1600" dirty="0">
                <a:latin typeface="Trebuchet MS" pitchFamily="34" charset="0"/>
              </a:rPr>
              <a:t>*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*)</a:t>
            </a: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;	</a:t>
            </a:r>
            <a:r>
              <a:rPr lang="en-US" altLang="ko-KR" sz="1600" dirty="0" smtClean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en-US" altLang="ko-KR" sz="1600" dirty="0">
                <a:solidFill>
                  <a:srgbClr val="008A00"/>
                </a:solidFill>
                <a:latin typeface="Trebuchet MS" pitchFamily="34" charset="0"/>
              </a:rPr>
              <a:t>void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형 포인터를 </a:t>
            </a:r>
            <a:r>
              <a:rPr lang="en-US" altLang="ko-KR" sz="1600" dirty="0" err="1">
                <a:solidFill>
                  <a:srgbClr val="008A00"/>
                </a:solidFill>
                <a:latin typeface="Trebuchet MS" pitchFamily="34" charset="0"/>
              </a:rPr>
              <a:t>int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형 포인터로 변환한다</a:t>
            </a:r>
            <a:r>
              <a:rPr lang="en-US" altLang="ko-KR" sz="1600" dirty="0">
                <a:latin typeface="Trebuchet MS" pitchFamily="34" charset="0"/>
              </a:rPr>
              <a:t>.</a:t>
            </a:r>
          </a:p>
          <a:p>
            <a:pPr lvl="1">
              <a:defRPr/>
            </a:pP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++;	</a:t>
            </a:r>
            <a:r>
              <a:rPr lang="en-US" altLang="ko-KR" sz="1600" dirty="0" smtClean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오류</a:t>
            </a:r>
          </a:p>
          <a:p>
            <a:pPr lvl="1">
              <a:defRPr/>
            </a:pPr>
            <a:r>
              <a:rPr lang="en-US" altLang="ko-KR" sz="1600" dirty="0" err="1">
                <a:latin typeface="Trebuchet MS" pitchFamily="34" charset="0"/>
              </a:rPr>
              <a:t>vp</a:t>
            </a:r>
            <a:r>
              <a:rPr lang="en-US" altLang="ko-KR" sz="1600" dirty="0">
                <a:latin typeface="Trebuchet MS" pitchFamily="34" charset="0"/>
              </a:rPr>
              <a:t>--;		</a:t>
            </a:r>
            <a:r>
              <a:rPr lang="en-US" altLang="ko-KR" sz="1600" dirty="0">
                <a:solidFill>
                  <a:srgbClr val="008A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A00"/>
                </a:solidFill>
                <a:latin typeface="Trebuchet MS" pitchFamily="34" charset="0"/>
              </a:rPr>
              <a:t>오류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void</a:t>
            </a:r>
            <a:r>
              <a:rPr lang="ko-KR" altLang="en-US" dirty="0" smtClean="0"/>
              <a:t> 포인터는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어디에 사용하는가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ko-KR" altLang="en-US" dirty="0"/>
              <a:t>포인터를 이용하면 어떤 타입의 포인터도 받을 수 </a:t>
            </a:r>
            <a:r>
              <a:rPr lang="ko-KR" altLang="en-US" dirty="0" smtClean="0"/>
              <a:t>있는 함수를 </a:t>
            </a:r>
            <a:r>
              <a:rPr lang="ko-KR" altLang="en-US" dirty="0"/>
              <a:t>작성할 수 있다</a:t>
            </a:r>
            <a:r>
              <a:rPr lang="en-US" altLang="ko-KR" dirty="0"/>
              <a:t>. </a:t>
            </a:r>
            <a:r>
              <a:rPr lang="ko-KR" altLang="en-US" dirty="0"/>
              <a:t>예를 들어서 전달받은 메모리를 </a:t>
            </a:r>
            <a:r>
              <a:rPr lang="en-US" altLang="ko-KR" dirty="0"/>
              <a:t>0</a:t>
            </a:r>
            <a:r>
              <a:rPr lang="ko-KR" altLang="en-US" dirty="0"/>
              <a:t>으로 채우는 함수를 작성해보면 </a:t>
            </a:r>
            <a:r>
              <a:rPr lang="ko-KR" altLang="en-US" dirty="0" smtClean="0"/>
              <a:t>다음과 </a:t>
            </a:r>
            <a:r>
              <a:rPr lang="ko-KR" altLang="en-US" dirty="0"/>
              <a:t>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2774" y="2852936"/>
            <a:ext cx="8163721" cy="20162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</a:t>
            </a:r>
            <a:r>
              <a:rPr lang="en-US" altLang="en-US" sz="1600" dirty="0" err="1">
                <a:latin typeface="Trebuchet MS" pitchFamily="34" charset="0"/>
              </a:rPr>
              <a:t>memzero</a:t>
            </a:r>
            <a:r>
              <a:rPr lang="en-US" altLang="en-US" sz="1600" dirty="0">
                <a:latin typeface="Trebuchet MS" pitchFamily="34" charset="0"/>
              </a:rPr>
              <a:t>(void *</a:t>
            </a:r>
            <a:r>
              <a:rPr lang="en-US" altLang="en-US" sz="1600" dirty="0" err="1">
                <a:latin typeface="Trebuchet MS" pitchFamily="34" charset="0"/>
              </a:rPr>
              <a:t>ptr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size_t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len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for </a:t>
            </a:r>
            <a:r>
              <a:rPr lang="en-US" altLang="en-US" sz="1600" dirty="0">
                <a:latin typeface="Trebuchet MS" pitchFamily="34" charset="0"/>
              </a:rPr>
              <a:t>(; </a:t>
            </a:r>
            <a:r>
              <a:rPr lang="en-US" altLang="en-US" sz="1600" dirty="0" err="1">
                <a:latin typeface="Trebuchet MS" pitchFamily="34" charset="0"/>
              </a:rPr>
              <a:t>len</a:t>
            </a:r>
            <a:r>
              <a:rPr lang="en-US" altLang="en-US" sz="1600" dirty="0">
                <a:latin typeface="Trebuchet MS" pitchFamily="34" charset="0"/>
              </a:rPr>
              <a:t> &gt; 0; </a:t>
            </a:r>
            <a:r>
              <a:rPr lang="en-US" altLang="en-US" sz="1600" dirty="0" err="1">
                <a:latin typeface="Trebuchet MS" pitchFamily="34" charset="0"/>
              </a:rPr>
              <a:t>len</a:t>
            </a:r>
            <a:r>
              <a:rPr lang="en-US" altLang="en-US" sz="1600" dirty="0">
                <a:latin typeface="Trebuchet MS" pitchFamily="34" charset="0"/>
              </a:rPr>
              <a:t>--)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	*(</a:t>
            </a:r>
            <a:r>
              <a:rPr lang="en-US" altLang="en-US" sz="1600" dirty="0">
                <a:latin typeface="Trebuchet MS" pitchFamily="34" charset="0"/>
              </a:rPr>
              <a:t>char *)</a:t>
            </a:r>
            <a:r>
              <a:rPr lang="en-US" altLang="en-US" sz="1600" dirty="0" err="1">
                <a:latin typeface="Trebuchet MS" pitchFamily="34" charset="0"/>
              </a:rPr>
              <a:t>ptr</a:t>
            </a:r>
            <a:r>
              <a:rPr lang="en-US" altLang="en-US" sz="16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}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01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vp.c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8054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</a:t>
            </a:r>
            <a:r>
              <a:rPr lang="en-US" altLang="en-US" sz="1600" dirty="0" err="1">
                <a:latin typeface="Trebuchet MS" pitchFamily="34" charset="0"/>
              </a:rPr>
              <a:t>memzero</a:t>
            </a:r>
            <a:r>
              <a:rPr lang="en-US" altLang="en-US" sz="1600" dirty="0">
                <a:latin typeface="Trebuchet MS" pitchFamily="34" charset="0"/>
              </a:rPr>
              <a:t>(void *</a:t>
            </a:r>
            <a:r>
              <a:rPr lang="en-US" altLang="en-US" sz="1600" dirty="0" err="1">
                <a:latin typeface="Trebuchet MS" pitchFamily="34" charset="0"/>
              </a:rPr>
              <a:t>ptr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size_t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len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for (; </a:t>
            </a:r>
            <a:r>
              <a:rPr lang="en-US" altLang="en-US" sz="1600" dirty="0" err="1">
                <a:latin typeface="Trebuchet MS" pitchFamily="34" charset="0"/>
              </a:rPr>
              <a:t>len</a:t>
            </a:r>
            <a:r>
              <a:rPr lang="en-US" altLang="en-US" sz="1600" dirty="0">
                <a:latin typeface="Trebuchet MS" pitchFamily="34" charset="0"/>
              </a:rPr>
              <a:t> &gt; 0; </a:t>
            </a:r>
            <a:r>
              <a:rPr lang="en-US" altLang="en-US" sz="1600" dirty="0" err="1">
                <a:latin typeface="Trebuchet MS" pitchFamily="34" charset="0"/>
              </a:rPr>
              <a:t>len</a:t>
            </a:r>
            <a:r>
              <a:rPr lang="en-US" altLang="en-US" sz="1600" dirty="0">
                <a:latin typeface="Trebuchet MS" pitchFamily="34" charset="0"/>
              </a:rPr>
              <a:t>--)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*(char *)</a:t>
            </a:r>
            <a:r>
              <a:rPr lang="en-US" altLang="en-US" sz="1600" dirty="0" err="1">
                <a:latin typeface="Trebuchet MS" pitchFamily="34" charset="0"/>
              </a:rPr>
              <a:t>ptr</a:t>
            </a:r>
            <a:r>
              <a:rPr lang="en-US" altLang="en-US" sz="16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char a[10];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memzero</a:t>
            </a:r>
            <a:r>
              <a:rPr lang="en-US" altLang="en-US" sz="1600" dirty="0">
                <a:latin typeface="Trebuchet MS" pitchFamily="34" charset="0"/>
              </a:rPr>
              <a:t>(a, </a:t>
            </a:r>
            <a:r>
              <a:rPr lang="en-US" altLang="en-US" sz="1600" dirty="0" err="1"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(a));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b[10];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memzero</a:t>
            </a:r>
            <a:r>
              <a:rPr lang="en-US" altLang="en-US" sz="1600" dirty="0">
                <a:latin typeface="Trebuchet MS" pitchFamily="34" charset="0"/>
              </a:rPr>
              <a:t>(b, </a:t>
            </a:r>
            <a:r>
              <a:rPr lang="en-US" altLang="en-US" sz="1600" dirty="0" err="1"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(b));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double c[10];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memzero</a:t>
            </a:r>
            <a:r>
              <a:rPr lang="en-US" altLang="en-US" sz="1600" dirty="0">
                <a:latin typeface="Trebuchet MS" pitchFamily="34" charset="0"/>
              </a:rPr>
              <a:t>(c, </a:t>
            </a:r>
            <a:r>
              <a:rPr lang="en-US" altLang="en-US" sz="1600" dirty="0" err="1"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(c));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void</a:t>
            </a:r>
            <a:r>
              <a:rPr lang="ko-KR" altLang="en-US" dirty="0"/>
              <a:t>형 포인터 </a:t>
            </a:r>
            <a:r>
              <a:rPr lang="en-US" altLang="ko-KR" dirty="0" err="1"/>
              <a:t>vp</a:t>
            </a:r>
            <a:r>
              <a:rPr lang="ko-KR" altLang="en-US" dirty="0"/>
              <a:t>를 </a:t>
            </a:r>
            <a:r>
              <a:rPr lang="en-US" altLang="ko-KR" dirty="0" err="1"/>
              <a:t>int</a:t>
            </a:r>
            <a:r>
              <a:rPr lang="ko-KR" altLang="en-US" dirty="0"/>
              <a:t>형 포인터 </a:t>
            </a:r>
            <a:r>
              <a:rPr lang="en-US" altLang="ko-KR" dirty="0" err="1"/>
              <a:t>ip</a:t>
            </a:r>
            <a:r>
              <a:rPr lang="ko-KR" altLang="en-US" dirty="0"/>
              <a:t>로 </a:t>
            </a:r>
            <a:r>
              <a:rPr lang="ko-KR" altLang="en-US" dirty="0" err="1"/>
              <a:t>형변환하는</a:t>
            </a:r>
            <a:r>
              <a:rPr lang="ko-KR" altLang="en-US" dirty="0"/>
              <a:t> 문장을 작성하라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main() </a:t>
            </a:r>
            <a:r>
              <a:rPr lang="ko-KR" altLang="en-US" smtClean="0"/>
              <a:t>함수의 인수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지금까지의 </a:t>
            </a:r>
            <a:r>
              <a:rPr lang="en-US" altLang="ko-KR" smtClean="0"/>
              <a:t>main() </a:t>
            </a:r>
            <a:r>
              <a:rPr lang="ko-KR" altLang="en-US" smtClean="0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endParaRPr lang="ko-KR" altLang="en-US" sz="2400" smtClean="0">
              <a:ea typeface="HY엽서L" pitchFamily="18" charset="-127"/>
            </a:endParaRPr>
          </a:p>
          <a:p>
            <a:pPr lvl="1" eaLnBrk="1" hangingPunct="1">
              <a:buFont typeface="Symbol" pitchFamily="18" charset="2"/>
              <a:buNone/>
            </a:pPr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외부로부터 입력을 받는 </a:t>
            </a:r>
            <a:r>
              <a:rPr lang="en-US" altLang="ko-KR" smtClean="0"/>
              <a:t>main() </a:t>
            </a:r>
            <a:r>
              <a:rPr lang="ko-KR" altLang="en-US" smtClean="0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ko-KR" altLang="en-US" smtClean="0"/>
              <a:t>		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99592" y="4293096"/>
            <a:ext cx="7777162" cy="12248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argc,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>
                <a:latin typeface="Trebuchet MS" pitchFamily="34" charset="0"/>
              </a:rPr>
              <a:t> *argv[])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  <a:endParaRPr lang="en-US" altLang="en-US" sz="1600">
              <a:latin typeface="Trebuchet MS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99592" y="2132856"/>
            <a:ext cx="7777162" cy="12248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-US" altLang="ko-KR" sz="1600">
                <a:latin typeface="Trebuchet MS" pitchFamily="34" charset="0"/>
              </a:rPr>
              <a:t>main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(void)</a:t>
            </a:r>
            <a:endParaRPr lang="en-US" altLang="ko-KR" sz="160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  <a:endParaRPr lang="en-US" altLang="en-US" sz="1600"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인수 전달 방법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8" name="_x33328176"/>
          <p:cNvSpPr>
            <a:spLocks noChangeArrowheads="1"/>
          </p:cNvSpPr>
          <p:nvPr/>
        </p:nvSpPr>
        <p:spPr bwMode="auto">
          <a:xfrm>
            <a:off x="683418" y="1693863"/>
            <a:ext cx="8281069" cy="46355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C: \cprogram&gt; mycopy src dst</a:t>
            </a:r>
            <a:endParaRPr lang="en-US" altLang="ko-KR" sz="1600">
              <a:latin typeface="Trebuchet MS" panose="020B0603020202020204" pitchFamily="34" charset="0"/>
            </a:endParaRPr>
          </a:p>
        </p:txBody>
      </p:sp>
      <p:pic>
        <p:nvPicPr>
          <p:cNvPr id="31749" name="_x73854064" descr="EMB00000730ae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5329238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main_arg.c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129066" y="1526381"/>
            <a:ext cx="7777162" cy="312675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argc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argv</a:t>
            </a:r>
            <a:r>
              <a:rPr lang="en-US" altLang="en-US" sz="1600" dirty="0">
                <a:latin typeface="Trebuchet MS" pitchFamily="34" charset="0"/>
              </a:rPr>
              <a:t>[])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0;i &lt; </a:t>
            </a:r>
            <a:r>
              <a:rPr lang="en-US" altLang="en-US" sz="1600" dirty="0" err="1">
                <a:latin typeface="Trebuchet MS" pitchFamily="34" charset="0"/>
              </a:rPr>
              <a:t>argc</a:t>
            </a:r>
            <a:r>
              <a:rPr lang="en-US" altLang="en-US" sz="1600" dirty="0">
                <a:latin typeface="Trebuchet MS" pitchFamily="34" charset="0"/>
              </a:rPr>
              <a:t>;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명령어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라인에서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d번째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%s\n"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argv</a:t>
            </a:r>
            <a:r>
              <a:rPr lang="en-US" altLang="en-US" sz="1600" dirty="0">
                <a:latin typeface="Trebuchet MS" pitchFamily="34" charset="0"/>
              </a:rPr>
              <a:t>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9" name="Rectangle 12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0" name="Rectangle 15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81" name="Rectangle 18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" name="_x73236504"/>
          <p:cNvSpPr>
            <a:spLocks noChangeArrowheads="1"/>
          </p:cNvSpPr>
          <p:nvPr/>
        </p:nvSpPr>
        <p:spPr bwMode="auto">
          <a:xfrm>
            <a:off x="1129065" y="4856335"/>
            <a:ext cx="7777163" cy="14567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c:\cprogram\mainarg\Debug&gt;mainarg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dst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명령어 라인에서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번째 문자열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mainarg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명령어 라인에서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번째 문자열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src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명령어 라인에서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번째 문자열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dst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c:\cprogram\mainarg\Debug&gt;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비주얼 </a:t>
            </a:r>
            <a:r>
              <a:rPr lang="en-US" altLang="ko-KR" sz="3600" smtClean="0"/>
              <a:t>C++ </a:t>
            </a:r>
            <a:r>
              <a:rPr lang="ko-KR" altLang="en-US" sz="3600" smtClean="0"/>
              <a:t>프로그램 인수 입력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]-&gt;[main_arg.exe </a:t>
            </a:r>
            <a:r>
              <a:rPr lang="ko-KR" altLang="en-US" dirty="0"/>
              <a:t>속성</a:t>
            </a:r>
            <a:r>
              <a:rPr lang="en-US" altLang="ko-KR" dirty="0" smtClean="0"/>
              <a:t>]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0" y="1436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6061868" cy="4241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/>
              <a:t>프로그램 인수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마일</a:t>
            </a:r>
            <a:r>
              <a:rPr lang="en-US" altLang="ko-KR" dirty="0"/>
              <a:t>(mile)</a:t>
            </a:r>
            <a:r>
              <a:rPr lang="ko-KR" altLang="en-US" dirty="0"/>
              <a:t>로 된 거리를 받아서 킬로미터</a:t>
            </a:r>
            <a:r>
              <a:rPr lang="en-US" altLang="ko-KR" dirty="0"/>
              <a:t>(km)</a:t>
            </a:r>
            <a:r>
              <a:rPr lang="ko-KR" altLang="en-US" dirty="0"/>
              <a:t>로 </a:t>
            </a:r>
            <a:r>
              <a:rPr lang="ko-KR" altLang="en-US" dirty="0" smtClean="0"/>
              <a:t>변환해주는 프로그램을 </a:t>
            </a:r>
            <a:r>
              <a:rPr lang="ko-KR" altLang="en-US" dirty="0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28536" y="2708920"/>
            <a:ext cx="6624736" cy="3315072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460535" y="3284233"/>
            <a:ext cx="53607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chemeClr val="bg1"/>
                </a:solidFill>
              </a:rPr>
              <a:t>Microsoft Windows [Version 6.1.7601]</a:t>
            </a:r>
          </a:p>
          <a:p>
            <a:r>
              <a:rPr lang="en-US" altLang="ko-KR" sz="1600" i="1" dirty="0">
                <a:solidFill>
                  <a:schemeClr val="bg1"/>
                </a:solidFill>
              </a:rPr>
              <a:t>Copyright (c) 2009 Microsoft Corporation. All right reserved.</a:t>
            </a:r>
          </a:p>
          <a:p>
            <a:r>
              <a:rPr lang="en-US" altLang="ko-KR" sz="1600" i="1" dirty="0" smtClean="0">
                <a:solidFill>
                  <a:schemeClr val="bg1"/>
                </a:solidFill>
              </a:rPr>
              <a:t>e:&gt;mile2km </a:t>
            </a:r>
            <a:r>
              <a:rPr lang="en-US" altLang="ko-KR" sz="1600" i="1" dirty="0">
                <a:solidFill>
                  <a:schemeClr val="bg1"/>
                </a:solidFill>
              </a:rPr>
              <a:t>10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입력된 거리는 </a:t>
            </a:r>
            <a:r>
              <a:rPr lang="en-US" altLang="ko-KR" sz="1600" i="1" dirty="0">
                <a:solidFill>
                  <a:schemeClr val="bg1"/>
                </a:solidFill>
              </a:rPr>
              <a:t>16.090000 km</a:t>
            </a:r>
            <a:r>
              <a:rPr lang="ko-KR" altLang="en-US" sz="1600" i="1" dirty="0">
                <a:solidFill>
                  <a:schemeClr val="bg1"/>
                </a:solidFill>
              </a:rPr>
              <a:t>입니다</a:t>
            </a:r>
            <a:r>
              <a:rPr lang="en-US" altLang="ko-KR" sz="1600" i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i="1" dirty="0" smtClean="0">
                <a:solidFill>
                  <a:schemeClr val="bg1"/>
                </a:solidFill>
              </a:rPr>
              <a:t>e:&gt;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 </a:t>
            </a:r>
            <a:r>
              <a:rPr lang="en-US" altLang="ko-KR" smtClean="0"/>
              <a:t>#2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115616" y="1193800"/>
            <a:ext cx="7776864" cy="4035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set_pointer</a:t>
            </a:r>
            <a:r>
              <a:rPr lang="en-US" altLang="ko-KR" sz="1600" kern="0" dirty="0">
                <a:latin typeface="Trebuchet MS" pitchFamily="34" charset="0"/>
              </a:rPr>
              <a:t>(char **q);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latin typeface="Trebuchet MS" pitchFamily="34" charset="0"/>
              </a:rPr>
              <a:t>{</a:t>
            </a:r>
            <a:endParaRPr lang="en-US" altLang="ko-KR" sz="1600" kern="0" dirty="0"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char *p;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set_pointer</a:t>
            </a:r>
            <a:r>
              <a:rPr lang="en-US" altLang="ko-KR" sz="1600" kern="0" dirty="0">
                <a:latin typeface="Trebuchet MS" pitchFamily="34" charset="0"/>
              </a:rPr>
              <a:t>(&amp;p);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latin typeface="Trebuchet MS" pitchFamily="34" charset="0"/>
              </a:rPr>
              <a:t>  </a:t>
            </a:r>
            <a:r>
              <a:rPr lang="en-US" altLang="ko-KR" sz="1600" kern="0" dirty="0" err="1" smtClean="0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ko-KR" altLang="en-US" sz="1600" kern="0" dirty="0">
                <a:latin typeface="Trebuchet MS" pitchFamily="34" charset="0"/>
              </a:rPr>
              <a:t>오늘의 격언</a:t>
            </a:r>
            <a:r>
              <a:rPr lang="en-US" altLang="ko-KR" sz="1600" kern="0" dirty="0">
                <a:latin typeface="Trebuchet MS" pitchFamily="34" charset="0"/>
              </a:rPr>
              <a:t>: %s \n", p);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latin typeface="Trebuchet MS" pitchFamily="34" charset="0"/>
            </a:endParaRP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set_pointer</a:t>
            </a:r>
            <a:r>
              <a:rPr lang="en-US" altLang="ko-KR" sz="1600" kern="0" dirty="0">
                <a:latin typeface="Trebuchet MS" pitchFamily="34" charset="0"/>
              </a:rPr>
              <a:t>(char **q)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*q = "All that glisters is not gold.";</a:t>
            </a:r>
          </a:p>
          <a:p>
            <a:pPr marL="127000" latinLnBrk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7" name="_x71272656"/>
          <p:cNvSpPr>
            <a:spLocks noChangeArrowheads="1"/>
          </p:cNvSpPr>
          <p:nvPr/>
        </p:nvSpPr>
        <p:spPr bwMode="auto">
          <a:xfrm>
            <a:off x="1116013" y="5589588"/>
            <a:ext cx="7777162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dirty="0">
                <a:latin typeface="Trebuchet MS" pitchFamily="34" charset="0"/>
              </a:rPr>
              <a:t>오늘의 격언</a:t>
            </a:r>
            <a:r>
              <a:rPr lang="en-US" altLang="ko-KR" sz="1400" dirty="0">
                <a:latin typeface="Trebuchet MS" pitchFamily="34" charset="0"/>
              </a:rPr>
              <a:t>: All that glisters is not gold</a:t>
            </a:r>
            <a:endParaRPr lang="en-US" altLang="ko-KR" sz="1400" dirty="0"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080" y="2708920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포인터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p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 값을 함수에서 변경하려면 주소를 보내야 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416060" y="3148642"/>
            <a:ext cx="1932317" cy="1061049"/>
          </a:xfrm>
          <a:custGeom>
            <a:avLst/>
            <a:gdLst>
              <a:gd name="connsiteX0" fmla="*/ 1932317 w 1932317"/>
              <a:gd name="connsiteY0" fmla="*/ 0 h 1061049"/>
              <a:gd name="connsiteX1" fmla="*/ 1863306 w 1932317"/>
              <a:gd name="connsiteY1" fmla="*/ 17252 h 1061049"/>
              <a:gd name="connsiteX2" fmla="*/ 1828800 w 1932317"/>
              <a:gd name="connsiteY2" fmla="*/ 34505 h 1061049"/>
              <a:gd name="connsiteX3" fmla="*/ 1751163 w 1932317"/>
              <a:gd name="connsiteY3" fmla="*/ 60384 h 1061049"/>
              <a:gd name="connsiteX4" fmla="*/ 1664898 w 1932317"/>
              <a:gd name="connsiteY4" fmla="*/ 94890 h 1061049"/>
              <a:gd name="connsiteX5" fmla="*/ 1595887 w 1932317"/>
              <a:gd name="connsiteY5" fmla="*/ 112143 h 1061049"/>
              <a:gd name="connsiteX6" fmla="*/ 1535502 w 1932317"/>
              <a:gd name="connsiteY6" fmla="*/ 129396 h 1061049"/>
              <a:gd name="connsiteX7" fmla="*/ 1414732 w 1932317"/>
              <a:gd name="connsiteY7" fmla="*/ 146649 h 1061049"/>
              <a:gd name="connsiteX8" fmla="*/ 1242204 w 1932317"/>
              <a:gd name="connsiteY8" fmla="*/ 172528 h 1061049"/>
              <a:gd name="connsiteX9" fmla="*/ 1199072 w 1932317"/>
              <a:gd name="connsiteY9" fmla="*/ 181154 h 1061049"/>
              <a:gd name="connsiteX10" fmla="*/ 1086929 w 1932317"/>
              <a:gd name="connsiteY10" fmla="*/ 198407 h 1061049"/>
              <a:gd name="connsiteX11" fmla="*/ 992038 w 1932317"/>
              <a:gd name="connsiteY11" fmla="*/ 232913 h 1061049"/>
              <a:gd name="connsiteX12" fmla="*/ 845389 w 1932317"/>
              <a:gd name="connsiteY12" fmla="*/ 258792 h 1061049"/>
              <a:gd name="connsiteX13" fmla="*/ 802257 w 1932317"/>
              <a:gd name="connsiteY13" fmla="*/ 267418 h 1061049"/>
              <a:gd name="connsiteX14" fmla="*/ 767751 w 1932317"/>
              <a:gd name="connsiteY14" fmla="*/ 276045 h 1061049"/>
              <a:gd name="connsiteX15" fmla="*/ 715993 w 1932317"/>
              <a:gd name="connsiteY15" fmla="*/ 284671 h 1061049"/>
              <a:gd name="connsiteX16" fmla="*/ 681487 w 1932317"/>
              <a:gd name="connsiteY16" fmla="*/ 301924 h 1061049"/>
              <a:gd name="connsiteX17" fmla="*/ 638355 w 1932317"/>
              <a:gd name="connsiteY17" fmla="*/ 310550 h 1061049"/>
              <a:gd name="connsiteX18" fmla="*/ 603849 w 1932317"/>
              <a:gd name="connsiteY18" fmla="*/ 319177 h 1061049"/>
              <a:gd name="connsiteX19" fmla="*/ 483080 w 1932317"/>
              <a:gd name="connsiteY19" fmla="*/ 345056 h 1061049"/>
              <a:gd name="connsiteX20" fmla="*/ 457200 w 1932317"/>
              <a:gd name="connsiteY20" fmla="*/ 353683 h 1061049"/>
              <a:gd name="connsiteX21" fmla="*/ 405442 w 1932317"/>
              <a:gd name="connsiteY21" fmla="*/ 362309 h 1061049"/>
              <a:gd name="connsiteX22" fmla="*/ 181155 w 1932317"/>
              <a:gd name="connsiteY22" fmla="*/ 414067 h 1061049"/>
              <a:gd name="connsiteX23" fmla="*/ 129397 w 1932317"/>
              <a:gd name="connsiteY23" fmla="*/ 431320 h 1061049"/>
              <a:gd name="connsiteX24" fmla="*/ 86265 w 1932317"/>
              <a:gd name="connsiteY24" fmla="*/ 439947 h 1061049"/>
              <a:gd name="connsiteX25" fmla="*/ 0 w 1932317"/>
              <a:gd name="connsiteY25" fmla="*/ 465826 h 1061049"/>
              <a:gd name="connsiteX26" fmla="*/ 8627 w 1932317"/>
              <a:gd name="connsiteY26" fmla="*/ 577969 h 1061049"/>
              <a:gd name="connsiteX27" fmla="*/ 17253 w 1932317"/>
              <a:gd name="connsiteY27" fmla="*/ 603849 h 1061049"/>
              <a:gd name="connsiteX28" fmla="*/ 25880 w 1932317"/>
              <a:gd name="connsiteY28" fmla="*/ 646981 h 1061049"/>
              <a:gd name="connsiteX29" fmla="*/ 43132 w 1932317"/>
              <a:gd name="connsiteY29" fmla="*/ 672860 h 1061049"/>
              <a:gd name="connsiteX30" fmla="*/ 60385 w 1932317"/>
              <a:gd name="connsiteY30" fmla="*/ 707366 h 1061049"/>
              <a:gd name="connsiteX31" fmla="*/ 120770 w 1932317"/>
              <a:gd name="connsiteY31" fmla="*/ 785003 h 1061049"/>
              <a:gd name="connsiteX32" fmla="*/ 103517 w 1932317"/>
              <a:gd name="connsiteY32" fmla="*/ 897147 h 1061049"/>
              <a:gd name="connsiteX33" fmla="*/ 86265 w 1932317"/>
              <a:gd name="connsiteY33" fmla="*/ 923026 h 1061049"/>
              <a:gd name="connsiteX34" fmla="*/ 94891 w 1932317"/>
              <a:gd name="connsiteY34" fmla="*/ 1061049 h 10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32317" h="1061049">
                <a:moveTo>
                  <a:pt x="1932317" y="0"/>
                </a:moveTo>
                <a:cubicBezTo>
                  <a:pt x="1907003" y="5063"/>
                  <a:pt x="1886515" y="7305"/>
                  <a:pt x="1863306" y="17252"/>
                </a:cubicBezTo>
                <a:cubicBezTo>
                  <a:pt x="1851486" y="22318"/>
                  <a:pt x="1840802" y="29889"/>
                  <a:pt x="1828800" y="34505"/>
                </a:cubicBezTo>
                <a:cubicBezTo>
                  <a:pt x="1803339" y="44298"/>
                  <a:pt x="1776491" y="50253"/>
                  <a:pt x="1751163" y="60384"/>
                </a:cubicBezTo>
                <a:cubicBezTo>
                  <a:pt x="1722408" y="71886"/>
                  <a:pt x="1694943" y="87379"/>
                  <a:pt x="1664898" y="94890"/>
                </a:cubicBezTo>
                <a:lnTo>
                  <a:pt x="1595887" y="112143"/>
                </a:lnTo>
                <a:cubicBezTo>
                  <a:pt x="1575660" y="117537"/>
                  <a:pt x="1555900" y="124689"/>
                  <a:pt x="1535502" y="129396"/>
                </a:cubicBezTo>
                <a:cubicBezTo>
                  <a:pt x="1506111" y="136178"/>
                  <a:pt x="1441143" y="143347"/>
                  <a:pt x="1414732" y="146649"/>
                </a:cubicBezTo>
                <a:cubicBezTo>
                  <a:pt x="1315400" y="179758"/>
                  <a:pt x="1401720" y="155737"/>
                  <a:pt x="1242204" y="172528"/>
                </a:cubicBezTo>
                <a:cubicBezTo>
                  <a:pt x="1227623" y="174063"/>
                  <a:pt x="1213564" y="178925"/>
                  <a:pt x="1199072" y="181154"/>
                </a:cubicBezTo>
                <a:cubicBezTo>
                  <a:pt x="1063287" y="202044"/>
                  <a:pt x="1185824" y="178629"/>
                  <a:pt x="1086929" y="198407"/>
                </a:cubicBezTo>
                <a:cubicBezTo>
                  <a:pt x="1062834" y="208045"/>
                  <a:pt x="1016298" y="227639"/>
                  <a:pt x="992038" y="232913"/>
                </a:cubicBezTo>
                <a:cubicBezTo>
                  <a:pt x="943533" y="243458"/>
                  <a:pt x="894063" y="249058"/>
                  <a:pt x="845389" y="258792"/>
                </a:cubicBezTo>
                <a:cubicBezTo>
                  <a:pt x="831012" y="261667"/>
                  <a:pt x="816570" y="264237"/>
                  <a:pt x="802257" y="267418"/>
                </a:cubicBezTo>
                <a:cubicBezTo>
                  <a:pt x="790683" y="269990"/>
                  <a:pt x="779377" y="273720"/>
                  <a:pt x="767751" y="276045"/>
                </a:cubicBezTo>
                <a:cubicBezTo>
                  <a:pt x="750600" y="279475"/>
                  <a:pt x="733246" y="281796"/>
                  <a:pt x="715993" y="284671"/>
                </a:cubicBezTo>
                <a:cubicBezTo>
                  <a:pt x="704491" y="290422"/>
                  <a:pt x="693687" y="297857"/>
                  <a:pt x="681487" y="301924"/>
                </a:cubicBezTo>
                <a:cubicBezTo>
                  <a:pt x="667577" y="306560"/>
                  <a:pt x="652668" y="307369"/>
                  <a:pt x="638355" y="310550"/>
                </a:cubicBezTo>
                <a:cubicBezTo>
                  <a:pt x="626781" y="313122"/>
                  <a:pt x="615205" y="315770"/>
                  <a:pt x="603849" y="319177"/>
                </a:cubicBezTo>
                <a:cubicBezTo>
                  <a:pt x="516053" y="345517"/>
                  <a:pt x="588041" y="331936"/>
                  <a:pt x="483080" y="345056"/>
                </a:cubicBezTo>
                <a:cubicBezTo>
                  <a:pt x="474453" y="347932"/>
                  <a:pt x="466077" y="351710"/>
                  <a:pt x="457200" y="353683"/>
                </a:cubicBezTo>
                <a:cubicBezTo>
                  <a:pt x="440126" y="357477"/>
                  <a:pt x="422295" y="357628"/>
                  <a:pt x="405442" y="362309"/>
                </a:cubicBezTo>
                <a:cubicBezTo>
                  <a:pt x="204837" y="418033"/>
                  <a:pt x="403347" y="382327"/>
                  <a:pt x="181155" y="414067"/>
                </a:cubicBezTo>
                <a:cubicBezTo>
                  <a:pt x="163902" y="419818"/>
                  <a:pt x="146942" y="426535"/>
                  <a:pt x="129397" y="431320"/>
                </a:cubicBezTo>
                <a:cubicBezTo>
                  <a:pt x="115252" y="435178"/>
                  <a:pt x="100309" y="435734"/>
                  <a:pt x="86265" y="439947"/>
                </a:cubicBezTo>
                <a:cubicBezTo>
                  <a:pt x="-27213" y="473991"/>
                  <a:pt x="112033" y="443421"/>
                  <a:pt x="0" y="465826"/>
                </a:cubicBezTo>
                <a:cubicBezTo>
                  <a:pt x="2876" y="503207"/>
                  <a:pt x="3977" y="540767"/>
                  <a:pt x="8627" y="577969"/>
                </a:cubicBezTo>
                <a:cubicBezTo>
                  <a:pt x="9755" y="586992"/>
                  <a:pt x="15048" y="595027"/>
                  <a:pt x="17253" y="603849"/>
                </a:cubicBezTo>
                <a:cubicBezTo>
                  <a:pt x="20809" y="618073"/>
                  <a:pt x="20732" y="633252"/>
                  <a:pt x="25880" y="646981"/>
                </a:cubicBezTo>
                <a:cubicBezTo>
                  <a:pt x="29520" y="656688"/>
                  <a:pt x="37988" y="663858"/>
                  <a:pt x="43132" y="672860"/>
                </a:cubicBezTo>
                <a:cubicBezTo>
                  <a:pt x="49512" y="684025"/>
                  <a:pt x="53769" y="696339"/>
                  <a:pt x="60385" y="707366"/>
                </a:cubicBezTo>
                <a:cubicBezTo>
                  <a:pt x="91339" y="758955"/>
                  <a:pt x="86300" y="750533"/>
                  <a:pt x="120770" y="785003"/>
                </a:cubicBezTo>
                <a:cubicBezTo>
                  <a:pt x="118295" y="809754"/>
                  <a:pt x="119062" y="866056"/>
                  <a:pt x="103517" y="897147"/>
                </a:cubicBezTo>
                <a:cubicBezTo>
                  <a:pt x="98881" y="906420"/>
                  <a:pt x="92016" y="914400"/>
                  <a:pt x="86265" y="923026"/>
                </a:cubicBezTo>
                <a:cubicBezTo>
                  <a:pt x="95082" y="1055291"/>
                  <a:pt x="94891" y="1009194"/>
                  <a:pt x="94891" y="106104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mile2km.c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99592" y="1700808"/>
            <a:ext cx="7776864" cy="48141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argc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*</a:t>
            </a:r>
            <a:r>
              <a:rPr lang="en-US" altLang="en-US" sz="1600" dirty="0" err="1">
                <a:latin typeface="Trebuchet MS" pitchFamily="34" charset="0"/>
              </a:rPr>
              <a:t>argv</a:t>
            </a:r>
            <a:r>
              <a:rPr lang="en-US" altLang="en-US" sz="1600" dirty="0">
                <a:latin typeface="Trebuchet MS" pitchFamily="34" charset="0"/>
              </a:rPr>
              <a:t>[])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 dirty="0">
                <a:latin typeface="Trebuchet MS" pitchFamily="34" charset="0"/>
              </a:rPr>
              <a:t> mile, km;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argc</a:t>
            </a:r>
            <a:r>
              <a:rPr lang="en-US" altLang="en-US" sz="1600" dirty="0">
                <a:latin typeface="Trebuchet MS" pitchFamily="34" charset="0"/>
              </a:rPr>
              <a:t> != 2 ){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사용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방법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mile2km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거리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mile = </a:t>
            </a:r>
            <a:r>
              <a:rPr lang="en-US" altLang="en-US" sz="1600" dirty="0" err="1">
                <a:latin typeface="Trebuchet MS" pitchFamily="34" charset="0"/>
              </a:rPr>
              <a:t>atof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argv</a:t>
            </a:r>
            <a:r>
              <a:rPr lang="en-US" altLang="en-US" sz="1600" dirty="0">
                <a:latin typeface="Trebuchet MS" pitchFamily="34" charset="0"/>
              </a:rPr>
              <a:t>[1]);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km = 1.609 * mile;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거리는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%f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km입니다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 \n"</a:t>
            </a:r>
            <a:r>
              <a:rPr lang="en-US" altLang="en-US" sz="1600" dirty="0">
                <a:latin typeface="Trebuchet MS" pitchFamily="34" charset="0"/>
              </a:rPr>
              <a:t>, km);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}</a:t>
            </a:r>
            <a:endParaRPr lang="en-US" altLang="en-US" sz="16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C&gt;main arg1 arg2 arg3</a:t>
            </a:r>
            <a:r>
              <a:rPr lang="ko-KR" altLang="en-US" sz="1800" dirty="0"/>
              <a:t>와 같이 실행시킬 때 </a:t>
            </a:r>
            <a:r>
              <a:rPr lang="en-US" altLang="ko-KR" sz="1800" dirty="0" err="1"/>
              <a:t>argv</a:t>
            </a:r>
            <a:r>
              <a:rPr lang="en-US" altLang="ko-KR" sz="1800" dirty="0"/>
              <a:t>[0]</a:t>
            </a:r>
            <a:r>
              <a:rPr lang="ko-KR" altLang="en-US" sz="1800" dirty="0"/>
              <a:t>가 가리키는 것은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r>
              <a:rPr lang="en-US" altLang="ko-KR" sz="1800" dirty="0" smtClean="0"/>
              <a:t>C&gt;main </a:t>
            </a:r>
            <a:r>
              <a:rPr lang="en-US" altLang="ko-KR" sz="1800" dirty="0"/>
              <a:t>arg1 arg2 arg3</a:t>
            </a:r>
            <a:r>
              <a:rPr lang="ko-KR" altLang="en-US" sz="1800" dirty="0"/>
              <a:t>와 같이 실행시킬 때 </a:t>
            </a:r>
            <a:r>
              <a:rPr lang="en-US" altLang="ko-KR" sz="1800" dirty="0" err="1"/>
              <a:t>argc</a:t>
            </a:r>
            <a:r>
              <a:rPr lang="ko-KR" altLang="en-US" sz="1800" dirty="0"/>
              <a:t>의 값은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4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dirty="0" err="1"/>
              <a:t>qsort</a:t>
            </a:r>
            <a:r>
              <a:rPr lang="en-US" altLang="ko-KR" dirty="0"/>
              <a:t>() </a:t>
            </a:r>
            <a:r>
              <a:rPr lang="ko-KR" altLang="en-US" dirty="0"/>
              <a:t>함수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qsort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데이터가 </a:t>
            </a:r>
            <a:r>
              <a:rPr lang="ko-KR" altLang="en-US" dirty="0"/>
              <a:t>저장된 배열을 </a:t>
            </a:r>
            <a:r>
              <a:rPr lang="ko-KR" altLang="en-US" dirty="0" smtClean="0"/>
              <a:t>정렬하는데 사용되는 라이브러리 함수이다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sz="1800" dirty="0" smtClean="0"/>
              <a:t>base </a:t>
            </a:r>
            <a:r>
              <a:rPr lang="en-US" altLang="ko-KR" sz="1800" dirty="0"/>
              <a:t>— </a:t>
            </a:r>
            <a:r>
              <a:rPr lang="ko-KR" altLang="en-US" sz="1800" dirty="0"/>
              <a:t>정렬될 배열의 주소</a:t>
            </a:r>
          </a:p>
          <a:p>
            <a:pPr lvl="1"/>
            <a:r>
              <a:rPr lang="en-US" altLang="ko-KR" sz="1800" dirty="0" err="1" smtClean="0"/>
              <a:t>nitems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— </a:t>
            </a:r>
            <a:r>
              <a:rPr lang="ko-KR" altLang="en-US" sz="1800" dirty="0"/>
              <a:t>원소들의 개수</a:t>
            </a:r>
            <a:r>
              <a:rPr lang="en-US" altLang="ko-KR" sz="1800" dirty="0"/>
              <a:t>(</a:t>
            </a:r>
            <a:r>
              <a:rPr lang="ko-KR" altLang="en-US" sz="1800" dirty="0"/>
              <a:t>배열의 크기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smtClean="0"/>
              <a:t>size </a:t>
            </a:r>
            <a:r>
              <a:rPr lang="en-US" altLang="ko-KR" sz="1800" dirty="0"/>
              <a:t>— </a:t>
            </a:r>
            <a:r>
              <a:rPr lang="ko-KR" altLang="en-US" sz="1800" dirty="0"/>
              <a:t>각 원소들의 크기</a:t>
            </a:r>
            <a:r>
              <a:rPr lang="en-US" altLang="ko-KR" sz="1800" dirty="0"/>
              <a:t>(</a:t>
            </a:r>
            <a:r>
              <a:rPr lang="ko-KR" altLang="en-US" sz="1800" dirty="0"/>
              <a:t>바이트 단위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 smtClean="0"/>
              <a:t>compar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— 2</a:t>
            </a:r>
            <a:r>
              <a:rPr lang="ko-KR" altLang="en-US" sz="1800" dirty="0"/>
              <a:t>개의 원소를 비교하는 함수</a:t>
            </a:r>
            <a:endParaRPr lang="ko-KR" alt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0916" y="2924944"/>
            <a:ext cx="7776864" cy="7200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void </a:t>
            </a:r>
            <a:r>
              <a:rPr lang="en-US" altLang="en-US" sz="1600" dirty="0" err="1">
                <a:latin typeface="Trebuchet MS" pitchFamily="34" charset="0"/>
              </a:rPr>
              <a:t>qsort</a:t>
            </a:r>
            <a:r>
              <a:rPr lang="en-US" altLang="en-US" sz="1600" dirty="0">
                <a:latin typeface="Trebuchet MS" pitchFamily="34" charset="0"/>
              </a:rPr>
              <a:t>(void *base, </a:t>
            </a:r>
            <a:r>
              <a:rPr lang="en-US" altLang="en-US" sz="1600" dirty="0" err="1">
                <a:latin typeface="Trebuchet MS" pitchFamily="34" charset="0"/>
              </a:rPr>
              <a:t>size_t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nitems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size_t</a:t>
            </a:r>
            <a:r>
              <a:rPr lang="en-US" altLang="en-US" sz="1600" dirty="0">
                <a:latin typeface="Trebuchet MS" pitchFamily="34" charset="0"/>
              </a:rPr>
              <a:t> size, 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(*</a:t>
            </a:r>
            <a:r>
              <a:rPr lang="en-US" altLang="en-US" sz="1600" dirty="0" err="1">
                <a:latin typeface="Trebuchet MS" pitchFamily="34" charset="0"/>
              </a:rPr>
              <a:t>compar</a:t>
            </a:r>
            <a:r>
              <a:rPr lang="en-US" altLang="en-US" sz="1600" dirty="0">
                <a:latin typeface="Trebuchet MS" pitchFamily="34" charset="0"/>
              </a:rPr>
              <a:t>)(</a:t>
            </a:r>
            <a:r>
              <a:rPr lang="en-US" altLang="en-US" sz="1600" dirty="0" err="1">
                <a:latin typeface="Trebuchet MS" pitchFamily="34" charset="0"/>
              </a:rPr>
              <a:t>const</a:t>
            </a:r>
            <a:r>
              <a:rPr lang="en-US" altLang="en-US" sz="1600" dirty="0">
                <a:latin typeface="Trebuchet MS" pitchFamily="34" charset="0"/>
              </a:rPr>
              <a:t> void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*, </a:t>
            </a:r>
            <a:r>
              <a:rPr lang="en-US" altLang="en-US" sz="1600" dirty="0" err="1">
                <a:latin typeface="Trebuchet MS" pitchFamily="34" charset="0"/>
              </a:rPr>
              <a:t>const</a:t>
            </a:r>
            <a:r>
              <a:rPr lang="en-US" altLang="en-US" sz="1600" dirty="0">
                <a:latin typeface="Trebuchet MS" pitchFamily="34" charset="0"/>
              </a:rPr>
              <a:t> void*));</a:t>
            </a:r>
            <a:endParaRPr lang="en-US" altLang="en-US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6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99592" y="404664"/>
            <a:ext cx="7776864" cy="61102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stdlib.h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values[] = { 98, 23, 99, 37, 16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compare(</a:t>
            </a:r>
            <a:r>
              <a:rPr lang="en-US" altLang="en-US" sz="1600" dirty="0" err="1">
                <a:latin typeface="Trebuchet MS" pitchFamily="34" charset="0"/>
              </a:rPr>
              <a:t>const</a:t>
            </a:r>
            <a:r>
              <a:rPr lang="en-US" altLang="en-US" sz="1600" dirty="0">
                <a:latin typeface="Trebuchet MS" pitchFamily="34" charset="0"/>
              </a:rPr>
              <a:t> void * a, </a:t>
            </a:r>
            <a:r>
              <a:rPr lang="en-US" altLang="en-US" sz="1600" dirty="0" err="1">
                <a:latin typeface="Trebuchet MS" pitchFamily="34" charset="0"/>
              </a:rPr>
              <a:t>const</a:t>
            </a:r>
            <a:r>
              <a:rPr lang="en-US" altLang="en-US" sz="1600" dirty="0">
                <a:latin typeface="Trebuchet MS" pitchFamily="34" charset="0"/>
              </a:rPr>
              <a:t> void *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 (*(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*)a - *(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*)b);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qsort</a:t>
            </a:r>
            <a:r>
              <a:rPr lang="en-US" altLang="en-US" sz="1600" dirty="0">
                <a:latin typeface="Trebuchet MS" pitchFamily="34" charset="0"/>
              </a:rPr>
              <a:t>(values, 5, </a:t>
            </a:r>
            <a:r>
              <a:rPr lang="en-US" altLang="en-US" sz="1600" dirty="0" err="1"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), compare);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정렬한 후 배열</a:t>
            </a:r>
            <a:r>
              <a:rPr lang="en-US" altLang="ko-KR" sz="1600" dirty="0">
                <a:latin typeface="Trebuchet MS" pitchFamily="34" charset="0"/>
              </a:rPr>
              <a:t>: 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latin typeface="Trebuchet MS" pitchFamily="34" charset="0"/>
              </a:rPr>
              <a:t>for (n = 0; n &lt; 5; n++)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("%d ", values[n]);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("\n");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return(0);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5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</a:t>
            </a:r>
            <a:r>
              <a:rPr lang="en-US" altLang="ko-KR" dirty="0" smtClean="0"/>
              <a:t>: </a:t>
            </a:r>
            <a:r>
              <a:rPr lang="ko-KR" altLang="en-US" dirty="0"/>
              <a:t>이분법으로 근 </a:t>
            </a:r>
            <a:r>
              <a:rPr lang="ko-KR" altLang="en-US" dirty="0" smtClean="0"/>
              <a:t>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차식의</a:t>
            </a:r>
            <a:r>
              <a:rPr lang="ko-KR" altLang="en-US" dirty="0"/>
              <a:t> 경우에는 공식이 있지만 일반적인 </a:t>
            </a:r>
            <a:r>
              <a:rPr lang="en-US" altLang="ko-KR" dirty="0"/>
              <a:t>n</a:t>
            </a:r>
            <a:r>
              <a:rPr lang="ko-KR" altLang="en-US" dirty="0" err="1"/>
              <a:t>차식의</a:t>
            </a:r>
            <a:r>
              <a:rPr lang="ko-KR" altLang="en-US" dirty="0"/>
              <a:t> 경우 공식이 존재하지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이때 사용할 수 있는 방법이 </a:t>
            </a:r>
            <a:r>
              <a:rPr lang="ko-KR" altLang="en-US" b="1" dirty="0" smtClean="0"/>
              <a:t>이분법</a:t>
            </a:r>
            <a:r>
              <a:rPr lang="en-US" altLang="ko-KR" b="1" dirty="0" smtClean="0"/>
              <a:t>(bisection)</a:t>
            </a:r>
            <a:r>
              <a:rPr lang="ko-KR" altLang="en-US" dirty="0" smtClean="0"/>
              <a:t>이다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Image result for bisection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3209924"/>
            <a:ext cx="43910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4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[a, b]</a:t>
            </a:r>
            <a:r>
              <a:rPr lang="ko-KR" altLang="en-US" dirty="0"/>
              <a:t>에서 근을 가지는 것이 확실하면 구간 </a:t>
            </a:r>
            <a:r>
              <a:rPr lang="en-US" altLang="ko-KR" dirty="0"/>
              <a:t>[a, b]</a:t>
            </a:r>
            <a:r>
              <a:rPr lang="ko-KR" altLang="en-US" dirty="0"/>
              <a:t>의 중점 </a:t>
            </a:r>
            <a:r>
              <a:rPr lang="en-US" altLang="ko-KR" dirty="0"/>
              <a:t>m</a:t>
            </a:r>
            <a:r>
              <a:rPr lang="ko-KR" altLang="en-US" dirty="0"/>
              <a:t>을 구하여 구간 </a:t>
            </a:r>
            <a:r>
              <a:rPr lang="en-US" altLang="ko-KR" dirty="0"/>
              <a:t>[a, m]</a:t>
            </a:r>
            <a:r>
              <a:rPr lang="ko-KR" altLang="en-US" dirty="0"/>
              <a:t>과 구간 </a:t>
            </a:r>
            <a:r>
              <a:rPr lang="en-US" altLang="ko-KR" dirty="0"/>
              <a:t>[m, b]</a:t>
            </a:r>
            <a:r>
              <a:rPr lang="ko-KR" altLang="en-US" dirty="0"/>
              <a:t>로 나눈다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각각의 </a:t>
            </a:r>
            <a:r>
              <a:rPr lang="ko-KR" altLang="en-US" dirty="0"/>
              <a:t>구간에서 다시 </a:t>
            </a:r>
            <a:r>
              <a:rPr lang="en-US" altLang="ko-KR" dirty="0"/>
              <a:t>f(a)</a:t>
            </a:r>
            <a:r>
              <a:rPr lang="ko-KR" altLang="en-US" dirty="0"/>
              <a:t>와 </a:t>
            </a:r>
            <a:r>
              <a:rPr lang="en-US" altLang="ko-KR" dirty="0"/>
              <a:t>f(b)</a:t>
            </a:r>
            <a:r>
              <a:rPr lang="ko-KR" altLang="en-US" dirty="0"/>
              <a:t>의 부호를 조사하여 근이 어떤 구간에 위치하는지를 결정한다</a:t>
            </a:r>
            <a:r>
              <a:rPr lang="en-US" altLang="ko-KR" dirty="0"/>
              <a:t>. </a:t>
            </a:r>
            <a:r>
              <a:rPr lang="ko-KR" altLang="en-US" dirty="0"/>
              <a:t>다시 그 구간에 대하여 동일한 과정을 되풀이한다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2530" name="Picture 2" descr="http://upload.wikimedia.org/wikipedia/commons/thumb/8/8c/Bisection_method.svg/515px-Bisection_metho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9000"/>
            <a:ext cx="2865748" cy="33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8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같은 함수에 대하여 근을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3161928"/>
            <a:ext cx="6624736" cy="3315072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1603599" y="3737241"/>
            <a:ext cx="5360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chemeClr val="bg1"/>
                </a:solidFill>
              </a:rPr>
              <a:t>a</a:t>
            </a:r>
            <a:r>
              <a:rPr lang="ko-KR" altLang="en-US" sz="1600" i="1" dirty="0">
                <a:solidFill>
                  <a:schemeClr val="bg1"/>
                </a:solidFill>
              </a:rPr>
              <a:t>의 값을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ko-KR" altLang="en-US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i="1" dirty="0">
                <a:solidFill>
                  <a:schemeClr val="bg1"/>
                </a:solidFill>
              </a:rPr>
              <a:t>-200</a:t>
            </a:r>
          </a:p>
          <a:p>
            <a:r>
              <a:rPr lang="en-US" altLang="ko-KR" sz="1600" i="1" dirty="0">
                <a:solidFill>
                  <a:schemeClr val="bg1"/>
                </a:solidFill>
              </a:rPr>
              <a:t>b</a:t>
            </a:r>
            <a:r>
              <a:rPr lang="ko-KR" altLang="en-US" sz="1600" i="1" dirty="0">
                <a:solidFill>
                  <a:schemeClr val="bg1"/>
                </a:solidFill>
              </a:rPr>
              <a:t>의 값을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r>
              <a:rPr lang="ko-KR" altLang="en-US" sz="1600" i="1" dirty="0">
                <a:solidFill>
                  <a:schemeClr val="bg1"/>
                </a:solidFill>
              </a:rPr>
              <a:t> </a:t>
            </a:r>
            <a:r>
              <a:rPr lang="en-US" altLang="ko-KR" sz="1600" i="1" dirty="0">
                <a:solidFill>
                  <a:schemeClr val="bg1"/>
                </a:solidFill>
              </a:rPr>
              <a:t>200</a:t>
            </a:r>
          </a:p>
          <a:p>
            <a:r>
              <a:rPr lang="ko-KR" altLang="en-US" sz="1600" i="1" dirty="0">
                <a:solidFill>
                  <a:schemeClr val="bg1"/>
                </a:solidFill>
              </a:rPr>
              <a:t>값은 </a:t>
            </a:r>
            <a:r>
              <a:rPr lang="en-US" altLang="ko-KR" sz="1600" i="1" dirty="0">
                <a:solidFill>
                  <a:schemeClr val="bg1"/>
                </a:solidFill>
              </a:rPr>
              <a:t>-2.104950</a:t>
            </a:r>
          </a:p>
        </p:txBody>
      </p:sp>
      <p:pic>
        <p:nvPicPr>
          <p:cNvPr id="1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71" y="2034401"/>
            <a:ext cx="3142977" cy="58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54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4008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math.h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ESP 0.001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get_root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(*f)(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),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a,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b);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func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(x)*(x)*(x) + (x)*(x) + (x) + 7;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x0,x1;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"a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의 값을 입력하시오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"%lf"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,&amp;x0);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"b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의 값을 입력하시오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"%lf"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,&amp;x1);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r = </a:t>
            </a:r>
            <a:r>
              <a:rPr lang="en-US" altLang="ko-KR" sz="1400" dirty="0" err="1">
                <a:latin typeface="Trebuchet MS" pitchFamily="34" charset="0"/>
              </a:rPr>
              <a:t>get_root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func</a:t>
            </a:r>
            <a:r>
              <a:rPr lang="en-US" altLang="ko-KR" sz="1400" dirty="0">
                <a:latin typeface="Trebuchet MS" pitchFamily="34" charset="0"/>
              </a:rPr>
              <a:t>, x0, x1);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값은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%f\n"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r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616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54008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get_root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(*f)(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),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x0,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x1)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x2;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1;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f1,f2,f0;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x2=(x0+x1)/2;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f0=f(x0);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f1=f(x1);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f2=f(x2);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(f0*f2&lt;0)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	x1=x2;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x0=x2;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fabs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(f2)&gt;ESP);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x2;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306985792"/>
          <p:cNvSpPr>
            <a:spLocks noChangeArrowheads="1"/>
          </p:cNvSpPr>
          <p:nvPr/>
        </p:nvSpPr>
        <p:spPr bwMode="auto">
          <a:xfrm>
            <a:off x="5652120" y="4499650"/>
            <a:ext cx="23685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f2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오이"/>
                <a:cs typeface="굴림" pitchFamily="50" charset="-127"/>
              </a:rPr>
              <a:t>의 절대값이 무시할 만큼 작아지면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, 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오이"/>
                <a:cs typeface="굴림" pitchFamily="50" charset="-127"/>
              </a:rPr>
              <a:t>즉 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오이"/>
                <a:cs typeface="굴림" pitchFamily="50" charset="-127"/>
              </a:rPr>
              <a:t>0</a:t>
            </a: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오이"/>
                <a:cs typeface="굴림" pitchFamily="50" charset="-127"/>
              </a:rPr>
              <a:t>에 가까워지면</a:t>
            </a:r>
            <a:endParaRPr kumimoji="1" lang="ko-KR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876754" y="4700469"/>
            <a:ext cx="1813686" cy="672576"/>
          </a:xfrm>
          <a:custGeom>
            <a:avLst/>
            <a:gdLst>
              <a:gd name="connsiteX0" fmla="*/ 1813686 w 1813686"/>
              <a:gd name="connsiteY0" fmla="*/ 0 h 672576"/>
              <a:gd name="connsiteX1" fmla="*/ 1775901 w 1813686"/>
              <a:gd name="connsiteY1" fmla="*/ 15114 h 672576"/>
              <a:gd name="connsiteX2" fmla="*/ 1760786 w 1813686"/>
              <a:gd name="connsiteY2" fmla="*/ 30229 h 672576"/>
              <a:gd name="connsiteX3" fmla="*/ 1662545 w 1813686"/>
              <a:gd name="connsiteY3" fmla="*/ 75571 h 672576"/>
              <a:gd name="connsiteX4" fmla="*/ 1639874 w 1813686"/>
              <a:gd name="connsiteY4" fmla="*/ 98242 h 672576"/>
              <a:gd name="connsiteX5" fmla="*/ 1579418 w 1813686"/>
              <a:gd name="connsiteY5" fmla="*/ 120913 h 672576"/>
              <a:gd name="connsiteX6" fmla="*/ 1458506 w 1813686"/>
              <a:gd name="connsiteY6" fmla="*/ 173812 h 672576"/>
              <a:gd name="connsiteX7" fmla="*/ 1428277 w 1813686"/>
              <a:gd name="connsiteY7" fmla="*/ 196483 h 672576"/>
              <a:gd name="connsiteX8" fmla="*/ 1382935 w 1813686"/>
              <a:gd name="connsiteY8" fmla="*/ 211597 h 672576"/>
              <a:gd name="connsiteX9" fmla="*/ 1314922 w 1813686"/>
              <a:gd name="connsiteY9" fmla="*/ 256939 h 672576"/>
              <a:gd name="connsiteX10" fmla="*/ 1269580 w 1813686"/>
              <a:gd name="connsiteY10" fmla="*/ 302281 h 672576"/>
              <a:gd name="connsiteX11" fmla="*/ 1269580 w 1813686"/>
              <a:gd name="connsiteY11" fmla="*/ 521435 h 672576"/>
              <a:gd name="connsiteX12" fmla="*/ 1246909 w 1813686"/>
              <a:gd name="connsiteY12" fmla="*/ 604562 h 672576"/>
              <a:gd name="connsiteX13" fmla="*/ 1209124 w 1813686"/>
              <a:gd name="connsiteY13" fmla="*/ 627233 h 672576"/>
              <a:gd name="connsiteX14" fmla="*/ 1163782 w 1813686"/>
              <a:gd name="connsiteY14" fmla="*/ 634791 h 672576"/>
              <a:gd name="connsiteX15" fmla="*/ 1133553 w 1813686"/>
              <a:gd name="connsiteY15" fmla="*/ 649905 h 672576"/>
              <a:gd name="connsiteX16" fmla="*/ 1080654 w 1813686"/>
              <a:gd name="connsiteY16" fmla="*/ 657462 h 672576"/>
              <a:gd name="connsiteX17" fmla="*/ 959742 w 1813686"/>
              <a:gd name="connsiteY17" fmla="*/ 672576 h 672576"/>
              <a:gd name="connsiteX18" fmla="*/ 717917 w 1813686"/>
              <a:gd name="connsiteY18" fmla="*/ 657462 h 672576"/>
              <a:gd name="connsiteX19" fmla="*/ 513877 w 1813686"/>
              <a:gd name="connsiteY19" fmla="*/ 612119 h 672576"/>
              <a:gd name="connsiteX20" fmla="*/ 438307 w 1813686"/>
              <a:gd name="connsiteY20" fmla="*/ 589448 h 672576"/>
              <a:gd name="connsiteX21" fmla="*/ 362737 w 1813686"/>
              <a:gd name="connsiteY21" fmla="*/ 574334 h 672576"/>
              <a:gd name="connsiteX22" fmla="*/ 256939 w 1813686"/>
              <a:gd name="connsiteY22" fmla="*/ 544106 h 672576"/>
              <a:gd name="connsiteX23" fmla="*/ 204039 w 1813686"/>
              <a:gd name="connsiteY23" fmla="*/ 536549 h 672576"/>
              <a:gd name="connsiteX24" fmla="*/ 136026 w 1813686"/>
              <a:gd name="connsiteY24" fmla="*/ 521435 h 672576"/>
              <a:gd name="connsiteX25" fmla="*/ 113355 w 1813686"/>
              <a:gd name="connsiteY25" fmla="*/ 528992 h 672576"/>
              <a:gd name="connsiteX26" fmla="*/ 68013 w 1813686"/>
              <a:gd name="connsiteY26" fmla="*/ 551663 h 672576"/>
              <a:gd name="connsiteX27" fmla="*/ 60456 w 1813686"/>
              <a:gd name="connsiteY27" fmla="*/ 574334 h 672576"/>
              <a:gd name="connsiteX28" fmla="*/ 37785 w 1813686"/>
              <a:gd name="connsiteY28" fmla="*/ 589448 h 672576"/>
              <a:gd name="connsiteX29" fmla="*/ 0 w 1813686"/>
              <a:gd name="connsiteY29" fmla="*/ 619676 h 6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3686" h="672576">
                <a:moveTo>
                  <a:pt x="1813686" y="0"/>
                </a:moveTo>
                <a:cubicBezTo>
                  <a:pt x="1801091" y="5038"/>
                  <a:pt x="1787679" y="8384"/>
                  <a:pt x="1775901" y="15114"/>
                </a:cubicBezTo>
                <a:cubicBezTo>
                  <a:pt x="1769715" y="18649"/>
                  <a:pt x="1767015" y="26769"/>
                  <a:pt x="1760786" y="30229"/>
                </a:cubicBezTo>
                <a:cubicBezTo>
                  <a:pt x="1720582" y="52565"/>
                  <a:pt x="1700183" y="50479"/>
                  <a:pt x="1662545" y="75571"/>
                </a:cubicBezTo>
                <a:cubicBezTo>
                  <a:pt x="1653653" y="81499"/>
                  <a:pt x="1648937" y="92578"/>
                  <a:pt x="1639874" y="98242"/>
                </a:cubicBezTo>
                <a:cubicBezTo>
                  <a:pt x="1609415" y="117279"/>
                  <a:pt x="1606313" y="108500"/>
                  <a:pt x="1579418" y="120913"/>
                </a:cubicBezTo>
                <a:cubicBezTo>
                  <a:pt x="1462652" y="174805"/>
                  <a:pt x="1545809" y="144711"/>
                  <a:pt x="1458506" y="173812"/>
                </a:cubicBezTo>
                <a:cubicBezTo>
                  <a:pt x="1448430" y="181369"/>
                  <a:pt x="1439543" y="190850"/>
                  <a:pt x="1428277" y="196483"/>
                </a:cubicBezTo>
                <a:cubicBezTo>
                  <a:pt x="1414027" y="203608"/>
                  <a:pt x="1397439" y="205004"/>
                  <a:pt x="1382935" y="211597"/>
                </a:cubicBezTo>
                <a:cubicBezTo>
                  <a:pt x="1366699" y="218977"/>
                  <a:pt x="1329161" y="244124"/>
                  <a:pt x="1314922" y="256939"/>
                </a:cubicBezTo>
                <a:cubicBezTo>
                  <a:pt x="1299035" y="271238"/>
                  <a:pt x="1269580" y="302281"/>
                  <a:pt x="1269580" y="302281"/>
                </a:cubicBezTo>
                <a:cubicBezTo>
                  <a:pt x="1245424" y="398909"/>
                  <a:pt x="1269580" y="290242"/>
                  <a:pt x="1269580" y="521435"/>
                </a:cubicBezTo>
                <a:cubicBezTo>
                  <a:pt x="1269580" y="545541"/>
                  <a:pt x="1269405" y="585280"/>
                  <a:pt x="1246909" y="604562"/>
                </a:cubicBezTo>
                <a:cubicBezTo>
                  <a:pt x="1235757" y="614121"/>
                  <a:pt x="1222928" y="622213"/>
                  <a:pt x="1209124" y="627233"/>
                </a:cubicBezTo>
                <a:cubicBezTo>
                  <a:pt x="1194724" y="632470"/>
                  <a:pt x="1178896" y="632272"/>
                  <a:pt x="1163782" y="634791"/>
                </a:cubicBezTo>
                <a:cubicBezTo>
                  <a:pt x="1153706" y="639829"/>
                  <a:pt x="1144422" y="646941"/>
                  <a:pt x="1133553" y="649905"/>
                </a:cubicBezTo>
                <a:cubicBezTo>
                  <a:pt x="1116369" y="654592"/>
                  <a:pt x="1098259" y="654754"/>
                  <a:pt x="1080654" y="657462"/>
                </a:cubicBezTo>
                <a:cubicBezTo>
                  <a:pt x="993600" y="670855"/>
                  <a:pt x="1078218" y="660728"/>
                  <a:pt x="959742" y="672576"/>
                </a:cubicBezTo>
                <a:cubicBezTo>
                  <a:pt x="908643" y="670447"/>
                  <a:pt x="787881" y="670419"/>
                  <a:pt x="717917" y="657462"/>
                </a:cubicBezTo>
                <a:cubicBezTo>
                  <a:pt x="675107" y="649534"/>
                  <a:pt x="570352" y="627806"/>
                  <a:pt x="513877" y="612119"/>
                </a:cubicBezTo>
                <a:cubicBezTo>
                  <a:pt x="488537" y="605080"/>
                  <a:pt x="463821" y="595826"/>
                  <a:pt x="438307" y="589448"/>
                </a:cubicBezTo>
                <a:cubicBezTo>
                  <a:pt x="413385" y="583218"/>
                  <a:pt x="387659" y="580564"/>
                  <a:pt x="362737" y="574334"/>
                </a:cubicBezTo>
                <a:cubicBezTo>
                  <a:pt x="327155" y="565438"/>
                  <a:pt x="293248" y="549293"/>
                  <a:pt x="256939" y="544106"/>
                </a:cubicBezTo>
                <a:cubicBezTo>
                  <a:pt x="239306" y="541587"/>
                  <a:pt x="221609" y="539477"/>
                  <a:pt x="204039" y="536549"/>
                </a:cubicBezTo>
                <a:cubicBezTo>
                  <a:pt x="175258" y="531752"/>
                  <a:pt x="163199" y="528228"/>
                  <a:pt x="136026" y="521435"/>
                </a:cubicBezTo>
                <a:cubicBezTo>
                  <a:pt x="128469" y="523954"/>
                  <a:pt x="120480" y="525430"/>
                  <a:pt x="113355" y="528992"/>
                </a:cubicBezTo>
                <a:cubicBezTo>
                  <a:pt x="54757" y="558291"/>
                  <a:pt x="124997" y="532668"/>
                  <a:pt x="68013" y="551663"/>
                </a:cubicBezTo>
                <a:cubicBezTo>
                  <a:pt x="65494" y="559220"/>
                  <a:pt x="65432" y="568114"/>
                  <a:pt x="60456" y="574334"/>
                </a:cubicBezTo>
                <a:cubicBezTo>
                  <a:pt x="54782" y="581426"/>
                  <a:pt x="44762" y="583634"/>
                  <a:pt x="37785" y="589448"/>
                </a:cubicBezTo>
                <a:cubicBezTo>
                  <a:pt x="-2196" y="622765"/>
                  <a:pt x="31697" y="603828"/>
                  <a:pt x="0" y="61967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_x306985792"/>
          <p:cNvSpPr>
            <a:spLocks noChangeArrowheads="1"/>
          </p:cNvSpPr>
          <p:nvPr/>
        </p:nvSpPr>
        <p:spPr bwMode="auto">
          <a:xfrm>
            <a:off x="5651153" y="3215817"/>
            <a:ext cx="23685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부호가 다르면</a:t>
            </a:r>
          </a:p>
        </p:txBody>
      </p:sp>
      <p:sp>
        <p:nvSpPr>
          <p:cNvPr id="8" name="자유형 7"/>
          <p:cNvSpPr/>
          <p:nvPr/>
        </p:nvSpPr>
        <p:spPr>
          <a:xfrm>
            <a:off x="3875787" y="3416636"/>
            <a:ext cx="1813686" cy="672576"/>
          </a:xfrm>
          <a:custGeom>
            <a:avLst/>
            <a:gdLst>
              <a:gd name="connsiteX0" fmla="*/ 1813686 w 1813686"/>
              <a:gd name="connsiteY0" fmla="*/ 0 h 672576"/>
              <a:gd name="connsiteX1" fmla="*/ 1775901 w 1813686"/>
              <a:gd name="connsiteY1" fmla="*/ 15114 h 672576"/>
              <a:gd name="connsiteX2" fmla="*/ 1760786 w 1813686"/>
              <a:gd name="connsiteY2" fmla="*/ 30229 h 672576"/>
              <a:gd name="connsiteX3" fmla="*/ 1662545 w 1813686"/>
              <a:gd name="connsiteY3" fmla="*/ 75571 h 672576"/>
              <a:gd name="connsiteX4" fmla="*/ 1639874 w 1813686"/>
              <a:gd name="connsiteY4" fmla="*/ 98242 h 672576"/>
              <a:gd name="connsiteX5" fmla="*/ 1579418 w 1813686"/>
              <a:gd name="connsiteY5" fmla="*/ 120913 h 672576"/>
              <a:gd name="connsiteX6" fmla="*/ 1458506 w 1813686"/>
              <a:gd name="connsiteY6" fmla="*/ 173812 h 672576"/>
              <a:gd name="connsiteX7" fmla="*/ 1428277 w 1813686"/>
              <a:gd name="connsiteY7" fmla="*/ 196483 h 672576"/>
              <a:gd name="connsiteX8" fmla="*/ 1382935 w 1813686"/>
              <a:gd name="connsiteY8" fmla="*/ 211597 h 672576"/>
              <a:gd name="connsiteX9" fmla="*/ 1314922 w 1813686"/>
              <a:gd name="connsiteY9" fmla="*/ 256939 h 672576"/>
              <a:gd name="connsiteX10" fmla="*/ 1269580 w 1813686"/>
              <a:gd name="connsiteY10" fmla="*/ 302281 h 672576"/>
              <a:gd name="connsiteX11" fmla="*/ 1269580 w 1813686"/>
              <a:gd name="connsiteY11" fmla="*/ 521435 h 672576"/>
              <a:gd name="connsiteX12" fmla="*/ 1246909 w 1813686"/>
              <a:gd name="connsiteY12" fmla="*/ 604562 h 672576"/>
              <a:gd name="connsiteX13" fmla="*/ 1209124 w 1813686"/>
              <a:gd name="connsiteY13" fmla="*/ 627233 h 672576"/>
              <a:gd name="connsiteX14" fmla="*/ 1163782 w 1813686"/>
              <a:gd name="connsiteY14" fmla="*/ 634791 h 672576"/>
              <a:gd name="connsiteX15" fmla="*/ 1133553 w 1813686"/>
              <a:gd name="connsiteY15" fmla="*/ 649905 h 672576"/>
              <a:gd name="connsiteX16" fmla="*/ 1080654 w 1813686"/>
              <a:gd name="connsiteY16" fmla="*/ 657462 h 672576"/>
              <a:gd name="connsiteX17" fmla="*/ 959742 w 1813686"/>
              <a:gd name="connsiteY17" fmla="*/ 672576 h 672576"/>
              <a:gd name="connsiteX18" fmla="*/ 717917 w 1813686"/>
              <a:gd name="connsiteY18" fmla="*/ 657462 h 672576"/>
              <a:gd name="connsiteX19" fmla="*/ 513877 w 1813686"/>
              <a:gd name="connsiteY19" fmla="*/ 612119 h 672576"/>
              <a:gd name="connsiteX20" fmla="*/ 438307 w 1813686"/>
              <a:gd name="connsiteY20" fmla="*/ 589448 h 672576"/>
              <a:gd name="connsiteX21" fmla="*/ 362737 w 1813686"/>
              <a:gd name="connsiteY21" fmla="*/ 574334 h 672576"/>
              <a:gd name="connsiteX22" fmla="*/ 256939 w 1813686"/>
              <a:gd name="connsiteY22" fmla="*/ 544106 h 672576"/>
              <a:gd name="connsiteX23" fmla="*/ 204039 w 1813686"/>
              <a:gd name="connsiteY23" fmla="*/ 536549 h 672576"/>
              <a:gd name="connsiteX24" fmla="*/ 136026 w 1813686"/>
              <a:gd name="connsiteY24" fmla="*/ 521435 h 672576"/>
              <a:gd name="connsiteX25" fmla="*/ 113355 w 1813686"/>
              <a:gd name="connsiteY25" fmla="*/ 528992 h 672576"/>
              <a:gd name="connsiteX26" fmla="*/ 68013 w 1813686"/>
              <a:gd name="connsiteY26" fmla="*/ 551663 h 672576"/>
              <a:gd name="connsiteX27" fmla="*/ 60456 w 1813686"/>
              <a:gd name="connsiteY27" fmla="*/ 574334 h 672576"/>
              <a:gd name="connsiteX28" fmla="*/ 37785 w 1813686"/>
              <a:gd name="connsiteY28" fmla="*/ 589448 h 672576"/>
              <a:gd name="connsiteX29" fmla="*/ 0 w 1813686"/>
              <a:gd name="connsiteY29" fmla="*/ 619676 h 67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3686" h="672576">
                <a:moveTo>
                  <a:pt x="1813686" y="0"/>
                </a:moveTo>
                <a:cubicBezTo>
                  <a:pt x="1801091" y="5038"/>
                  <a:pt x="1787679" y="8384"/>
                  <a:pt x="1775901" y="15114"/>
                </a:cubicBezTo>
                <a:cubicBezTo>
                  <a:pt x="1769715" y="18649"/>
                  <a:pt x="1767015" y="26769"/>
                  <a:pt x="1760786" y="30229"/>
                </a:cubicBezTo>
                <a:cubicBezTo>
                  <a:pt x="1720582" y="52565"/>
                  <a:pt x="1700183" y="50479"/>
                  <a:pt x="1662545" y="75571"/>
                </a:cubicBezTo>
                <a:cubicBezTo>
                  <a:pt x="1653653" y="81499"/>
                  <a:pt x="1648937" y="92578"/>
                  <a:pt x="1639874" y="98242"/>
                </a:cubicBezTo>
                <a:cubicBezTo>
                  <a:pt x="1609415" y="117279"/>
                  <a:pt x="1606313" y="108500"/>
                  <a:pt x="1579418" y="120913"/>
                </a:cubicBezTo>
                <a:cubicBezTo>
                  <a:pt x="1462652" y="174805"/>
                  <a:pt x="1545809" y="144711"/>
                  <a:pt x="1458506" y="173812"/>
                </a:cubicBezTo>
                <a:cubicBezTo>
                  <a:pt x="1448430" y="181369"/>
                  <a:pt x="1439543" y="190850"/>
                  <a:pt x="1428277" y="196483"/>
                </a:cubicBezTo>
                <a:cubicBezTo>
                  <a:pt x="1414027" y="203608"/>
                  <a:pt x="1397439" y="205004"/>
                  <a:pt x="1382935" y="211597"/>
                </a:cubicBezTo>
                <a:cubicBezTo>
                  <a:pt x="1366699" y="218977"/>
                  <a:pt x="1329161" y="244124"/>
                  <a:pt x="1314922" y="256939"/>
                </a:cubicBezTo>
                <a:cubicBezTo>
                  <a:pt x="1299035" y="271238"/>
                  <a:pt x="1269580" y="302281"/>
                  <a:pt x="1269580" y="302281"/>
                </a:cubicBezTo>
                <a:cubicBezTo>
                  <a:pt x="1245424" y="398909"/>
                  <a:pt x="1269580" y="290242"/>
                  <a:pt x="1269580" y="521435"/>
                </a:cubicBezTo>
                <a:cubicBezTo>
                  <a:pt x="1269580" y="545541"/>
                  <a:pt x="1269405" y="585280"/>
                  <a:pt x="1246909" y="604562"/>
                </a:cubicBezTo>
                <a:cubicBezTo>
                  <a:pt x="1235757" y="614121"/>
                  <a:pt x="1222928" y="622213"/>
                  <a:pt x="1209124" y="627233"/>
                </a:cubicBezTo>
                <a:cubicBezTo>
                  <a:pt x="1194724" y="632470"/>
                  <a:pt x="1178896" y="632272"/>
                  <a:pt x="1163782" y="634791"/>
                </a:cubicBezTo>
                <a:cubicBezTo>
                  <a:pt x="1153706" y="639829"/>
                  <a:pt x="1144422" y="646941"/>
                  <a:pt x="1133553" y="649905"/>
                </a:cubicBezTo>
                <a:cubicBezTo>
                  <a:pt x="1116369" y="654592"/>
                  <a:pt x="1098259" y="654754"/>
                  <a:pt x="1080654" y="657462"/>
                </a:cubicBezTo>
                <a:cubicBezTo>
                  <a:pt x="993600" y="670855"/>
                  <a:pt x="1078218" y="660728"/>
                  <a:pt x="959742" y="672576"/>
                </a:cubicBezTo>
                <a:cubicBezTo>
                  <a:pt x="908643" y="670447"/>
                  <a:pt x="787881" y="670419"/>
                  <a:pt x="717917" y="657462"/>
                </a:cubicBezTo>
                <a:cubicBezTo>
                  <a:pt x="675107" y="649534"/>
                  <a:pt x="570352" y="627806"/>
                  <a:pt x="513877" y="612119"/>
                </a:cubicBezTo>
                <a:cubicBezTo>
                  <a:pt x="488537" y="605080"/>
                  <a:pt x="463821" y="595826"/>
                  <a:pt x="438307" y="589448"/>
                </a:cubicBezTo>
                <a:cubicBezTo>
                  <a:pt x="413385" y="583218"/>
                  <a:pt x="387659" y="580564"/>
                  <a:pt x="362737" y="574334"/>
                </a:cubicBezTo>
                <a:cubicBezTo>
                  <a:pt x="327155" y="565438"/>
                  <a:pt x="293248" y="549293"/>
                  <a:pt x="256939" y="544106"/>
                </a:cubicBezTo>
                <a:cubicBezTo>
                  <a:pt x="239306" y="541587"/>
                  <a:pt x="221609" y="539477"/>
                  <a:pt x="204039" y="536549"/>
                </a:cubicBezTo>
                <a:cubicBezTo>
                  <a:pt x="175258" y="531752"/>
                  <a:pt x="163199" y="528228"/>
                  <a:pt x="136026" y="521435"/>
                </a:cubicBezTo>
                <a:cubicBezTo>
                  <a:pt x="128469" y="523954"/>
                  <a:pt x="120480" y="525430"/>
                  <a:pt x="113355" y="528992"/>
                </a:cubicBezTo>
                <a:cubicBezTo>
                  <a:pt x="54757" y="558291"/>
                  <a:pt x="124997" y="532668"/>
                  <a:pt x="68013" y="551663"/>
                </a:cubicBezTo>
                <a:cubicBezTo>
                  <a:pt x="65494" y="559220"/>
                  <a:pt x="65432" y="568114"/>
                  <a:pt x="60456" y="574334"/>
                </a:cubicBezTo>
                <a:cubicBezTo>
                  <a:pt x="54782" y="581426"/>
                  <a:pt x="44762" y="583634"/>
                  <a:pt x="37785" y="589448"/>
                </a:cubicBezTo>
                <a:cubicBezTo>
                  <a:pt x="-2196" y="622765"/>
                  <a:pt x="31697" y="603828"/>
                  <a:pt x="0" y="61967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4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이 </a:t>
            </a:r>
            <a:r>
              <a:rPr lang="ko-KR" altLang="en-US" sz="1800" dirty="0"/>
              <a:t>프로그램에서 함수 포인터를 사용하여서 </a:t>
            </a:r>
            <a:r>
              <a:rPr lang="en-US" altLang="ko-KR" sz="1800" dirty="0"/>
              <a:t>bisection() </a:t>
            </a:r>
            <a:r>
              <a:rPr lang="ko-KR" altLang="en-US" sz="1800" dirty="0"/>
              <a:t>함수를 보다 범용적으로 작성하여 보자</a:t>
            </a:r>
            <a:r>
              <a:rPr lang="en-US" altLang="ko-KR" sz="1800" dirty="0"/>
              <a:t>. </a:t>
            </a:r>
            <a:r>
              <a:rPr lang="ko-KR" altLang="en-US" sz="1800" dirty="0"/>
              <a:t>함수 </a:t>
            </a:r>
            <a:r>
              <a:rPr lang="ko-KR" altLang="en-US" sz="1800" dirty="0" smtClean="0"/>
              <a:t>포인터는 </a:t>
            </a:r>
            <a:r>
              <a:rPr lang="en-US" altLang="ko-KR" sz="1800" dirty="0"/>
              <a:t>double (*</a:t>
            </a:r>
            <a:r>
              <a:rPr lang="en-US" altLang="ko-KR" sz="1800" dirty="0" err="1"/>
              <a:t>fp</a:t>
            </a:r>
            <a:r>
              <a:rPr lang="en-US" altLang="ko-KR" sz="1800" dirty="0"/>
              <a:t>)(double);</a:t>
            </a:r>
            <a:r>
              <a:rPr lang="ko-KR" altLang="en-US" sz="1800" dirty="0"/>
              <a:t>와 같이 선언할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사용자로부터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차항</a:t>
            </a:r>
            <a:r>
              <a:rPr lang="ko-KR" altLang="en-US" sz="1800" dirty="0"/>
              <a:t> 계수</a:t>
            </a:r>
            <a:r>
              <a:rPr lang="en-US" altLang="ko-KR" sz="1800" dirty="0"/>
              <a:t>, 2</a:t>
            </a:r>
            <a:r>
              <a:rPr lang="ko-KR" altLang="en-US" sz="1800" dirty="0" err="1"/>
              <a:t>차항</a:t>
            </a:r>
            <a:r>
              <a:rPr lang="ko-KR" altLang="en-US" sz="1800" dirty="0"/>
              <a:t> 계수</a:t>
            </a:r>
            <a:r>
              <a:rPr lang="en-US" altLang="ko-KR" sz="1800" dirty="0"/>
              <a:t>, 1</a:t>
            </a:r>
            <a:r>
              <a:rPr lang="ko-KR" altLang="en-US" sz="1800" dirty="0" err="1"/>
              <a:t>차항</a:t>
            </a:r>
            <a:r>
              <a:rPr lang="ko-KR" altLang="en-US" sz="1800" dirty="0"/>
              <a:t> 계수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상수항</a:t>
            </a:r>
            <a:r>
              <a:rPr lang="ko-KR" altLang="en-US" sz="1800" dirty="0"/>
              <a:t> 계수를 </a:t>
            </a:r>
            <a:r>
              <a:rPr lang="ko-KR" altLang="en-US" sz="1800" dirty="0" err="1"/>
              <a:t>입력받아서</a:t>
            </a:r>
            <a:r>
              <a:rPr lang="ko-KR" altLang="en-US" sz="1800" dirty="0"/>
              <a:t> 일반적인 </a:t>
            </a:r>
            <a:r>
              <a:rPr lang="en-US" altLang="ko-KR" sz="1800" dirty="0"/>
              <a:t>3</a:t>
            </a:r>
            <a:r>
              <a:rPr lang="ko-KR" altLang="en-US" sz="1800" dirty="0" err="1"/>
              <a:t>차식의</a:t>
            </a:r>
            <a:r>
              <a:rPr lang="ko-KR" altLang="en-US" sz="1800" dirty="0"/>
              <a:t> 근을 </a:t>
            </a:r>
            <a:r>
              <a:rPr lang="ko-KR" altLang="en-US" sz="1800" dirty="0" smtClean="0"/>
              <a:t>구하도록 </a:t>
            </a:r>
            <a:r>
              <a:rPr lang="ko-KR" altLang="en-US" sz="1800" dirty="0"/>
              <a:t>변경할 수 있는가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9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double</a:t>
            </a:r>
            <a:r>
              <a:rPr lang="ko-KR" altLang="en-US" sz="1800" dirty="0"/>
              <a:t>형 포인터를 가리키는 이중 포인터 </a:t>
            </a:r>
            <a:r>
              <a:rPr lang="en-US" altLang="ko-KR" sz="1800" dirty="0" err="1"/>
              <a:t>dp</a:t>
            </a:r>
            <a:r>
              <a:rPr lang="ko-KR" altLang="en-US" sz="1800" dirty="0"/>
              <a:t>를 선언하여 보자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en-US" altLang="ko-KR" sz="1800" dirty="0" smtClean="0"/>
              <a:t>char </a:t>
            </a:r>
            <a:r>
              <a:rPr lang="en-US" altLang="ko-KR" sz="1800" dirty="0"/>
              <a:t>c; char *p; char **</a:t>
            </a:r>
            <a:r>
              <a:rPr lang="en-US" altLang="ko-KR" sz="1800" dirty="0" err="1"/>
              <a:t>dp</a:t>
            </a:r>
            <a:r>
              <a:rPr lang="en-US" altLang="ko-KR" sz="1800" dirty="0"/>
              <a:t>; p = &amp;c; </a:t>
            </a:r>
            <a:r>
              <a:rPr lang="en-US" altLang="ko-KR" sz="1800" dirty="0" err="1"/>
              <a:t>dp</a:t>
            </a:r>
            <a:r>
              <a:rPr lang="en-US" altLang="ko-KR" sz="1800" dirty="0"/>
              <a:t> =&amp;p;</a:t>
            </a:r>
            <a:r>
              <a:rPr lang="ko-KR" altLang="en-US" sz="1800" dirty="0"/>
              <a:t>와 같이 정의되었을 때 **</a:t>
            </a:r>
            <a:r>
              <a:rPr lang="en-US" altLang="ko-KR" sz="1800" dirty="0" err="1"/>
              <a:t>dp</a:t>
            </a:r>
            <a:r>
              <a:rPr lang="ko-KR" altLang="en-US" sz="1800" dirty="0"/>
              <a:t>은 무엇을 가리키는가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10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35843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 배열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rgbClr val="FF0000"/>
                </a:solidFill>
              </a:rPr>
              <a:t>포인터 배열</a:t>
            </a:r>
            <a:r>
              <a:rPr lang="en-US" altLang="ko-KR" i="1" smtClean="0">
                <a:solidFill>
                  <a:srgbClr val="FF0000"/>
                </a:solidFill>
              </a:rPr>
              <a:t>(array of pointers</a:t>
            </a:r>
            <a:r>
              <a:rPr lang="en-US" altLang="ko-KR" smtClean="0"/>
              <a:t>): </a:t>
            </a:r>
            <a:r>
              <a:rPr lang="ko-KR" altLang="en-US" smtClean="0"/>
              <a:t>포인터를 모아서 배열로 만든것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235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59025"/>
            <a:ext cx="4248472" cy="307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정수형 포인터 배열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2648" y="1988840"/>
            <a:ext cx="8153400" cy="6477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a = 10, b = 20, c = 30, d = 40, e = 50;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</a:t>
            </a:r>
            <a:r>
              <a:rPr lang="en-US" altLang="ko-KR" sz="1600">
                <a:latin typeface="Trebuchet MS" pitchFamily="34" charset="0"/>
              </a:rPr>
              <a:t>*pa[</a:t>
            </a:r>
            <a:r>
              <a:rPr lang="en-US" altLang="en-US" sz="1600">
                <a:latin typeface="Trebuchet MS" pitchFamily="34" charset="0"/>
              </a:rPr>
              <a:t>5] = { &amp;a, &amp;b, &amp;c, &amp;d, &amp;e };</a:t>
            </a:r>
            <a:endParaRPr lang="en-US" altLang="ko-KR" sz="1600">
              <a:latin typeface="Trebuchet MS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12976"/>
            <a:ext cx="5976664" cy="24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배열에 문자열을 저장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279" y="1772816"/>
            <a:ext cx="7704137" cy="18717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fruits[4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][10] = {</a:t>
            </a: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"apple", 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"blueberry"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"orange",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“melon"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933056"/>
            <a:ext cx="4482634" cy="20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1484</Words>
  <Application>Microsoft Office PowerPoint</Application>
  <PresentationFormat>화면 슬라이드 쇼(4:3)</PresentationFormat>
  <Paragraphs>604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60</vt:i4>
      </vt:variant>
    </vt:vector>
  </HeadingPairs>
  <TitlesOfParts>
    <vt:vector size="80" baseType="lpstr">
      <vt:lpstr>HY얕은샘물M</vt:lpstr>
      <vt:lpstr>HY엽서L</vt:lpstr>
      <vt:lpstr>굴림</vt:lpstr>
      <vt:lpstr>돋움체</vt:lpstr>
      <vt:lpstr>새굴림</vt:lpstr>
      <vt:lpstr>오이</vt:lpstr>
      <vt:lpstr>휴먼모음T</vt:lpstr>
      <vt:lpstr>Arial</vt:lpstr>
      <vt:lpstr>Comic Sans MS</vt:lpstr>
      <vt:lpstr>Lucida Console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4_Crayons</vt:lpstr>
      <vt:lpstr>PowerPoint 프레젠테이션</vt:lpstr>
      <vt:lpstr>이중 포인터</vt:lpstr>
      <vt:lpstr>이중 포인터</vt:lpstr>
      <vt:lpstr>이중 포인터</vt:lpstr>
      <vt:lpstr>예제 #2</vt:lpstr>
      <vt:lpstr>중간 점검</vt:lpstr>
      <vt:lpstr>포인터 배열</vt:lpstr>
      <vt:lpstr>정수형 포인터 배열</vt:lpstr>
      <vt:lpstr>2차원 배열에 문자열을 저장</vt:lpstr>
      <vt:lpstr>문자형 포인터 배열</vt:lpstr>
      <vt:lpstr>문자열 배열</vt:lpstr>
      <vt:lpstr>중간 점검</vt:lpstr>
      <vt:lpstr>배열 포인터</vt:lpstr>
      <vt:lpstr>예제</vt:lpstr>
      <vt:lpstr>함수 포인터</vt:lpstr>
      <vt:lpstr>함수 포인터 정의</vt:lpstr>
      <vt:lpstr>함수 포인터의 사용</vt:lpstr>
      <vt:lpstr>fp1.c</vt:lpstr>
      <vt:lpstr>fp1.c</vt:lpstr>
      <vt:lpstr>함수 포인터의 배열</vt:lpstr>
      <vt:lpstr>함수 포인터의 배열</vt:lpstr>
      <vt:lpstr>함수 포인터 배열</vt:lpstr>
      <vt:lpstr>함수 포인터 배열</vt:lpstr>
      <vt:lpstr>함수 포인터 배열</vt:lpstr>
      <vt:lpstr>함수 인수로서의 함수 포인터</vt:lpstr>
      <vt:lpstr>예제</vt:lpstr>
      <vt:lpstr>예제</vt:lpstr>
      <vt:lpstr>예제</vt:lpstr>
      <vt:lpstr>중간 점검</vt:lpstr>
      <vt:lpstr>다차원 배열과 포인터</vt:lpstr>
      <vt:lpstr>multi_array.c</vt:lpstr>
      <vt:lpstr>2차원 배열과 포인터</vt:lpstr>
      <vt:lpstr>2차원 배열의 해석</vt:lpstr>
      <vt:lpstr>2차원 배열과 포인터 연산</vt:lpstr>
      <vt:lpstr>포인터를 이용한 배열 원소 방문</vt:lpstr>
      <vt:lpstr>포인터를 이용한 배열 원소 방문</vt:lpstr>
      <vt:lpstr>중간 점검</vt:lpstr>
      <vt:lpstr>const 포인터 </vt:lpstr>
      <vt:lpstr>예제 </vt:lpstr>
      <vt:lpstr>volatile 포인터</vt:lpstr>
      <vt:lpstr>void 포인터</vt:lpstr>
      <vt:lpstr>void 포인터는 어디에 사용하는가?</vt:lpstr>
      <vt:lpstr>vp.c</vt:lpstr>
      <vt:lpstr>중간 점검</vt:lpstr>
      <vt:lpstr>main() 함수의 인수</vt:lpstr>
      <vt:lpstr>인수 전달 방법</vt:lpstr>
      <vt:lpstr>main_arg.c</vt:lpstr>
      <vt:lpstr>비주얼 C++ 프로그램 인수 입력 방법</vt:lpstr>
      <vt:lpstr>lab: 프로그램 인수 사용하기</vt:lpstr>
      <vt:lpstr>mile2km.c</vt:lpstr>
      <vt:lpstr>중간 점검</vt:lpstr>
      <vt:lpstr>lab: qsort() 함수 사용하기</vt:lpstr>
      <vt:lpstr>PowerPoint 프레젠테이션</vt:lpstr>
      <vt:lpstr>mini project: 이분법으로 근 구하기</vt:lpstr>
      <vt:lpstr>이분법</vt:lpstr>
      <vt:lpstr>실행 결과</vt:lpstr>
      <vt:lpstr>소스</vt:lpstr>
      <vt:lpstr>예제 소스</vt:lpstr>
      <vt:lpstr>도전문제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Windows 사용자</cp:lastModifiedBy>
  <cp:revision>243</cp:revision>
  <dcterms:created xsi:type="dcterms:W3CDTF">2007-11-08T01:24:05Z</dcterms:created>
  <dcterms:modified xsi:type="dcterms:W3CDTF">2018-08-23T01:27:52Z</dcterms:modified>
</cp:coreProperties>
</file>