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ike" charset="1" panose="02000000000000000000"/>
      <p:regular r:id="rId18"/>
    </p:embeddedFont>
    <p:embeddedFont>
      <p:font typeface="Alike Bold" charset="1" panose="02000000000000000000"/>
      <p:regular r:id="rId19"/>
    </p:embeddedFont>
    <p:embeddedFont>
      <p:font typeface="Arial Bold" charset="1" panose="020B0802020202020204"/>
      <p:regular r:id="rId20"/>
    </p:embeddedFont>
    <p:embeddedFont>
      <p:font typeface="Arial" charset="1" panose="020B0502020202020204"/>
      <p:regular r:id="rId21"/>
    </p:embeddedFont>
    <p:embeddedFont>
      <p:font typeface="Tomorrow Bold" charset="1" panose="00000000000000000000"/>
      <p:regular r:id="rId22"/>
    </p:embeddedFont>
    <p:embeddedFont>
      <p:font typeface="Tomorrow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45893" y="2815290"/>
            <a:ext cx="13796213" cy="4656421"/>
            <a:chOff x="0" y="0"/>
            <a:chExt cx="3633571" cy="12263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33570" cy="1226382"/>
            </a:xfrm>
            <a:custGeom>
              <a:avLst/>
              <a:gdLst/>
              <a:ahLst/>
              <a:cxnLst/>
              <a:rect r="r" b="b" t="t" l="l"/>
              <a:pathLst>
                <a:path h="1226382" w="3633570">
                  <a:moveTo>
                    <a:pt x="0" y="0"/>
                  </a:moveTo>
                  <a:lnTo>
                    <a:pt x="3633570" y="0"/>
                  </a:lnTo>
                  <a:lnTo>
                    <a:pt x="3633570" y="1226382"/>
                  </a:lnTo>
                  <a:lnTo>
                    <a:pt x="0" y="122638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633571" cy="127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304065">
            <a:off x="1156142" y="1120447"/>
            <a:ext cx="2686742" cy="3001440"/>
          </a:xfrm>
          <a:custGeom>
            <a:avLst/>
            <a:gdLst/>
            <a:ahLst/>
            <a:cxnLst/>
            <a:rect r="r" b="b" t="t" l="l"/>
            <a:pathLst>
              <a:path h="3001440" w="2686742">
                <a:moveTo>
                  <a:pt x="0" y="0"/>
                </a:moveTo>
                <a:lnTo>
                  <a:pt x="2686741" y="0"/>
                </a:lnTo>
                <a:lnTo>
                  <a:pt x="2686741" y="3001441"/>
                </a:lnTo>
                <a:lnTo>
                  <a:pt x="0" y="300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1450">
            <a:off x="14149825" y="6104506"/>
            <a:ext cx="2615300" cy="2761785"/>
          </a:xfrm>
          <a:custGeom>
            <a:avLst/>
            <a:gdLst/>
            <a:ahLst/>
            <a:cxnLst/>
            <a:rect r="r" b="b" t="t" l="l"/>
            <a:pathLst>
              <a:path h="2761785" w="2615300">
                <a:moveTo>
                  <a:pt x="0" y="0"/>
                </a:moveTo>
                <a:lnTo>
                  <a:pt x="2615300" y="0"/>
                </a:lnTo>
                <a:lnTo>
                  <a:pt x="2615300" y="2761785"/>
                </a:lnTo>
                <a:lnTo>
                  <a:pt x="0" y="27617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58179" y="4421809"/>
            <a:ext cx="11636713" cy="1423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17"/>
              </a:lnSpc>
              <a:spcBef>
                <a:spcPct val="0"/>
              </a:spcBef>
            </a:pPr>
            <a:r>
              <a:rPr lang="en-US" sz="8297">
                <a:solidFill>
                  <a:srgbClr val="FFFFFF"/>
                </a:solidFill>
                <a:latin typeface="Alike"/>
                <a:ea typeface="Alike"/>
                <a:cs typeface="Alike"/>
                <a:sym typeface="Alike"/>
              </a:rPr>
              <a:t>AI Tasks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96166" y="7993829"/>
            <a:ext cx="4526072" cy="2528943"/>
          </a:xfrm>
          <a:custGeom>
            <a:avLst/>
            <a:gdLst/>
            <a:ahLst/>
            <a:cxnLst/>
            <a:rect r="r" b="b" t="t" l="l"/>
            <a:pathLst>
              <a:path h="2528943" w="4526072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4192633" y="-235771"/>
            <a:ext cx="4526072" cy="2528943"/>
          </a:xfrm>
          <a:custGeom>
            <a:avLst/>
            <a:gdLst/>
            <a:ahLst/>
            <a:cxnLst/>
            <a:rect r="r" b="b" t="t" l="l"/>
            <a:pathLst>
              <a:path h="2528943" w="4526072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729015" y="4202312"/>
            <a:ext cx="626183" cy="620693"/>
            <a:chOff x="0" y="0"/>
            <a:chExt cx="164921" cy="1634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4921" cy="163475"/>
            </a:xfrm>
            <a:custGeom>
              <a:avLst/>
              <a:gdLst/>
              <a:ahLst/>
              <a:cxnLst/>
              <a:rect r="r" b="b" t="t" l="l"/>
              <a:pathLst>
                <a:path h="163475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63475"/>
                  </a:lnTo>
                  <a:lnTo>
                    <a:pt x="0" y="163475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64921" cy="21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787048" y="5143500"/>
            <a:ext cx="418486" cy="397926"/>
            <a:chOff x="0" y="0"/>
            <a:chExt cx="110219" cy="1048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0219" cy="104803"/>
            </a:xfrm>
            <a:custGeom>
              <a:avLst/>
              <a:gdLst/>
              <a:ahLst/>
              <a:cxnLst/>
              <a:rect r="r" b="b" t="t" l="l"/>
              <a:pathLst>
                <a:path h="104803" w="110219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936712" y="5668780"/>
            <a:ext cx="291131" cy="270571"/>
            <a:chOff x="0" y="0"/>
            <a:chExt cx="76677" cy="712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036650" y="6169297"/>
            <a:ext cx="418486" cy="397926"/>
            <a:chOff x="0" y="0"/>
            <a:chExt cx="110219" cy="1048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0219" cy="104803"/>
            </a:xfrm>
            <a:custGeom>
              <a:avLst/>
              <a:gdLst/>
              <a:ahLst/>
              <a:cxnLst/>
              <a:rect r="r" b="b" t="t" l="l"/>
              <a:pathLst>
                <a:path h="104803" w="110219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652804" y="6886583"/>
            <a:ext cx="291131" cy="270571"/>
            <a:chOff x="0" y="0"/>
            <a:chExt cx="76677" cy="7126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036650" y="7350113"/>
            <a:ext cx="291131" cy="270571"/>
            <a:chOff x="0" y="0"/>
            <a:chExt cx="76677" cy="7126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97142" y="748535"/>
            <a:ext cx="12896511" cy="9005242"/>
            <a:chOff x="0" y="0"/>
            <a:chExt cx="3396612" cy="23717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96612" cy="2371751"/>
            </a:xfrm>
            <a:custGeom>
              <a:avLst/>
              <a:gdLst/>
              <a:ahLst/>
              <a:cxnLst/>
              <a:rect r="r" b="b" t="t" l="l"/>
              <a:pathLst>
                <a:path h="2371751" w="3396612">
                  <a:moveTo>
                    <a:pt x="0" y="0"/>
                  </a:moveTo>
                  <a:lnTo>
                    <a:pt x="3396612" y="0"/>
                  </a:lnTo>
                  <a:lnTo>
                    <a:pt x="3396612" y="2371751"/>
                  </a:lnTo>
                  <a:lnTo>
                    <a:pt x="0" y="237175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396612" cy="2419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3205" y="5143500"/>
            <a:ext cx="3313774" cy="3701917"/>
          </a:xfrm>
          <a:custGeom>
            <a:avLst/>
            <a:gdLst/>
            <a:ahLst/>
            <a:cxnLst/>
            <a:rect r="r" b="b" t="t" l="l"/>
            <a:pathLst>
              <a:path h="3701917" w="3313774">
                <a:moveTo>
                  <a:pt x="0" y="0"/>
                </a:moveTo>
                <a:lnTo>
                  <a:pt x="3313774" y="0"/>
                </a:lnTo>
                <a:lnTo>
                  <a:pt x="3313774" y="3701917"/>
                </a:lnTo>
                <a:lnTo>
                  <a:pt x="0" y="37019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5947" y="952500"/>
            <a:ext cx="9694043" cy="66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3.</a:t>
            </a:r>
            <a:r>
              <a:rPr lang="en-US" sz="3899" strike="noStrike" u="none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 CV Task: Image Classification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57004" y="1910891"/>
            <a:ext cx="11839421" cy="8148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Vision Transformer (ViT) - "vit-base-patch16-224-in21k"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Wh</a:t>
            </a: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at it is: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Vision Tr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ansformer applies Transformers (from NLP) to image classification.</a:t>
            </a:r>
          </a:p>
          <a:p>
            <a:pPr algn="just">
              <a:lnSpc>
                <a:spcPts val="2940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How it works: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Splits an image into 16×16 patches.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reats each patch like a token (word) and processes them with a Transformer encoder.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Uses a special classification token ([CLS]) for final prediction.</a:t>
            </a:r>
          </a:p>
          <a:p>
            <a:pPr algn="just">
              <a:lnSpc>
                <a:spcPts val="2940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Quick Model Specs: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 size: 224×224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Transformer layers: 12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Attention heads: 12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Parameters: ~86M</a:t>
            </a:r>
          </a:p>
          <a:p>
            <a:pPr algn="just">
              <a:lnSpc>
                <a:spcPts val="2940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Highlights: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Very strong on large datasets.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Captures global features better than CNNs.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Needs more data and more compute compared to traditional models.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5619993" y="2805531"/>
            <a:ext cx="747321" cy="768415"/>
            <a:chOff x="0" y="0"/>
            <a:chExt cx="196825" cy="2023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33117" y="3873847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386233" y="4128597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89900" y="2264816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139251" y="3040167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83796" y="2890596"/>
            <a:ext cx="310192" cy="299142"/>
            <a:chOff x="0" y="0"/>
            <a:chExt cx="81697" cy="7878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true" flipV="false" rot="0">
            <a:off x="12233981" y="7084097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6304504" y="0"/>
                </a:moveTo>
                <a:lnTo>
                  <a:pt x="0" y="0"/>
                </a:lnTo>
                <a:lnTo>
                  <a:pt x="0" y="3522641"/>
                </a:lnTo>
                <a:lnTo>
                  <a:pt x="6304504" y="3522641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90215" y="1028700"/>
            <a:ext cx="10776821" cy="8229600"/>
            <a:chOff x="0" y="0"/>
            <a:chExt cx="2838340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38340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38340">
                  <a:moveTo>
                    <a:pt x="0" y="0"/>
                  </a:moveTo>
                  <a:lnTo>
                    <a:pt x="2838340" y="0"/>
                  </a:lnTo>
                  <a:lnTo>
                    <a:pt x="283834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38340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-10800000">
            <a:off x="-665027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6304504" y="0"/>
                </a:moveTo>
                <a:lnTo>
                  <a:pt x="0" y="0"/>
                </a:lnTo>
                <a:lnTo>
                  <a:pt x="0" y="3522642"/>
                </a:lnTo>
                <a:lnTo>
                  <a:pt x="6304504" y="3522642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055" y="4431004"/>
            <a:ext cx="5178275" cy="4355812"/>
          </a:xfrm>
          <a:custGeom>
            <a:avLst/>
            <a:gdLst/>
            <a:ahLst/>
            <a:cxnLst/>
            <a:rect r="r" b="b" t="t" l="l"/>
            <a:pathLst>
              <a:path h="4355812" w="5178275">
                <a:moveTo>
                  <a:pt x="0" y="0"/>
                </a:moveTo>
                <a:lnTo>
                  <a:pt x="5178275" y="0"/>
                </a:lnTo>
                <a:lnTo>
                  <a:pt x="5178275" y="4355812"/>
                </a:lnTo>
                <a:lnTo>
                  <a:pt x="0" y="43558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4607125" y="3012268"/>
            <a:ext cx="686516" cy="705894"/>
            <a:chOff x="0" y="0"/>
            <a:chExt cx="196825" cy="2023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5015713" y="2242191"/>
            <a:ext cx="575234" cy="520425"/>
            <a:chOff x="0" y="0"/>
            <a:chExt cx="164921" cy="1492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5729346" y="2884555"/>
            <a:ext cx="284953" cy="274803"/>
            <a:chOff x="0" y="0"/>
            <a:chExt cx="81697" cy="787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17116823" y="7881739"/>
            <a:ext cx="284953" cy="274803"/>
            <a:chOff x="0" y="0"/>
            <a:chExt cx="81697" cy="7878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6383171" y="8506938"/>
            <a:ext cx="284953" cy="274803"/>
            <a:chOff x="0" y="0"/>
            <a:chExt cx="81697" cy="787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831604" y="1215658"/>
            <a:ext cx="9694043" cy="66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3.</a:t>
            </a:r>
            <a:r>
              <a:rPr lang="en-US" sz="3899" strike="noStrike" u="none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 CV Task: Image Classification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10303" y="2119536"/>
            <a:ext cx="9543221" cy="703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Dataset:</a:t>
            </a:r>
          </a:p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 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data with images like: mobil/laptop.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How the Model Uses It 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Input: Alot of images indifferent position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(VIT): Understands the images.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Output: classify image(laptop,mobil).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   Example: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🗣️ image: 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🏷️ classified image :laptop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Result:</a:t>
            </a: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accuracy:40.67%</a:t>
            </a: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f1:0.29</a:t>
            </a:r>
          </a:p>
          <a:p>
            <a:pPr algn="just">
              <a:lnSpc>
                <a:spcPts val="3219"/>
              </a:lnSpc>
            </a:pP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53513" y="2420892"/>
            <a:ext cx="9180974" cy="5827191"/>
            <a:chOff x="0" y="0"/>
            <a:chExt cx="2418034" cy="15347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18034" cy="1534733"/>
            </a:xfrm>
            <a:custGeom>
              <a:avLst/>
              <a:gdLst/>
              <a:ahLst/>
              <a:cxnLst/>
              <a:rect r="r" b="b" t="t" l="l"/>
              <a:pathLst>
                <a:path h="1534733" w="2418034">
                  <a:moveTo>
                    <a:pt x="0" y="0"/>
                  </a:moveTo>
                  <a:lnTo>
                    <a:pt x="2418034" y="0"/>
                  </a:lnTo>
                  <a:lnTo>
                    <a:pt x="2418034" y="1534733"/>
                  </a:lnTo>
                  <a:lnTo>
                    <a:pt x="0" y="1534733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18034" cy="15823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89473" y="4433878"/>
            <a:ext cx="7614460" cy="1276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98"/>
              </a:lnSpc>
              <a:spcBef>
                <a:spcPct val="0"/>
              </a:spcBef>
            </a:pPr>
            <a:r>
              <a:rPr lang="en-US" sz="7499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Thank 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0800000">
            <a:off x="12573026" y="-639096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10800000">
            <a:off x="282438" y="4083269"/>
            <a:ext cx="544528" cy="530497"/>
            <a:chOff x="0" y="0"/>
            <a:chExt cx="156117" cy="1520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6117" cy="152094"/>
            </a:xfrm>
            <a:custGeom>
              <a:avLst/>
              <a:gdLst/>
              <a:ahLst/>
              <a:cxnLst/>
              <a:rect r="r" b="b" t="t" l="l"/>
              <a:pathLst>
                <a:path h="152094" w="156117">
                  <a:moveTo>
                    <a:pt x="0" y="0"/>
                  </a:moveTo>
                  <a:lnTo>
                    <a:pt x="156117" y="0"/>
                  </a:lnTo>
                  <a:lnTo>
                    <a:pt x="156117" y="152094"/>
                  </a:lnTo>
                  <a:lnTo>
                    <a:pt x="0" y="15209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56117" cy="199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1036199" y="3479849"/>
            <a:ext cx="427597" cy="438623"/>
            <a:chOff x="0" y="0"/>
            <a:chExt cx="122593" cy="12575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593" cy="125754"/>
            </a:xfrm>
            <a:custGeom>
              <a:avLst/>
              <a:gdLst/>
              <a:ahLst/>
              <a:cxnLst/>
              <a:rect r="r" b="b" t="t" l="l"/>
              <a:pathLst>
                <a:path h="125754" w="122593">
                  <a:moveTo>
                    <a:pt x="0" y="0"/>
                  </a:moveTo>
                  <a:lnTo>
                    <a:pt x="122593" y="0"/>
                  </a:lnTo>
                  <a:lnTo>
                    <a:pt x="122593" y="125754"/>
                  </a:lnTo>
                  <a:lnTo>
                    <a:pt x="0" y="12575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2593" cy="173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1463796" y="4613766"/>
            <a:ext cx="311166" cy="308157"/>
            <a:chOff x="0" y="0"/>
            <a:chExt cx="89212" cy="883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10800000">
            <a:off x="9995875" y="6968307"/>
            <a:ext cx="427597" cy="438623"/>
            <a:chOff x="0" y="0"/>
            <a:chExt cx="122593" cy="12575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2593" cy="125754"/>
            </a:xfrm>
            <a:custGeom>
              <a:avLst/>
              <a:gdLst/>
              <a:ahLst/>
              <a:cxnLst/>
              <a:rect r="r" b="b" t="t" l="l"/>
              <a:pathLst>
                <a:path h="125754" w="122593">
                  <a:moveTo>
                    <a:pt x="0" y="0"/>
                  </a:moveTo>
                  <a:lnTo>
                    <a:pt x="122593" y="0"/>
                  </a:lnTo>
                  <a:lnTo>
                    <a:pt x="122593" y="125754"/>
                  </a:lnTo>
                  <a:lnTo>
                    <a:pt x="0" y="12575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2593" cy="173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10800000">
            <a:off x="10670249" y="7717117"/>
            <a:ext cx="311166" cy="308157"/>
            <a:chOff x="0" y="0"/>
            <a:chExt cx="89212" cy="883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9527771" y="8248083"/>
            <a:ext cx="311166" cy="308157"/>
            <a:chOff x="0" y="0"/>
            <a:chExt cx="89212" cy="883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-541450">
            <a:off x="12426837" y="6308500"/>
            <a:ext cx="2615300" cy="2761785"/>
          </a:xfrm>
          <a:custGeom>
            <a:avLst/>
            <a:gdLst/>
            <a:ahLst/>
            <a:cxnLst/>
            <a:rect r="r" b="b" t="t" l="l"/>
            <a:pathLst>
              <a:path h="2761785" w="2615300">
                <a:moveTo>
                  <a:pt x="0" y="0"/>
                </a:moveTo>
                <a:lnTo>
                  <a:pt x="2615300" y="0"/>
                </a:lnTo>
                <a:lnTo>
                  <a:pt x="2615300" y="2761786"/>
                </a:lnTo>
                <a:lnTo>
                  <a:pt x="0" y="2761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79588" y="7516926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192266" y="1344691"/>
            <a:ext cx="747321" cy="768415"/>
            <a:chOff x="0" y="0"/>
            <a:chExt cx="196825" cy="2023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643604" y="2269257"/>
            <a:ext cx="12400129" cy="1102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00021" y="3797050"/>
            <a:ext cx="8287958" cy="5190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general steps :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tasks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pre-trained models from Hugging Face.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Load model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load data 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 model on my custom dataset.</a:t>
            </a:r>
          </a:p>
          <a:p>
            <a:pPr algn="just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Evaluate using accuracy and F1-score.</a:t>
            </a:r>
          </a:p>
          <a:p>
            <a:pPr algn="just">
              <a:lnSpc>
                <a:spcPts val="4479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6250742" y="2393082"/>
            <a:ext cx="626183" cy="566519"/>
            <a:chOff x="0" y="0"/>
            <a:chExt cx="164921" cy="1492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721829" y="1579328"/>
            <a:ext cx="310192" cy="299142"/>
            <a:chOff x="0" y="0"/>
            <a:chExt cx="81697" cy="787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69070" y="6854327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333412" y="7516926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9892" y="1916294"/>
            <a:ext cx="10448205" cy="6767843"/>
            <a:chOff x="0" y="0"/>
            <a:chExt cx="2751791" cy="17824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51791" cy="1782477"/>
            </a:xfrm>
            <a:custGeom>
              <a:avLst/>
              <a:gdLst/>
              <a:ahLst/>
              <a:cxnLst/>
              <a:rect r="r" b="b" t="t" l="l"/>
              <a:pathLst>
                <a:path h="1782477" w="2751791">
                  <a:moveTo>
                    <a:pt x="0" y="0"/>
                  </a:moveTo>
                  <a:lnTo>
                    <a:pt x="2751791" y="0"/>
                  </a:lnTo>
                  <a:lnTo>
                    <a:pt x="2751791" y="1782477"/>
                  </a:lnTo>
                  <a:lnTo>
                    <a:pt x="0" y="1782477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51791" cy="1830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34358" y="2938997"/>
            <a:ext cx="8866694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Selec</a:t>
            </a:r>
            <a:r>
              <a:rPr lang="en-US" sz="4300" strike="noStrike" u="none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ted Tasks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379320" y="3475321"/>
            <a:ext cx="4879980" cy="4012311"/>
          </a:xfrm>
          <a:custGeom>
            <a:avLst/>
            <a:gdLst/>
            <a:ahLst/>
            <a:cxnLst/>
            <a:rect r="r" b="b" t="t" l="l"/>
            <a:pathLst>
              <a:path h="4012311" w="4879980">
                <a:moveTo>
                  <a:pt x="0" y="0"/>
                </a:moveTo>
                <a:lnTo>
                  <a:pt x="4879980" y="0"/>
                </a:lnTo>
                <a:lnTo>
                  <a:pt x="4879980" y="4012311"/>
                </a:lnTo>
                <a:lnTo>
                  <a:pt x="0" y="40123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983496" y="-868048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052685" y="7188490"/>
            <a:ext cx="310192" cy="299142"/>
            <a:chOff x="0" y="0"/>
            <a:chExt cx="81697" cy="787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17027" y="7851090"/>
            <a:ext cx="310192" cy="299142"/>
            <a:chOff x="0" y="0"/>
            <a:chExt cx="81697" cy="787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50506" y="2256306"/>
            <a:ext cx="747321" cy="768415"/>
            <a:chOff x="0" y="0"/>
            <a:chExt cx="196825" cy="2023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15608" y="3528171"/>
            <a:ext cx="626183" cy="566519"/>
            <a:chOff x="0" y="0"/>
            <a:chExt cx="164921" cy="1492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69038" y="1916294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273593" y="3787055"/>
            <a:ext cx="7698531" cy="533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3"/>
              </a:lnSpc>
            </a:pPr>
            <a:r>
              <a:rPr lang="en-US" sz="2745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1. NLP Task: Text Classification (Sentiment Analysis)</a:t>
            </a:r>
          </a:p>
          <a:p>
            <a:pPr algn="just" marL="592744" indent="-296372" lvl="1">
              <a:lnSpc>
                <a:spcPts val="3843"/>
              </a:lnSpc>
              <a:buFont typeface="Arial"/>
              <a:buChar char="•"/>
            </a:pPr>
            <a:r>
              <a:rPr lang="en-US" b="true" sz="274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Model:</a:t>
            </a:r>
          </a:p>
          <a:p>
            <a:pPr algn="just" marL="1185489" indent="-395163" lvl="2">
              <a:lnSpc>
                <a:spcPts val="3843"/>
              </a:lnSpc>
              <a:buFont typeface="Arial"/>
              <a:buChar char="⚬"/>
            </a:pPr>
            <a:r>
              <a:rPr lang="en-US" sz="274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nateraw/bert-base-uncased-emotion(Hugging Face)</a:t>
            </a:r>
          </a:p>
          <a:p>
            <a:pPr algn="just" marL="592744" indent="-296372" lvl="1">
              <a:lnSpc>
                <a:spcPts val="3843"/>
              </a:lnSpc>
              <a:buFont typeface="Arial"/>
              <a:buChar char="•"/>
            </a:pPr>
            <a:r>
              <a:rPr lang="en-US" b="true" sz="274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Dataset:</a:t>
            </a:r>
          </a:p>
          <a:p>
            <a:pPr algn="just" marL="1185489" indent="-395163" lvl="2">
              <a:lnSpc>
                <a:spcPts val="3843"/>
              </a:lnSpc>
              <a:buFont typeface="Arial"/>
              <a:buChar char="⚬"/>
            </a:pPr>
            <a:r>
              <a:rPr lang="en-US" sz="274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74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ombined_emotion</a:t>
            </a:r>
          </a:p>
          <a:p>
            <a:pPr algn="just" marL="592744" indent="-296372" lvl="1">
              <a:lnSpc>
                <a:spcPts val="3843"/>
              </a:lnSpc>
              <a:buFont typeface="Arial"/>
              <a:buChar char="•"/>
            </a:pPr>
            <a:r>
              <a:rPr lang="en-US" b="true" sz="274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Goal:</a:t>
            </a:r>
            <a:r>
              <a:rPr lang="en-US" b="true" sz="274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just" marL="1185489" indent="-395163" lvl="2">
              <a:lnSpc>
                <a:spcPts val="3843"/>
              </a:lnSpc>
              <a:buFont typeface="Arial"/>
              <a:buChar char="⚬"/>
            </a:pPr>
            <a:r>
              <a:rPr lang="en-US" sz="274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Predict emotion from sentiment(sad /joy/love/anger/fear/sup</a:t>
            </a:r>
            <a:r>
              <a:rPr lang="en-US" sz="274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rise).</a:t>
            </a:r>
          </a:p>
          <a:p>
            <a:pPr algn="just">
              <a:lnSpc>
                <a:spcPts val="342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9892" y="1916294"/>
            <a:ext cx="10448205" cy="6767843"/>
            <a:chOff x="0" y="0"/>
            <a:chExt cx="2751791" cy="17824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51791" cy="1782477"/>
            </a:xfrm>
            <a:custGeom>
              <a:avLst/>
              <a:gdLst/>
              <a:ahLst/>
              <a:cxnLst/>
              <a:rect r="r" b="b" t="t" l="l"/>
              <a:pathLst>
                <a:path h="1782477" w="2751791">
                  <a:moveTo>
                    <a:pt x="0" y="0"/>
                  </a:moveTo>
                  <a:lnTo>
                    <a:pt x="2751791" y="0"/>
                  </a:lnTo>
                  <a:lnTo>
                    <a:pt x="2751791" y="1782477"/>
                  </a:lnTo>
                  <a:lnTo>
                    <a:pt x="0" y="1782477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51791" cy="1830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34358" y="2938997"/>
            <a:ext cx="8866694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Selec</a:t>
            </a:r>
            <a:r>
              <a:rPr lang="en-US" sz="4300" strike="noStrike" u="none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ted Tasks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379320" y="3475321"/>
            <a:ext cx="4879980" cy="4012311"/>
          </a:xfrm>
          <a:custGeom>
            <a:avLst/>
            <a:gdLst/>
            <a:ahLst/>
            <a:cxnLst/>
            <a:rect r="r" b="b" t="t" l="l"/>
            <a:pathLst>
              <a:path h="4012311" w="4879980">
                <a:moveTo>
                  <a:pt x="0" y="0"/>
                </a:moveTo>
                <a:lnTo>
                  <a:pt x="4879980" y="0"/>
                </a:lnTo>
                <a:lnTo>
                  <a:pt x="4879980" y="4012311"/>
                </a:lnTo>
                <a:lnTo>
                  <a:pt x="0" y="40123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983496" y="-868048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052685" y="7188490"/>
            <a:ext cx="310192" cy="299142"/>
            <a:chOff x="0" y="0"/>
            <a:chExt cx="81697" cy="787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17027" y="7851090"/>
            <a:ext cx="310192" cy="299142"/>
            <a:chOff x="0" y="0"/>
            <a:chExt cx="81697" cy="787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50506" y="2256306"/>
            <a:ext cx="747321" cy="768415"/>
            <a:chOff x="0" y="0"/>
            <a:chExt cx="196825" cy="2023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15608" y="3528171"/>
            <a:ext cx="626183" cy="566519"/>
            <a:chOff x="0" y="0"/>
            <a:chExt cx="164921" cy="1492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69038" y="1916294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273593" y="3980390"/>
            <a:ext cx="7853626" cy="4363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3"/>
              </a:lnSpc>
            </a:pPr>
            <a:r>
              <a:rPr lang="en-US" sz="2745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2. NLP Task: Text Summarization </a:t>
            </a:r>
          </a:p>
          <a:p>
            <a:pPr algn="just" marL="592744" indent="-296372" lvl="1">
              <a:lnSpc>
                <a:spcPts val="3843"/>
              </a:lnSpc>
              <a:buFont typeface="Arial"/>
              <a:buChar char="•"/>
            </a:pPr>
            <a:r>
              <a:rPr lang="en-US" b="true" sz="274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Model:</a:t>
            </a:r>
          </a:p>
          <a:p>
            <a:pPr algn="just" marL="1185489" indent="-395163" lvl="2">
              <a:lnSpc>
                <a:spcPts val="3843"/>
              </a:lnSpc>
              <a:buFont typeface="Arial"/>
              <a:buChar char="⚬"/>
            </a:pPr>
            <a:r>
              <a:rPr lang="en-US" sz="274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facebook/bart-large-cnn(Hugging Face)</a:t>
            </a:r>
          </a:p>
          <a:p>
            <a:pPr algn="just" marL="592744" indent="-296372" lvl="1">
              <a:lnSpc>
                <a:spcPts val="3843"/>
              </a:lnSpc>
              <a:buFont typeface="Arial"/>
              <a:buChar char="•"/>
            </a:pPr>
            <a:r>
              <a:rPr lang="en-US" b="true" sz="274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Dataset:</a:t>
            </a:r>
          </a:p>
          <a:p>
            <a:pPr algn="just" marL="1185489" indent="-395163" lvl="2">
              <a:lnSpc>
                <a:spcPts val="3843"/>
              </a:lnSpc>
              <a:buFont typeface="Arial"/>
              <a:buChar char="⚬"/>
            </a:pPr>
            <a:r>
              <a:rPr lang="en-US" sz="274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sams</a:t>
            </a:r>
            <a:r>
              <a:rPr lang="en-US" sz="274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</a:t>
            </a:r>
          </a:p>
          <a:p>
            <a:pPr algn="just" marL="592744" indent="-296372" lvl="1">
              <a:lnSpc>
                <a:spcPts val="3843"/>
              </a:lnSpc>
              <a:buFont typeface="Arial"/>
              <a:buChar char="•"/>
            </a:pPr>
            <a:r>
              <a:rPr lang="en-US" b="true" sz="2745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Goal:</a:t>
            </a:r>
          </a:p>
          <a:p>
            <a:pPr algn="just" marL="1185489" indent="-395163" lvl="2">
              <a:lnSpc>
                <a:spcPts val="3843"/>
              </a:lnSpc>
              <a:buFont typeface="Arial"/>
              <a:buChar char="⚬"/>
            </a:pPr>
            <a:r>
              <a:rPr lang="en-US" sz="274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Abstractive summarization (rewrites th</a:t>
            </a:r>
            <a:r>
              <a:rPr lang="en-US" sz="274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 text, not just extracts)</a:t>
            </a:r>
          </a:p>
          <a:p>
            <a:pPr algn="just">
              <a:lnSpc>
                <a:spcPts val="342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9892" y="1916294"/>
            <a:ext cx="10448205" cy="6767843"/>
            <a:chOff x="0" y="0"/>
            <a:chExt cx="2751791" cy="178247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51791" cy="1782477"/>
            </a:xfrm>
            <a:custGeom>
              <a:avLst/>
              <a:gdLst/>
              <a:ahLst/>
              <a:cxnLst/>
              <a:rect r="r" b="b" t="t" l="l"/>
              <a:pathLst>
                <a:path h="1782477" w="2751791">
                  <a:moveTo>
                    <a:pt x="0" y="0"/>
                  </a:moveTo>
                  <a:lnTo>
                    <a:pt x="2751791" y="0"/>
                  </a:lnTo>
                  <a:lnTo>
                    <a:pt x="2751791" y="1782477"/>
                  </a:lnTo>
                  <a:lnTo>
                    <a:pt x="0" y="1782477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51791" cy="1830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34358" y="2938997"/>
            <a:ext cx="8866694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Selec</a:t>
            </a:r>
            <a:r>
              <a:rPr lang="en-US" sz="4300" strike="noStrike" u="none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ted Tasks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379320" y="3475321"/>
            <a:ext cx="4879980" cy="4012311"/>
          </a:xfrm>
          <a:custGeom>
            <a:avLst/>
            <a:gdLst/>
            <a:ahLst/>
            <a:cxnLst/>
            <a:rect r="r" b="b" t="t" l="l"/>
            <a:pathLst>
              <a:path h="4012311" w="4879980">
                <a:moveTo>
                  <a:pt x="0" y="0"/>
                </a:moveTo>
                <a:lnTo>
                  <a:pt x="4879980" y="0"/>
                </a:lnTo>
                <a:lnTo>
                  <a:pt x="4879980" y="4012311"/>
                </a:lnTo>
                <a:lnTo>
                  <a:pt x="0" y="40123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983496" y="-868048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052685" y="7188490"/>
            <a:ext cx="310192" cy="299142"/>
            <a:chOff x="0" y="0"/>
            <a:chExt cx="81697" cy="787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17027" y="7851090"/>
            <a:ext cx="310192" cy="299142"/>
            <a:chOff x="0" y="0"/>
            <a:chExt cx="81697" cy="787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50506" y="2256306"/>
            <a:ext cx="747321" cy="768415"/>
            <a:chOff x="0" y="0"/>
            <a:chExt cx="196825" cy="2023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15608" y="3528171"/>
            <a:ext cx="626183" cy="566519"/>
            <a:chOff x="0" y="0"/>
            <a:chExt cx="164921" cy="1492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69038" y="1916294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273593" y="4037540"/>
            <a:ext cx="7853626" cy="448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3"/>
              </a:lnSpc>
            </a:pPr>
            <a:r>
              <a:rPr lang="en-US" sz="2745" b="true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3. CV Task: Image Classification</a:t>
            </a:r>
          </a:p>
          <a:p>
            <a:pPr algn="just" marL="549565" indent="-274783" lvl="1">
              <a:lnSpc>
                <a:spcPts val="3563"/>
              </a:lnSpc>
              <a:buFont typeface="Arial"/>
              <a:buChar char="•"/>
            </a:pPr>
            <a:r>
              <a:rPr lang="en-US" b="true" sz="254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Model: </a:t>
            </a:r>
          </a:p>
          <a:p>
            <a:pPr algn="just" marL="1099131" indent="-366377" lvl="2">
              <a:lnSpc>
                <a:spcPts val="3563"/>
              </a:lnSpc>
              <a:buFont typeface="Arial"/>
              <a:buChar char="⚬"/>
            </a:pPr>
            <a:r>
              <a:rPr lang="en-US" sz="254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google/vit-base-patch16-224(Vision Transformer)</a:t>
            </a:r>
          </a:p>
          <a:p>
            <a:pPr algn="just" marL="549565" indent="-274783" lvl="1">
              <a:lnSpc>
                <a:spcPts val="3563"/>
              </a:lnSpc>
              <a:buFont typeface="Arial"/>
              <a:buChar char="•"/>
            </a:pPr>
            <a:r>
              <a:rPr lang="en-US" b="true" sz="254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Dataset:</a:t>
            </a:r>
          </a:p>
          <a:p>
            <a:pPr algn="just" marL="1099131" indent="-366377" lvl="2">
              <a:lnSpc>
                <a:spcPts val="3563"/>
              </a:lnSpc>
              <a:buFont typeface="Arial"/>
              <a:buChar char="⚬"/>
            </a:pPr>
            <a:r>
              <a:rPr lang="en-US" sz="254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CIFAR-10,</a:t>
            </a:r>
            <a:r>
              <a:rPr lang="en-US" sz="254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MNIST, or your own images.</a:t>
            </a:r>
          </a:p>
          <a:p>
            <a:pPr algn="just" marL="549565" indent="-274783" lvl="1">
              <a:lnSpc>
                <a:spcPts val="3563"/>
              </a:lnSpc>
              <a:buFont typeface="Arial"/>
              <a:buChar char="•"/>
            </a:pPr>
            <a:r>
              <a:rPr lang="en-US" b="true" sz="2545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Goal</a:t>
            </a:r>
            <a:r>
              <a:rPr lang="en-US" sz="254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:</a:t>
            </a:r>
            <a:r>
              <a:rPr lang="en-US" sz="254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</a:p>
          <a:p>
            <a:pPr algn="just" marL="1099131" indent="-366377" lvl="2">
              <a:lnSpc>
                <a:spcPts val="3563"/>
              </a:lnSpc>
              <a:buFont typeface="Arial"/>
              <a:buChar char="⚬"/>
            </a:pPr>
            <a:r>
              <a:rPr lang="en-US" sz="254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Classify images into predefined categ</a:t>
            </a:r>
            <a:r>
              <a:rPr lang="en-US" sz="2545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ories (e.g., mobil, cat, laptop).</a:t>
            </a:r>
          </a:p>
          <a:p>
            <a:pPr algn="just">
              <a:lnSpc>
                <a:spcPts val="342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8031" y="1080769"/>
            <a:ext cx="12721826" cy="8496487"/>
            <a:chOff x="0" y="0"/>
            <a:chExt cx="3350604" cy="22377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50604" cy="2237758"/>
            </a:xfrm>
            <a:custGeom>
              <a:avLst/>
              <a:gdLst/>
              <a:ahLst/>
              <a:cxnLst/>
              <a:rect r="r" b="b" t="t" l="l"/>
              <a:pathLst>
                <a:path h="2237758" w="3350604">
                  <a:moveTo>
                    <a:pt x="0" y="0"/>
                  </a:moveTo>
                  <a:lnTo>
                    <a:pt x="3350604" y="0"/>
                  </a:lnTo>
                  <a:lnTo>
                    <a:pt x="3350604" y="2237758"/>
                  </a:lnTo>
                  <a:lnTo>
                    <a:pt x="0" y="2237758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350604" cy="2285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51596" y="1288838"/>
            <a:ext cx="10148076" cy="57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1. NLP Task: Text Classification (Sentiment Analysis)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580409" y="4053761"/>
            <a:ext cx="4928490" cy="5204539"/>
          </a:xfrm>
          <a:custGeom>
            <a:avLst/>
            <a:gdLst/>
            <a:ahLst/>
            <a:cxnLst/>
            <a:rect r="r" b="b" t="t" l="l"/>
            <a:pathLst>
              <a:path h="5204539" w="4928490">
                <a:moveTo>
                  <a:pt x="0" y="0"/>
                </a:moveTo>
                <a:lnTo>
                  <a:pt x="4928490" y="0"/>
                </a:lnTo>
                <a:lnTo>
                  <a:pt x="4928490" y="5204539"/>
                </a:lnTo>
                <a:lnTo>
                  <a:pt x="0" y="5204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2233981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0704" y="7189743"/>
            <a:ext cx="747321" cy="768415"/>
            <a:chOff x="0" y="0"/>
            <a:chExt cx="196825" cy="2023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26739" y="9010736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24133" y="8600077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579665" y="2006683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344007" y="2669282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656125" y="1985830"/>
            <a:ext cx="11802507" cy="812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nateraw/bert-base-uncased-emotion</a:t>
            </a:r>
          </a:p>
          <a:p>
            <a:pPr algn="just">
              <a:lnSpc>
                <a:spcPts val="2940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W</a:t>
            </a: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hat it is: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A BERT-based model fine-tuned for emotion classification from text.</a:t>
            </a:r>
          </a:p>
          <a:p>
            <a:pPr algn="just">
              <a:lnSpc>
                <a:spcPts val="2940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How it works: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Built on BERT-base-uncased (a pre-trained language model by Google).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Fine-tuned to predict emotions like joy, sadness, anger, fear, love, and surprise.</a:t>
            </a:r>
          </a:p>
          <a:p>
            <a:pPr algn="just">
              <a:lnSpc>
                <a:spcPts val="2940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Quick Model Specs: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Hidden size: 768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Transformer layers: 12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Attention heads: 12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Parameters: ~110M</a:t>
            </a:r>
          </a:p>
          <a:p>
            <a:pPr algn="just">
              <a:lnSpc>
                <a:spcPts val="2940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Highlights: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Strong understanding of emotional tone in short texts.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Good generalization for real-world applications like social media analysis, chatbots, and mental health monitoring.</a:t>
            </a:r>
          </a:p>
          <a:p>
            <a:pPr algn="just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22725" y="3036716"/>
            <a:ext cx="4748811" cy="5374819"/>
          </a:xfrm>
          <a:custGeom>
            <a:avLst/>
            <a:gdLst/>
            <a:ahLst/>
            <a:cxnLst/>
            <a:rect r="r" b="b" t="t" l="l"/>
            <a:pathLst>
              <a:path h="5374819" w="4748811">
                <a:moveTo>
                  <a:pt x="0" y="0"/>
                </a:moveTo>
                <a:lnTo>
                  <a:pt x="4748811" y="0"/>
                </a:lnTo>
                <a:lnTo>
                  <a:pt x="4748811" y="5374819"/>
                </a:lnTo>
                <a:lnTo>
                  <a:pt x="0" y="5374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0937996" cy="8229600"/>
            <a:chOff x="0" y="0"/>
            <a:chExt cx="2880789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80789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80789">
                  <a:moveTo>
                    <a:pt x="0" y="0"/>
                  </a:moveTo>
                  <a:lnTo>
                    <a:pt x="2880789" y="0"/>
                  </a:lnTo>
                  <a:lnTo>
                    <a:pt x="288078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880789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0800000">
            <a:off x="12322725" y="0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197543" y="7565870"/>
            <a:ext cx="686516" cy="705894"/>
            <a:chOff x="0" y="0"/>
            <a:chExt cx="196825" cy="2023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141843" y="6783554"/>
            <a:ext cx="575234" cy="520425"/>
            <a:chOff x="0" y="0"/>
            <a:chExt cx="164921" cy="1492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589668" y="8131657"/>
            <a:ext cx="284953" cy="274803"/>
            <a:chOff x="0" y="0"/>
            <a:chExt cx="81697" cy="787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11177110" y="5106323"/>
            <a:ext cx="284953" cy="274803"/>
            <a:chOff x="0" y="0"/>
            <a:chExt cx="81697" cy="7878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1686818" y="5729201"/>
            <a:ext cx="284953" cy="274803"/>
            <a:chOff x="0" y="0"/>
            <a:chExt cx="81697" cy="787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429460" y="2119971"/>
            <a:ext cx="9543221" cy="666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Dataset: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Short sentences labeled with emotions like: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Fear/Sadness/Love/Joy/Surprise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How the Model Uses It 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Input: A sentence describing a situation or feeling.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(DistilBERT): Understands emotions from text.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Output: Predicted emotion (fear, joy, sad, love, etc.)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   Example: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🗣️ Sentence: "I just feel really helpless and heavy hearted."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🏷️ Predicted Emotion: Fear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Result: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accuracy:56.54%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f1:0.21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1512" y="1447305"/>
            <a:ext cx="10148076" cy="57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1. NLP Task: Text Classification (Sentiment Analysis)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65690" y="772513"/>
            <a:ext cx="12331679" cy="9143349"/>
            <a:chOff x="0" y="0"/>
            <a:chExt cx="3247850" cy="24081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47850" cy="2408125"/>
            </a:xfrm>
            <a:custGeom>
              <a:avLst/>
              <a:gdLst/>
              <a:ahLst/>
              <a:cxnLst/>
              <a:rect r="r" b="b" t="t" l="l"/>
              <a:pathLst>
                <a:path h="2408125" w="3247850">
                  <a:moveTo>
                    <a:pt x="0" y="0"/>
                  </a:moveTo>
                  <a:lnTo>
                    <a:pt x="3247850" y="0"/>
                  </a:lnTo>
                  <a:lnTo>
                    <a:pt x="3247850" y="2408125"/>
                  </a:lnTo>
                  <a:lnTo>
                    <a:pt x="0" y="2408125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47850" cy="245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117248" y="1086613"/>
            <a:ext cx="9751387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2.</a:t>
            </a:r>
            <a:r>
              <a:rPr lang="en-US" sz="3900" strike="noStrike" u="none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 NLP Task: Text Summarization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21666" y="2038510"/>
            <a:ext cx="11395581" cy="817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facebook/bart-large-cnn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it is: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A BART model fine-tuned for text summarization.</a:t>
            </a:r>
          </a:p>
          <a:p>
            <a:pPr algn="just">
              <a:lnSpc>
                <a:spcPts val="2940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How it works: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BART (Bidirectional and Auto-Regressive Transformer) combines BERT (encoder) and GPT (decoder) ideas.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model reads an input (like an article) and generates a shorter, meaningful summary.</a:t>
            </a:r>
          </a:p>
          <a:p>
            <a:pPr algn="just">
              <a:lnSpc>
                <a:spcPts val="2940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Quick Model Specs: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Encoder-decoder structure (like seq2seq models).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 Transformer layers (12 encoder + 12 decoder).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Hidden size: 1024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Parameters: ~406M</a:t>
            </a:r>
          </a:p>
          <a:p>
            <a:pPr algn="just">
              <a:lnSpc>
                <a:spcPts val="2940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b="true" sz="21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Highlights: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State-of-the-art performance on summarization benchmarks.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Fluent, human-like summaries.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Works well for news, research papers, stories, etc.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899330" y="7082729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4133" y="6261050"/>
            <a:ext cx="3203456" cy="3025487"/>
          </a:xfrm>
          <a:custGeom>
            <a:avLst/>
            <a:gdLst/>
            <a:ahLst/>
            <a:cxnLst/>
            <a:rect r="r" b="b" t="t" l="l"/>
            <a:pathLst>
              <a:path h="3025487" w="3203456">
                <a:moveTo>
                  <a:pt x="0" y="0"/>
                </a:moveTo>
                <a:lnTo>
                  <a:pt x="3203457" y="0"/>
                </a:lnTo>
                <a:lnTo>
                  <a:pt x="3203457" y="3025487"/>
                </a:lnTo>
                <a:lnTo>
                  <a:pt x="0" y="3025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444080">
            <a:off x="15494559" y="6180712"/>
            <a:ext cx="3529482" cy="3186163"/>
          </a:xfrm>
          <a:custGeom>
            <a:avLst/>
            <a:gdLst/>
            <a:ahLst/>
            <a:cxnLst/>
            <a:rect r="r" b="b" t="t" l="l"/>
            <a:pathLst>
              <a:path h="3186163" w="3529482">
                <a:moveTo>
                  <a:pt x="0" y="0"/>
                </a:moveTo>
                <a:lnTo>
                  <a:pt x="3529482" y="0"/>
                </a:lnTo>
                <a:lnTo>
                  <a:pt x="3529482" y="3186163"/>
                </a:lnTo>
                <a:lnTo>
                  <a:pt x="0" y="31861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05602" y="1365345"/>
            <a:ext cx="747321" cy="768415"/>
            <a:chOff x="0" y="0"/>
            <a:chExt cx="196825" cy="2023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70704" y="2637209"/>
            <a:ext cx="626183" cy="566519"/>
            <a:chOff x="0" y="0"/>
            <a:chExt cx="164921" cy="14920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24133" y="1025332"/>
            <a:ext cx="310192" cy="299142"/>
            <a:chOff x="0" y="0"/>
            <a:chExt cx="81697" cy="7878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722033" y="2325653"/>
            <a:ext cx="310192" cy="299142"/>
            <a:chOff x="0" y="0"/>
            <a:chExt cx="81697" cy="787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486375" y="2988253"/>
            <a:ext cx="310192" cy="299142"/>
            <a:chOff x="0" y="0"/>
            <a:chExt cx="81697" cy="7878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13572" y="1028700"/>
            <a:ext cx="11070928" cy="8229600"/>
            <a:chOff x="0" y="0"/>
            <a:chExt cx="2915800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15800" cy="2167467"/>
            </a:xfrm>
            <a:custGeom>
              <a:avLst/>
              <a:gdLst/>
              <a:ahLst/>
              <a:cxnLst/>
              <a:rect r="r" b="b" t="t" l="l"/>
              <a:pathLst>
                <a:path h="2167467" w="2915800">
                  <a:moveTo>
                    <a:pt x="0" y="0"/>
                  </a:moveTo>
                  <a:lnTo>
                    <a:pt x="2915800" y="0"/>
                  </a:lnTo>
                  <a:lnTo>
                    <a:pt x="2915800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915800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35779" y="7073027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2203" y="3606155"/>
            <a:ext cx="5273292" cy="4704316"/>
          </a:xfrm>
          <a:custGeom>
            <a:avLst/>
            <a:gdLst/>
            <a:ahLst/>
            <a:cxnLst/>
            <a:rect r="r" b="b" t="t" l="l"/>
            <a:pathLst>
              <a:path h="4704316" w="5273292">
                <a:moveTo>
                  <a:pt x="0" y="0"/>
                </a:moveTo>
                <a:lnTo>
                  <a:pt x="5273292" y="0"/>
                </a:lnTo>
                <a:lnTo>
                  <a:pt x="5273292" y="4704316"/>
                </a:lnTo>
                <a:lnTo>
                  <a:pt x="0" y="4704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16721788" y="7136129"/>
            <a:ext cx="544528" cy="530497"/>
            <a:chOff x="0" y="0"/>
            <a:chExt cx="156117" cy="1520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6117" cy="152094"/>
            </a:xfrm>
            <a:custGeom>
              <a:avLst/>
              <a:gdLst/>
              <a:ahLst/>
              <a:cxnLst/>
              <a:rect r="r" b="b" t="t" l="l"/>
              <a:pathLst>
                <a:path h="152094" w="156117">
                  <a:moveTo>
                    <a:pt x="0" y="0"/>
                  </a:moveTo>
                  <a:lnTo>
                    <a:pt x="156117" y="0"/>
                  </a:lnTo>
                  <a:lnTo>
                    <a:pt x="156117" y="152094"/>
                  </a:lnTo>
                  <a:lnTo>
                    <a:pt x="0" y="15209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56117" cy="199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7429611" y="7877361"/>
            <a:ext cx="427597" cy="438623"/>
            <a:chOff x="0" y="0"/>
            <a:chExt cx="122593" cy="12575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593" cy="125754"/>
            </a:xfrm>
            <a:custGeom>
              <a:avLst/>
              <a:gdLst/>
              <a:ahLst/>
              <a:cxnLst/>
              <a:rect r="r" b="b" t="t" l="l"/>
              <a:pathLst>
                <a:path h="125754" w="122593">
                  <a:moveTo>
                    <a:pt x="0" y="0"/>
                  </a:moveTo>
                  <a:lnTo>
                    <a:pt x="122593" y="0"/>
                  </a:lnTo>
                  <a:lnTo>
                    <a:pt x="122593" y="125754"/>
                  </a:lnTo>
                  <a:lnTo>
                    <a:pt x="0" y="125754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2593" cy="173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6419142" y="8311975"/>
            <a:ext cx="311166" cy="308157"/>
            <a:chOff x="0" y="0"/>
            <a:chExt cx="89212" cy="883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7650336" y="3710081"/>
            <a:ext cx="311166" cy="308157"/>
            <a:chOff x="0" y="0"/>
            <a:chExt cx="89212" cy="8834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7958493" y="4796599"/>
            <a:ext cx="311166" cy="308157"/>
            <a:chOff x="0" y="0"/>
            <a:chExt cx="89212" cy="883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7200821" y="4408923"/>
            <a:ext cx="311166" cy="308157"/>
            <a:chOff x="0" y="0"/>
            <a:chExt cx="89212" cy="883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9212" cy="88349"/>
            </a:xfrm>
            <a:custGeom>
              <a:avLst/>
              <a:gdLst/>
              <a:ahLst/>
              <a:cxnLst/>
              <a:rect r="r" b="b" t="t" l="l"/>
              <a:pathLst>
                <a:path h="88349" w="89212">
                  <a:moveTo>
                    <a:pt x="0" y="0"/>
                  </a:moveTo>
                  <a:lnTo>
                    <a:pt x="89212" y="0"/>
                  </a:lnTo>
                  <a:lnTo>
                    <a:pt x="89212" y="88349"/>
                  </a:lnTo>
                  <a:lnTo>
                    <a:pt x="0" y="88349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9212" cy="135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6476328" y="1266097"/>
            <a:ext cx="9713373" cy="7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2. NLP Task: Tex</a:t>
            </a:r>
            <a:r>
              <a:rPr lang="en-US" sz="4499" strike="noStrike" u="none">
                <a:solidFill>
                  <a:srgbClr val="FFFFFF"/>
                </a:solidFill>
                <a:latin typeface="Alike Bold"/>
                <a:ea typeface="Alike Bold"/>
                <a:cs typeface="Alike Bold"/>
                <a:sym typeface="Alike Bold"/>
              </a:rPr>
              <a:t>t Summarization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15500" y="2167818"/>
            <a:ext cx="9543221" cy="814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Dataset:</a:t>
            </a:r>
          </a:p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  </a:t>
            </a: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Real-world dialogues and their summaries.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How the Model Uses It 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Input: Long dialogue between people.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(BART): Understands the context, emotions, actions.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Output: Short, human-like summary.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   Example: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🗣️ Dialogue: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“Hannah: Hey, do you have Betty’s number?... Amanda: Just text him :)”</a:t>
            </a:r>
          </a:p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  ✍️ Summary: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“Hannah needs Betty’s number but Amanda doesn’t have it. She needs to      contact Larry.”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Result:</a:t>
            </a: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accuracy:0.00</a:t>
            </a: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f1:0.00</a:t>
            </a:r>
          </a:p>
          <a:p>
            <a:pPr algn="just">
              <a:lnSpc>
                <a:spcPts val="3219"/>
              </a:lnSpc>
            </a:pP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DAGltEh41J0</dc:identifier>
  <dcterms:modified xsi:type="dcterms:W3CDTF">2011-08-01T06:04:30Z</dcterms:modified>
  <cp:revision>1</cp:revision>
  <dc:title>Dark Blue and White Dynamic Technology Presentation</dc:title>
</cp:coreProperties>
</file>